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89" r:id="rId2"/>
    <p:sldId id="292" r:id="rId3"/>
    <p:sldId id="266" r:id="rId4"/>
    <p:sldId id="274" r:id="rId5"/>
    <p:sldId id="275" r:id="rId6"/>
    <p:sldId id="282" r:id="rId7"/>
    <p:sldId id="283" r:id="rId8"/>
    <p:sldId id="284" r:id="rId9"/>
    <p:sldId id="285" r:id="rId10"/>
    <p:sldId id="286" r:id="rId11"/>
    <p:sldId id="288" r:id="rId12"/>
    <p:sldId id="291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1967" autoAdjust="0"/>
  </p:normalViewPr>
  <p:slideViewPr>
    <p:cSldViewPr showGuides="1">
      <p:cViewPr varScale="1">
        <p:scale>
          <a:sx n="72" d="100"/>
          <a:sy n="72" d="100"/>
        </p:scale>
        <p:origin x="-1914" y="-96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639E94-F598-4426-9C75-5898E6BA87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201307-9CDD-44C5-84FE-8AFDDAB233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651BE5-D820-4DED-9010-43AFCDD074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633E7A-7D5B-4D02-BFDB-A19B319D2A0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CBCB0E-D9CD-4842-91C9-63B0268386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AFCC2B-5952-4999-AE49-34433BFA3AD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2C8B55-B335-452C-A0EB-FBE79042EA6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7611C6-8679-4498-816D-FA8C53DB82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62895-C0CD-4E0E-99FD-EDE92CB7C2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9B0B4A-37D7-45A2-833E-44DBF68D60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286F84-E1D6-48AF-BA5F-41E2905681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9253BAA-8AB8-4A7D-97F4-07D59CCDEF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51" r:id="rId23"/>
    <p:sldLayoutId id="2147483656" r:id="rId24"/>
    <p:sldLayoutId id="2147483657" r:id="rId25"/>
    <p:sldLayoutId id="2147483658" r:id="rId26"/>
    <p:sldLayoutId id="2147483659" r:id="rId2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0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1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5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9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第五课　做守法的公民</a:t>
            </a:r>
          </a:p>
        </p:txBody>
      </p:sp>
    </p:spTree>
    <p:extLst>
      <p:ext uri="{BB962C8B-B14F-4D97-AF65-F5344CB8AC3E}">
        <p14:creationId xmlns:p14="http://schemas.microsoft.com/office/powerpoint/2010/main" xmlns="" val="30752161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五边形 23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26" name="组合 25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D</a:t>
              </a:r>
              <a:endParaRPr lang="zh-CN" altLang="en-US" dirty="0"/>
            </a:p>
          </p:txBody>
        </p:sp>
      </p:grpSp>
      <p:sp>
        <p:nvSpPr>
          <p:cNvPr id="17" name="流程图: 可选过程 16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9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我们要做遵纪守法的公民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认识一般违法行为的危害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自觉依法规范自己的行为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分清是非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增强守法观念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严格遵守治安管理的法律规定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依法从事民事活动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积极防范民事侵权行为和合同违约行为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356970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流程图: 可选过程 38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6" name="流程图: 可选过程 45">
            <a:hlinkClick r:id="rId9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辨析题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犯罪对社会造成的危害比较严重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必须承担法律责任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而一般违法行为对社会的危害性不大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不应负法律责任。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468427" y="2001140"/>
            <a:ext cx="8247377" cy="4524204"/>
            <a:chOff x="645102" y="-58117"/>
            <a:chExt cx="8247377" cy="4524204"/>
          </a:xfrm>
        </p:grpSpPr>
        <p:grpSp>
          <p:nvGrpSpPr>
            <p:cNvPr id="14" name="组合 13"/>
            <p:cNvGrpSpPr/>
            <p:nvPr/>
          </p:nvGrpSpPr>
          <p:grpSpPr>
            <a:xfrm>
              <a:off x="645102" y="-58117"/>
              <a:ext cx="8247377" cy="4524204"/>
              <a:chOff x="645102" y="-2103316"/>
              <a:chExt cx="8247377" cy="4524204"/>
            </a:xfrm>
          </p:grpSpPr>
          <p:sp>
            <p:nvSpPr>
              <p:cNvPr id="16" name="五边形 15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17" name="燕尾形 16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>
                <a:off x="645102" y="-2103316"/>
                <a:ext cx="8247377" cy="4207195"/>
                <a:chOff x="645102" y="-2103316"/>
                <a:chExt cx="8247377" cy="4207195"/>
              </a:xfrm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645102" y="-2103316"/>
                  <a:ext cx="8247377" cy="4207195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TextBox 28"/>
                <p:cNvSpPr txBox="1"/>
                <p:nvPr/>
              </p:nvSpPr>
              <p:spPr>
                <a:xfrm>
                  <a:off x="8371094" y="-203324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860242" y="254965"/>
              <a:ext cx="7775757" cy="23285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这是一道辨析题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旨在考查辨别分析能力。任何违法行为都要承担法律责任。犯罪是违法行为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一般违法也是违法行为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不能认为犯罪是严重违法行为才承担法律责任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而一般违法行为因情节轻微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对社会的危害性不大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就不承担法律责任。具体分析时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从一般违法的危害性及不承担法律责任的后果两方面展开说明。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8427" y="2852936"/>
            <a:ext cx="8247378" cy="3672408"/>
            <a:chOff x="645102" y="2232268"/>
            <a:chExt cx="8247378" cy="3672408"/>
          </a:xfrm>
        </p:grpSpPr>
        <p:grpSp>
          <p:nvGrpSpPr>
            <p:cNvPr id="22" name="组合 21"/>
            <p:cNvGrpSpPr/>
            <p:nvPr/>
          </p:nvGrpSpPr>
          <p:grpSpPr>
            <a:xfrm>
              <a:off x="645102" y="2232268"/>
              <a:ext cx="8247378" cy="3672408"/>
              <a:chOff x="645102" y="1235189"/>
              <a:chExt cx="8247378" cy="3672408"/>
            </a:xfrm>
          </p:grpSpPr>
          <p:sp>
            <p:nvSpPr>
              <p:cNvPr id="24" name="五边形 2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5" name="五边形 2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6" name="燕尾形 2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45102" y="1235189"/>
                <a:ext cx="8247378" cy="335697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TextBox 48"/>
              <p:cNvSpPr txBox="1"/>
              <p:nvPr/>
            </p:nvSpPr>
            <p:spPr>
              <a:xfrm>
                <a:off x="8388424" y="1368814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3" name="矩形 22"/>
            <p:cNvSpPr>
              <a:spLocks noChangeAspect="1"/>
            </p:cNvSpPr>
            <p:nvPr/>
          </p:nvSpPr>
          <p:spPr>
            <a:xfrm>
              <a:off x="860240" y="2614545"/>
              <a:ext cx="7744207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认为犯罪要承担法律责任的说法是正确的。因为犯罪的违法情节严重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对社会的危害性很大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必然要受到刑罚处罚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承担刑事责任。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认为一般违法行为不应承担法律责任的观点是错误的。因为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一般违法行为虽不像犯罪那样对社会造成严重危害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但也给国家和人民带来损害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有些一般违法行为如不及时给予处罚、惩戒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就有可能进一步发展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导致犯罪。因此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一般违法行为也要承担法律责任。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113416135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部分网吧老板利用未成年人对网络的偏爱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引诱和接纳未成年人进入网吧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影响了未成年人的学习和生活。国家有关部门加大了对网吧的整治力度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许多家长也加强对子女接受网络信息的引导和监督。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网吧老板接纳未成年人上网的行为属于何种违法行为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应依据什么法律对这种违法行为给予怎样的处罚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李某是八年级的学生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在校读书期间不守校规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为了筹措上网资金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就去偷东西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被公安机关拘留。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我们中学生应该怎样预防此类事件的发生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20104" y="2348880"/>
            <a:ext cx="8303793" cy="4131860"/>
            <a:chOff x="251520" y="1772816"/>
            <a:chExt cx="8640960" cy="4131860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1772816"/>
              <a:ext cx="8640960" cy="4131860"/>
              <a:chOff x="251520" y="775737"/>
              <a:chExt cx="8640960" cy="4131860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775737"/>
                <a:ext cx="8640960" cy="381642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48"/>
              <p:cNvSpPr txBox="1"/>
              <p:nvPr/>
            </p:nvSpPr>
            <p:spPr>
              <a:xfrm>
                <a:off x="8318590" y="919753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539552" y="2142274"/>
              <a:ext cx="8064896" cy="33239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网吧老板接纳未成年人上网的行为属于行政违法行为</a:t>
              </a:r>
              <a:r>
                <a:rPr lang="en-US" altLang="zh-CN" sz="2000" dirty="0"/>
                <a:t>(</a:t>
              </a:r>
              <a:r>
                <a:rPr lang="zh-CN" altLang="zh-CN" sz="2000" dirty="0"/>
                <a:t>或一般违法行为</a:t>
              </a:r>
              <a:r>
                <a:rPr lang="en-US" altLang="zh-CN" sz="2000" dirty="0"/>
                <a:t>)</a:t>
              </a:r>
              <a:r>
                <a:rPr lang="zh-CN" altLang="zh-CN" sz="2000" dirty="0"/>
                <a:t>。依据《中华人民共和国治安管理处罚法》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对这种违法行为给予治安管理处罚。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我们要认识一般违法行为的危害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自觉依法规范自己的行为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分清是非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增强守法观念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严格遵守治安管理的法律规定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依法从事民事活动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积极防范民事侵权行为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既要维护自己的权益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又要尊重他人的权益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促进社会健康和谐发展。</a:t>
              </a:r>
            </a:p>
          </p:txBody>
        </p:sp>
      </p:grpSp>
      <p:sp>
        <p:nvSpPr>
          <p:cNvPr id="10" name="流程图: 可选过程 9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9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063748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法不可违</a:t>
            </a:r>
          </a:p>
        </p:txBody>
      </p:sp>
    </p:spTree>
    <p:extLst>
      <p:ext uri="{BB962C8B-B14F-4D97-AF65-F5344CB8AC3E}">
        <p14:creationId xmlns:p14="http://schemas.microsoft.com/office/powerpoint/2010/main" xmlns="" val="36244326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64007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法律是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的社会规则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不违法是人们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。要做到不违法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就要了解什么是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违法行为是指出于过错违反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的规定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危害社会的行为。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根据违反法律的类别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违法行为分为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违法行为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违法行为和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违法行为。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民事违法行为和行政违法行为对社会的危害相对轻微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。刑事违法行为是违法行为中最严重的一种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就是我们常说的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谎报险情、破坏铁路封闭网、殴打他人等行为都是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违反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的行政违法行为。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民法用规定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的方式来规范平等的社会成员之间的关系。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51720" y="922443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刚性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361809" y="906189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行为的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底线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266514" y="1336578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违法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680974" y="1717193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430475" y="1716181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法规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569721" y="254412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27584" y="293533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行政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667069" y="293533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刑事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06802" y="3737814"/>
            <a:ext cx="1947969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违法行为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234118" y="4149602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犯罪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13710" y="4937930"/>
            <a:ext cx="223009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治安管理处罚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672425" y="5362456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权利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427984" y="5362456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义务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33976659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07412"/>
            <a:ext cx="384881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违法行为的分类及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含义</a:t>
            </a:r>
            <a:r>
              <a:rPr lang="zh-CN" altLang="en-US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01086936"/>
              </p:ext>
            </p:extLst>
          </p:nvPr>
        </p:nvGraphicFramePr>
        <p:xfrm>
          <a:off x="508000" y="1382332"/>
          <a:ext cx="8128000" cy="2454415"/>
        </p:xfrm>
        <a:graphic>
          <a:graphicData uri="http://schemas.openxmlformats.org/presentationml/2006/ole">
            <p:oleObj spid="_x0000_s1031" name="文档" r:id="rId3" imgW="3948631" imgH="1192533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379811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怎样预防违法行为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增强守法观念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我们要认识一般违法行为的危害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自觉依法规范自己的行为。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在社会生活中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我们要分清是非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增强守法观念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严格遵守治安管理的法律规定。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在社会交往中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我们要依法从事民事活动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积极防范民事侵权行为和合同违约行为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既要维护自己的权益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又要尊重他人的权益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促进社会健康和谐发展。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19683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可选过程 1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24" name="组合 23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D</a:t>
              </a:r>
              <a:endParaRPr lang="zh-CN" altLang="en-US" dirty="0"/>
            </a:p>
          </p:txBody>
        </p:sp>
      </p:grpSp>
      <p:sp>
        <p:nvSpPr>
          <p:cNvPr id="19" name="流程图: 可选过程 18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9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下列关于违法行为的理解正确的有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违法行为是指出于过错违反法律、法规的规定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危害社会的行为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违法行为就是犯罪行为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违法行为应承担法律责任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一般违法行为包括民事违法行为和刑事违法行为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207034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五边形 29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32" name="组合 31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B</a:t>
              </a:r>
              <a:endParaRPr lang="zh-CN" altLang="en-US" dirty="0"/>
            </a:p>
          </p:txBody>
        </p:sp>
      </p:grpSp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9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欠债不还的行为属于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刑事违法行为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民事违法行为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犯罪行为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行政违法行为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150431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9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一般违法行为包括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刑事违法行为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行政违法行为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</a:t>
            </a:r>
            <a:r>
              <a:rPr lang="zh-CN" altLang="en-US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危害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的行为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民事违法行为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4" name="五边形 2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5" name="五边形 24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27" name="组合 26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29" name="五边形 28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40" name="矩形 39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TextBox 28"/>
                <p:cNvSpPr txBox="1"/>
                <p:nvPr/>
              </p:nvSpPr>
              <p:spPr>
                <a:xfrm>
                  <a:off x="8371094" y="44460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8" name="矩形 27"/>
            <p:cNvSpPr>
              <a:spLocks noChangeAspect="1"/>
            </p:cNvSpPr>
            <p:nvPr/>
          </p:nvSpPr>
          <p:spPr>
            <a:xfrm>
              <a:off x="860242" y="2732815"/>
              <a:ext cx="7775757" cy="943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一般违法行为对社会的危害相对轻微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包括民事违法行为和行政违法行为。刑事违法行为属于犯罪。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3" name="组合 4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5" name="五边形 4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6" name="五边形 45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7" name="燕尾形 4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4" name="矩形 43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96854388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9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小明谎报险情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随意拨打报警电话说邻居家着火了。他的行为属于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民事违法行为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行政违法行为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刑事违法行为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违反治安管理处罚法的行为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0" name="五边形 19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22" name="组合 21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43" name="矩形 42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TextBox 28"/>
                <p:cNvSpPr txBox="1"/>
                <p:nvPr/>
              </p:nvSpPr>
              <p:spPr>
                <a:xfrm>
                  <a:off x="8371094" y="44460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2" y="2732815"/>
              <a:ext cx="7775757" cy="943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谎报险情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随意拨打报警电话属于行政违法行为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违反了治安管理处罚法。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6" name="组合 45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8" name="五边形 4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9" name="五边形 4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0" name="燕尾形 4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7" name="矩形 46"/>
            <p:cNvSpPr>
              <a:spLocks noChangeAspect="1"/>
            </p:cNvSpPr>
            <p:nvPr/>
          </p:nvSpPr>
          <p:spPr>
            <a:xfrm>
              <a:off x="860240" y="4965857"/>
              <a:ext cx="7744207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311289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五边形 23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26" name="组合 25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A</a:t>
              </a:r>
              <a:endParaRPr lang="zh-CN" altLang="en-US" dirty="0"/>
            </a:p>
          </p:txBody>
        </p:sp>
      </p:grpSp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9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十二届全国人大五次会议通过民法总则。下列有关民法的叙述正确的是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民法用规定权利和义务的方式来规范平等的社会成员之间的关系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民事活动如购置财产、签订合同、劳动就业、结婚等都是由民法来规范的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侵犯他人民事权利或者没有依法履行合同义务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都是民事违法行为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民事违法行为都受刑法的处罚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0622981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368</TotalTime>
  <Words>686</Words>
  <Application>Microsoft Office PowerPoint</Application>
  <PresentationFormat>全屏显示(4:3)</PresentationFormat>
  <Paragraphs>168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主题1</vt:lpstr>
      <vt:lpstr>文档</vt:lpstr>
      <vt:lpstr>第五课　做守法的公民</vt:lpstr>
      <vt:lpstr>法不可违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2014-05-14T03:22:04Z</dcterms:created>
  <dcterms:modified xsi:type="dcterms:W3CDTF">2018-12-24T07:21:42Z</dcterms:modified>
</cp:coreProperties>
</file>