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89" r:id="rId2"/>
    <p:sldId id="266" r:id="rId3"/>
    <p:sldId id="292" r:id="rId4"/>
    <p:sldId id="274" r:id="rId5"/>
    <p:sldId id="293" r:id="rId6"/>
    <p:sldId id="275" r:id="rId7"/>
    <p:sldId id="282" r:id="rId8"/>
    <p:sldId id="283" r:id="rId9"/>
    <p:sldId id="284" r:id="rId10"/>
    <p:sldId id="285" r:id="rId11"/>
    <p:sldId id="286"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09" userDrawn="1">
          <p15:clr>
            <a:srgbClr val="A4A3A4"/>
          </p15:clr>
        </p15:guide>
        <p15:guide id="2" pos="3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5246" autoAdjust="0"/>
  </p:normalViewPr>
  <p:slideViewPr>
    <p:cSldViewPr showGuides="1">
      <p:cViewPr varScale="1">
        <p:scale>
          <a:sx n="75" d="100"/>
          <a:sy n="75" d="100"/>
        </p:scale>
        <p:origin x="-1824" y="-96"/>
      </p:cViewPr>
      <p:guideLst>
        <p:guide orient="horz" pos="709"/>
        <p:guide pos="38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A8639E94-F598-4426-9C75-5898E6BA87B7}" type="slidenum">
              <a:rPr lang="zh-CN" altLang="en-US"/>
              <a:pPr>
                <a:defRPr/>
              </a:pPr>
              <a:t>‹#›</a:t>
            </a:fld>
            <a:endParaRPr lang="en-US" altLang="zh-CN"/>
          </a:p>
        </p:txBody>
      </p:sp>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pic>
        <p:nvPicPr>
          <p:cNvPr id="9" name="图片 8"/>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10" name="图片 9"/>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ppt_y</p:attrName>
                                        </p:attrNameLst>
                                      </p:cBhvr>
                                      <p:tavLst>
                                        <p:tav tm="0">
                                          <p:val>
                                            <p:strVal val="#ppt_y+#ppt_h*1.125000"/>
                                          </p:val>
                                        </p:tav>
                                        <p:tav tm="100000">
                                          <p:val>
                                            <p:strVal val="#ppt_y"/>
                                          </p:val>
                                        </p:tav>
                                      </p:tavLst>
                                    </p:anim>
                                    <p:animEffect transition="in" filter="wipe(up)">
                                      <p:cBhvr>
                                        <p:cTn id="21" dur="500"/>
                                        <p:tgtEl>
                                          <p:spTgt spid="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6201307-9CDD-44C5-84FE-8AFDDAB2332E}"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E2651BE5-D820-4DED-9010-43AFCDD074EF}" type="slidenum">
              <a:rPr lang="zh-CN" altLang="en-US"/>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目录">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快乐预习感知</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快乐预习感知</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1_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互动课堂理解</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2_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互动课堂理解</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2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3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B633E7A-7D5B-4D02-BFDB-A19B319D2A05}" type="slidenum">
              <a:rPr lang="zh-CN" altLang="en-US"/>
              <a:pPr>
                <a:defRPr/>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5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6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结束">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ECBCB0E-D9CD-4842-91C9-63B02683867E}" type="slidenum">
              <a:rPr lang="zh-CN" altLang="en-US"/>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3FAFCC2B-5952-4999-AE49-34433BFA3AD3}"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endParaRPr lang="en-US" altLang="zh-CN"/>
          </a:p>
        </p:txBody>
      </p:sp>
      <p:sp>
        <p:nvSpPr>
          <p:cNvPr id="8" name="页脚占位符 7"/>
          <p:cNvSpPr>
            <a:spLocks noGrp="1"/>
          </p:cNvSpPr>
          <p:nvPr>
            <p:ph type="ftr" sz="quarter" idx="11"/>
          </p:nvPr>
        </p:nvSpPr>
        <p:spPr/>
        <p:txBody>
          <a:bodyPr/>
          <a:lstStyle>
            <a:lvl1pPr>
              <a:defRPr smtClean="0"/>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262C8B55-B335-452C-A0EB-FBE79042EA64}"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endParaRPr lang="en-US" altLang="zh-CN"/>
          </a:p>
        </p:txBody>
      </p:sp>
      <p:sp>
        <p:nvSpPr>
          <p:cNvPr id="4" name="页脚占位符 3"/>
          <p:cNvSpPr>
            <a:spLocks noGrp="1"/>
          </p:cNvSpPr>
          <p:nvPr>
            <p:ph type="ftr" sz="quarter" idx="11"/>
          </p:nvPr>
        </p:nvSpPr>
        <p:spPr/>
        <p:txBody>
          <a:bodyPr/>
          <a:lstStyle>
            <a:lvl1pPr>
              <a:defRPr smtClean="0"/>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297611C6-8679-4498-816D-FA8C53DB822F}"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endParaRPr lang="en-US" altLang="zh-CN"/>
          </a:p>
        </p:txBody>
      </p:sp>
      <p:sp>
        <p:nvSpPr>
          <p:cNvPr id="3" name="页脚占位符 2"/>
          <p:cNvSpPr>
            <a:spLocks noGrp="1"/>
          </p:cNvSpPr>
          <p:nvPr>
            <p:ph type="ftr" sz="quarter" idx="11"/>
          </p:nvPr>
        </p:nvSpPr>
        <p:spPr/>
        <p:txBody>
          <a:bodyPr/>
          <a:lstStyle>
            <a:lvl1pPr>
              <a:defRPr smtClean="0"/>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1C262895-C0CD-4E0E-99FD-EDE92CB7C21E}"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7D9B0B4A-37D7-45A2-833E-44DBF68D6079}"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0C286F84-E1D6-48AF-BA5F-41E29056812E}"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29"/>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89253BAA-8AB8-4A7D-97F4-07D59CCDEFB9}"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51" r:id="rId23"/>
    <p:sldLayoutId id="2147483656" r:id="rId24"/>
    <p:sldLayoutId id="2147483657" r:id="rId25"/>
    <p:sldLayoutId id="2147483658" r:id="rId26"/>
    <p:sldLayoutId id="2147483659" r:id="rId27"/>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21.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22.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13.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17.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18.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19.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20.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做负责任的人</a:t>
            </a:r>
          </a:p>
        </p:txBody>
      </p:sp>
    </p:spTree>
    <p:extLst>
      <p:ext uri="{BB962C8B-B14F-4D97-AF65-F5344CB8AC3E}">
        <p14:creationId xmlns:p14="http://schemas.microsoft.com/office/powerpoint/2010/main" xmlns="" val="3075216105"/>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2" name="流程图: 可选过程 31">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4" name="流程图: 可选过程 33">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5" name="流程图: 可选过程 34">
            <a:hlinkClick r:id="rId6" action="ppaction://hlinksldjump"/>
          </p:cNvPr>
          <p:cNvSpPr/>
          <p:nvPr/>
        </p:nvSpPr>
        <p:spPr>
          <a:xfrm>
            <a:off x="6837786"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5</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6" name="流程图: 可选过程 35">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35135"/>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安徽滁州全椒三模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【回忆美好时光　温暖青春回忆】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即将初中毕业了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某校毕业班同学开始在微信群里回忆起这三年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最好的时光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。让我们摘录一则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分享感受。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会飞的鱼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我们除了学习没有耽误外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还参加过很多次公益活动。印象很深的有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七年级时给灾区捐款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八年级时赴敬老院慰问老人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九年级时进行环保宣传活动等。我们在这些活动中携手成长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获得感</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参与这些公益行动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会有哪些方面的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获得感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8" name="五边形 27"/>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9" name="五边形 28"/>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0" name="组合 29"/>
          <p:cNvGrpSpPr/>
          <p:nvPr/>
        </p:nvGrpSpPr>
        <p:grpSpPr>
          <a:xfrm>
            <a:off x="468427" y="3861048"/>
            <a:ext cx="8247377" cy="2664296"/>
            <a:chOff x="645102" y="1801791"/>
            <a:chExt cx="8247377" cy="2664296"/>
          </a:xfrm>
        </p:grpSpPr>
        <p:grpSp>
          <p:nvGrpSpPr>
            <p:cNvPr id="31" name="组合 30"/>
            <p:cNvGrpSpPr/>
            <p:nvPr/>
          </p:nvGrpSpPr>
          <p:grpSpPr>
            <a:xfrm>
              <a:off x="645102" y="1801791"/>
              <a:ext cx="8247377" cy="2664296"/>
              <a:chOff x="645102" y="-243408"/>
              <a:chExt cx="8247377" cy="2664296"/>
            </a:xfrm>
          </p:grpSpPr>
          <p:sp>
            <p:nvSpPr>
              <p:cNvPr id="50" name="五边形 49"/>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1" name="燕尾形 50"/>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2" name="组合 51"/>
              <p:cNvGrpSpPr/>
              <p:nvPr/>
            </p:nvGrpSpPr>
            <p:grpSpPr>
              <a:xfrm>
                <a:off x="645102" y="-243408"/>
                <a:ext cx="8247377" cy="2347288"/>
                <a:chOff x="645102" y="-243408"/>
                <a:chExt cx="8247377" cy="2347288"/>
              </a:xfrm>
            </p:grpSpPr>
            <p:sp>
              <p:nvSpPr>
                <p:cNvPr id="53" name="矩形 52"/>
                <p:cNvSpPr/>
                <p:nvPr/>
              </p:nvSpPr>
              <p:spPr>
                <a:xfrm>
                  <a:off x="645102" y="-243408"/>
                  <a:ext cx="8247377" cy="234728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28"/>
                <p:cNvSpPr txBox="1"/>
                <p:nvPr/>
              </p:nvSpPr>
              <p:spPr>
                <a:xfrm>
                  <a:off x="8371094" y="-12433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49" name="矩形 48"/>
            <p:cNvSpPr>
              <a:spLocks noChangeAspect="1"/>
            </p:cNvSpPr>
            <p:nvPr/>
          </p:nvSpPr>
          <p:spPr>
            <a:xfrm>
              <a:off x="860242" y="2163867"/>
              <a:ext cx="7775757" cy="50129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本题可从承担责任的回报和参加公益活动的重要意义去诠释</a:t>
              </a:r>
              <a:r>
                <a:rPr lang="en-US" altLang="zh-CN" sz="2000" dirty="0"/>
                <a:t>“</a:t>
              </a:r>
              <a:r>
                <a:rPr lang="zh-CN" altLang="zh-CN" sz="2000" dirty="0"/>
                <a:t>获得感</a:t>
              </a:r>
              <a:r>
                <a:rPr lang="en-US" altLang="zh-CN" sz="2000" dirty="0"/>
                <a:t>”</a:t>
              </a:r>
              <a:r>
                <a:rPr lang="zh-CN" altLang="zh-CN" sz="2000" dirty="0"/>
                <a:t>。</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55" name="组合 54"/>
          <p:cNvGrpSpPr/>
          <p:nvPr/>
        </p:nvGrpSpPr>
        <p:grpSpPr>
          <a:xfrm>
            <a:off x="468427" y="4762558"/>
            <a:ext cx="8247378" cy="1762786"/>
            <a:chOff x="645102" y="4141890"/>
            <a:chExt cx="8247378" cy="1762786"/>
          </a:xfrm>
        </p:grpSpPr>
        <p:grpSp>
          <p:nvGrpSpPr>
            <p:cNvPr id="56" name="组合 55"/>
            <p:cNvGrpSpPr/>
            <p:nvPr/>
          </p:nvGrpSpPr>
          <p:grpSpPr>
            <a:xfrm>
              <a:off x="645102" y="4141890"/>
              <a:ext cx="8247378" cy="1762786"/>
              <a:chOff x="645102" y="3144811"/>
              <a:chExt cx="8247378" cy="1762786"/>
            </a:xfrm>
          </p:grpSpPr>
          <p:sp>
            <p:nvSpPr>
              <p:cNvPr id="58" name="五边形 5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9" name="五边形 58"/>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0" name="燕尾形 59"/>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 name="矩形 60"/>
              <p:cNvSpPr/>
              <p:nvPr/>
            </p:nvSpPr>
            <p:spPr>
              <a:xfrm>
                <a:off x="645102" y="3144811"/>
                <a:ext cx="8247378" cy="144735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48"/>
              <p:cNvSpPr txBox="1"/>
              <p:nvPr/>
            </p:nvSpPr>
            <p:spPr>
              <a:xfrm>
                <a:off x="8388424" y="3274332"/>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57" name="矩形 56"/>
            <p:cNvSpPr>
              <a:spLocks noChangeAspect="1"/>
            </p:cNvSpPr>
            <p:nvPr/>
          </p:nvSpPr>
          <p:spPr>
            <a:xfrm>
              <a:off x="860240" y="4520063"/>
              <a:ext cx="7744207" cy="962956"/>
            </a:xfrm>
            <a:prstGeom prst="rect">
              <a:avLst/>
            </a:prstGeom>
          </p:spPr>
          <p:txBody>
            <a:bodyPr wrap="square">
              <a:spAutoFit/>
            </a:bodyPr>
            <a:lstStyle/>
            <a:p>
              <a:pPr>
                <a:lnSpc>
                  <a:spcPct val="150000"/>
                </a:lnSpc>
              </a:pPr>
              <a:r>
                <a:rPr lang="zh-CN" altLang="zh-CN" sz="2000" dirty="0"/>
                <a:t>锻炼了实践能力</a:t>
              </a:r>
              <a:r>
                <a:rPr lang="en-US" altLang="zh-CN" sz="2000" dirty="0"/>
                <a:t>;</a:t>
              </a:r>
              <a:r>
                <a:rPr lang="zh-CN" altLang="zh-CN" sz="2000" dirty="0"/>
                <a:t>提升了自身价值</a:t>
              </a:r>
              <a:r>
                <a:rPr lang="en-US" altLang="zh-CN" sz="2000" dirty="0"/>
                <a:t>;</a:t>
              </a:r>
              <a:r>
                <a:rPr lang="zh-CN" altLang="zh-CN" sz="2000" dirty="0"/>
                <a:t>承担了社会责任</a:t>
              </a:r>
              <a:r>
                <a:rPr lang="en-US" altLang="zh-CN" sz="2000" dirty="0"/>
                <a:t>;</a:t>
              </a:r>
              <a:r>
                <a:rPr lang="zh-CN" altLang="zh-CN" sz="2000" dirty="0"/>
                <a:t>帮助了他人</a:t>
              </a:r>
              <a:r>
                <a:rPr lang="en-US" altLang="zh-CN" sz="2000" dirty="0"/>
                <a:t>;</a:t>
              </a:r>
              <a:r>
                <a:rPr lang="zh-CN" altLang="zh-CN" sz="2000" dirty="0"/>
                <a:t>传承美德</a:t>
              </a:r>
              <a:r>
                <a:rPr lang="en-US" altLang="zh-CN" sz="2000" dirty="0"/>
                <a:t>;</a:t>
              </a:r>
              <a:r>
                <a:rPr lang="zh-CN" altLang="zh-CN" sz="2000" dirty="0"/>
                <a:t>弘扬和践行了社会主义核心价值观</a:t>
              </a:r>
              <a:r>
                <a:rPr lang="en-US" altLang="zh-CN" sz="2000" dirty="0"/>
                <a:t>;</a:t>
              </a:r>
              <a:r>
                <a:rPr lang="zh-CN" altLang="zh-CN" sz="2000" dirty="0"/>
                <a:t>等等。</a:t>
              </a:r>
            </a:p>
          </p:txBody>
        </p:sp>
      </p:grpSp>
    </p:spTree>
    <p:extLst>
      <p:ext uri="{BB962C8B-B14F-4D97-AF65-F5344CB8AC3E}">
        <p14:creationId xmlns:p14="http://schemas.microsoft.com/office/powerpoint/2010/main" xmlns="" val="1990622981"/>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down)">
                                      <p:cBhvr>
                                        <p:cTn id="19" dur="500"/>
                                        <p:tgtEl>
                                          <p:spTgt spid="55"/>
                                        </p:tgtEl>
                                      </p:cBhvr>
                                    </p:animEffec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5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5"/>
                                        </p:tgtEl>
                                      </p:cBhvr>
                                    </p:animEffect>
                                    <p:set>
                                      <p:cBhvr>
                                        <p:cTn id="25" dur="1" fill="hold">
                                          <p:stCondLst>
                                            <p:cond delay="499"/>
                                          </p:stCondLst>
                                        </p:cTn>
                                        <p:tgtEl>
                                          <p:spTgt spid="55"/>
                                        </p:tgtEl>
                                        <p:attrNameLst>
                                          <p:attrName>style.visibility</p:attrName>
                                        </p:attrNameLst>
                                      </p:cBhvr>
                                      <p:to>
                                        <p:strVal val="hidden"/>
                                      </p:to>
                                    </p:set>
                                  </p:childTnLst>
                                </p:cTn>
                              </p:par>
                            </p:childTnLst>
                          </p:cTn>
                        </p:par>
                      </p:childTnLst>
                    </p:cTn>
                  </p:par>
                </p:childTnLst>
              </p:cTn>
              <p:nextCondLst>
                <p:cond evt="onClick" delay="0">
                  <p:tgtEl>
                    <p:spTgt spid="55"/>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35135"/>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山东济宁中考</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中国药学家屠呦呦因开创性地从中草药中分离出青蒿素应用于疟疾治疗而获得当年的诺贝尔生理学或医学奖。这是在中国本土进行的科学研究首次获得诺贝尔奖。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日上午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一直不愿接受采访的屠呦呦终于把记者请进家门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许多中外媒体记者采访了她。下面是采访内容的节选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《纽约时报》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你在老鼠和猴子身上测试青蒿素并证明它有效之后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你自己使用了这种药物。你当时害怕吗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屠呦呦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我和两个同事使用了它来表明它不会致命。我认为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这是我作为一名医学化学家的责任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也是我的工作。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这是我作为一名医学化学家的责任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体现了屠呦呦怎样的崇高精神和品质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你在日常生活和学习中应如何培养这种精神和品质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流程图: 可选过程 16">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流程图: 可选过程 17">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流程图: 可选过程 18">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7" action="ppaction://hlinksldjump"/>
          </p:cNvPr>
          <p:cNvSpPr/>
          <p:nvPr/>
        </p:nvSpPr>
        <p:spPr>
          <a:xfrm>
            <a:off x="7306660"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6</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3" name="五边形 22"/>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2" name="五边形 31"/>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3" name="组合 32"/>
          <p:cNvGrpSpPr/>
          <p:nvPr/>
        </p:nvGrpSpPr>
        <p:grpSpPr>
          <a:xfrm>
            <a:off x="468427" y="3429000"/>
            <a:ext cx="8247377" cy="3096344"/>
            <a:chOff x="645102" y="1369743"/>
            <a:chExt cx="8247377" cy="3096344"/>
          </a:xfrm>
        </p:grpSpPr>
        <p:grpSp>
          <p:nvGrpSpPr>
            <p:cNvPr id="34" name="组合 33"/>
            <p:cNvGrpSpPr/>
            <p:nvPr/>
          </p:nvGrpSpPr>
          <p:grpSpPr>
            <a:xfrm>
              <a:off x="645102" y="1369743"/>
              <a:ext cx="8247377" cy="3096344"/>
              <a:chOff x="645102" y="-675456"/>
              <a:chExt cx="8247377" cy="3096344"/>
            </a:xfrm>
          </p:grpSpPr>
          <p:sp>
            <p:nvSpPr>
              <p:cNvPr id="36" name="五边形 35"/>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7" name="燕尾形 3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8" name="组合 37"/>
              <p:cNvGrpSpPr/>
              <p:nvPr/>
            </p:nvGrpSpPr>
            <p:grpSpPr>
              <a:xfrm>
                <a:off x="645102" y="-675456"/>
                <a:ext cx="8247377" cy="2779336"/>
                <a:chOff x="645102" y="-675456"/>
                <a:chExt cx="8247377" cy="2779336"/>
              </a:xfrm>
            </p:grpSpPr>
            <p:sp>
              <p:nvSpPr>
                <p:cNvPr id="39" name="矩形 38"/>
                <p:cNvSpPr/>
                <p:nvPr/>
              </p:nvSpPr>
              <p:spPr>
                <a:xfrm>
                  <a:off x="645102" y="-675456"/>
                  <a:ext cx="8247377" cy="277933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28"/>
                <p:cNvSpPr txBox="1"/>
                <p:nvPr/>
              </p:nvSpPr>
              <p:spPr>
                <a:xfrm>
                  <a:off x="8371094" y="-59463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5" name="矩形 34"/>
            <p:cNvSpPr>
              <a:spLocks noChangeAspect="1"/>
            </p:cNvSpPr>
            <p:nvPr/>
          </p:nvSpPr>
          <p:spPr>
            <a:xfrm>
              <a:off x="860242" y="1693569"/>
              <a:ext cx="7775757" cy="1866858"/>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本题考查对责任的认识</a:t>
              </a:r>
              <a:r>
                <a:rPr lang="en-US" altLang="zh-CN" sz="2000" dirty="0"/>
                <a:t>,</a:t>
              </a:r>
              <a:r>
                <a:rPr lang="zh-CN" altLang="zh-CN" sz="2000" dirty="0"/>
                <a:t>考查综合分析能力。第</a:t>
              </a:r>
              <a:r>
                <a:rPr lang="en-US" altLang="zh-CN" sz="2000" dirty="0"/>
                <a:t>(1)</a:t>
              </a:r>
              <a:r>
                <a:rPr lang="zh-CN" altLang="zh-CN" sz="2000" dirty="0"/>
                <a:t>问</a:t>
              </a:r>
              <a:r>
                <a:rPr lang="en-US" altLang="zh-CN" sz="2000" dirty="0"/>
                <a:t>,“</a:t>
              </a:r>
              <a:r>
                <a:rPr lang="zh-CN" altLang="zh-CN" sz="2000" dirty="0"/>
                <a:t>这是我作为一名医学化学家的责任</a:t>
              </a:r>
              <a:r>
                <a:rPr lang="en-US" altLang="zh-CN" sz="2000" dirty="0"/>
                <a:t>”</a:t>
              </a:r>
              <a:r>
                <a:rPr lang="zh-CN" altLang="zh-CN" sz="2000" dirty="0"/>
                <a:t>体现了屠呦呦具有强烈的责任感。第</a:t>
              </a:r>
              <a:r>
                <a:rPr lang="en-US" altLang="zh-CN" sz="2000" dirty="0"/>
                <a:t>(2)</a:t>
              </a:r>
              <a:r>
                <a:rPr lang="zh-CN" altLang="zh-CN" sz="2000" dirty="0"/>
                <a:t>问考查怎样培养负责任的品质</a:t>
              </a:r>
              <a:r>
                <a:rPr lang="en-US" altLang="zh-CN" sz="2000" dirty="0"/>
                <a:t>,</a:t>
              </a:r>
              <a:r>
                <a:rPr lang="zh-CN" altLang="zh-CN" sz="2000"/>
                <a:t>围绕树立责任意识、养成负责任的习惯、学会在不同的责任面前作出正确的选择等方面回答即可。</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1" name="组合 40"/>
          <p:cNvGrpSpPr/>
          <p:nvPr/>
        </p:nvGrpSpPr>
        <p:grpSpPr>
          <a:xfrm>
            <a:off x="468427" y="4293096"/>
            <a:ext cx="8247378" cy="2232248"/>
            <a:chOff x="645102" y="3672428"/>
            <a:chExt cx="8247378" cy="2232248"/>
          </a:xfrm>
        </p:grpSpPr>
        <p:grpSp>
          <p:nvGrpSpPr>
            <p:cNvPr id="42" name="组合 41"/>
            <p:cNvGrpSpPr/>
            <p:nvPr/>
          </p:nvGrpSpPr>
          <p:grpSpPr>
            <a:xfrm>
              <a:off x="645102" y="3672428"/>
              <a:ext cx="8247378" cy="2232248"/>
              <a:chOff x="645102" y="2675349"/>
              <a:chExt cx="8247378" cy="2232248"/>
            </a:xfrm>
          </p:grpSpPr>
          <p:sp>
            <p:nvSpPr>
              <p:cNvPr id="44" name="五边形 4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5" name="五边形 4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6" name="燕尾形 4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矩形 46"/>
              <p:cNvSpPr/>
              <p:nvPr/>
            </p:nvSpPr>
            <p:spPr>
              <a:xfrm>
                <a:off x="645102" y="2675349"/>
                <a:ext cx="8247378" cy="191681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8"/>
              <p:cNvSpPr txBox="1"/>
              <p:nvPr/>
            </p:nvSpPr>
            <p:spPr>
              <a:xfrm>
                <a:off x="8388424" y="274956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3" name="矩形 42"/>
            <p:cNvSpPr>
              <a:spLocks noChangeAspect="1"/>
            </p:cNvSpPr>
            <p:nvPr/>
          </p:nvSpPr>
          <p:spPr>
            <a:xfrm>
              <a:off x="860240" y="3995300"/>
              <a:ext cx="7744207" cy="1477328"/>
            </a:xfrm>
            <a:prstGeom prst="rect">
              <a:avLst/>
            </a:prstGeom>
          </p:spPr>
          <p:txBody>
            <a:bodyPr wrap="square">
              <a:spAutoFit/>
            </a:bodyPr>
            <a:lstStyle/>
            <a:p>
              <a:pPr>
                <a:lnSpc>
                  <a:spcPct val="150000"/>
                </a:lnSpc>
              </a:pPr>
              <a:r>
                <a:rPr lang="en-US" altLang="zh-CN" sz="2000" dirty="0"/>
                <a:t>(1)</a:t>
              </a:r>
              <a:r>
                <a:rPr lang="zh-CN" altLang="zh-CN" sz="2000" dirty="0"/>
                <a:t>强烈的责任感</a:t>
              </a:r>
              <a:r>
                <a:rPr lang="en-US" altLang="zh-CN" sz="2000" dirty="0"/>
                <a:t>(</a:t>
              </a:r>
              <a:r>
                <a:rPr lang="zh-CN" altLang="zh-CN" sz="2000" dirty="0"/>
                <a:t>勇于承担责任</a:t>
              </a:r>
              <a:r>
                <a:rPr lang="en-US" altLang="zh-CN" sz="2000" dirty="0"/>
                <a:t>)</a:t>
              </a:r>
              <a:r>
                <a:rPr lang="zh-CN" altLang="zh-CN" sz="2000" dirty="0"/>
                <a:t>。</a:t>
              </a:r>
            </a:p>
            <a:p>
              <a:pPr>
                <a:lnSpc>
                  <a:spcPct val="150000"/>
                </a:lnSpc>
              </a:pPr>
              <a:r>
                <a:rPr lang="en-US" altLang="zh-CN" sz="2000" dirty="0"/>
                <a:t>(2)</a:t>
              </a:r>
              <a:r>
                <a:rPr lang="zh-CN" altLang="zh-CN" sz="2000" dirty="0"/>
                <a:t>①树立起强烈的责任意识。②从我做起</a:t>
              </a:r>
              <a:r>
                <a:rPr lang="en-US" altLang="zh-CN" sz="2000" dirty="0"/>
                <a:t>,</a:t>
              </a:r>
              <a:r>
                <a:rPr lang="zh-CN" altLang="zh-CN" sz="2000" dirty="0"/>
                <a:t>逐步养成负责任的习惯。③学会在不同的责任面前进行选择。</a:t>
              </a:r>
            </a:p>
          </p:txBody>
        </p:sp>
      </p:grpSp>
    </p:spTree>
    <p:extLst>
      <p:ext uri="{BB962C8B-B14F-4D97-AF65-F5344CB8AC3E}">
        <p14:creationId xmlns:p14="http://schemas.microsoft.com/office/powerpoint/2010/main" xmlns="" val="2013569707"/>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childTnLst>
              </p:cTn>
              <p:nextCondLst>
                <p:cond evt="onClick" delay="0">
                  <p:tgtEl>
                    <p:spTgt spid="32"/>
                  </p:tgtEl>
                </p:cond>
              </p:nextCondLst>
            </p:seq>
            <p:seq concurrent="1" nextAc="seek">
              <p:cTn id="8" restart="whenNotActive" fill="hold" evtFilter="cancelBubble" nodeType="interactiveSeq">
                <p:stCondLst>
                  <p:cond evt="onClick" delay="0">
                    <p:tgtEl>
                      <p:spTgt spid="3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3"/>
                                        </p:tgtEl>
                                      </p:cBhvr>
                                    </p:animEffect>
                                    <p:set>
                                      <p:cBhvr>
                                        <p:cTn id="13"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14" restart="whenNotActive" fill="hold" evtFilter="cancelBubble" nodeType="interactiveSeq">
                <p:stCondLst>
                  <p:cond evt="onClick" delay="0">
                    <p:tgtEl>
                      <p:spTgt spid="2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childTnLst>
                          </p:cTn>
                        </p:par>
                      </p:childTnLst>
                    </p:cTn>
                  </p:par>
                </p:childTnLst>
              </p:cTn>
              <p:nextCondLst>
                <p:cond evt="onClick" delay="0">
                  <p:tgtEl>
                    <p:spTgt spid="23"/>
                  </p:tgtEl>
                </p:cond>
              </p:nextCondLst>
            </p:seq>
            <p:seq concurrent="1" nextAc="seek">
              <p:cTn id="20" restart="whenNotActive" fill="hold" evtFilter="cancelBubble" nodeType="interactiveSeq">
                <p:stCondLst>
                  <p:cond evt="onClick" delay="0">
                    <p:tgtEl>
                      <p:spTgt spid="4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1"/>
                                        </p:tgtEl>
                                      </p:cBhvr>
                                    </p:animEffect>
                                    <p:set>
                                      <p:cBhvr>
                                        <p:cTn id="25"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73518"/>
            <a:ext cx="2790829"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请完成下列表格</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075681959"/>
              </p:ext>
            </p:extLst>
          </p:nvPr>
        </p:nvGraphicFramePr>
        <p:xfrm>
          <a:off x="508000" y="1547130"/>
          <a:ext cx="8128000" cy="3292104"/>
        </p:xfrm>
        <a:graphic>
          <a:graphicData uri="http://schemas.openxmlformats.org/presentationml/2006/ole">
            <p:oleObj spid="_x0000_s1035" name="文档" r:id="rId3" imgW="3910819" imgH="1585003" progId="Word.Document.12">
              <p:embed/>
            </p:oleObj>
          </a:graphicData>
        </a:graphic>
      </p:graphicFrame>
      <p:sp>
        <p:nvSpPr>
          <p:cNvPr id="5" name="矩形 4"/>
          <p:cNvSpPr>
            <a:spLocks noChangeAspect="1"/>
          </p:cNvSpPr>
          <p:nvPr/>
        </p:nvSpPr>
        <p:spPr>
          <a:xfrm>
            <a:off x="508000" y="4394707"/>
            <a:ext cx="8128000" cy="171739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我们既然选择了自立自强的人生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就应该有勇气凭借自己</a:t>
            </a:r>
            <a:r>
              <a:rPr lang="zh-CN" altLang="zh-CN" sz="2200" dirty="0" smtClean="0">
                <a:solidFill>
                  <a:srgbClr val="000000"/>
                </a:solidFill>
                <a:latin typeface="Times New Roman" panose="02020603050405020304" pitchFamily="18" charset="0"/>
                <a:cs typeface="Times New Roman" panose="02020603050405020304" pitchFamily="18" charset="0"/>
              </a:rPr>
              <a:t>的</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对承担责任的代价和回报作出正确的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作出合理的选择。无论怎样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我们一旦作出选择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就应该义无反顾地担当起应负的责任。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4283968" y="2029675"/>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时间</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4283968" y="2397380"/>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责备</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6948264" y="2397380"/>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处罚</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6384007" y="3119164"/>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精神</a:t>
            </a:r>
            <a:r>
              <a:rPr lang="zh-CN" altLang="zh-CN" sz="2200" dirty="0" smtClean="0">
                <a:solidFill>
                  <a:srgbClr val="FF0000"/>
                </a:solidFill>
                <a:latin typeface="Times New Roman" panose="02020603050405020304" pitchFamily="18" charset="0"/>
                <a:cs typeface="Times New Roman" panose="02020603050405020304" pitchFamily="18" charset="0"/>
              </a:rPr>
              <a:t>方面</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2422151" y="3476464"/>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自我</a:t>
            </a:r>
            <a:r>
              <a:rPr lang="zh-CN" altLang="zh-CN" sz="2200" dirty="0" smtClean="0">
                <a:solidFill>
                  <a:srgbClr val="FF0000"/>
                </a:solidFill>
                <a:latin typeface="Times New Roman" panose="02020603050405020304" pitchFamily="18" charset="0"/>
                <a:cs typeface="Times New Roman" panose="02020603050405020304" pitchFamily="18" charset="0"/>
              </a:rPr>
              <a:t>感觉</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1187624" y="3844154"/>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尊重</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635759" y="4762293"/>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经验</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2" name="矩形 11"/>
          <p:cNvSpPr>
            <a:spLocks noChangeAspect="1"/>
          </p:cNvSpPr>
          <p:nvPr/>
        </p:nvSpPr>
        <p:spPr>
          <a:xfrm>
            <a:off x="1763688" y="4762293"/>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智慧</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3" name="矩形 12"/>
          <p:cNvSpPr>
            <a:spLocks noChangeAspect="1"/>
          </p:cNvSpPr>
          <p:nvPr/>
        </p:nvSpPr>
        <p:spPr>
          <a:xfrm>
            <a:off x="7236296" y="4758059"/>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评估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339766596"/>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10" grpId="0"/>
      <p:bldP spid="11"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我们要自觉承担起</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但不是我们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的事情。我们无法改变自己在生活和工作中的位置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但我们可以改变自己对待应该做的事情的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。只要我们把它们当作一种不可推卸的责任担在肩头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不抱怨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不懈怠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地投入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同样能够把事情做得很出色。</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在我们周围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有许许多多履行社会责任却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和回报的人。正</a:t>
            </a:r>
            <a:r>
              <a:rPr lang="zh-CN" altLang="zh-CN" sz="2200" dirty="0" smtClean="0">
                <a:solidFill>
                  <a:srgbClr val="000000"/>
                </a:solidFill>
                <a:latin typeface="Times New Roman" panose="02020603050405020304" pitchFamily="18" charset="0"/>
                <a:cs typeface="Times New Roman" panose="02020603050405020304" pitchFamily="18" charset="0"/>
              </a:rPr>
              <a:t>因为</a:t>
            </a:r>
            <a:r>
              <a:rPr lang="zh-CN" altLang="en-US" sz="2200" dirty="0">
                <a:solidFill>
                  <a:srgbClr val="000000"/>
                </a:solidFill>
                <a:latin typeface="Times New Roman" panose="02020603050405020304" pitchFamily="18" charset="0"/>
                <a:cs typeface="Times New Roman" panose="02020603050405020304" pitchFamily="18" charset="0"/>
              </a:rPr>
              <a:t>他</a:t>
            </a:r>
            <a:r>
              <a:rPr lang="zh-CN" altLang="zh-CN" sz="2200" dirty="0" smtClean="0">
                <a:solidFill>
                  <a:srgbClr val="000000"/>
                </a:solidFill>
                <a:latin typeface="Times New Roman" panose="02020603050405020304" pitchFamily="18" charset="0"/>
                <a:cs typeface="Times New Roman" panose="02020603050405020304" pitchFamily="18" charset="0"/>
              </a:rPr>
              <a:t>们</a:t>
            </a:r>
            <a:r>
              <a:rPr lang="zh-CN" altLang="zh-CN" sz="2200" dirty="0">
                <a:solidFill>
                  <a:srgbClr val="000000"/>
                </a:solidFill>
                <a:latin typeface="Times New Roman" panose="02020603050405020304" pitchFamily="18" charset="0"/>
                <a:cs typeface="Times New Roman" panose="02020603050405020304" pitchFamily="18" charset="0"/>
              </a:rPr>
              <a:t>敢于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我们的生活才更加安全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更加温暖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更加充满阳光和希望。</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我们应该努力提升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增强履行责任的能力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在激扬青春、开拓人生、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的进程中书写无愧于时代的壮丽篇章。</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3347864" y="1263631"/>
            <a:ext cx="1101584"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应该</a:t>
            </a:r>
            <a:r>
              <a:rPr lang="zh-CN" altLang="zh-CN" sz="2200" dirty="0" smtClean="0">
                <a:solidFill>
                  <a:srgbClr val="FF0000"/>
                </a:solidFill>
                <a:latin typeface="Times New Roman" panose="02020603050405020304" pitchFamily="18" charset="0"/>
                <a:cs typeface="Times New Roman" panose="02020603050405020304" pitchFamily="18" charset="0"/>
              </a:rPr>
              <a:t>做</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5841352" y="1257768"/>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自愿</a:t>
            </a:r>
            <a:r>
              <a:rPr lang="zh-CN" altLang="zh-CN" sz="2200" dirty="0" smtClean="0">
                <a:solidFill>
                  <a:srgbClr val="FF0000"/>
                </a:solidFill>
                <a:latin typeface="Times New Roman" panose="02020603050405020304" pitchFamily="18" charset="0"/>
                <a:cs typeface="Times New Roman" panose="02020603050405020304" pitchFamily="18" charset="0"/>
              </a:rPr>
              <a:t>选择</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3103043" y="2060848"/>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态度</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4807654" y="2461723"/>
            <a:ext cx="1101584"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全身心</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5888456" y="3277792"/>
            <a:ext cx="1383712"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不计代价</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3255074" y="3679332"/>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承担</a:t>
            </a:r>
            <a:r>
              <a:rPr lang="zh-CN" altLang="zh-CN" sz="2200" dirty="0" smtClean="0">
                <a:solidFill>
                  <a:srgbClr val="FF0000"/>
                </a:solidFill>
                <a:latin typeface="Times New Roman" panose="02020603050405020304" pitchFamily="18" charset="0"/>
                <a:cs typeface="Times New Roman" panose="02020603050405020304" pitchFamily="18" charset="0"/>
              </a:rPr>
              <a:t>责任</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5076056" y="3679332"/>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敢于</a:t>
            </a:r>
            <a:r>
              <a:rPr lang="zh-CN" altLang="zh-CN" sz="2200" dirty="0" smtClean="0">
                <a:solidFill>
                  <a:srgbClr val="FF0000"/>
                </a:solidFill>
                <a:latin typeface="Times New Roman" panose="02020603050405020304" pitchFamily="18" charset="0"/>
                <a:cs typeface="Times New Roman" panose="02020603050405020304" pitchFamily="18" charset="0"/>
              </a:rPr>
              <a:t>担当</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3224048" y="4488275"/>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自身</a:t>
            </a:r>
            <a:r>
              <a:rPr lang="zh-CN" altLang="zh-CN" sz="2200" dirty="0" smtClean="0">
                <a:solidFill>
                  <a:srgbClr val="FF0000"/>
                </a:solidFill>
                <a:latin typeface="Times New Roman" panose="02020603050405020304" pitchFamily="18" charset="0"/>
                <a:cs typeface="Times New Roman" panose="02020603050405020304" pitchFamily="18" charset="0"/>
              </a:rPr>
              <a:t>素质</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786020" y="4889942"/>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承担</a:t>
            </a:r>
            <a:r>
              <a:rPr lang="zh-CN" altLang="zh-CN" sz="2200" dirty="0" smtClean="0">
                <a:solidFill>
                  <a:srgbClr val="FF0000"/>
                </a:solidFill>
                <a:latin typeface="Times New Roman" panose="02020603050405020304" pitchFamily="18" charset="0"/>
                <a:cs typeface="Times New Roman" panose="02020603050405020304" pitchFamily="18" charset="0"/>
              </a:rPr>
              <a:t>责任</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2" name="矩形 11"/>
          <p:cNvSpPr>
            <a:spLocks noChangeAspect="1"/>
          </p:cNvSpPr>
          <p:nvPr/>
        </p:nvSpPr>
        <p:spPr>
          <a:xfrm>
            <a:off x="5174068" y="4878216"/>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奉献</a:t>
            </a:r>
            <a:r>
              <a:rPr lang="zh-CN" altLang="zh-CN" sz="2200" dirty="0" smtClean="0">
                <a:solidFill>
                  <a:srgbClr val="FF0000"/>
                </a:solidFill>
                <a:latin typeface="Times New Roman" panose="02020603050405020304" pitchFamily="18" charset="0"/>
                <a:cs typeface="Times New Roman" panose="02020603050405020304" pitchFamily="18" charset="0"/>
              </a:rPr>
              <a:t>社会</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2653367399"/>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承担责任有哪些代价与回报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付出的代价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承担责任不仅意味着付出时间、精力和金钱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而且意味着可能因为做得不好而受到责备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甚至受到处罚。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承担责任的回报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承担责任往往伴随着获得回报的权利。这种回报既包括物质方面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又包括精神方面。对我们而言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更重要的是精神方面的回报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如良好的自我感觉、获得新的知识和技能、赢得他人的尊重和赞许等。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12196836"/>
      </p:ext>
    </p:extLst>
  </p:cSld>
  <p:clrMapOvr>
    <a:masterClrMapping/>
  </p:clrMapOvr>
  <p:transition spd="slow">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怎样做一个负责任的人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对承担责任的代价与回报作出正确的评估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作出合理的选择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不言代价与回报地担当起应负的责任。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有些该做的事情不是我们自愿选择的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但是我们仍然自觉承担相应的责任。只要我们把它们当作一种不可推卸的责任担在肩头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不抱怨、不懈怠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全身心地投入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同样能够把事情做得很出色。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无论何时何地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我们都应该努力提升自身素质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增强履行责任的能力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勇于承担责任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在激扬青春、开拓人生、奉献社会的进程中书写无愧于时代的壮丽篇章。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27554325"/>
      </p:ext>
    </p:extLst>
  </p:cSld>
  <p:clrMapOvr>
    <a:masterClrMapping/>
  </p:clrMapOvr>
  <p:transition spd="slow">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流程图: 可选过程 12">
            <a:hlinkClick r:id="rId2" action="ppaction://hlinksldjump"/>
          </p:cNvPr>
          <p:cNvSpPr/>
          <p:nvPr/>
        </p:nvSpPr>
        <p:spPr>
          <a:xfrm>
            <a:off x="4962294"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1</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14" name="流程图: 可选过程 13">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流程图: 可选过程 14">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流程图: 可选过程 15">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流程图: 可选过程 16">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流程图: 可选过程 17">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35135"/>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韦思浩是一名退休教师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退休工资每月五千多元。他平日省吃俭用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捡些瓶瓶罐罐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用化名把大部分收入用于捐资助学。韦思浩老人的事迹真正感人之处是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一息尚存仍保持着勤劳俭朴的传统美德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捐资助学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无私奉献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不言代价与回报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退休多年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仍然保持着劳动人民的本色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退休后仍关心教育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不忘人民教师的职责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8" name="五边形 27"/>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9" name="五边形 28"/>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45" name="组合 44"/>
          <p:cNvGrpSpPr/>
          <p:nvPr/>
        </p:nvGrpSpPr>
        <p:grpSpPr>
          <a:xfrm>
            <a:off x="468427" y="3987486"/>
            <a:ext cx="8247377" cy="2537858"/>
            <a:chOff x="645102" y="1928229"/>
            <a:chExt cx="8247377" cy="2537858"/>
          </a:xfrm>
        </p:grpSpPr>
        <p:grpSp>
          <p:nvGrpSpPr>
            <p:cNvPr id="46" name="组合 45"/>
            <p:cNvGrpSpPr/>
            <p:nvPr/>
          </p:nvGrpSpPr>
          <p:grpSpPr>
            <a:xfrm>
              <a:off x="645102" y="1928229"/>
              <a:ext cx="8247377" cy="2537858"/>
              <a:chOff x="645102" y="-116970"/>
              <a:chExt cx="8247377" cy="2537858"/>
            </a:xfrm>
          </p:grpSpPr>
          <p:sp>
            <p:nvSpPr>
              <p:cNvPr id="48" name="五边形 47"/>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9" name="燕尾形 48"/>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0" name="组合 49"/>
              <p:cNvGrpSpPr/>
              <p:nvPr/>
            </p:nvGrpSpPr>
            <p:grpSpPr>
              <a:xfrm>
                <a:off x="645102" y="-116970"/>
                <a:ext cx="8247377" cy="2220850"/>
                <a:chOff x="645102" y="-116970"/>
                <a:chExt cx="8247377" cy="2220850"/>
              </a:xfrm>
            </p:grpSpPr>
            <p:sp>
              <p:nvSpPr>
                <p:cNvPr id="51" name="矩形 50"/>
                <p:cNvSpPr/>
                <p:nvPr/>
              </p:nvSpPr>
              <p:spPr>
                <a:xfrm>
                  <a:off x="645102" y="-116970"/>
                  <a:ext cx="8247377" cy="222085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28"/>
                <p:cNvSpPr txBox="1"/>
                <p:nvPr/>
              </p:nvSpPr>
              <p:spPr>
                <a:xfrm>
                  <a:off x="8371094" y="1616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47" name="矩形 46"/>
            <p:cNvSpPr>
              <a:spLocks noChangeAspect="1"/>
            </p:cNvSpPr>
            <p:nvPr/>
          </p:nvSpPr>
          <p:spPr>
            <a:xfrm>
              <a:off x="860242" y="2304366"/>
              <a:ext cx="7775757" cy="142462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本题考查对不言代价与回报的认识。材料中退休教师韦思浩无私帮助他人的行为</a:t>
              </a:r>
              <a:r>
                <a:rPr lang="en-US" altLang="zh-CN" sz="2000" dirty="0"/>
                <a:t>,</a:t>
              </a:r>
              <a:r>
                <a:rPr lang="zh-CN" altLang="zh-CN" sz="2000" dirty="0"/>
                <a:t>体现了他积极承担责任</a:t>
              </a:r>
              <a:r>
                <a:rPr lang="en-US" altLang="zh-CN" sz="2000" dirty="0"/>
                <a:t>,</a:t>
              </a:r>
              <a:r>
                <a:rPr lang="zh-CN" altLang="zh-CN" sz="2000" dirty="0"/>
                <a:t>不言代价与回报的奉献精神</a:t>
              </a:r>
              <a:r>
                <a:rPr lang="en-US" altLang="zh-CN" sz="2000" dirty="0"/>
                <a:t>,B</a:t>
              </a:r>
              <a:r>
                <a:rPr lang="zh-CN" altLang="zh-CN" sz="2000" dirty="0"/>
                <a:t>项符合题意</a:t>
              </a:r>
              <a:r>
                <a:rPr lang="en-US" altLang="zh-CN" sz="2000" dirty="0"/>
                <a:t>,</a:t>
              </a:r>
              <a:r>
                <a:rPr lang="zh-CN" altLang="zh-CN" sz="2000" dirty="0"/>
                <a:t>当选</a:t>
              </a:r>
              <a:r>
                <a:rPr lang="en-US" altLang="zh-CN" sz="2000" dirty="0"/>
                <a:t>;A</a:t>
              </a:r>
              <a:r>
                <a:rPr lang="zh-CN" altLang="zh-CN" sz="2000" dirty="0"/>
                <a:t>、</a:t>
              </a:r>
              <a:r>
                <a:rPr lang="en-US" altLang="zh-CN" sz="2000" dirty="0"/>
                <a:t>C</a:t>
              </a:r>
              <a:r>
                <a:rPr lang="zh-CN" altLang="zh-CN" sz="2000" dirty="0"/>
                <a:t>、</a:t>
              </a:r>
              <a:r>
                <a:rPr lang="en-US" altLang="zh-CN" sz="2000" dirty="0"/>
                <a:t>D</a:t>
              </a:r>
              <a:r>
                <a:rPr lang="zh-CN" altLang="zh-CN" sz="2000" dirty="0"/>
                <a:t>三项与题意不符</a:t>
              </a:r>
              <a:r>
                <a:rPr lang="en-US" altLang="zh-CN" sz="2000" dirty="0"/>
                <a:t>,</a:t>
              </a:r>
              <a:r>
                <a:rPr lang="zh-CN" altLang="zh-CN" sz="2000" dirty="0"/>
                <a:t>应排除。故选</a:t>
              </a:r>
              <a:r>
                <a:rPr lang="en-US" altLang="zh-CN" sz="2000" dirty="0"/>
                <a:t>B</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53" name="组合 52"/>
          <p:cNvGrpSpPr/>
          <p:nvPr/>
        </p:nvGrpSpPr>
        <p:grpSpPr>
          <a:xfrm>
            <a:off x="468427" y="5373216"/>
            <a:ext cx="8247378" cy="1152128"/>
            <a:chOff x="645102" y="4752548"/>
            <a:chExt cx="8247378" cy="1152128"/>
          </a:xfrm>
        </p:grpSpPr>
        <p:grpSp>
          <p:nvGrpSpPr>
            <p:cNvPr id="54" name="组合 53"/>
            <p:cNvGrpSpPr/>
            <p:nvPr/>
          </p:nvGrpSpPr>
          <p:grpSpPr>
            <a:xfrm>
              <a:off x="645102" y="4752548"/>
              <a:ext cx="8247378" cy="1152128"/>
              <a:chOff x="645102" y="3755469"/>
              <a:chExt cx="8247378" cy="1152128"/>
            </a:xfrm>
          </p:grpSpPr>
          <p:sp>
            <p:nvSpPr>
              <p:cNvPr id="56" name="五边形 5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7" name="五边形 56"/>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8" name="燕尾形 57"/>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矩形 58"/>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55" name="矩形 54"/>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B</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1282070346"/>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4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45"/>
                                        </p:tgtEl>
                                      </p:cBhvr>
                                    </p:animEffect>
                                    <p:set>
                                      <p:cBhvr>
                                        <p:cTn id="13" dur="1" fill="hold">
                                          <p:stCondLst>
                                            <p:cond delay="4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down)">
                                      <p:cBhvr>
                                        <p:cTn id="19" dur="500"/>
                                        <p:tgtEl>
                                          <p:spTgt spid="53"/>
                                        </p:tgtEl>
                                      </p:cBhvr>
                                    </p:animEffec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53"/>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3"/>
                                        </p:tgtEl>
                                      </p:cBhvr>
                                    </p:animEffect>
                                    <p:set>
                                      <p:cBhvr>
                                        <p:cTn id="25" dur="1" fill="hold">
                                          <p:stCondLst>
                                            <p:cond delay="499"/>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35135"/>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寻寻觅觅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凄凄惨惨戚戚。宝贝回家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路有多长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茫茫暗夜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你们用父母之爱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把灯火照亮。三千个日夜奔忙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一千个家庭团聚。你们连缀起星星点点的爱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织起一张网。网住希望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网住善良。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a:t>
            </a:r>
            <a:r>
              <a:rPr lang="zh-CN" altLang="zh-CN" sz="2200" dirty="0" smtClean="0">
                <a:solidFill>
                  <a:srgbClr val="000000"/>
                </a:solidFill>
                <a:latin typeface="Times New Roman" panose="02020603050405020304" pitchFamily="18" charset="0"/>
                <a:cs typeface="Times New Roman" panose="02020603050405020304" pitchFamily="18" charset="0"/>
              </a:rPr>
              <a:t>是感动中国组委会</a:t>
            </a:r>
            <a:r>
              <a:rPr lang="zh-CN" altLang="zh-CN" sz="2200" dirty="0">
                <a:solidFill>
                  <a:srgbClr val="000000"/>
                </a:solidFill>
                <a:latin typeface="Times New Roman" panose="02020603050405020304" pitchFamily="18" charset="0"/>
                <a:cs typeface="Times New Roman" panose="02020603050405020304" pitchFamily="18" charset="0"/>
              </a:rPr>
              <a:t>给予张宝艳、秦艳友夫妇的颁奖词。对上述材料的理解正确的是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在我们的周围有很多人履行社会责任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不言代价与回报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正是有人在不言代价与回报地履行责任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我们的生活才更加温暖、更加充满希望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他们积极承担责任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就是为了赢得了社会的认可和赞誉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责任就是对要求自己去做的事情有一种爱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9" name="流程图: 可选过程 18">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3" action="ppaction://hlinksldjump"/>
          </p:cNvPr>
          <p:cNvSpPr/>
          <p:nvPr/>
        </p:nvSpPr>
        <p:spPr>
          <a:xfrm>
            <a:off x="5431167"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2</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1" name="流程图: 可选过程 20">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流程图: 可选过程 22">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4" name="流程图: 可选过程 23">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五边形 16"/>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5" name="组合 24"/>
          <p:cNvGrpSpPr/>
          <p:nvPr/>
        </p:nvGrpSpPr>
        <p:grpSpPr>
          <a:xfrm>
            <a:off x="468427" y="3987486"/>
            <a:ext cx="8247377" cy="2537858"/>
            <a:chOff x="645102" y="1928229"/>
            <a:chExt cx="8247377" cy="2537858"/>
          </a:xfrm>
        </p:grpSpPr>
        <p:grpSp>
          <p:nvGrpSpPr>
            <p:cNvPr id="26" name="组合 25"/>
            <p:cNvGrpSpPr/>
            <p:nvPr/>
          </p:nvGrpSpPr>
          <p:grpSpPr>
            <a:xfrm>
              <a:off x="645102" y="1928229"/>
              <a:ext cx="8247377" cy="2537858"/>
              <a:chOff x="645102" y="-116970"/>
              <a:chExt cx="8247377" cy="2537858"/>
            </a:xfrm>
          </p:grpSpPr>
          <p:sp>
            <p:nvSpPr>
              <p:cNvPr id="28" name="五边形 27"/>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9" name="燕尾形 28"/>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8" name="组合 37"/>
              <p:cNvGrpSpPr/>
              <p:nvPr/>
            </p:nvGrpSpPr>
            <p:grpSpPr>
              <a:xfrm>
                <a:off x="645102" y="-116970"/>
                <a:ext cx="8247377" cy="2220850"/>
                <a:chOff x="645102" y="-116970"/>
                <a:chExt cx="8247377" cy="2220850"/>
              </a:xfrm>
            </p:grpSpPr>
            <p:sp>
              <p:nvSpPr>
                <p:cNvPr id="39" name="矩形 38"/>
                <p:cNvSpPr/>
                <p:nvPr/>
              </p:nvSpPr>
              <p:spPr>
                <a:xfrm>
                  <a:off x="645102" y="-116970"/>
                  <a:ext cx="8247377" cy="222085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28"/>
                <p:cNvSpPr txBox="1"/>
                <p:nvPr/>
              </p:nvSpPr>
              <p:spPr>
                <a:xfrm>
                  <a:off x="8371094" y="1616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7" name="矩形 26"/>
            <p:cNvSpPr>
              <a:spLocks noChangeAspect="1"/>
            </p:cNvSpPr>
            <p:nvPr/>
          </p:nvSpPr>
          <p:spPr>
            <a:xfrm>
              <a:off x="860242" y="2304366"/>
              <a:ext cx="7775757" cy="142462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张宝艳、秦艳友夫妇的做法是不言代价与回报地履行社会责任</a:t>
              </a:r>
              <a:r>
                <a:rPr lang="en-US" altLang="zh-CN" sz="2000" dirty="0"/>
                <a:t>,</a:t>
              </a:r>
              <a:r>
                <a:rPr lang="zh-CN" altLang="zh-CN" sz="2000" dirty="0"/>
                <a:t>正是他们敢于承担责任</a:t>
              </a:r>
              <a:r>
                <a:rPr lang="en-US" altLang="zh-CN" sz="2000" dirty="0"/>
                <a:t>,</a:t>
              </a:r>
              <a:r>
                <a:rPr lang="zh-CN" altLang="zh-CN" sz="2000" dirty="0"/>
                <a:t>敢于担当</a:t>
              </a:r>
              <a:r>
                <a:rPr lang="en-US" altLang="zh-CN" sz="2000" dirty="0"/>
                <a:t>,</a:t>
              </a:r>
              <a:r>
                <a:rPr lang="zh-CN" altLang="zh-CN" sz="2000" dirty="0"/>
                <a:t>我们的生活才更加温暖</a:t>
              </a:r>
              <a:r>
                <a:rPr lang="en-US" altLang="zh-CN" sz="2000" dirty="0"/>
                <a:t>,</a:t>
              </a:r>
              <a:r>
                <a:rPr lang="zh-CN" altLang="zh-CN" sz="2000" dirty="0"/>
                <a:t>更加充满阳光和希望</a:t>
              </a:r>
              <a:r>
                <a:rPr lang="en-US" altLang="zh-CN" sz="2000" dirty="0"/>
                <a:t>,</a:t>
              </a:r>
              <a:r>
                <a:rPr lang="zh-CN" altLang="zh-CN" sz="2000" dirty="0"/>
                <a:t>①②④符合题意</a:t>
              </a:r>
              <a:r>
                <a:rPr lang="en-US" altLang="zh-CN" sz="2000" dirty="0"/>
                <a:t>,</a:t>
              </a:r>
              <a:r>
                <a:rPr lang="zh-CN" altLang="zh-CN" sz="2000" dirty="0"/>
                <a:t>当选</a:t>
              </a:r>
              <a:r>
                <a:rPr lang="en-US" altLang="zh-CN" sz="2000" dirty="0"/>
                <a:t>;</a:t>
              </a:r>
              <a:r>
                <a:rPr lang="zh-CN" altLang="zh-CN" sz="2000" dirty="0"/>
                <a:t>③说法错误</a:t>
              </a:r>
              <a:r>
                <a:rPr lang="en-US" altLang="zh-CN" sz="2000" dirty="0"/>
                <a:t>,</a:t>
              </a:r>
              <a:r>
                <a:rPr lang="zh-CN" altLang="zh-CN" sz="2000" dirty="0"/>
                <a:t>应排除。故选</a:t>
              </a:r>
              <a:r>
                <a:rPr lang="en-US" altLang="zh-CN" sz="2000" dirty="0"/>
                <a:t>C</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1" name="组合 40"/>
          <p:cNvGrpSpPr/>
          <p:nvPr/>
        </p:nvGrpSpPr>
        <p:grpSpPr>
          <a:xfrm>
            <a:off x="468427" y="5373216"/>
            <a:ext cx="8247378" cy="1152128"/>
            <a:chOff x="645102" y="4752548"/>
            <a:chExt cx="8247378" cy="1152128"/>
          </a:xfrm>
        </p:grpSpPr>
        <p:grpSp>
          <p:nvGrpSpPr>
            <p:cNvPr id="42" name="组合 41"/>
            <p:cNvGrpSpPr/>
            <p:nvPr/>
          </p:nvGrpSpPr>
          <p:grpSpPr>
            <a:xfrm>
              <a:off x="645102" y="4752548"/>
              <a:ext cx="8247378" cy="1152128"/>
              <a:chOff x="645102" y="3755469"/>
              <a:chExt cx="8247378" cy="1152128"/>
            </a:xfrm>
          </p:grpSpPr>
          <p:sp>
            <p:nvSpPr>
              <p:cNvPr id="44" name="五边形 4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5" name="五边形 4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6" name="燕尾形 4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矩形 46"/>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3" name="矩形 42"/>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1261504319"/>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2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5"/>
                                        </p:tgtEl>
                                      </p:cBhvr>
                                    </p:animEffect>
                                    <p:set>
                                      <p:cBhvr>
                                        <p:cTn id="13"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4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1"/>
                                        </p:tgtEl>
                                      </p:cBhvr>
                                    </p:animEffect>
                                    <p:set>
                                      <p:cBhvr>
                                        <p:cTn id="25"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流程图: 可选过程 30">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2" name="流程图: 可选过程 31">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4" action="ppaction://hlinksldjump"/>
          </p:cNvPr>
          <p:cNvSpPr/>
          <p:nvPr/>
        </p:nvSpPr>
        <p:spPr>
          <a:xfrm>
            <a:off x="5900040"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3</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4" name="流程图: 可选过程 33">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5" name="流程图: 可选过程 34">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6" name="流程图: 可选过程 35">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语文课代表因病请假休息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语文老师指派</a:t>
            </a:r>
            <a:r>
              <a:rPr lang="zh-CN" altLang="zh-CN" sz="2200" dirty="0" smtClean="0">
                <a:solidFill>
                  <a:srgbClr val="000000"/>
                </a:solidFill>
                <a:latin typeface="Times New Roman" panose="02020603050405020304" pitchFamily="18" charset="0"/>
                <a:cs typeface="Times New Roman" panose="02020603050405020304" pitchFamily="18" charset="0"/>
              </a:rPr>
              <a:t>孟杰同学临时</a:t>
            </a:r>
            <a:r>
              <a:rPr lang="zh-CN" altLang="zh-CN" sz="2200" dirty="0">
                <a:solidFill>
                  <a:srgbClr val="000000"/>
                </a:solidFill>
                <a:latin typeface="Times New Roman" panose="02020603050405020304" pitchFamily="18" charset="0"/>
                <a:cs typeface="Times New Roman" panose="02020603050405020304" pitchFamily="18" charset="0"/>
              </a:rPr>
              <a:t>担任语文课代表。</a:t>
            </a:r>
            <a:r>
              <a:rPr lang="zh-CN" altLang="zh-CN" sz="2200" dirty="0" smtClean="0">
                <a:solidFill>
                  <a:srgbClr val="000000"/>
                </a:solidFill>
                <a:latin typeface="Times New Roman" panose="02020603050405020304" pitchFamily="18" charset="0"/>
                <a:cs typeface="Times New Roman" panose="02020603050405020304" pitchFamily="18" charset="0"/>
              </a:rPr>
              <a:t>孟杰尽管</a:t>
            </a:r>
            <a:r>
              <a:rPr lang="zh-CN" altLang="zh-CN" sz="2200" dirty="0">
                <a:solidFill>
                  <a:srgbClr val="000000"/>
                </a:solidFill>
                <a:latin typeface="Times New Roman" panose="02020603050405020304" pitchFamily="18" charset="0"/>
                <a:cs typeface="Times New Roman" panose="02020603050405020304" pitchFamily="18" charset="0"/>
              </a:rPr>
              <a:t>不大愿意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但还是答应了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并且他做得很认真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受到语文老师的表扬。这说明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不是自愿选择的责任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人人都能做好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不管是自愿选择的责任还是非自愿选择的责任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都应该无悔地承担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即使不是自愿选择的责任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只要全身心地投入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也能够做得出色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承担不是自愿选择的责任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往往比承担自愿选择的责任做得好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②③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4" name="五边形 23"/>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5" name="五边形 24"/>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6" name="组合 25"/>
          <p:cNvGrpSpPr/>
          <p:nvPr/>
        </p:nvGrpSpPr>
        <p:grpSpPr>
          <a:xfrm>
            <a:off x="468427" y="3987486"/>
            <a:ext cx="8247377" cy="2537858"/>
            <a:chOff x="645102" y="1928229"/>
            <a:chExt cx="8247377" cy="2537858"/>
          </a:xfrm>
        </p:grpSpPr>
        <p:grpSp>
          <p:nvGrpSpPr>
            <p:cNvPr id="27" name="组合 26"/>
            <p:cNvGrpSpPr/>
            <p:nvPr/>
          </p:nvGrpSpPr>
          <p:grpSpPr>
            <a:xfrm>
              <a:off x="645102" y="1928229"/>
              <a:ext cx="8247377" cy="2537858"/>
              <a:chOff x="645102" y="-116970"/>
              <a:chExt cx="8247377" cy="2537858"/>
            </a:xfrm>
          </p:grpSpPr>
          <p:sp>
            <p:nvSpPr>
              <p:cNvPr id="29" name="五边形 28"/>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0" name="燕尾形 29"/>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7" name="组合 36"/>
              <p:cNvGrpSpPr/>
              <p:nvPr/>
            </p:nvGrpSpPr>
            <p:grpSpPr>
              <a:xfrm>
                <a:off x="645102" y="-116970"/>
                <a:ext cx="8247377" cy="2220850"/>
                <a:chOff x="645102" y="-116970"/>
                <a:chExt cx="8247377" cy="2220850"/>
              </a:xfrm>
            </p:grpSpPr>
            <p:sp>
              <p:nvSpPr>
                <p:cNvPr id="38" name="矩形 37"/>
                <p:cNvSpPr/>
                <p:nvPr/>
              </p:nvSpPr>
              <p:spPr>
                <a:xfrm>
                  <a:off x="645102" y="-116970"/>
                  <a:ext cx="8247377" cy="222085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28"/>
                <p:cNvSpPr txBox="1"/>
                <p:nvPr/>
              </p:nvSpPr>
              <p:spPr>
                <a:xfrm>
                  <a:off x="8371094" y="1616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8" name="矩形 27"/>
            <p:cNvSpPr>
              <a:spLocks noChangeAspect="1"/>
            </p:cNvSpPr>
            <p:nvPr/>
          </p:nvSpPr>
          <p:spPr>
            <a:xfrm>
              <a:off x="860242" y="2304366"/>
              <a:ext cx="7775757" cy="1405193"/>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有些不是我们自愿选择的责任</a:t>
              </a:r>
              <a:r>
                <a:rPr lang="en-US" altLang="zh-CN" sz="2000" dirty="0"/>
                <a:t>,</a:t>
              </a:r>
              <a:r>
                <a:rPr lang="zh-CN" altLang="zh-CN" sz="2000" dirty="0"/>
                <a:t>我们也应该全身心地投入</a:t>
              </a:r>
              <a:r>
                <a:rPr lang="en-US" altLang="zh-CN" sz="2000" dirty="0"/>
                <a:t>,</a:t>
              </a:r>
              <a:r>
                <a:rPr lang="zh-CN" altLang="zh-CN" sz="2000" dirty="0"/>
                <a:t>把事情做得出色。材料中的孟杰就是这样承担责任的。因此</a:t>
              </a:r>
              <a:r>
                <a:rPr lang="en-US" altLang="zh-CN" sz="2000" dirty="0"/>
                <a:t>,</a:t>
              </a:r>
              <a:r>
                <a:rPr lang="zh-CN" altLang="zh-CN" sz="2000" dirty="0"/>
                <a:t>②③是正确的</a:t>
              </a:r>
              <a:r>
                <a:rPr lang="en-US" altLang="zh-CN" sz="2000" dirty="0"/>
                <a:t>,</a:t>
              </a:r>
              <a:r>
                <a:rPr lang="zh-CN" altLang="zh-CN" sz="2000" dirty="0"/>
                <a:t>①④的说法错误。</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0" name="组合 39"/>
          <p:cNvGrpSpPr/>
          <p:nvPr/>
        </p:nvGrpSpPr>
        <p:grpSpPr>
          <a:xfrm>
            <a:off x="468427" y="5373216"/>
            <a:ext cx="8247378" cy="1152128"/>
            <a:chOff x="645102" y="4752548"/>
            <a:chExt cx="8247378" cy="1152128"/>
          </a:xfrm>
        </p:grpSpPr>
        <p:grpSp>
          <p:nvGrpSpPr>
            <p:cNvPr id="41" name="组合 40"/>
            <p:cNvGrpSpPr/>
            <p:nvPr/>
          </p:nvGrpSpPr>
          <p:grpSpPr>
            <a:xfrm>
              <a:off x="645102" y="4752548"/>
              <a:ext cx="8247378" cy="1152128"/>
              <a:chOff x="645102" y="3755469"/>
              <a:chExt cx="8247378" cy="1152128"/>
            </a:xfrm>
          </p:grpSpPr>
          <p:sp>
            <p:nvSpPr>
              <p:cNvPr id="43" name="五边形 4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4" name="五边形 4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5" name="燕尾形 4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2" name="矩形 41"/>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596854388"/>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nextCondLst>
                <p:cond evt="onClick" delay="0">
                  <p:tgtEl>
                    <p:spTgt spid="25"/>
                  </p:tgtEl>
                </p:cond>
              </p:nextCondLst>
            </p:seq>
            <p:seq concurrent="1" nextAc="seek">
              <p:cTn id="8" restart="whenNotActive" fill="hold" evtFilter="cancelBubble" nodeType="interactiveSeq">
                <p:stCondLst>
                  <p:cond evt="onClick" delay="0">
                    <p:tgtEl>
                      <p:spTgt spid="2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6"/>
                                        </p:tgtEl>
                                      </p:cBhvr>
                                    </p:animEffect>
                                    <p:set>
                                      <p:cBhvr>
                                        <p:cTn id="13"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4" restart="whenNotActive" fill="hold" evtFilter="cancelBubble" nodeType="interactiveSeq">
                <p:stCondLst>
                  <p:cond evt="onClick" delay="0">
                    <p:tgtEl>
                      <p:spTgt spid="2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childTnLst>
                          </p:cTn>
                        </p:par>
                      </p:childTnLst>
                    </p:cTn>
                  </p:par>
                </p:childTnLst>
              </p:cTn>
              <p:nextCondLst>
                <p:cond evt="onClick" delay="0">
                  <p:tgtEl>
                    <p:spTgt spid="24"/>
                  </p:tgtEl>
                </p:cond>
              </p:nextCondLst>
            </p:seq>
            <p:seq concurrent="1" nextAc="seek">
              <p:cTn id="20" restart="whenNotActive" fill="hold" evtFilter="cancelBubble" nodeType="interactiveSeq">
                <p:stCondLst>
                  <p:cond evt="onClick" delay="0">
                    <p:tgtEl>
                      <p:spTgt spid="4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0"/>
                                        </p:tgtEl>
                                      </p:cBhvr>
                                    </p:animEffect>
                                    <p:set>
                                      <p:cBhvr>
                                        <p:cTn id="25"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2" name="流程图: 可选过程 31">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4" name="流程图: 可选过程 33">
            <a:hlinkClick r:id="rId5" action="ppaction://hlinksldjump"/>
          </p:cNvPr>
          <p:cNvSpPr/>
          <p:nvPr/>
        </p:nvSpPr>
        <p:spPr>
          <a:xfrm>
            <a:off x="6368913"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4</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5" name="流程图: 可选过程 34">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6" name="流程图: 可选过程 35">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这是一群普通的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的哥的姐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他们每天行驶在山东济南的大街小巷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寒来暑往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运送着乘客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这更是一群不平凡的好司机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学雷锋是他们的共同行动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他们每年坚持拉着福利院的孤寡老人</a:t>
            </a:r>
            <a:r>
              <a:rPr lang="zh-CN" altLang="zh-CN" sz="2200" dirty="0" smtClean="0">
                <a:solidFill>
                  <a:srgbClr val="000000"/>
                </a:solidFill>
                <a:latin typeface="Times New Roman" panose="02020603050405020304" pitchFamily="18" charset="0"/>
                <a:cs typeface="Times New Roman" panose="02020603050405020304" pitchFamily="18" charset="0"/>
              </a:rPr>
              <a:t>逛大明湖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看高新区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有时搀着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有时背着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他们热情地为乘客服务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诠释着新时代的雷锋精神。他们的行为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是弘扬正能量、履行法定义务的表现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体现了积极承担社会责任、奉献社会的精神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是继承和发扬雷锋精神的最主要形式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说明学习雷锋就意味着放弃回报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五边形 16"/>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9" name="组合 18"/>
          <p:cNvGrpSpPr/>
          <p:nvPr/>
        </p:nvGrpSpPr>
        <p:grpSpPr>
          <a:xfrm>
            <a:off x="468427" y="3068960"/>
            <a:ext cx="8247377" cy="3456384"/>
            <a:chOff x="645102" y="1009703"/>
            <a:chExt cx="8247377" cy="3456384"/>
          </a:xfrm>
        </p:grpSpPr>
        <p:grpSp>
          <p:nvGrpSpPr>
            <p:cNvPr id="20" name="组合 19"/>
            <p:cNvGrpSpPr/>
            <p:nvPr/>
          </p:nvGrpSpPr>
          <p:grpSpPr>
            <a:xfrm>
              <a:off x="645102" y="1009703"/>
              <a:ext cx="8247377" cy="3456384"/>
              <a:chOff x="645102" y="-1035496"/>
              <a:chExt cx="8247377" cy="3456384"/>
            </a:xfrm>
          </p:grpSpPr>
          <p:sp>
            <p:nvSpPr>
              <p:cNvPr id="22" name="五边形 2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7" name="燕尾形 3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8" name="组合 37"/>
              <p:cNvGrpSpPr/>
              <p:nvPr/>
            </p:nvGrpSpPr>
            <p:grpSpPr>
              <a:xfrm>
                <a:off x="645102" y="-1035496"/>
                <a:ext cx="8247377" cy="3139376"/>
                <a:chOff x="645102" y="-1035496"/>
                <a:chExt cx="8247377" cy="3139376"/>
              </a:xfrm>
            </p:grpSpPr>
            <p:sp>
              <p:nvSpPr>
                <p:cNvPr id="39" name="矩形 38"/>
                <p:cNvSpPr/>
                <p:nvPr/>
              </p:nvSpPr>
              <p:spPr>
                <a:xfrm>
                  <a:off x="645102" y="-1035496"/>
                  <a:ext cx="8247377" cy="3139376"/>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28"/>
                <p:cNvSpPr txBox="1"/>
                <p:nvPr/>
              </p:nvSpPr>
              <p:spPr>
                <a:xfrm>
                  <a:off x="8371094" y="-89014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1" name="矩形 20"/>
            <p:cNvSpPr>
              <a:spLocks noChangeAspect="1"/>
            </p:cNvSpPr>
            <p:nvPr/>
          </p:nvSpPr>
          <p:spPr>
            <a:xfrm>
              <a:off x="860242" y="1398057"/>
              <a:ext cx="7775757" cy="2347950"/>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本题考查对关爱社会的认识和理解。他们拉着福利院的孤寡老人逛济南</a:t>
              </a:r>
              <a:r>
                <a:rPr lang="en-US" altLang="zh-CN" sz="2000" dirty="0"/>
                <a:t>,</a:t>
              </a:r>
              <a:r>
                <a:rPr lang="zh-CN" altLang="zh-CN" sz="2000" dirty="0"/>
                <a:t>热情地为乘客服务</a:t>
              </a:r>
              <a:r>
                <a:rPr lang="en-US" altLang="zh-CN" sz="2000" dirty="0"/>
                <a:t>,</a:t>
              </a:r>
              <a:r>
                <a:rPr lang="zh-CN" altLang="zh-CN" sz="2000" dirty="0"/>
                <a:t>体现了他们积极承担起了社会责任</a:t>
              </a:r>
              <a:r>
                <a:rPr lang="en-US" altLang="zh-CN" sz="2000" dirty="0"/>
                <a:t>,</a:t>
              </a:r>
              <a:r>
                <a:rPr lang="zh-CN" altLang="zh-CN" sz="2000" dirty="0"/>
                <a:t>诠释着新时代的雷锋精神</a:t>
              </a:r>
              <a:r>
                <a:rPr lang="en-US" altLang="zh-CN" sz="2000" dirty="0"/>
                <a:t>,</a:t>
              </a:r>
              <a:r>
                <a:rPr lang="zh-CN" altLang="zh-CN" sz="2000" dirty="0"/>
                <a:t>是弘扬社会正能量的表现</a:t>
              </a:r>
              <a:r>
                <a:rPr lang="en-US" altLang="zh-CN" sz="2000" dirty="0"/>
                <a:t>,B</a:t>
              </a:r>
              <a:r>
                <a:rPr lang="zh-CN" altLang="zh-CN" sz="2000" dirty="0"/>
                <a:t>项说法正确</a:t>
              </a:r>
              <a:r>
                <a:rPr lang="en-US" altLang="zh-CN" sz="2000" dirty="0"/>
                <a:t>;A</a:t>
              </a:r>
              <a:r>
                <a:rPr lang="zh-CN" altLang="zh-CN" sz="2000" dirty="0"/>
                <a:t>项说法错误</a:t>
              </a:r>
              <a:r>
                <a:rPr lang="en-US" altLang="zh-CN" sz="2000" dirty="0"/>
                <a:t>,</a:t>
              </a:r>
              <a:r>
                <a:rPr lang="zh-CN" altLang="zh-CN" sz="2000" dirty="0"/>
                <a:t>这是履行道德义务的表现</a:t>
              </a:r>
              <a:r>
                <a:rPr lang="en-US" altLang="zh-CN" sz="2000" dirty="0"/>
                <a:t>;C</a:t>
              </a:r>
              <a:r>
                <a:rPr lang="zh-CN" altLang="zh-CN" sz="2000" dirty="0"/>
                <a:t>项夸大了上述行为的意义</a:t>
              </a:r>
              <a:r>
                <a:rPr lang="en-US" altLang="zh-CN" sz="2000" dirty="0"/>
                <a:t>;D</a:t>
              </a:r>
              <a:r>
                <a:rPr lang="zh-CN" altLang="zh-CN" sz="2000" dirty="0"/>
                <a:t>项说法错误</a:t>
              </a:r>
              <a:r>
                <a:rPr lang="en-US" altLang="zh-CN" sz="2000" dirty="0"/>
                <a:t>,</a:t>
              </a:r>
              <a:r>
                <a:rPr lang="zh-CN" altLang="zh-CN" sz="2000" dirty="0"/>
                <a:t>且与材料无关。</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1" name="组合 40"/>
          <p:cNvGrpSpPr/>
          <p:nvPr/>
        </p:nvGrpSpPr>
        <p:grpSpPr>
          <a:xfrm>
            <a:off x="468427" y="5373216"/>
            <a:ext cx="8247378" cy="1152128"/>
            <a:chOff x="645102" y="4752548"/>
            <a:chExt cx="8247378" cy="1152128"/>
          </a:xfrm>
        </p:grpSpPr>
        <p:grpSp>
          <p:nvGrpSpPr>
            <p:cNvPr id="42" name="组合 41"/>
            <p:cNvGrpSpPr/>
            <p:nvPr/>
          </p:nvGrpSpPr>
          <p:grpSpPr>
            <a:xfrm>
              <a:off x="645102" y="4752548"/>
              <a:ext cx="8247378" cy="1152128"/>
              <a:chOff x="645102" y="3755469"/>
              <a:chExt cx="8247378" cy="1152128"/>
            </a:xfrm>
          </p:grpSpPr>
          <p:sp>
            <p:nvSpPr>
              <p:cNvPr id="44" name="五边形 4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5" name="五边形 4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6" name="燕尾形 4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矩形 46"/>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3" name="矩形 42"/>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B</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323112897"/>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4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1"/>
                                        </p:tgtEl>
                                      </p:cBhvr>
                                    </p:animEffect>
                                    <p:set>
                                      <p:cBhvr>
                                        <p:cTn id="25"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p:sld>
</file>

<file path=ppt/theme/theme1.xml><?xml version="1.0" encoding="utf-8"?>
<a:theme xmlns:a="http://schemas.openxmlformats.org/drawingml/2006/main" name="主题1">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382</TotalTime>
  <Words>1420</Words>
  <Application>Microsoft Office PowerPoint</Application>
  <PresentationFormat>全屏显示(4:3)</PresentationFormat>
  <Paragraphs>150</Paragraphs>
  <Slides>11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11</vt:i4>
      </vt:variant>
    </vt:vector>
  </HeadingPairs>
  <TitlesOfParts>
    <vt:vector size="13" baseType="lpstr">
      <vt:lpstr>主题1</vt:lpstr>
      <vt:lpstr>文档</vt:lpstr>
      <vt:lpstr>做负责任的人</vt:lpstr>
      <vt:lpstr>幻灯片 2</vt:lpstr>
      <vt:lpstr>幻灯片 3</vt:lpstr>
      <vt:lpstr>幻灯片 4</vt:lpstr>
      <vt:lpstr>幻灯片 5</vt:lpstr>
      <vt:lpstr>幻灯片 6</vt:lpstr>
      <vt:lpstr>幻灯片 7</vt:lpstr>
      <vt:lpstr>幻灯片 8</vt:lpstr>
      <vt:lpstr>幻灯片 9</vt:lpstr>
      <vt:lpstr>幻灯片 10</vt:lpstr>
      <vt:lpstr>幻灯片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2014-05-14T03:22:04Z</dcterms:created>
  <dcterms:modified xsi:type="dcterms:W3CDTF">2018-12-24T07:20:59Z</dcterms:modified>
</cp:coreProperties>
</file>