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89" r:id="rId2"/>
    <p:sldId id="266" r:id="rId3"/>
    <p:sldId id="292" r:id="rId4"/>
    <p:sldId id="274" r:id="rId5"/>
    <p:sldId id="293" r:id="rId6"/>
    <p:sldId id="275" r:id="rId7"/>
    <p:sldId id="282" r:id="rId8"/>
    <p:sldId id="283" r:id="rId9"/>
    <p:sldId id="284" r:id="rId10"/>
    <p:sldId id="285" r:id="rId11"/>
    <p:sldId id="286" r:id="rId1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09" userDrawn="1">
          <p15:clr>
            <a:srgbClr val="A4A3A4"/>
          </p15:clr>
        </p15:guide>
        <p15:guide id="2" pos="3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6438" autoAdjust="0"/>
  </p:normalViewPr>
  <p:slideViewPr>
    <p:cSldViewPr showGuides="1">
      <p:cViewPr varScale="1">
        <p:scale>
          <a:sx n="76" d="100"/>
          <a:sy n="76" d="100"/>
        </p:scale>
        <p:origin x="-1794" y="-96"/>
      </p:cViewPr>
      <p:guideLst>
        <p:guide orient="horz" pos="709"/>
        <p:guide pos="38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A8639E94-F598-4426-9C75-5898E6BA87B7}" type="slidenum">
              <a:rPr lang="zh-CN" altLang="en-US"/>
              <a:pPr>
                <a:defRPr/>
              </a:pPr>
              <a:t>‹#›</a:t>
            </a:fld>
            <a:endParaRPr lang="en-US" altLang="zh-CN"/>
          </a:p>
        </p:txBody>
      </p:sp>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pic>
        <p:nvPicPr>
          <p:cNvPr id="9" name="图片 8"/>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10" name="图片 9"/>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ppt_y</p:attrName>
                                        </p:attrNameLst>
                                      </p:cBhvr>
                                      <p:tavLst>
                                        <p:tav tm="0">
                                          <p:val>
                                            <p:strVal val="#ppt_y+#ppt_h*1.125000"/>
                                          </p:val>
                                        </p:tav>
                                        <p:tav tm="100000">
                                          <p:val>
                                            <p:strVal val="#ppt_y"/>
                                          </p:val>
                                        </p:tav>
                                      </p:tavLst>
                                    </p:anim>
                                    <p:animEffect transition="in" filter="wipe(up)">
                                      <p:cBhvr>
                                        <p:cTn id="21" dur="500"/>
                                        <p:tgtEl>
                                          <p:spTgt spid="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6201307-9CDD-44C5-84FE-8AFDDAB2332E}"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E2651BE5-D820-4DED-9010-43AFCDD074EF}" type="slidenum">
              <a:rPr lang="zh-CN" altLang="en-US"/>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目录">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快乐预习感知</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快乐预习感知</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_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互动课堂理解</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2_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互动课堂理解</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2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3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B633E7A-7D5B-4D02-BFDB-A19B319D2A05}" type="slidenum">
              <a:rPr lang="zh-CN" altLang="en-US"/>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4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5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6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结束">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ECBCB0E-D9CD-4842-91C9-63B02683867E}"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3FAFCC2B-5952-4999-AE49-34433BFA3AD3}"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endParaRPr lang="en-US" altLang="zh-CN"/>
          </a:p>
        </p:txBody>
      </p:sp>
      <p:sp>
        <p:nvSpPr>
          <p:cNvPr id="8" name="页脚占位符 7"/>
          <p:cNvSpPr>
            <a:spLocks noGrp="1"/>
          </p:cNvSpPr>
          <p:nvPr>
            <p:ph type="ftr" sz="quarter" idx="11"/>
          </p:nvPr>
        </p:nvSpPr>
        <p:spPr/>
        <p:txBody>
          <a:bodyPr/>
          <a:lstStyle>
            <a:lvl1pPr>
              <a:defRPr smtClean="0"/>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262C8B55-B335-452C-A0EB-FBE79042EA64}"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endParaRPr lang="en-US" altLang="zh-CN"/>
          </a:p>
        </p:txBody>
      </p:sp>
      <p:sp>
        <p:nvSpPr>
          <p:cNvPr id="4" name="页脚占位符 3"/>
          <p:cNvSpPr>
            <a:spLocks noGrp="1"/>
          </p:cNvSpPr>
          <p:nvPr>
            <p:ph type="ftr" sz="quarter" idx="11"/>
          </p:nvPr>
        </p:nvSpPr>
        <p:spPr/>
        <p:txBody>
          <a:bodyPr/>
          <a:lstStyle>
            <a:lvl1pPr>
              <a:defRPr smtClean="0"/>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297611C6-8679-4498-816D-FA8C53DB822F}"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endParaRPr lang="en-US" altLang="zh-CN"/>
          </a:p>
        </p:txBody>
      </p:sp>
      <p:sp>
        <p:nvSpPr>
          <p:cNvPr id="3" name="页脚占位符 2"/>
          <p:cNvSpPr>
            <a:spLocks noGrp="1"/>
          </p:cNvSpPr>
          <p:nvPr>
            <p:ph type="ftr" sz="quarter" idx="11"/>
          </p:nvPr>
        </p:nvSpPr>
        <p:spPr/>
        <p:txBody>
          <a:bodyPr/>
          <a:lstStyle>
            <a:lvl1pPr>
              <a:defRPr smtClean="0"/>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1C262895-C0CD-4E0E-99FD-EDE92CB7C21E}"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7D9B0B4A-37D7-45A2-833E-44DBF68D6079}"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0C286F84-E1D6-48AF-BA5F-41E29056812E}"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29"/>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89253BAA-8AB8-4A7D-97F4-07D59CCDEFB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51" r:id="rId23"/>
    <p:sldLayoutId id="2147483656" r:id="rId24"/>
    <p:sldLayoutId id="2147483657" r:id="rId25"/>
    <p:sldLayoutId id="2147483658" r:id="rId26"/>
    <p:sldLayoutId id="2147483659" r:id="rId27"/>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21.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package" Target="../embeddings/Microsoft_Office_Word___1.docx"/><Relationship Id="rId7" Type="http://schemas.openxmlformats.org/officeDocument/2006/relationships/slide" Target="slide9.xml"/><Relationship Id="rId2" Type="http://schemas.openxmlformats.org/officeDocument/2006/relationships/slideLayout" Target="../slideLayouts/slideLayout22.xml"/><Relationship Id="rId1" Type="http://schemas.openxmlformats.org/officeDocument/2006/relationships/vmlDrawing" Target="../drawings/vmlDrawing1.v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 Id="rId9" Type="http://schemas.openxmlformats.org/officeDocument/2006/relationships/slide" Target="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17.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18.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19.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11.xml"/><Relationship Id="rId2" Type="http://schemas.openxmlformats.org/officeDocument/2006/relationships/slide" Target="slide6.xml"/><Relationship Id="rId1" Type="http://schemas.openxmlformats.org/officeDocument/2006/relationships/slideLayout" Target="../slideLayouts/slideLayout20.xml"/><Relationship Id="rId6" Type="http://schemas.openxmlformats.org/officeDocument/2006/relationships/slide" Target="slide10.xml"/><Relationship Id="rId5" Type="http://schemas.openxmlformats.org/officeDocument/2006/relationships/slide" Target="slide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维护国家安全</a:t>
            </a:r>
          </a:p>
        </p:txBody>
      </p:sp>
    </p:spTree>
    <p:extLst>
      <p:ext uri="{BB962C8B-B14F-4D97-AF65-F5344CB8AC3E}">
        <p14:creationId xmlns:p14="http://schemas.microsoft.com/office/powerpoint/2010/main" xmlns="" val="3075216105"/>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6837786"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5</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有同学认为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维护国家安全是国家的事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设立全民国家安全教育日有必要吗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请结合所学知识谈谈你的看法。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468427" y="1616499"/>
            <a:ext cx="8247377" cy="4908845"/>
            <a:chOff x="645102" y="-442758"/>
            <a:chExt cx="8247377" cy="4908845"/>
          </a:xfrm>
        </p:grpSpPr>
        <p:grpSp>
          <p:nvGrpSpPr>
            <p:cNvPr id="20" name="组合 19"/>
            <p:cNvGrpSpPr/>
            <p:nvPr/>
          </p:nvGrpSpPr>
          <p:grpSpPr>
            <a:xfrm>
              <a:off x="645102" y="-442758"/>
              <a:ext cx="8247377" cy="4908845"/>
              <a:chOff x="645102" y="-2487957"/>
              <a:chExt cx="8247377" cy="4908845"/>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7" name="燕尾形 3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p:cNvGrpSpPr/>
              <p:nvPr/>
            </p:nvGrpSpPr>
            <p:grpSpPr>
              <a:xfrm>
                <a:off x="645102" y="-2487957"/>
                <a:ext cx="8247377" cy="4591837"/>
                <a:chOff x="645102" y="-2487957"/>
                <a:chExt cx="8247377" cy="4591837"/>
              </a:xfrm>
            </p:grpSpPr>
            <p:sp>
              <p:nvSpPr>
                <p:cNvPr id="39" name="矩形 38"/>
                <p:cNvSpPr/>
                <p:nvPr/>
              </p:nvSpPr>
              <p:spPr>
                <a:xfrm>
                  <a:off x="645102" y="-2487957"/>
                  <a:ext cx="8247377" cy="459183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28"/>
                <p:cNvSpPr txBox="1"/>
                <p:nvPr/>
              </p:nvSpPr>
              <p:spPr>
                <a:xfrm>
                  <a:off x="8371094" y="-239566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860242" y="-107458"/>
              <a:ext cx="7775757" cy="1405193"/>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本题是一道辨析题</a:t>
              </a:r>
              <a:r>
                <a:rPr lang="en-US" altLang="zh-CN" sz="2000" dirty="0"/>
                <a:t>,</a:t>
              </a:r>
              <a:r>
                <a:rPr lang="zh-CN" altLang="zh-CN" sz="2000" dirty="0"/>
                <a:t>首先要对题目的观点进行判断</a:t>
              </a:r>
              <a:r>
                <a:rPr lang="en-US" altLang="zh-CN" sz="2000" dirty="0"/>
                <a:t>,</a:t>
              </a:r>
              <a:r>
                <a:rPr lang="zh-CN" altLang="zh-CN" sz="2000" dirty="0"/>
                <a:t>指出这样做是有必要的</a:t>
              </a:r>
              <a:r>
                <a:rPr lang="en-US" altLang="zh-CN" sz="2000" dirty="0"/>
                <a:t>,</a:t>
              </a:r>
              <a:r>
                <a:rPr lang="zh-CN" altLang="zh-CN" sz="2000" dirty="0"/>
                <a:t>然后围绕维护国家安全的意义、树立国家安全意识和落实对国家的责任等方面阐述理由。</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1" name="组合 40"/>
          <p:cNvGrpSpPr/>
          <p:nvPr/>
        </p:nvGrpSpPr>
        <p:grpSpPr>
          <a:xfrm>
            <a:off x="468427" y="2492896"/>
            <a:ext cx="8247378" cy="4032448"/>
            <a:chOff x="645102" y="1872228"/>
            <a:chExt cx="8247378" cy="4032448"/>
          </a:xfrm>
        </p:grpSpPr>
        <p:grpSp>
          <p:nvGrpSpPr>
            <p:cNvPr id="42" name="组合 41"/>
            <p:cNvGrpSpPr/>
            <p:nvPr/>
          </p:nvGrpSpPr>
          <p:grpSpPr>
            <a:xfrm>
              <a:off x="645102" y="1872228"/>
              <a:ext cx="8247378" cy="4032448"/>
              <a:chOff x="645102" y="875149"/>
              <a:chExt cx="8247378" cy="4032448"/>
            </a:xfrm>
          </p:grpSpPr>
          <p:sp>
            <p:nvSpPr>
              <p:cNvPr id="44" name="五边形 4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5" name="五边形 4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6" name="燕尾形 4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645102" y="875149"/>
                <a:ext cx="8247378" cy="371701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8"/>
              <p:cNvSpPr txBox="1"/>
              <p:nvPr/>
            </p:nvSpPr>
            <p:spPr>
              <a:xfrm>
                <a:off x="8388424" y="947157"/>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3" name="矩形 42"/>
            <p:cNvSpPr>
              <a:spLocks noChangeAspect="1"/>
            </p:cNvSpPr>
            <p:nvPr/>
          </p:nvSpPr>
          <p:spPr>
            <a:xfrm>
              <a:off x="860240" y="2192888"/>
              <a:ext cx="7744207" cy="3271280"/>
            </a:xfrm>
            <a:prstGeom prst="rect">
              <a:avLst/>
            </a:prstGeom>
          </p:spPr>
          <p:txBody>
            <a:bodyPr wrap="square">
              <a:spAutoFit/>
            </a:bodyPr>
            <a:lstStyle/>
            <a:p>
              <a:pPr>
                <a:lnSpc>
                  <a:spcPct val="150000"/>
                </a:lnSpc>
              </a:pPr>
              <a:r>
                <a:rPr lang="zh-CN" altLang="zh-CN" sz="2000" dirty="0"/>
                <a:t>有必要。①国家安全是国家生存与发展的重要保障</a:t>
              </a:r>
              <a:r>
                <a:rPr lang="en-US" altLang="zh-CN" sz="2000" dirty="0"/>
                <a:t>,</a:t>
              </a:r>
              <a:r>
                <a:rPr lang="zh-CN" altLang="zh-CN" sz="2000" dirty="0"/>
                <a:t>离开了国家安全</a:t>
              </a:r>
              <a:r>
                <a:rPr lang="en-US" altLang="zh-CN" sz="2000" dirty="0"/>
                <a:t>,</a:t>
              </a:r>
              <a:r>
                <a:rPr lang="zh-CN" altLang="zh-CN" sz="2000" dirty="0"/>
                <a:t>个人的生产和生活就得不到保障。维护国家安全是宪法和法律规定的公民必须履行的法定义务。②设立全民国家安全教育日</a:t>
              </a:r>
              <a:r>
                <a:rPr lang="en-US" altLang="zh-CN" sz="2000" dirty="0"/>
                <a:t>,</a:t>
              </a:r>
              <a:r>
                <a:rPr lang="zh-CN" altLang="zh-CN" sz="2000" dirty="0"/>
                <a:t>在于通过对国家安全法律法规的宣传</a:t>
              </a:r>
              <a:r>
                <a:rPr lang="en-US" altLang="zh-CN" sz="2000" dirty="0"/>
                <a:t>,</a:t>
              </a:r>
              <a:r>
                <a:rPr lang="zh-CN" altLang="zh-CN" sz="2000" dirty="0"/>
                <a:t>让总体国家安全观深入人心</a:t>
              </a:r>
              <a:r>
                <a:rPr lang="en-US" altLang="zh-CN" sz="2000" dirty="0"/>
                <a:t>,</a:t>
              </a:r>
              <a:r>
                <a:rPr lang="zh-CN" altLang="zh-CN" sz="2000" dirty="0"/>
                <a:t>使每一位公民树立起维护国家安全的意识</a:t>
              </a:r>
              <a:r>
                <a:rPr lang="en-US" altLang="zh-CN" sz="2000" dirty="0"/>
                <a:t>,</a:t>
              </a:r>
              <a:r>
                <a:rPr lang="zh-CN" altLang="zh-CN" sz="2000" dirty="0"/>
                <a:t>积极履行维护国家安全的义务。③作为中学生</a:t>
              </a:r>
              <a:r>
                <a:rPr lang="en-US" altLang="zh-CN" sz="2000" dirty="0"/>
                <a:t>,</a:t>
              </a:r>
              <a:r>
                <a:rPr lang="zh-CN" altLang="zh-CN" sz="2000" dirty="0"/>
                <a:t>我们要认清自己对于祖国的责任</a:t>
              </a:r>
              <a:r>
                <a:rPr lang="en-US" altLang="zh-CN" sz="2000" dirty="0"/>
                <a:t>,</a:t>
              </a:r>
              <a:r>
                <a:rPr lang="zh-CN" altLang="zh-CN" sz="2000" dirty="0"/>
                <a:t>认识到维护国家安全不只是国家的事</a:t>
              </a:r>
              <a:r>
                <a:rPr lang="en-US" altLang="zh-CN" sz="2000" dirty="0"/>
                <a:t>,</a:t>
              </a:r>
              <a:r>
                <a:rPr lang="zh-CN" altLang="zh-CN" sz="2000" dirty="0"/>
                <a:t>需要每一位公民的积极配合和自觉行动。</a:t>
              </a:r>
            </a:p>
          </p:txBody>
        </p:sp>
      </p:grpSp>
    </p:spTree>
    <p:extLst>
      <p:ext uri="{BB962C8B-B14F-4D97-AF65-F5344CB8AC3E}">
        <p14:creationId xmlns:p14="http://schemas.microsoft.com/office/powerpoint/2010/main" xmlns="" val="1990622981"/>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4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1"/>
                                        </p:tgtEl>
                                      </p:cBhvr>
                                    </p:animEffect>
                                    <p:set>
                                      <p:cBhvr>
                                        <p:cTn id="25"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1443068614"/>
              </p:ext>
            </p:extLst>
          </p:nvPr>
        </p:nvGraphicFramePr>
        <p:xfrm>
          <a:off x="508000" y="3061953"/>
          <a:ext cx="8128000" cy="2383271"/>
        </p:xfrm>
        <a:graphic>
          <a:graphicData uri="http://schemas.openxmlformats.org/presentationml/2006/ole">
            <p:oleObj spid="_x0000_s1031" name="文档" r:id="rId3" imgW="3839157" imgH="1125921" progId="Word.Document.12">
              <p:embed/>
            </p:oleObj>
          </a:graphicData>
        </a:graphic>
      </p:graphicFrame>
      <p:sp>
        <p:nvSpPr>
          <p:cNvPr id="17" name="流程图: 可选过程 16">
            <a:hlinkClick r:id="rId4"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5"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流程图: 可选过程 18">
            <a:hlinkClick r:id="rId6"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7"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8"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9" action="ppaction://hlinksldjump"/>
          </p:cNvPr>
          <p:cNvSpPr/>
          <p:nvPr/>
        </p:nvSpPr>
        <p:spPr>
          <a:xfrm>
            <a:off x="7306660"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6</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广东广州中考</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第十二届全国人大常委会第十五次会议通过《中华人民共和国国家安全法》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该法规定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每年的</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日为全民国家安全教育日。</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日是我国首个全民国家安全教育日。公民应如何自觉履行维护国家安全的基本义务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3" name="五边形 22"/>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2" name="五边形 31"/>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3" name="组合 32"/>
          <p:cNvGrpSpPr/>
          <p:nvPr/>
        </p:nvGrpSpPr>
        <p:grpSpPr>
          <a:xfrm>
            <a:off x="468427" y="2420888"/>
            <a:ext cx="8247377" cy="4104456"/>
            <a:chOff x="645102" y="361631"/>
            <a:chExt cx="8247377" cy="4104456"/>
          </a:xfrm>
        </p:grpSpPr>
        <p:grpSp>
          <p:nvGrpSpPr>
            <p:cNvPr id="34" name="组合 33"/>
            <p:cNvGrpSpPr/>
            <p:nvPr/>
          </p:nvGrpSpPr>
          <p:grpSpPr>
            <a:xfrm>
              <a:off x="645102" y="361631"/>
              <a:ext cx="8247377" cy="4104456"/>
              <a:chOff x="645102" y="-1683568"/>
              <a:chExt cx="8247377" cy="4104456"/>
            </a:xfrm>
          </p:grpSpPr>
          <p:sp>
            <p:nvSpPr>
              <p:cNvPr id="36" name="五边形 35"/>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7" name="燕尾形 3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p:cNvGrpSpPr/>
              <p:nvPr/>
            </p:nvGrpSpPr>
            <p:grpSpPr>
              <a:xfrm>
                <a:off x="645102" y="-1683568"/>
                <a:ext cx="8247377" cy="3787448"/>
                <a:chOff x="645102" y="-1683568"/>
                <a:chExt cx="8247377" cy="3787448"/>
              </a:xfrm>
            </p:grpSpPr>
            <p:sp>
              <p:nvSpPr>
                <p:cNvPr id="39" name="矩形 38"/>
                <p:cNvSpPr/>
                <p:nvPr/>
              </p:nvSpPr>
              <p:spPr>
                <a:xfrm>
                  <a:off x="645102" y="-1683568"/>
                  <a:ext cx="8247377" cy="378744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28"/>
                <p:cNvSpPr txBox="1"/>
                <p:nvPr/>
              </p:nvSpPr>
              <p:spPr>
                <a:xfrm>
                  <a:off x="8371094" y="-1571778"/>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5" name="矩形 34"/>
            <p:cNvSpPr>
              <a:spLocks noChangeAspect="1"/>
            </p:cNvSpPr>
            <p:nvPr/>
          </p:nvSpPr>
          <p:spPr>
            <a:xfrm>
              <a:off x="860242" y="716428"/>
              <a:ext cx="7775757" cy="142462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本题结合社会热点考查对维护国家安全的认识</a:t>
              </a:r>
              <a:r>
                <a:rPr lang="en-US" altLang="zh-CN" sz="2000" dirty="0"/>
                <a:t>,</a:t>
              </a:r>
              <a:r>
                <a:rPr lang="zh-CN" altLang="zh-CN" sz="2000" dirty="0"/>
                <a:t>考查运用知识的能力。维护国家安全是每个公民应尽的义务</a:t>
              </a:r>
              <a:r>
                <a:rPr lang="en-US" altLang="zh-CN" sz="2000" dirty="0"/>
                <a:t>,</a:t>
              </a:r>
              <a:r>
                <a:rPr lang="zh-CN" altLang="zh-CN" sz="2000" dirty="0"/>
                <a:t>也是青少年热爱祖国的具体体现。在生活中</a:t>
              </a:r>
              <a:r>
                <a:rPr lang="en-US" altLang="zh-CN" sz="2000" dirty="0"/>
                <a:t>,</a:t>
              </a:r>
              <a:r>
                <a:rPr lang="zh-CN" altLang="zh-CN" sz="2000" dirty="0"/>
                <a:t>青少年应以自己的实际行动维护国家安全。</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1" name="组合 40"/>
          <p:cNvGrpSpPr/>
          <p:nvPr/>
        </p:nvGrpSpPr>
        <p:grpSpPr>
          <a:xfrm>
            <a:off x="468427" y="3291944"/>
            <a:ext cx="8247378" cy="3233400"/>
            <a:chOff x="645102" y="2671276"/>
            <a:chExt cx="8247378" cy="3233400"/>
          </a:xfrm>
        </p:grpSpPr>
        <p:grpSp>
          <p:nvGrpSpPr>
            <p:cNvPr id="42" name="组合 41"/>
            <p:cNvGrpSpPr/>
            <p:nvPr/>
          </p:nvGrpSpPr>
          <p:grpSpPr>
            <a:xfrm>
              <a:off x="645102" y="2671276"/>
              <a:ext cx="8247378" cy="3233400"/>
              <a:chOff x="645102" y="1674197"/>
              <a:chExt cx="8247378" cy="3233400"/>
            </a:xfrm>
          </p:grpSpPr>
          <p:sp>
            <p:nvSpPr>
              <p:cNvPr id="44" name="五边形 4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5" name="五边形 4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6" name="燕尾形 4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645102" y="1674197"/>
                <a:ext cx="8247378" cy="291796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8"/>
              <p:cNvSpPr txBox="1"/>
              <p:nvPr/>
            </p:nvSpPr>
            <p:spPr>
              <a:xfrm>
                <a:off x="8388424" y="182164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3" name="矩形 42"/>
            <p:cNvSpPr>
              <a:spLocks noChangeAspect="1"/>
            </p:cNvSpPr>
            <p:nvPr/>
          </p:nvSpPr>
          <p:spPr>
            <a:xfrm>
              <a:off x="860240" y="3067375"/>
              <a:ext cx="7744207" cy="2400657"/>
            </a:xfrm>
            <a:prstGeom prst="rect">
              <a:avLst/>
            </a:prstGeom>
          </p:spPr>
          <p:txBody>
            <a:bodyPr wrap="square">
              <a:spAutoFit/>
            </a:bodyPr>
            <a:lstStyle/>
            <a:p>
              <a:pPr>
                <a:lnSpc>
                  <a:spcPct val="150000"/>
                </a:lnSpc>
              </a:pPr>
              <a:r>
                <a:rPr lang="zh-CN" altLang="zh-CN" sz="2000" dirty="0"/>
                <a:t>树立国家安全意识</a:t>
              </a:r>
              <a:r>
                <a:rPr lang="en-US" altLang="zh-CN" sz="2000" dirty="0"/>
                <a:t>,</a:t>
              </a:r>
              <a:r>
                <a:rPr lang="zh-CN" altLang="zh-CN" sz="2000" dirty="0"/>
                <a:t>自觉关心、维护国家安全</a:t>
              </a:r>
              <a:r>
                <a:rPr lang="en-US" altLang="zh-CN" sz="2000" dirty="0"/>
                <a:t>,</a:t>
              </a:r>
              <a:r>
                <a:rPr lang="zh-CN" altLang="zh-CN" sz="2000" dirty="0"/>
                <a:t>是我国宪法规定的公民必须履行的基本义务</a:t>
              </a:r>
              <a:r>
                <a:rPr lang="en-US" altLang="zh-CN" sz="2000" dirty="0"/>
                <a:t>,</a:t>
              </a:r>
              <a:r>
                <a:rPr lang="zh-CN" altLang="zh-CN" sz="2000" dirty="0"/>
                <a:t>也是公民热爱祖国的具体体现。</a:t>
              </a:r>
            </a:p>
            <a:p>
              <a:pPr>
                <a:lnSpc>
                  <a:spcPct val="150000"/>
                </a:lnSpc>
              </a:pPr>
              <a:r>
                <a:rPr lang="zh-CN" altLang="zh-CN" sz="2000" dirty="0"/>
                <a:t>具体做法</a:t>
              </a:r>
              <a:r>
                <a:rPr lang="en-US" altLang="zh-CN" sz="2000" dirty="0"/>
                <a:t>:</a:t>
              </a:r>
              <a:r>
                <a:rPr lang="zh-CN" altLang="zh-CN" sz="2000" dirty="0"/>
                <a:t>保守国家秘密</a:t>
              </a:r>
              <a:r>
                <a:rPr lang="en-US" altLang="zh-CN" sz="2000" dirty="0"/>
                <a:t>,</a:t>
              </a:r>
              <a:r>
                <a:rPr lang="zh-CN" altLang="zh-CN" sz="2000" dirty="0"/>
                <a:t>树立国家安全意识</a:t>
              </a:r>
              <a:r>
                <a:rPr lang="en-US" altLang="zh-CN" sz="2000" dirty="0"/>
                <a:t>,</a:t>
              </a:r>
              <a:r>
                <a:rPr lang="zh-CN" altLang="zh-CN" sz="2000" dirty="0"/>
                <a:t>自觉关心、维护国家安全</a:t>
              </a:r>
              <a:r>
                <a:rPr lang="en-US" altLang="zh-CN" sz="2000" dirty="0"/>
                <a:t>,</a:t>
              </a:r>
              <a:r>
                <a:rPr lang="zh-CN" altLang="zh-CN" sz="2000" dirty="0"/>
                <a:t>这是每个公民应尽的义务</a:t>
              </a:r>
              <a:r>
                <a:rPr lang="en-US" altLang="zh-CN" sz="2000" dirty="0"/>
                <a:t>;</a:t>
              </a:r>
              <a:r>
                <a:rPr lang="zh-CN" altLang="zh-CN" sz="2000" dirty="0"/>
                <a:t>发现危害国家安全的行为及时向国家安全机关或公安机关报告</a:t>
              </a:r>
              <a:r>
                <a:rPr lang="en-US" altLang="zh-CN" sz="2000" dirty="0"/>
                <a:t>;</a:t>
              </a:r>
              <a:r>
                <a:rPr lang="zh-CN" altLang="zh-CN" sz="2000" dirty="0"/>
                <a:t>公民要配合国家安全机关的工作。</a:t>
              </a:r>
            </a:p>
          </p:txBody>
        </p:sp>
      </p:grpSp>
    </p:spTree>
    <p:extLst>
      <p:ext uri="{BB962C8B-B14F-4D97-AF65-F5344CB8AC3E}">
        <p14:creationId xmlns:p14="http://schemas.microsoft.com/office/powerpoint/2010/main" xmlns="" val="2013569707"/>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3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childTnLst>
              </p:cTn>
              <p:nextCondLst>
                <p:cond evt="onClick" delay="0">
                  <p:tgtEl>
                    <p:spTgt spid="32"/>
                  </p:tgtEl>
                </p:cond>
              </p:nextCondLst>
            </p:seq>
            <p:seq concurrent="1" nextAc="seek">
              <p:cTn id="8" restart="whenNotActive" fill="hold" evtFilter="cancelBubble" nodeType="interactiveSeq">
                <p:stCondLst>
                  <p:cond evt="onClick" delay="0">
                    <p:tgtEl>
                      <p:spTgt spid="3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3"/>
                                        </p:tgtEl>
                                      </p:cBhvr>
                                    </p:animEffect>
                                    <p:set>
                                      <p:cBhvr>
                                        <p:cTn id="13" dur="1" fill="hold">
                                          <p:stCondLst>
                                            <p:cond delay="4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14" restart="whenNotActive" fill="hold" evtFilter="cancelBubble" nodeType="interactiveSeq">
                <p:stCondLst>
                  <p:cond evt="onClick" delay="0">
                    <p:tgtEl>
                      <p:spTgt spid="23"/>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childTnLst>
                    </p:cTn>
                  </p:par>
                </p:childTnLst>
              </p:cTn>
              <p:nextCondLst>
                <p:cond evt="onClick" delay="0">
                  <p:tgtEl>
                    <p:spTgt spid="23"/>
                  </p:tgtEl>
                </p:cond>
              </p:nextCondLst>
            </p:seq>
            <p:seq concurrent="1" nextAc="seek">
              <p:cTn id="20" restart="whenNotActive" fill="hold" evtFilter="cancelBubble" nodeType="interactiveSeq">
                <p:stCondLst>
                  <p:cond evt="onClick" delay="0">
                    <p:tgtEl>
                      <p:spTgt spid="4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1"/>
                                        </p:tgtEl>
                                      </p:cBhvr>
                                    </p:animEffect>
                                    <p:set>
                                      <p:cBhvr>
                                        <p:cTn id="25"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维护国家安全需要我们每个人作出贡献。维护国家安全是我们的</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我们要增强国家安全意识</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树立国家</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高于一切的观念</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自觉维护国家安全。</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维护国家安全</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。我们可以通过各种方式为维护国家安全贡献</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和</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既可以为维护国家安全工作提供便利和协助</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也可以为维护国家安全积极</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既可以检举、制止危害国家安全的行为</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也可以监督和维护国家安全工作的开展。</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3</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我国宪法和法律明确规定了公民和组织应当履行维护国家安全的义务。我们要认真学习有关国家安全和保密工作的</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、规章制度</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增强维护国家安全的</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1238850" y="1464731"/>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共同</a:t>
            </a:r>
            <a:r>
              <a:rPr lang="zh-CN" altLang="zh-CN" sz="2200" dirty="0" smtClean="0">
                <a:solidFill>
                  <a:srgbClr val="FF0000"/>
                </a:solidFill>
                <a:latin typeface="Times New Roman" panose="02020603050405020304" pitchFamily="18" charset="0"/>
                <a:cs typeface="Times New Roman" panose="02020603050405020304" pitchFamily="18" charset="0"/>
              </a:rPr>
              <a:t>责任</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596000" y="1855215"/>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安全</a:t>
            </a:r>
            <a:r>
              <a:rPr lang="zh-CN" altLang="zh-CN" sz="2200" dirty="0" smtClean="0">
                <a:solidFill>
                  <a:srgbClr val="FF0000"/>
                </a:solidFill>
                <a:latin typeface="Times New Roman" panose="02020603050405020304" pitchFamily="18" charset="0"/>
                <a:cs typeface="Times New Roman" panose="02020603050405020304" pitchFamily="18" charset="0"/>
              </a:rPr>
              <a:t>利益</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2864590" y="2251157"/>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人人可</a:t>
            </a:r>
            <a:r>
              <a:rPr lang="zh-CN" altLang="zh-CN" sz="2200" dirty="0" smtClean="0">
                <a:solidFill>
                  <a:srgbClr val="FF0000"/>
                </a:solidFill>
                <a:latin typeface="Times New Roman" panose="02020603050405020304" pitchFamily="18" charset="0"/>
                <a:cs typeface="Times New Roman" panose="02020603050405020304" pitchFamily="18" charset="0"/>
              </a:rPr>
              <a:t>为</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2003571" y="2661657"/>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智慧</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3131840" y="2661657"/>
            <a:ext cx="748923"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力量</a:t>
            </a:r>
            <a:endParaRPr lang="zh-CN" altLang="en-US" sz="2200" dirty="0"/>
          </a:p>
        </p:txBody>
      </p:sp>
      <p:sp>
        <p:nvSpPr>
          <p:cNvPr id="8" name="矩形 7"/>
          <p:cNvSpPr>
            <a:spLocks noChangeAspect="1"/>
          </p:cNvSpPr>
          <p:nvPr/>
        </p:nvSpPr>
        <p:spPr>
          <a:xfrm>
            <a:off x="4885060" y="3073343"/>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建言</a:t>
            </a:r>
            <a:r>
              <a:rPr lang="zh-CN" altLang="zh-CN" sz="2200" dirty="0" smtClean="0">
                <a:solidFill>
                  <a:srgbClr val="FF0000"/>
                </a:solidFill>
                <a:latin typeface="Times New Roman" panose="02020603050405020304" pitchFamily="18" charset="0"/>
                <a:cs typeface="Times New Roman" panose="02020603050405020304" pitchFamily="18" charset="0"/>
              </a:rPr>
              <a:t>献策</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889201" y="5080251"/>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法律</a:t>
            </a:r>
            <a:r>
              <a:rPr lang="zh-CN" altLang="zh-CN" sz="2200" dirty="0" smtClean="0">
                <a:solidFill>
                  <a:srgbClr val="FF0000"/>
                </a:solidFill>
                <a:latin typeface="Times New Roman" panose="02020603050405020304" pitchFamily="18" charset="0"/>
                <a:cs typeface="Times New Roman" panose="02020603050405020304" pitchFamily="18" charset="0"/>
              </a:rPr>
              <a:t>法规</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1135669" y="5483928"/>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法治</a:t>
            </a:r>
            <a:r>
              <a:rPr lang="zh-CN" altLang="zh-CN" sz="2200" dirty="0" smtClean="0">
                <a:solidFill>
                  <a:srgbClr val="FF0000"/>
                </a:solidFill>
                <a:latin typeface="Times New Roman" panose="02020603050405020304" pitchFamily="18" charset="0"/>
                <a:cs typeface="Times New Roman" panose="02020603050405020304" pitchFamily="18" charset="0"/>
              </a:rPr>
              <a:t>意识</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339766596"/>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每个公民都应严格遵守有关国家安全的法律规定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积极履行维护国家安全的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不断增强防范意识、提高</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善于识别危害国家安全的各种伪装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为维护国家安全贡献自己的力量。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2576558" y="3089910"/>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法定</a:t>
            </a:r>
            <a:r>
              <a:rPr lang="zh-CN" altLang="zh-CN" sz="2200" dirty="0" smtClean="0">
                <a:solidFill>
                  <a:srgbClr val="FF0000"/>
                </a:solidFill>
                <a:latin typeface="Times New Roman" panose="02020603050405020304" pitchFamily="18" charset="0"/>
                <a:cs typeface="Times New Roman" panose="02020603050405020304" pitchFamily="18" charset="0"/>
              </a:rPr>
              <a:t>义务</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1136398" y="3477036"/>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防范</a:t>
            </a:r>
            <a:r>
              <a:rPr lang="zh-CN" altLang="zh-CN" sz="2200" dirty="0" smtClean="0">
                <a:solidFill>
                  <a:srgbClr val="FF0000"/>
                </a:solidFill>
                <a:latin typeface="Times New Roman" panose="02020603050405020304" pitchFamily="18" charset="0"/>
                <a:cs typeface="Times New Roman" panose="02020603050405020304" pitchFamily="18" charset="0"/>
              </a:rPr>
              <a:t>能力</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844838716"/>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我们要为维护国家安全作贡献。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维护国家安全需要我们每个人作出贡献。维护国家安全是我们的共同责任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我们要增强国家安全意识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树立国家安全利益高于一切的观念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自觉维护国家安全。只有人人为国家安全积极贡献力量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才能筑牢坚如磐石的堤坝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使危害国家安全的行为无法得逞。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维护国家安全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人人可为。我们可以通过各种方式为维护国家安全贡献智慧和力量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既可以为维护国家安全工作提供便利和协助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也可以为维护国家安全积极建言献策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既可以检举、制止危害国家安全的行为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也可以监督和维护国家安全工作的开展</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12196836"/>
      </p:ext>
    </p:extLst>
  </p:cSld>
  <p:clrMapOvr>
    <a:masterClrMapping/>
  </p:clrMapOvr>
  <p:transition spd="slow">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自觉履行维护国家安全的法律义务。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我国宪法和法律明确规定了公民和组织应当履行维护国家安全的义务。我们要认真学习有关国家安全和保密工作的法律法规、规章制度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增强维护国家安全的法治意识。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每个公民都应严格遵守有关国家安全的法律规定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积极履行维护国家安全的法定义务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不断增强防范意识、提高防范能力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善于识别危害国家安全的各种伪装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为维护国家安全贡献自己的力量。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61720997"/>
      </p:ext>
    </p:extLst>
  </p:cSld>
  <p:clrMapOvr>
    <a:masterClrMapping/>
  </p:clrMapOvr>
  <p:transition spd="slow">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流程图: 可选过程 12">
            <a:hlinkClick r:id="rId2" action="ppaction://hlinksldjump"/>
          </p:cNvPr>
          <p:cNvSpPr/>
          <p:nvPr/>
        </p:nvSpPr>
        <p:spPr>
          <a:xfrm>
            <a:off x="4962294"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14" name="流程图: 可选过程 13">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流程图: 可选过程 14">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流程图: 可选过程 15">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流程图: 可选过程 16">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在移动互联网、云计算和大数据迅速崛起的今天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网络信息</a:t>
            </a:r>
            <a:r>
              <a:rPr lang="zh-CN" altLang="zh-CN" sz="2200" dirty="0" smtClean="0">
                <a:solidFill>
                  <a:srgbClr val="000000"/>
                </a:solidFill>
                <a:latin typeface="Times New Roman" panose="02020603050405020304" pitchFamily="18" charset="0"/>
                <a:cs typeface="Times New Roman" panose="02020603050405020304" pitchFamily="18" charset="0"/>
              </a:rPr>
              <a:t>安全成</a:t>
            </a:r>
            <a:r>
              <a:rPr lang="zh-CN" altLang="zh-CN" sz="2200" dirty="0">
                <a:solidFill>
                  <a:srgbClr val="000000"/>
                </a:solidFill>
                <a:latin typeface="Times New Roman" panose="02020603050405020304" pitchFamily="18" charset="0"/>
                <a:cs typeface="Times New Roman" panose="02020603050405020304" pitchFamily="18" charset="0"/>
              </a:rPr>
              <a:t>为了众矢之的。据</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年有关调查报告显示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cs typeface="Times New Roman" panose="02020603050405020304" pitchFamily="18" charset="0"/>
              </a:rPr>
              <a:t>的企业完全没有遭遇过数据泄露等安全事件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高达</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的计算机应用单位未设立完善的信息安全管理系统、制度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缺乏有效的安全防护机制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员工普遍缺乏保密意识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企业与国家的机密时有泄露。这主要启示我们</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要增强保密意识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自觉维护国家的安全和利益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每个人都要维护好自己的隐私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要尊重他人的隐私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维护他人利益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发现他人侵犯我们的隐私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必须及时举报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9" name="五边形 18"/>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1" name="组合 20"/>
          <p:cNvGrpSpPr/>
          <p:nvPr/>
        </p:nvGrpSpPr>
        <p:grpSpPr>
          <a:xfrm>
            <a:off x="468427" y="4437112"/>
            <a:ext cx="8247377" cy="2088232"/>
            <a:chOff x="645102" y="2377855"/>
            <a:chExt cx="8247377" cy="2088232"/>
          </a:xfrm>
        </p:grpSpPr>
        <p:grpSp>
          <p:nvGrpSpPr>
            <p:cNvPr id="30" name="组合 29"/>
            <p:cNvGrpSpPr/>
            <p:nvPr/>
          </p:nvGrpSpPr>
          <p:grpSpPr>
            <a:xfrm>
              <a:off x="645102" y="2377855"/>
              <a:ext cx="8247377" cy="2088232"/>
              <a:chOff x="645102" y="332656"/>
              <a:chExt cx="8247377" cy="2088232"/>
            </a:xfrm>
          </p:grpSpPr>
          <p:sp>
            <p:nvSpPr>
              <p:cNvPr id="32" name="五边形 3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3" name="燕尾形 3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4" name="组合 33"/>
              <p:cNvGrpSpPr/>
              <p:nvPr/>
            </p:nvGrpSpPr>
            <p:grpSpPr>
              <a:xfrm>
                <a:off x="645102" y="332656"/>
                <a:ext cx="8247377" cy="1771224"/>
                <a:chOff x="645102" y="332656"/>
                <a:chExt cx="8247377" cy="1771224"/>
              </a:xfrm>
            </p:grpSpPr>
            <p:sp>
              <p:nvSpPr>
                <p:cNvPr id="35" name="矩形 34"/>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31" name="矩形 30"/>
            <p:cNvSpPr>
              <a:spLocks noChangeAspect="1"/>
            </p:cNvSpPr>
            <p:nvPr/>
          </p:nvSpPr>
          <p:spPr>
            <a:xfrm>
              <a:off x="860242" y="2732815"/>
              <a:ext cx="7775757" cy="96295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材料启示我们要增强保密意识</a:t>
              </a:r>
              <a:r>
                <a:rPr lang="en-US" altLang="zh-CN" sz="2000" dirty="0"/>
                <a:t>,</a:t>
              </a:r>
              <a:r>
                <a:rPr lang="zh-CN" altLang="zh-CN" sz="2000" dirty="0"/>
                <a:t>自觉维护国家的安全和利益</a:t>
              </a:r>
              <a:r>
                <a:rPr lang="en-US" altLang="zh-CN" sz="2000" dirty="0"/>
                <a:t>,A</a:t>
              </a:r>
              <a:r>
                <a:rPr lang="zh-CN" altLang="zh-CN" sz="2000" dirty="0"/>
                <a:t>项符合题意</a:t>
              </a:r>
              <a:r>
                <a:rPr lang="en-US" altLang="zh-CN" sz="2000" dirty="0"/>
                <a:t>,</a:t>
              </a:r>
              <a:r>
                <a:rPr lang="zh-CN" altLang="zh-CN" sz="2000" dirty="0"/>
                <a:t>当选</a:t>
              </a:r>
              <a:r>
                <a:rPr lang="en-US" altLang="zh-CN" sz="2000" dirty="0"/>
                <a:t>;B</a:t>
              </a:r>
              <a:r>
                <a:rPr lang="zh-CN" altLang="zh-CN" sz="2000" dirty="0"/>
                <a:t>、</a:t>
              </a:r>
              <a:r>
                <a:rPr lang="en-US" altLang="zh-CN" sz="2000" dirty="0"/>
                <a:t>C</a:t>
              </a:r>
              <a:r>
                <a:rPr lang="zh-CN" altLang="zh-CN" sz="2000" dirty="0"/>
                <a:t>、</a:t>
              </a:r>
              <a:r>
                <a:rPr lang="en-US" altLang="zh-CN" sz="2000" dirty="0"/>
                <a:t>D</a:t>
              </a:r>
              <a:r>
                <a:rPr lang="zh-CN" altLang="zh-CN" sz="2000" dirty="0"/>
                <a:t>三项不符合题意</a:t>
              </a:r>
              <a:r>
                <a:rPr lang="en-US" altLang="zh-CN" sz="2000" dirty="0"/>
                <a:t>,</a:t>
              </a:r>
              <a:r>
                <a:rPr lang="zh-CN" altLang="zh-CN" sz="2000" dirty="0"/>
                <a:t>应排除。</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37" name="组合 36"/>
          <p:cNvGrpSpPr/>
          <p:nvPr/>
        </p:nvGrpSpPr>
        <p:grpSpPr>
          <a:xfrm>
            <a:off x="468427" y="5373216"/>
            <a:ext cx="8247378" cy="1152128"/>
            <a:chOff x="645102" y="4752548"/>
            <a:chExt cx="8247378" cy="1152128"/>
          </a:xfrm>
        </p:grpSpPr>
        <p:grpSp>
          <p:nvGrpSpPr>
            <p:cNvPr id="38" name="组合 37"/>
            <p:cNvGrpSpPr/>
            <p:nvPr/>
          </p:nvGrpSpPr>
          <p:grpSpPr>
            <a:xfrm>
              <a:off x="645102" y="4752548"/>
              <a:ext cx="8247378" cy="1152128"/>
              <a:chOff x="645102" y="3755469"/>
              <a:chExt cx="8247378" cy="1152128"/>
            </a:xfrm>
          </p:grpSpPr>
          <p:sp>
            <p:nvSpPr>
              <p:cNvPr id="40" name="五边形 3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1" name="五边形 4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2" name="燕尾形 4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矩形 42"/>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9" name="矩形 38"/>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A</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1282070346"/>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childTnLst>
              </p:cTn>
              <p:nextCondLst>
                <p:cond evt="onClick" delay="0">
                  <p:tgtEl>
                    <p:spTgt spid="20"/>
                  </p:tgtEl>
                </p:cond>
              </p:nextCondLst>
            </p:seq>
            <p:seq concurrent="1" nextAc="seek">
              <p:cTn id="8" restart="whenNotActive" fill="hold" evtFilter="cancelBubble" nodeType="interactiveSeq">
                <p:stCondLst>
                  <p:cond evt="onClick" delay="0">
                    <p:tgtEl>
                      <p:spTgt spid="2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1"/>
                                        </p:tgtEl>
                                      </p:cBhvr>
                                    </p:animEffect>
                                    <p:set>
                                      <p:cBhvr>
                                        <p:cTn id="1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4" restart="whenNotActive" fill="hold" evtFilter="cancelBubble" nodeType="interactiveSeq">
                <p:stCondLst>
                  <p:cond evt="onClick" delay="0">
                    <p:tgtEl>
                      <p:spTgt spid="1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down)">
                                      <p:cBhvr>
                                        <p:cTn id="19" dur="500"/>
                                        <p:tgtEl>
                                          <p:spTgt spid="37"/>
                                        </p:tgtEl>
                                      </p:cBhvr>
                                    </p:animEffect>
                                  </p:childTnLst>
                                </p:cTn>
                              </p:par>
                            </p:childTnLst>
                          </p:cTn>
                        </p:par>
                      </p:childTnLst>
                    </p:cTn>
                  </p:par>
                </p:childTnLst>
              </p:cTn>
              <p:nextCondLst>
                <p:cond evt="onClick" delay="0">
                  <p:tgtEl>
                    <p:spTgt spid="19"/>
                  </p:tgtEl>
                </p:cond>
              </p:nextCondLst>
            </p:seq>
            <p:seq concurrent="1" nextAc="seek">
              <p:cTn id="20" restart="whenNotActive" fill="hold" evtFilter="cancelBubble" nodeType="interactiveSeq">
                <p:stCondLst>
                  <p:cond evt="onClick" delay="0">
                    <p:tgtEl>
                      <p:spTgt spid="3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7"/>
                                        </p:tgtEl>
                                      </p:cBhvr>
                                    </p:animEffect>
                                    <p:set>
                                      <p:cBhvr>
                                        <p:cTn id="25" dur="1" fill="hold">
                                          <p:stCondLst>
                                            <p:cond delay="499"/>
                                          </p:stCondLst>
                                        </p:cTn>
                                        <p:tgtEl>
                                          <p:spTgt spid="37"/>
                                        </p:tgtEl>
                                        <p:attrNameLst>
                                          <p:attrName>style.visibility</p:attrName>
                                        </p:attrNameLst>
                                      </p:cBhvr>
                                      <p:to>
                                        <p:strVal val="hidden"/>
                                      </p:to>
                                    </p:set>
                                  </p:childTnLst>
                                </p:cTn>
                              </p:par>
                            </p:childTnLst>
                          </p:cTn>
                        </p:par>
                      </p:childTnLst>
                    </p:cTn>
                  </p:par>
                </p:childTnLst>
              </p:cTn>
              <p:nextCondLst>
                <p:cond evt="onClick" delay="0">
                  <p:tgtEl>
                    <p:spTgt spid="37"/>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流程图: 可选过程 18">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3" action="ppaction://hlinksldjump"/>
          </p:cNvPr>
          <p:cNvSpPr/>
          <p:nvPr/>
        </p:nvSpPr>
        <p:spPr>
          <a:xfrm>
            <a:off x="5431167"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2</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1" name="流程图: 可选过程 20">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流程图: 可选过程 22">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树立国家安全意识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自觉关心、维护国家安全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是我国宪法规定的公民的基本义务。发现危害国家安全的行为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装作不知道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以防他人打击报复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及时向国家安全机关或公安机关报告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积极配合国家安全机关工作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为国家安全机关执行公务提供便利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与我们青少年无关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那是成年人的事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5" name="组合 24"/>
          <p:cNvGrpSpPr/>
          <p:nvPr/>
        </p:nvGrpSpPr>
        <p:grpSpPr>
          <a:xfrm>
            <a:off x="468427" y="4437112"/>
            <a:ext cx="8247377" cy="2088232"/>
            <a:chOff x="645102" y="2377855"/>
            <a:chExt cx="8247377" cy="2088232"/>
          </a:xfrm>
        </p:grpSpPr>
        <p:grpSp>
          <p:nvGrpSpPr>
            <p:cNvPr id="26" name="组合 25"/>
            <p:cNvGrpSpPr/>
            <p:nvPr/>
          </p:nvGrpSpPr>
          <p:grpSpPr>
            <a:xfrm>
              <a:off x="645102" y="2377855"/>
              <a:ext cx="8247377" cy="2088232"/>
              <a:chOff x="645102" y="332656"/>
              <a:chExt cx="8247377" cy="2088232"/>
            </a:xfrm>
          </p:grpSpPr>
          <p:sp>
            <p:nvSpPr>
              <p:cNvPr id="28" name="五边形 27"/>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9" name="燕尾形 28"/>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8" name="组合 37"/>
              <p:cNvGrpSpPr/>
              <p:nvPr/>
            </p:nvGrpSpPr>
            <p:grpSpPr>
              <a:xfrm>
                <a:off x="645102" y="332656"/>
                <a:ext cx="8247377" cy="1771224"/>
                <a:chOff x="645102" y="332656"/>
                <a:chExt cx="8247377" cy="1771224"/>
              </a:xfrm>
            </p:grpSpPr>
            <p:sp>
              <p:nvSpPr>
                <p:cNvPr id="39" name="矩形 38"/>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7" name="矩形 26"/>
            <p:cNvSpPr>
              <a:spLocks noChangeAspect="1"/>
            </p:cNvSpPr>
            <p:nvPr/>
          </p:nvSpPr>
          <p:spPr>
            <a:xfrm>
              <a:off x="860242" y="2732815"/>
              <a:ext cx="7775757" cy="96295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维护国家安全</a:t>
              </a:r>
              <a:r>
                <a:rPr lang="en-US" altLang="zh-CN" sz="2000" dirty="0"/>
                <a:t>,</a:t>
              </a:r>
              <a:r>
                <a:rPr lang="zh-CN" altLang="zh-CN" sz="2000" dirty="0"/>
                <a:t>人人可为。我们可以通过各种方式为维护国家安全贡献智慧和力量</a:t>
              </a:r>
              <a:r>
                <a:rPr lang="en-US" altLang="zh-CN" sz="2000" dirty="0"/>
                <a:t>,</a:t>
              </a:r>
              <a:r>
                <a:rPr lang="zh-CN" altLang="zh-CN" sz="2000" dirty="0"/>
                <a:t>②③做法正确</a:t>
              </a:r>
              <a:r>
                <a:rPr lang="en-US" altLang="zh-CN" sz="2000" dirty="0"/>
                <a:t>,</a:t>
              </a:r>
              <a:r>
                <a:rPr lang="zh-CN" altLang="zh-CN" sz="2000" dirty="0"/>
                <a:t>当选</a:t>
              </a:r>
              <a:r>
                <a:rPr lang="en-US" altLang="zh-CN" sz="2000" dirty="0"/>
                <a:t>;</a:t>
              </a:r>
              <a:r>
                <a:rPr lang="zh-CN" altLang="zh-CN" sz="2000" dirty="0"/>
                <a:t>①④做法错误</a:t>
              </a:r>
              <a:r>
                <a:rPr lang="en-US" altLang="zh-CN" sz="2000" dirty="0"/>
                <a:t>,</a:t>
              </a:r>
              <a:r>
                <a:rPr lang="zh-CN" altLang="zh-CN" sz="2000" dirty="0"/>
                <a:t>应排除。故选</a:t>
              </a:r>
              <a:r>
                <a:rPr lang="en-US" altLang="zh-CN" sz="2000" dirty="0"/>
                <a:t>C</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1" name="组合 40"/>
          <p:cNvGrpSpPr/>
          <p:nvPr/>
        </p:nvGrpSpPr>
        <p:grpSpPr>
          <a:xfrm>
            <a:off x="468427" y="5373216"/>
            <a:ext cx="8247378" cy="1152128"/>
            <a:chOff x="645102" y="4752548"/>
            <a:chExt cx="8247378" cy="1152128"/>
          </a:xfrm>
        </p:grpSpPr>
        <p:grpSp>
          <p:nvGrpSpPr>
            <p:cNvPr id="42" name="组合 41"/>
            <p:cNvGrpSpPr/>
            <p:nvPr/>
          </p:nvGrpSpPr>
          <p:grpSpPr>
            <a:xfrm>
              <a:off x="645102" y="4752548"/>
              <a:ext cx="8247378" cy="1152128"/>
              <a:chOff x="645102" y="3755469"/>
              <a:chExt cx="8247378" cy="1152128"/>
            </a:xfrm>
          </p:grpSpPr>
          <p:sp>
            <p:nvSpPr>
              <p:cNvPr id="44" name="五边形 4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5" name="五边形 4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6" name="燕尾形 4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3" name="矩形 42"/>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1261504319"/>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5"/>
                                        </p:tgtEl>
                                      </p:cBhvr>
                                    </p:animEffect>
                                    <p:set>
                                      <p:cBhvr>
                                        <p:cTn id="1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500"/>
                                        <p:tgtEl>
                                          <p:spTgt spid="41"/>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4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1"/>
                                        </p:tgtEl>
                                      </p:cBhvr>
                                    </p:animEffect>
                                    <p:set>
                                      <p:cBhvr>
                                        <p:cTn id="25" dur="1" fill="hold">
                                          <p:stCondLst>
                                            <p:cond delay="4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35135"/>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第十二届全国人大常委会第十五次会议通过新的国家安全法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该法规定每年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日为全民国家安全教育日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并规定国家要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通过多种形式开展国家安全宣传教育活动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增强全民国家安全意识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。维护国家安全是公民必须履行的基本义务。这表明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我国宪法和法律明确规定了公民应履行维护国家安全的义务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公民应为国家安全机关执行公务提供便利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打击危害国家安全的行为是公民的主要职责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自觉维护国家安全是公民有责任意识的体现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1" name="流程图: 可选过程 30">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5900040"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3</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6368913"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五边形 23"/>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5" name="五边形 24"/>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6" name="组合 25"/>
          <p:cNvGrpSpPr/>
          <p:nvPr/>
        </p:nvGrpSpPr>
        <p:grpSpPr>
          <a:xfrm>
            <a:off x="468427" y="3987486"/>
            <a:ext cx="8247377" cy="2537858"/>
            <a:chOff x="645102" y="1928229"/>
            <a:chExt cx="8247377" cy="2537858"/>
          </a:xfrm>
        </p:grpSpPr>
        <p:grpSp>
          <p:nvGrpSpPr>
            <p:cNvPr id="27" name="组合 26"/>
            <p:cNvGrpSpPr/>
            <p:nvPr/>
          </p:nvGrpSpPr>
          <p:grpSpPr>
            <a:xfrm>
              <a:off x="645102" y="1928229"/>
              <a:ext cx="8247377" cy="2537858"/>
              <a:chOff x="645102" y="-116970"/>
              <a:chExt cx="8247377" cy="2537858"/>
            </a:xfrm>
          </p:grpSpPr>
          <p:sp>
            <p:nvSpPr>
              <p:cNvPr id="29" name="五边形 28"/>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0" name="燕尾形 29"/>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645102" y="-116970"/>
                <a:ext cx="8247377" cy="2220850"/>
                <a:chOff x="645102" y="-116970"/>
                <a:chExt cx="8247377" cy="2220850"/>
              </a:xfrm>
            </p:grpSpPr>
            <p:sp>
              <p:nvSpPr>
                <p:cNvPr id="38" name="矩形 37"/>
                <p:cNvSpPr/>
                <p:nvPr/>
              </p:nvSpPr>
              <p:spPr>
                <a:xfrm>
                  <a:off x="645102" y="-116970"/>
                  <a:ext cx="8247377" cy="222085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28"/>
                <p:cNvSpPr txBox="1"/>
                <p:nvPr/>
              </p:nvSpPr>
              <p:spPr>
                <a:xfrm>
                  <a:off x="8371094" y="1616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8" name="矩形 27"/>
            <p:cNvSpPr>
              <a:spLocks noChangeAspect="1"/>
            </p:cNvSpPr>
            <p:nvPr/>
          </p:nvSpPr>
          <p:spPr>
            <a:xfrm>
              <a:off x="860242" y="2304366"/>
              <a:ext cx="7775757" cy="142462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本题考查对维护国家安全的认识。维护国家安全是每个公民应尽的义务</a:t>
              </a:r>
              <a:r>
                <a:rPr lang="en-US" altLang="zh-CN" sz="2000" dirty="0"/>
                <a:t>,</a:t>
              </a:r>
              <a:r>
                <a:rPr lang="zh-CN" altLang="zh-CN" sz="2000" dirty="0"/>
                <a:t>我们要树立国家安全意识</a:t>
              </a:r>
              <a:r>
                <a:rPr lang="en-US" altLang="zh-CN" sz="2000" dirty="0"/>
                <a:t>,</a:t>
              </a:r>
              <a:r>
                <a:rPr lang="zh-CN" altLang="zh-CN" sz="2000" dirty="0"/>
                <a:t>自觉维护国家安全</a:t>
              </a:r>
              <a:r>
                <a:rPr lang="en-US" altLang="zh-CN" sz="2000" dirty="0"/>
                <a:t>,</a:t>
              </a:r>
              <a:r>
                <a:rPr lang="zh-CN" altLang="zh-CN" sz="2000" dirty="0"/>
                <a:t>积极配合国家安全机关的工作</a:t>
              </a:r>
              <a:r>
                <a:rPr lang="en-US" altLang="zh-CN" sz="2000" dirty="0"/>
                <a:t>,</a:t>
              </a:r>
              <a:r>
                <a:rPr lang="zh-CN" altLang="zh-CN" sz="2000" dirty="0"/>
                <a:t>①②④符合题意</a:t>
              </a:r>
              <a:r>
                <a:rPr lang="en-US" altLang="zh-CN" sz="2000" dirty="0"/>
                <a:t>,</a:t>
              </a:r>
              <a:r>
                <a:rPr lang="zh-CN" altLang="zh-CN" sz="2000" dirty="0"/>
                <a:t>当选</a:t>
              </a:r>
              <a:r>
                <a:rPr lang="en-US" altLang="zh-CN" sz="2000" dirty="0"/>
                <a:t>;</a:t>
              </a:r>
              <a:r>
                <a:rPr lang="zh-CN" altLang="zh-CN" sz="2000" dirty="0"/>
                <a:t>③说法错误</a:t>
              </a:r>
              <a:r>
                <a:rPr lang="en-US" altLang="zh-CN" sz="2000" dirty="0"/>
                <a:t>,</a:t>
              </a:r>
              <a:r>
                <a:rPr lang="zh-CN" altLang="zh-CN" sz="2000" dirty="0"/>
                <a:t>应排除。故选</a:t>
              </a:r>
              <a:r>
                <a:rPr lang="en-US" altLang="zh-CN" sz="2000" dirty="0"/>
                <a:t>B</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0" name="组合 39"/>
          <p:cNvGrpSpPr/>
          <p:nvPr/>
        </p:nvGrpSpPr>
        <p:grpSpPr>
          <a:xfrm>
            <a:off x="468427" y="5373216"/>
            <a:ext cx="8247378" cy="1152128"/>
            <a:chOff x="645102" y="4752548"/>
            <a:chExt cx="8247378" cy="1152128"/>
          </a:xfrm>
        </p:grpSpPr>
        <p:grpSp>
          <p:nvGrpSpPr>
            <p:cNvPr id="41" name="组合 40"/>
            <p:cNvGrpSpPr/>
            <p:nvPr/>
          </p:nvGrpSpPr>
          <p:grpSpPr>
            <a:xfrm>
              <a:off x="645102" y="4752548"/>
              <a:ext cx="8247378" cy="1152128"/>
              <a:chOff x="645102" y="3755469"/>
              <a:chExt cx="8247378" cy="1152128"/>
            </a:xfrm>
          </p:grpSpPr>
          <p:sp>
            <p:nvSpPr>
              <p:cNvPr id="43" name="五边形 4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4" name="五边形 4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5" name="燕尾形 4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2" name="矩形 41"/>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B</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596854388"/>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5"/>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nextCondLst>
                <p:cond evt="onClick" delay="0">
                  <p:tgtEl>
                    <p:spTgt spid="25"/>
                  </p:tgtEl>
                </p:cond>
              </p:nextCondLst>
            </p:seq>
            <p:seq concurrent="1" nextAc="seek">
              <p:cTn id="8" restart="whenNotActive" fill="hold" evtFilter="cancelBubble" nodeType="interactiveSeq">
                <p:stCondLst>
                  <p:cond evt="onClick" delay="0">
                    <p:tgtEl>
                      <p:spTgt spid="26"/>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6"/>
                                        </p:tgtEl>
                                      </p:cBhvr>
                                    </p:animEffect>
                                    <p:set>
                                      <p:cBhvr>
                                        <p:cTn id="13" dur="1" fill="hold">
                                          <p:stCondLst>
                                            <p:cond delay="49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4" restart="whenNotActive" fill="hold" evtFilter="cancelBubble" nodeType="interactiveSeq">
                <p:stCondLst>
                  <p:cond evt="onClick" delay="0">
                    <p:tgtEl>
                      <p:spTgt spid="24"/>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childTnLst>
              </p:cTn>
              <p:nextCondLst>
                <p:cond evt="onClick" delay="0">
                  <p:tgtEl>
                    <p:spTgt spid="24"/>
                  </p:tgtEl>
                </p:cond>
              </p:nextCondLst>
            </p:seq>
            <p:seq concurrent="1" nextAc="seek">
              <p:cTn id="20" restart="whenNotActive" fill="hold" evtFilter="cancelBubble" nodeType="interactiveSeq">
                <p:stCondLst>
                  <p:cond evt="onClick" delay="0">
                    <p:tgtEl>
                      <p:spTgt spid="4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0"/>
                                        </p:tgtEl>
                                      </p:cBhvr>
                                    </p:animEffect>
                                    <p:set>
                                      <p:cBhvr>
                                        <p:cTn id="2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496229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3" action="ppaction://hlinksldjump"/>
          </p:cNvPr>
          <p:cNvSpPr/>
          <p:nvPr/>
        </p:nvSpPr>
        <p:spPr>
          <a:xfrm>
            <a:off x="543116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590004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6368913"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4</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6837786"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730666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0537"/>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浙江舟山中考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我国</a:t>
            </a:r>
            <a:r>
              <a:rPr lang="zh-CN" altLang="en-US" sz="2200" dirty="0" smtClean="0">
                <a:solidFill>
                  <a:srgbClr val="000000"/>
                </a:solidFill>
                <a:latin typeface="Times New Roman" panose="02020603050405020304" pitchFamily="18" charset="0"/>
                <a:cs typeface="Times New Roman" panose="02020603050405020304" pitchFamily="18" charset="0"/>
              </a:rPr>
              <a:t>的</a:t>
            </a:r>
            <a:r>
              <a:rPr lang="zh-CN" altLang="zh-CN" sz="2200" dirty="0" smtClean="0">
                <a:solidFill>
                  <a:srgbClr val="000000"/>
                </a:solidFill>
                <a:latin typeface="Times New Roman" panose="02020603050405020304" pitchFamily="18" charset="0"/>
                <a:cs typeface="Times New Roman" panose="02020603050405020304" pitchFamily="18" charset="0"/>
              </a:rPr>
              <a:t>反</a:t>
            </a:r>
            <a:r>
              <a:rPr lang="zh-CN" altLang="zh-CN" sz="2200" dirty="0">
                <a:solidFill>
                  <a:srgbClr val="000000"/>
                </a:solidFill>
                <a:latin typeface="Times New Roman" panose="02020603050405020304" pitchFamily="18" charset="0"/>
                <a:cs typeface="Times New Roman" panose="02020603050405020304" pitchFamily="18" charset="0"/>
              </a:rPr>
              <a:t>恐怖主义</a:t>
            </a:r>
            <a:r>
              <a:rPr lang="zh-CN" altLang="zh-CN" sz="2200" dirty="0" smtClean="0">
                <a:solidFill>
                  <a:srgbClr val="000000"/>
                </a:solidFill>
                <a:latin typeface="Times New Roman" panose="02020603050405020304" pitchFamily="18" charset="0"/>
                <a:cs typeface="Times New Roman" panose="02020603050405020304" pitchFamily="18" charset="0"/>
              </a:rPr>
              <a:t>法规定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任何单位和个人都有协助、配合有关部门开展反恐怖主义工作的义务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发现恐怖活动嫌疑或者恐怖活动嫌疑人员的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应当及时向公安机关或者有关部门报告。这一规定说明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有维护国家安全的义务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须</a:t>
            </a:r>
            <a:r>
              <a:rPr lang="zh-CN" altLang="zh-CN" sz="2200">
                <a:solidFill>
                  <a:srgbClr val="000000"/>
                </a:solidFill>
                <a:latin typeface="Times New Roman" panose="02020603050405020304" pitchFamily="18" charset="0"/>
                <a:cs typeface="Times New Roman" panose="02020603050405020304" pitchFamily="18" charset="0"/>
              </a:rPr>
              <a:t>忠实</a:t>
            </a:r>
            <a:r>
              <a:rPr lang="zh-CN" altLang="zh-CN" sz="2200" smtClean="0">
                <a:solidFill>
                  <a:srgbClr val="000000"/>
                </a:solidFill>
                <a:latin typeface="Times New Roman" panose="02020603050405020304" pitchFamily="18" charset="0"/>
                <a:cs typeface="Times New Roman" panose="02020603050405020304" pitchFamily="18" charset="0"/>
              </a:rPr>
              <a:t>履行道德</a:t>
            </a:r>
            <a:r>
              <a:rPr lang="zh-CN" altLang="zh-CN" sz="2200" dirty="0">
                <a:solidFill>
                  <a:srgbClr val="000000"/>
                </a:solidFill>
                <a:latin typeface="Times New Roman" panose="02020603050405020304" pitchFamily="18" charset="0"/>
                <a:cs typeface="Times New Roman" panose="02020603050405020304" pitchFamily="18" charset="0"/>
              </a:rPr>
              <a:t>义务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应积极同违法犯罪作斗争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行使权利时要尊重他人权利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9" name="五边形 48"/>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0" name="五边形 49"/>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51" name="组合 50"/>
          <p:cNvGrpSpPr/>
          <p:nvPr/>
        </p:nvGrpSpPr>
        <p:grpSpPr>
          <a:xfrm>
            <a:off x="468427" y="4437112"/>
            <a:ext cx="8247377" cy="2088232"/>
            <a:chOff x="645102" y="2377855"/>
            <a:chExt cx="8247377" cy="2088232"/>
          </a:xfrm>
        </p:grpSpPr>
        <p:grpSp>
          <p:nvGrpSpPr>
            <p:cNvPr id="52" name="组合 51"/>
            <p:cNvGrpSpPr/>
            <p:nvPr/>
          </p:nvGrpSpPr>
          <p:grpSpPr>
            <a:xfrm>
              <a:off x="645102" y="2377855"/>
              <a:ext cx="8247377" cy="2088232"/>
              <a:chOff x="645102" y="332656"/>
              <a:chExt cx="8247377" cy="2088232"/>
            </a:xfrm>
          </p:grpSpPr>
          <p:sp>
            <p:nvSpPr>
              <p:cNvPr id="54" name="五边形 5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5" name="燕尾形 5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6" name="组合 55"/>
              <p:cNvGrpSpPr/>
              <p:nvPr/>
            </p:nvGrpSpPr>
            <p:grpSpPr>
              <a:xfrm>
                <a:off x="645102" y="332656"/>
                <a:ext cx="8247377" cy="1771224"/>
                <a:chOff x="645102" y="332656"/>
                <a:chExt cx="8247377" cy="1771224"/>
              </a:xfrm>
            </p:grpSpPr>
            <p:sp>
              <p:nvSpPr>
                <p:cNvPr id="57" name="矩形 56"/>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3" name="矩形 52"/>
            <p:cNvSpPr>
              <a:spLocks noChangeAspect="1"/>
            </p:cNvSpPr>
            <p:nvPr/>
          </p:nvSpPr>
          <p:spPr>
            <a:xfrm>
              <a:off x="860242" y="2732815"/>
              <a:ext cx="7775757" cy="96295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积极维护国家安全是公民的法定义务</a:t>
              </a:r>
              <a:r>
                <a:rPr lang="en-US" altLang="zh-CN" sz="2000" dirty="0"/>
                <a:t>,</a:t>
              </a:r>
              <a:r>
                <a:rPr lang="zh-CN" altLang="zh-CN" sz="2000" dirty="0"/>
                <a:t>②说法错误</a:t>
              </a:r>
              <a:r>
                <a:rPr lang="en-US" altLang="zh-CN" sz="2000" dirty="0"/>
                <a:t>,</a:t>
              </a:r>
              <a:r>
                <a:rPr lang="zh-CN" altLang="zh-CN" sz="2000" dirty="0"/>
                <a:t>应排除</a:t>
              </a:r>
              <a:r>
                <a:rPr lang="en-US" altLang="zh-CN" sz="2000" dirty="0"/>
                <a:t>;</a:t>
              </a:r>
              <a:r>
                <a:rPr lang="zh-CN" altLang="zh-CN" sz="2000" dirty="0"/>
                <a:t>④与题意无关</a:t>
              </a:r>
              <a:r>
                <a:rPr lang="en-US" altLang="zh-CN" sz="2000" dirty="0"/>
                <a:t>,</a:t>
              </a:r>
              <a:r>
                <a:rPr lang="zh-CN" altLang="zh-CN" sz="2000" dirty="0"/>
                <a:t>应排除。故选</a:t>
              </a:r>
              <a:r>
                <a:rPr lang="en-US" altLang="zh-CN" sz="2000" dirty="0"/>
                <a:t>B</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59" name="组合 58"/>
          <p:cNvGrpSpPr/>
          <p:nvPr/>
        </p:nvGrpSpPr>
        <p:grpSpPr>
          <a:xfrm>
            <a:off x="468427" y="5373216"/>
            <a:ext cx="8247378" cy="1152128"/>
            <a:chOff x="645102" y="4752548"/>
            <a:chExt cx="8247378" cy="1152128"/>
          </a:xfrm>
        </p:grpSpPr>
        <p:grpSp>
          <p:nvGrpSpPr>
            <p:cNvPr id="60" name="组合 59"/>
            <p:cNvGrpSpPr/>
            <p:nvPr/>
          </p:nvGrpSpPr>
          <p:grpSpPr>
            <a:xfrm>
              <a:off x="645102" y="4752548"/>
              <a:ext cx="8247378" cy="1152128"/>
              <a:chOff x="645102" y="3755469"/>
              <a:chExt cx="8247378" cy="1152128"/>
            </a:xfrm>
          </p:grpSpPr>
          <p:sp>
            <p:nvSpPr>
              <p:cNvPr id="62" name="五边形 6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3" name="五边形 6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4" name="燕尾形 6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矩形 64"/>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1" name="矩形 60"/>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B</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323112897"/>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5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childTnLst>
                          </p:cTn>
                        </p:par>
                      </p:childTnLst>
                    </p:cTn>
                  </p:par>
                </p:childTnLst>
              </p:cTn>
              <p:nextCondLst>
                <p:cond evt="onClick" delay="0">
                  <p:tgtEl>
                    <p:spTgt spid="50"/>
                  </p:tgtEl>
                </p:cond>
              </p:nextCondLst>
            </p:seq>
            <p:seq concurrent="1" nextAc="seek">
              <p:cTn id="8" restart="whenNotActive" fill="hold" evtFilter="cancelBubble" nodeType="interactiveSeq">
                <p:stCondLst>
                  <p:cond evt="onClick" delay="0">
                    <p:tgtEl>
                      <p:spTgt spid="5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51"/>
                                        </p:tgtEl>
                                      </p:cBhvr>
                                    </p:animEffect>
                                    <p:set>
                                      <p:cBhvr>
                                        <p:cTn id="13"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4" restart="whenNotActive" fill="hold" evtFilter="cancelBubble" nodeType="interactiveSeq">
                <p:stCondLst>
                  <p:cond evt="onClick" delay="0">
                    <p:tgtEl>
                      <p:spTgt spid="4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down)">
                                      <p:cBhvr>
                                        <p:cTn id="19" dur="500"/>
                                        <p:tgtEl>
                                          <p:spTgt spid="59"/>
                                        </p:tgtEl>
                                      </p:cBhvr>
                                    </p:animEffect>
                                  </p:childTnLst>
                                </p:cTn>
                              </p:par>
                            </p:childTnLst>
                          </p:cTn>
                        </p:par>
                      </p:childTnLst>
                    </p:cTn>
                  </p:par>
                </p:childTnLst>
              </p:cTn>
              <p:nextCondLst>
                <p:cond evt="onClick" delay="0">
                  <p:tgtEl>
                    <p:spTgt spid="49"/>
                  </p:tgtEl>
                </p:cond>
              </p:nextCondLst>
            </p:seq>
            <p:seq concurrent="1" nextAc="seek">
              <p:cTn id="20" restart="whenNotActive" fill="hold" evtFilter="cancelBubble" nodeType="interactiveSeq">
                <p:stCondLst>
                  <p:cond evt="onClick" delay="0">
                    <p:tgtEl>
                      <p:spTgt spid="5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9"/>
                                        </p:tgtEl>
                                      </p:cBhvr>
                                    </p:animEffect>
                                    <p:set>
                                      <p:cBhvr>
                                        <p:cTn id="25" dur="1" fill="hold">
                                          <p:stCondLst>
                                            <p:cond delay="4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59"/>
                  </p:tgtEl>
                </p:cond>
              </p:nextCondLst>
            </p:seq>
          </p:childTnLst>
        </p:cTn>
      </p:par>
    </p:tnLst>
  </p:timing>
</p:sld>
</file>

<file path=ppt/theme/theme1.xml><?xml version="1.0" encoding="utf-8"?>
<a:theme xmlns:a="http://schemas.openxmlformats.org/drawingml/2006/main" name="主题1">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373</TotalTime>
  <Words>1244</Words>
  <Application>Microsoft Office PowerPoint</Application>
  <PresentationFormat>全屏显示(4:3)</PresentationFormat>
  <Paragraphs>131</Paragraphs>
  <Slides>11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11</vt:i4>
      </vt:variant>
    </vt:vector>
  </HeadingPairs>
  <TitlesOfParts>
    <vt:vector size="13" baseType="lpstr">
      <vt:lpstr>主题1</vt:lpstr>
      <vt:lpstr>文档</vt:lpstr>
      <vt:lpstr>维护国家安全</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2014-05-14T03:22:04Z</dcterms:created>
  <dcterms:modified xsi:type="dcterms:W3CDTF">2018-12-24T07:23:08Z</dcterms:modified>
</cp:coreProperties>
</file>