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4" r:id="rId3"/>
    <p:sldId id="265" r:id="rId4"/>
    <p:sldId id="278" r:id="rId5"/>
    <p:sldId id="295" r:id="rId6"/>
    <p:sldId id="281" r:id="rId7"/>
    <p:sldId id="282" r:id="rId8"/>
    <p:sldId id="283" r:id="rId9"/>
    <p:sldId id="284" r:id="rId10"/>
    <p:sldId id="298" r:id="rId11"/>
    <p:sldId id="299" r:id="rId12"/>
    <p:sldId id="300" r:id="rId13"/>
    <p:sldId id="301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9419" autoAdjust="0"/>
  </p:normalViewPr>
  <p:slideViewPr>
    <p:cSldViewPr showGuides="1">
      <p:cViewPr varScale="1">
        <p:scale>
          <a:sx n="79" d="100"/>
          <a:sy n="79" d="100"/>
        </p:scale>
        <p:origin x="-1704" y="-90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51" r:id="rId25"/>
    <p:sldLayoutId id="2147483652" r:id="rId26"/>
    <p:sldLayoutId id="2147483656" r:id="rId27"/>
    <p:sldLayoutId id="2147483657" r:id="rId28"/>
    <p:sldLayoutId id="2147483658" r:id="rId29"/>
    <p:sldLayoutId id="2147483659" r:id="rId3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单元</a:t>
            </a:r>
            <a:r>
              <a:rPr lang="zh-CN" altLang="en-US" dirty="0" smtClean="0"/>
              <a:t>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508000" y="1135135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山东济宁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母亲因病早逝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父亲中风偏瘫在床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起爸爸去上学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每天一大早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同宿舍的同学还没有起床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陈春林就必须爬起来赶去医院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照顾父亲起床洗漱、喂饭喝水、搓背按摩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安顿好父亲之后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她才放心赶回去上课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中午、晚上也是如此。广西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最美孝心女孩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、第五届全国道德模范陈春林在贺州高中继续用真情演绎着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带父亲上学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的孝心故事。陈春林的经历告诉我们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要担负起自己应承担的责任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不同的角色有不同的责任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未成年子女都要履行赡养父母的义务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要以爱和孝敬来报答父母的养育之恩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2" name="五边形 4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3" name="五边形 4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45" name="组合 44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TextBox 28"/>
                <p:cNvSpPr txBox="1"/>
                <p:nvPr/>
              </p:nvSpPr>
              <p:spPr>
                <a:xfrm>
                  <a:off x="8371094" y="-43865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860242" y="1849556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本题考查责任与角色的关系。在社会生活中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每个人都扮演着一定的社会角色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不同的角色要承担不同的责任。作为子女要承担起照顾、孝敬父母的责任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①②④符合题意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未成年人要积极履行孝敬父母的义务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主要是对父母进行精神上的慰藉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3" name="组合 5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5" name="五边形 5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6" name="五边形 5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7" name="燕尾形 5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8290924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508000" y="1135135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湖北随州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习近平总书记对党员干部提出了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三严三实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严以修身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严以用权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严以律己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谋事要实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创业要实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做人要实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三严三实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的关键点在于要求各级党员领导干部要明确角色定位和责任担当。这段话给我们的启示是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民族复兴的重任完全靠党员干部来承担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每个角色往往都意味着一种责任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我们要认识到自己扮演的角色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尽到自己的责任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只要是对自己负责的人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就一定能承担起对他人、对社会的责任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我们每个人都应该具有社会责任感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做一个负责任的公民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2" name="五边形 4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3" name="五边形 4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45" name="组合 44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TextBox 28"/>
                <p:cNvSpPr txBox="1"/>
                <p:nvPr/>
              </p:nvSpPr>
              <p:spPr>
                <a:xfrm>
                  <a:off x="8371094" y="-43865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860242" y="1849556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在社会生活中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每个人都扮演着一定的社会角色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不同的角色要承担不同的责任。我们要树立强烈的责任意识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认识到自己扮演的角色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尽到自己的责任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做一名负责任的公民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②④符合题意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民族复兴的责任需要广大人民来承担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③说法太绝对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3" name="组合 5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5" name="五边形 5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6" name="五边形 5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7" name="燕尾形 5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0350887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矩形 40"/>
          <p:cNvSpPr>
            <a:spLocks noChangeAspect="1"/>
          </p:cNvSpPr>
          <p:nvPr/>
        </p:nvSpPr>
        <p:spPr>
          <a:xfrm>
            <a:off x="508000" y="113513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小明在家里主动帮助妈妈做力所能及的家务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认真完成学习任务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在社会生活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参加环保小志愿者活动。这表明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一个人往往同时具有多重社会身份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人因不同的社会身份而负有不同的责任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承担责任就意味着付出代价并获得回报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好好学习是青少年的唯一责任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2" name="五边形 4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3" name="五边形 4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45" name="组合 44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TextBox 28"/>
                <p:cNvSpPr txBox="1"/>
                <p:nvPr/>
              </p:nvSpPr>
              <p:spPr>
                <a:xfrm>
                  <a:off x="8371094" y="-43865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860242" y="1849556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本题考查责任与角色的关系。题干中小明的事例说明了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在社会生活中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每个人都扮演着不同的社会角色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不同的角色要承担不同的责任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①②符合题意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③与题意不符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好好学习是青少年的主要责任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但不是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唯一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④错误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3" name="组合 5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5" name="五边形 5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6" name="五边形 5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7" name="燕尾形 5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8082029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508000" y="113513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最美孝心少年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许卓蜻面对母亲患重病、父亲在外打工的家庭困难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小小年纪的她总是保持乐观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每天她还会用琴声帮助妈妈入眠。她相信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只要有自己和小提琴的陪伴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妈妈就能战胜病魔。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请结合许卓蜻的事迹说说我们应如何自觉承担责任。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68427" y="3861048"/>
            <a:ext cx="8247377" cy="2664296"/>
            <a:chOff x="645102" y="1801791"/>
            <a:chExt cx="8247377" cy="2664296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1801791"/>
              <a:ext cx="8247377" cy="2664296"/>
              <a:chOff x="645102" y="-243408"/>
              <a:chExt cx="8247377" cy="2664296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645102" y="-243408"/>
                <a:ext cx="8247377" cy="2347288"/>
                <a:chOff x="645102" y="-243408"/>
                <a:chExt cx="8247377" cy="2347288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645102" y="-243408"/>
                  <a:ext cx="8247377" cy="234728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TextBox 28"/>
                <p:cNvSpPr txBox="1"/>
                <p:nvPr/>
              </p:nvSpPr>
              <p:spPr>
                <a:xfrm>
                  <a:off x="8371094" y="-13141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2" y="2156790"/>
              <a:ext cx="7775757" cy="1866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本题通过许卓蜻的事迹考查我们对自觉承担责任的认识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考查归纳分析能力。许卓蜻面对患重病的母亲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保持了乐观的生活态度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主动承担起照顾母亲的责任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启示我们要在生活中反思自己的责任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并勇敢地承担起自己的责任。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8427" y="4797152"/>
            <a:ext cx="8247378" cy="1728192"/>
            <a:chOff x="645102" y="4176484"/>
            <a:chExt cx="8247378" cy="1728192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4176484"/>
              <a:ext cx="8247378" cy="1728192"/>
              <a:chOff x="645102" y="3179405"/>
              <a:chExt cx="8247378" cy="1728192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7" name="五边形 3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179405"/>
                <a:ext cx="8247378" cy="141275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26394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0" y="4509672"/>
              <a:ext cx="774420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主动承担责任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享受承担责任的快乐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学会反思自己的责任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并在承担责任中不断成长。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234178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283176"/>
              </p:ext>
            </p:extLst>
          </p:nvPr>
        </p:nvGraphicFramePr>
        <p:xfrm>
          <a:off x="508000" y="2091482"/>
          <a:ext cx="8128000" cy="2929035"/>
        </p:xfrm>
        <a:graphic>
          <a:graphicData uri="http://schemas.openxmlformats.org/presentationml/2006/ole">
            <p:oleObj spid="_x0000_s1034" name="文档" r:id="rId3" imgW="4727931" imgH="16999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湖北武汉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为支持低碳、环保、健康的出行方式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武汉市文明办向全体市民发出文明使用共享单车的倡议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文明骑行、文明停放和爱护车辆。响应倡议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市民应该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换位思考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以我为主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态度亲和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尊重自然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善待自己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遵守社会规则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承担社会责任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0" name="五边形 3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1" name="五边形 4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2" y="2732815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en-US" altLang="zh-CN" sz="2000" dirty="0"/>
                <a:t>A</a:t>
              </a:r>
              <a:r>
                <a:rPr lang="zh-CN" altLang="zh-CN" sz="2000" dirty="0"/>
                <a:t>项中的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以我为主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说法错误</a:t>
              </a:r>
              <a:r>
                <a:rPr lang="en-US" altLang="zh-CN" sz="2000" dirty="0"/>
                <a:t>,B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两项与材料要求无关。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4" name="组合 5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6" name="五边形 5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7" name="五边形 5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8" name="燕尾形 5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流程图: 可选过程 32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黑龙江齐齐哈尔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慎重许诺、坚决履行诺言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是我们负责任的表现。下列属于这一表现的是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小明向同学借钱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到期不还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虽然天下雨了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但小艳还是按约定去给同学辅导功课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小强经常许诺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却总是做不到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大家约好周日排练节目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梅梅却为了过生日没有参加排练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2" name="五边形 4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3" name="五边形 4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45" name="组合 44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7" name="五边形 4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6" name="矩形 45"/>
            <p:cNvSpPr>
              <a:spLocks noChangeAspect="1"/>
            </p:cNvSpPr>
            <p:nvPr/>
          </p:nvSpPr>
          <p:spPr>
            <a:xfrm>
              <a:off x="860242" y="2732815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坚决履行诺言即说到做到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讲诚信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对自己的诺言负责。故选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3" name="组合 5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5" name="五边形 5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6" name="五边形 5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7" name="燕尾形 5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流程图: 可选过程 41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8" name="流程图: 可选过程 47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广东广州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共享单车带来便利的同时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也引发公众对部分使用者不遵守交通规则、乱停乱放、恶意损毁等行为的诟病。从责任的角度看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这些使用者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割裂了承担责任的代价与回报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没有正确处理利己与利他的关系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没有随环境改变坚持角色不变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没能在法律监管缺失时自觉承担责任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68427" y="3501008"/>
            <a:ext cx="8247377" cy="3024336"/>
            <a:chOff x="645102" y="1441751"/>
            <a:chExt cx="8247377" cy="3024336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1441751"/>
              <a:ext cx="8247377" cy="3024336"/>
              <a:chOff x="645102" y="-603448"/>
              <a:chExt cx="8247377" cy="3024336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645102" y="-603448"/>
                <a:ext cx="8247377" cy="2707328"/>
                <a:chOff x="645102" y="-603448"/>
                <a:chExt cx="8247377" cy="2707328"/>
              </a:xfrm>
            </p:grpSpPr>
            <p:sp>
              <p:nvSpPr>
                <p:cNvPr id="31" name="矩形 30"/>
                <p:cNvSpPr/>
                <p:nvPr/>
              </p:nvSpPr>
              <p:spPr>
                <a:xfrm>
                  <a:off x="645102" y="-603448"/>
                  <a:ext cx="8247377" cy="270732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TextBox 28"/>
                <p:cNvSpPr txBox="1"/>
                <p:nvPr/>
              </p:nvSpPr>
              <p:spPr>
                <a:xfrm>
                  <a:off x="8371094" y="-44904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2" y="1839165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积极履行社会责任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不计较代价与回报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这种奉献精神是社会责任感的集中表现。题干中这些使用者的行为错误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是缺乏责任感的表现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割裂了承担责任的代价与回报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没能在法律监管缺失时自觉承担责任。因此①②④正确且符合题意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③不符合题意。故选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7" name="五边形 3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4827744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流程图: 可选过程 65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508000" y="113513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青海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没有责任感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不负责任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是有些人贴在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身上的标签。作为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的中学生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要想改变这种看法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强化责任意识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自觉承担责任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信守承诺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承担过错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热心公益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我行我素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36" name="组合 35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28"/>
                <p:cNvSpPr txBox="1"/>
                <p:nvPr/>
              </p:nvSpPr>
              <p:spPr>
                <a:xfrm>
                  <a:off x="8371094" y="-43865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860242" y="1849556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本题考查怎样做负责任的人。做负责任的人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就要在生活中树立强烈的责任意识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积极承担责任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做到信守承诺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勇担过错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热心公益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服务社会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①②③符合题意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④的做法是缺乏责任感的表现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7" name="五边形 4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流程图: 可选过程 47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3" name="流程图: 可选过程 52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4" name="流程图: 可选过程 53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5" name="流程图: 可选过程 54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6" name="流程图: 可选过程 55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508000" y="113513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山东威海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中学生陈奕帆不慎刮擦停在路边的宝马车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他没有选择逃离而是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暑期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挣来的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元钱和道歉信放在车门把手里。车主发现后非常感动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资助他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万元学费。这启示我们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做事要负责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做错事不能逃避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推卸责任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诚信是为人之本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诚信的人更容易获得他人的信任和帮助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遇到他人对自己的无意伤害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多宽容理解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6" name="流程图: 可选过程 6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508000" y="113513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湖南张家界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不管是感动中国年度人物、全国道德模范的评选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还是年度责任公民的评选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给我们传递的信息有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增强公民的责任意识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提高公民的思想道德素质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引导公民自觉承担对社会的责任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能让我们都成为负责任的人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36" name="组合 35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本题是四选三选择题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可用排除法解答。④说法太绝对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且与现实不符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7" name="五边形 4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192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6" name="流程图: 可选过程 6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1" action="ppaction://hlinksldjump"/>
          </p:cNvPr>
          <p:cNvSpPr/>
          <p:nvPr/>
        </p:nvSpPr>
        <p:spPr>
          <a:xfrm>
            <a:off x="44274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2" action="ppaction://hlinksldjump"/>
          </p:cNvPr>
          <p:cNvSpPr/>
          <p:nvPr/>
        </p:nvSpPr>
        <p:spPr>
          <a:xfrm>
            <a:off x="485751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湖北孝感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上学、照顾父母、创业、志愿服务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孝感大学生李燕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创业侍亲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的感人事迹得到了社会广泛赞誉。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李燕被共青团中央授予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全国向上向善好青年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称号。从孝感一个贫困家庭的孩子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到成长为多次荣获市、省、国家级荣誉称号的好青年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她的事迹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传递了正能量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弘扬了社会主义核心价值观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正确地诠释了责任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在自立、自强、奉献中提升了人生价值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启示我们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角色不同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只要付出就应该有更多的回报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告诉我们要明确自己的责任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自觉履行责任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在承担责任中成长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4" name="五边形 3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36" name="组合 35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860242" y="2732815"/>
              <a:ext cx="7775757" cy="943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③中的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只要付出就应该有更多的回报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说法过于绝对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7" name="五边形 4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878459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127</TotalTime>
  <Words>1473</Words>
  <Application>Microsoft Office PowerPoint</Application>
  <PresentationFormat>全屏显示(4:3)</PresentationFormat>
  <Paragraphs>256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主题1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2018-12-24T07:21:48Z</dcterms:modified>
</cp:coreProperties>
</file>