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92" r:id="rId3"/>
    <p:sldId id="266" r:id="rId4"/>
    <p:sldId id="274" r:id="rId5"/>
    <p:sldId id="293" r:id="rId6"/>
    <p:sldId id="275" r:id="rId7"/>
    <p:sldId id="282" r:id="rId8"/>
    <p:sldId id="283" r:id="rId9"/>
    <p:sldId id="284" r:id="rId10"/>
    <p:sldId id="285" r:id="rId11"/>
    <p:sldId id="286" r:id="rId12"/>
    <p:sldId id="288" r:id="rId13"/>
    <p:sldId id="291" r:id="rId14"/>
    <p:sldId id="294" r:id="rId15"/>
    <p:sldId id="295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674" autoAdjust="0"/>
  </p:normalViewPr>
  <p:slideViewPr>
    <p:cSldViewPr showGuides="1">
      <p:cViewPr varScale="1">
        <p:scale>
          <a:sx n="78" d="100"/>
          <a:sy n="78" d="100"/>
        </p:scale>
        <p:origin x="-1734" y="-96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51" r:id="rId26"/>
    <p:sldLayoutId id="2147483656" r:id="rId27"/>
    <p:sldLayoutId id="2147483657" r:id="rId28"/>
    <p:sldLayoutId id="2147483658" r:id="rId29"/>
    <p:sldLayoutId id="2147483659" r:id="rId30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package" Target="../embeddings/Microsoft_Office_Word___1.docx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10.xml"/><Relationship Id="rId11" Type="http://schemas.openxmlformats.org/officeDocument/2006/relationships/slide" Target="slide15.xml"/><Relationship Id="rId5" Type="http://schemas.openxmlformats.org/officeDocument/2006/relationships/slide" Target="slide9.xml"/><Relationship Id="rId10" Type="http://schemas.openxmlformats.org/officeDocument/2006/relationships/slide" Target="slide14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第四课　社会生活讲道德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右面这幅漫画说明了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只要有了劳动法就能实现真正的平等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有了劳动法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不再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受到歧视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法律方面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保障公民的平等地位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我国在就业方面不存在不平等的现象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8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1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2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78210292"/>
              </p:ext>
            </p:extLst>
          </p:nvPr>
        </p:nvGraphicFramePr>
        <p:xfrm>
          <a:off x="1465463" y="1651845"/>
          <a:ext cx="6213075" cy="3124525"/>
        </p:xfrm>
        <a:graphic>
          <a:graphicData uri="http://schemas.openxmlformats.org/presentationml/2006/ole">
            <p:oleObj spid="_x0000_s1031" name="文档" r:id="rId13" imgW="3839157" imgH="1929944" progId="Word.Document.12">
              <p:embed/>
            </p:oleObj>
          </a:graphicData>
        </a:graphic>
      </p:graphicFrame>
      <p:sp>
        <p:nvSpPr>
          <p:cNvPr id="54" name="五边形 5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5" name="五边形 5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57" name="组合 56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59" name="五边形 5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0" name="燕尾形 5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62" name="矩形 61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8" name="矩形 57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从漫画可以看出公民要求平等地享有就业权利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反对歧视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我国法律平等地保护每个公民的合法权益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不歧视任何公民。所以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项最符合题意。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5" name="组合 64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7" name="五边形 6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8" name="五边形 67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9" name="燕尾形 6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6" name="矩形 65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33" name="流程图: 可选过程 32">
            <a:hlinkClick r:id="rId2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3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4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5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6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7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8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1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136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尊重他人表现的是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给别人起外号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别人问问题时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不愿意帮助人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自己想去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不和成绩差的同学交往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谅解别人的错误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五边形 30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3" name="组合 32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7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1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尺有所短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寸有所长。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学会欣赏他人就要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善于发现他人的潜质和特长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真诚地欣赏和赞美他人的优点和闪光点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学会彼此欣赏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共同进步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完全模仿他人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4161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0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1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就要学会欣赏他人。这要求我们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发现别人的长处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虚心向别人学习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真诚地欣赏和赞美他人的优点和闪光点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给予他人积极的评价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用羡慕和嫉妒的态度对待他人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学会彼此欣赏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共同进步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8" name="组合 37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17063748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可选过程 9">
            <a:hlinkClick r:id="rId2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3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4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6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7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1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记者在某校采访时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看到三名学生与老师、女清洁工相遇时的不同表现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三名学生面带微笑向老师问好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却对因正在打扫卫生的女清洁工挡了他们的去路而严厉呵斥。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你认为这三名学生的做法正确吗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并说明理由。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见贤思齐焉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见不贤而内自省也。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在学习生活中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我们应该如何做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68427" y="2492896"/>
            <a:ext cx="8247377" cy="4032448"/>
            <a:chOff x="645102" y="433639"/>
            <a:chExt cx="8247377" cy="403244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433639"/>
              <a:ext cx="8247377" cy="4032448"/>
              <a:chOff x="645102" y="-1611560"/>
              <a:chExt cx="8247377" cy="403244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645102" y="-1611560"/>
                <a:ext cx="8247377" cy="3715440"/>
                <a:chOff x="645102" y="-1611560"/>
                <a:chExt cx="8247377" cy="3715440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645102" y="-1611560"/>
                  <a:ext cx="8247377" cy="371544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8"/>
                <p:cNvSpPr txBox="1"/>
                <p:nvPr/>
              </p:nvSpPr>
              <p:spPr>
                <a:xfrm>
                  <a:off x="8371094" y="-154994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2" y="738263"/>
              <a:ext cx="7775757" cy="2809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三名学生面带微笑向老师问好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却因正在打扫卫生的女清洁工挡了他们的去路而严厉呵斥。从中可以看出三名学生对待不同的人采取了不同的态度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其本质就是没有做到平等待人。人格没有高低贵贱之分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都是平等的。尊重他人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以平等的态度对待他人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这是正直的人应有的待人之道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也是现代社会中每个人不可或缺的基本素质。第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问的回答要依据第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问的分析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回答我们应该如何做。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8427" y="3356992"/>
            <a:ext cx="8247378" cy="3168352"/>
            <a:chOff x="645102" y="2736324"/>
            <a:chExt cx="8247378" cy="3168352"/>
          </a:xfrm>
        </p:grpSpPr>
        <p:grpSp>
          <p:nvGrpSpPr>
            <p:cNvPr id="39" name="组合 38"/>
            <p:cNvGrpSpPr/>
            <p:nvPr/>
          </p:nvGrpSpPr>
          <p:grpSpPr>
            <a:xfrm>
              <a:off x="645102" y="2736324"/>
              <a:ext cx="8247378" cy="3168352"/>
              <a:chOff x="645102" y="1739245"/>
              <a:chExt cx="8247378" cy="3168352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45102" y="1739245"/>
                <a:ext cx="8247378" cy="285291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184242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860240" y="3079322"/>
              <a:ext cx="774420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错误。因为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他们能够尊重师长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但对待女清洁工却显示出另一副面孔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没有做到平等待人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心中没有形成人格平等的观念。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我们要做到平等待人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应该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①要发自内心地尊重他人的人格。②要有客观的实事求是的态度。③要摒除对金钱、权力的庸俗崇拜等陈腐观念。④认清歧视的错误和危害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努力清除各种歧视。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385488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可选过程 9">
            <a:hlinkClick r:id="rId2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3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4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6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7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1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平等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朴实无华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的字眼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却关系着同学的团结、家庭的和睦、社会的和谐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让我们认识它、珍视它、呵护它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开学了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班主任与同学们商量后决定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本学期要通过竞选产生新的班委会成员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共五人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全班同学人人都可以参与竞选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在参与过程中遵循相同规则。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全班同学人人都可以参与竞选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体现了该班的平等观念。请你说说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之间平等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结合该班的竞选活动简单分析。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小刚在这次竞选中落选了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我们该怎样对他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在制定竞选规则时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有的同学提出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小巧因为患有小儿麻痹症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不适合参与竞选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你怎么看待这种观点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请联系材料简要阐述理由。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20104" y="1052736"/>
            <a:ext cx="8303793" cy="5428004"/>
            <a:chOff x="251520" y="476672"/>
            <a:chExt cx="8640960" cy="5428004"/>
          </a:xfrm>
        </p:grpSpPr>
        <p:grpSp>
          <p:nvGrpSpPr>
            <p:cNvPr id="30" name="组合 29"/>
            <p:cNvGrpSpPr/>
            <p:nvPr/>
          </p:nvGrpSpPr>
          <p:grpSpPr>
            <a:xfrm>
              <a:off x="251520" y="476672"/>
              <a:ext cx="8640960" cy="5428004"/>
              <a:chOff x="251520" y="-520407"/>
              <a:chExt cx="8640960" cy="5428004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51520" y="-520407"/>
                <a:ext cx="8640960" cy="511256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48"/>
              <p:cNvSpPr txBox="1"/>
              <p:nvPr/>
            </p:nvSpPr>
            <p:spPr>
              <a:xfrm>
                <a:off x="8318590" y="-448399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539552" y="774122"/>
              <a:ext cx="8064896" cy="4708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人与人之间在人格和法律地位上都是平等的。该班全体同学都可以参与竞选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在人格上是平等的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每个同学都是具有独立意识的主体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都有做人的尊严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都不容轻视。在法律地位上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该班同学每个人都平等地享有参与班级竞选的权利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平等地履行选举他人的义务。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竞选就意味着有胜也有败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对待在竞选中落选的小刚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我们应该以平常心对待他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还要关心、安慰、鼓励他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甚至要感谢他的积极参与。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这种观点是不对的。因为这样做是不平等对待弱势群体的表现。小巧患有小儿麻痹症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竞选规则如果规定不允许她参加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就是不平等对待弱势群体的行为。我们应该平等对待处于不利地位的人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要自觉维护他们的合法权益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为他们提供力所能及的帮助。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63990163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尊重他人</a:t>
            </a:r>
          </a:p>
        </p:txBody>
      </p:sp>
    </p:spTree>
    <p:extLst>
      <p:ext uri="{BB962C8B-B14F-4D97-AF65-F5344CB8AC3E}">
        <p14:creationId xmlns:p14="http://schemas.microsoft.com/office/powerpoint/2010/main" xmlns="" val="2701133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、重视。尊重他人是一个人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的外在表现。社会生活中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我们应该尊重他人的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每个人都是有尊严的个体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都希望得到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的尊重。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尊重是维系良好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的重要特征。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需要我们考虑他人的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认真对待他人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给予他人应有的、适当的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而不冷落、忽视他人。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平等待人要求我们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地尊重他人人格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对所有的人一视同仁。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我们要善于发现他人的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真诚地欣赏和赞美他人的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和闪光点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给予他人积极的评价。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51720" y="85749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尊敬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423426" y="84982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940152" y="124797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7584" y="165570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878535" y="2057239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27584" y="245679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086880" y="286332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人际关系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658023" y="286198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901596" y="367546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369008" y="407276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343111" y="448689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发自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102923" y="527692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潜质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851151" y="52814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409354" y="568203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优点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尊重在社会生活中有什么作用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受到他人尊重能够增强自尊、自信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产生良好的心理体验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如满足感、成就感等。相反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如果得不到他人的尊重与认可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往往会产生自卑感、挫败感等。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尊重使社会生活和谐融洽。尊重是相互的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尊重能够减少摩擦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消除隔阂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增进信任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形成互敬互爱的融洽关系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从而促进社会进步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提高社会文明程度。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如何做到尊重他人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积极关注、重视他人。我们应该重视他人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对他人的疑惑给予细致耐心的解答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对他人的请求给予热情的帮助。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平等对待他人。社会生活中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我们不能以家境、身体、智能、性别等方面的原因而轻视、歧视他人。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学会换位思考。我们要设身处地为他人着想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将心比心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体会他人的感受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理解他人的难处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包容他人。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学会欣赏他人。我们要善于发现他人的潜质和特长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真诚地欣赏和赞美他人的优点和闪光点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给予他人积极的评价。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194704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2940"/>
              <a:ext cx="8064896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0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1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是维系良好人际关系的前提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是文明社会的重要特征。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关爱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7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8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9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0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1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92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孟子说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人恒敬之。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要想赢得他人的尊重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首先要尊重他人。在日常生活中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我们不应该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尊重他人人格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尊重他人劳动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对他人有礼貌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他人事事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迁就自己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8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9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0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1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己所不欲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勿施于人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的理解正确的是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事事都要忍让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自己不喜欢的事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就不要强加在别人身上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在人际交往中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要善解人意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对人持平等、尊重和友善的态度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实质是关心他人、尊重他人、理解他人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40208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44897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49586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542748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589635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7" action="ppaction://hlinksldjump"/>
          </p:cNvPr>
          <p:cNvSpPr/>
          <p:nvPr/>
        </p:nvSpPr>
        <p:spPr>
          <a:xfrm>
            <a:off x="636522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8" action="ppaction://hlinksldjump"/>
          </p:cNvPr>
          <p:cNvSpPr/>
          <p:nvPr/>
        </p:nvSpPr>
        <p:spPr>
          <a:xfrm>
            <a:off x="683410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9" action="ppaction://hlinksldjump"/>
          </p:cNvPr>
          <p:cNvSpPr/>
          <p:nvPr/>
        </p:nvSpPr>
        <p:spPr>
          <a:xfrm>
            <a:off x="730297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0" action="ppaction://hlinksldjump"/>
          </p:cNvPr>
          <p:cNvSpPr/>
          <p:nvPr/>
        </p:nvSpPr>
        <p:spPr>
          <a:xfrm>
            <a:off x="77718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1" action="ppaction://hlinksldjump"/>
          </p:cNvPr>
          <p:cNvSpPr/>
          <p:nvPr/>
        </p:nvSpPr>
        <p:spPr>
          <a:xfrm>
            <a:off x="824072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下列做法体现了不平等待人的是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对贫困者、体力劳动者嗤之以鼻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把乡下人称为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乡巴佬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印度种姓制度规定不同种姓的人不可以通婚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北方人嘲笑南方人说不好普通话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389</TotalTime>
  <Words>1238</Words>
  <Application>Microsoft Office PowerPoint</Application>
  <PresentationFormat>全屏显示(4:3)</PresentationFormat>
  <Paragraphs>236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主题1</vt:lpstr>
      <vt:lpstr>文档</vt:lpstr>
      <vt:lpstr>第四课　社会生活讲道德</vt:lpstr>
      <vt:lpstr>尊重他人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2018-12-24T07:20:36Z</dcterms:modified>
</cp:coreProperties>
</file>