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66" r:id="rId3"/>
    <p:sldId id="292" r:id="rId4"/>
    <p:sldId id="274" r:id="rId5"/>
    <p:sldId id="293" r:id="rId6"/>
    <p:sldId id="275" r:id="rId7"/>
    <p:sldId id="282" r:id="rId8"/>
    <p:sldId id="283" r:id="rId9"/>
    <p:sldId id="284" r:id="rId10"/>
    <p:sldId id="285" r:id="rId11"/>
    <p:sldId id="28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823" autoAdjust="0"/>
  </p:normalViewPr>
  <p:slideViewPr>
    <p:cSldViewPr showGuides="1">
      <p:cViewPr varScale="1">
        <p:scale>
          <a:sx n="78" d="100"/>
          <a:sy n="78" d="100"/>
        </p:scale>
        <p:origin x="-1734" y="-102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51" r:id="rId23"/>
    <p:sldLayoutId id="2147483656" r:id="rId24"/>
    <p:sldLayoutId id="2147483657" r:id="rId25"/>
    <p:sldLayoutId id="2147483658" r:id="rId26"/>
    <p:sldLayoutId id="2147483659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package" Target="../embeddings/Microsoft_Office_Word___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坚持国家利益至上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秦某是东北某市的出租车司机。有一天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两个外国人上了她的车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称要去郊外看名胜古迹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但他俩一路拍摄的却都是挂着禁令标牌的军事设施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直至天黑才返回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并约定第二天还要用秦某的车。秦某越想越不对劲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连夜向国家安全机关反映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使得两间谍人赃俱获。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出租车司机秦某的做法体现了什么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我们应该怎样向秦某学习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8427" y="1556792"/>
            <a:ext cx="8247377" cy="4968552"/>
            <a:chOff x="645102" y="-502465"/>
            <a:chExt cx="8247377" cy="4968552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-502465"/>
              <a:ext cx="8247377" cy="4968552"/>
              <a:chOff x="645102" y="-2547664"/>
              <a:chExt cx="8247377" cy="4968552"/>
            </a:xfrm>
          </p:grpSpPr>
          <p:sp>
            <p:nvSpPr>
              <p:cNvPr id="38" name="五边形 3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9" name="燕尾形 3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645102" y="-2547664"/>
                <a:ext cx="8247377" cy="4651544"/>
                <a:chOff x="645102" y="-2547664"/>
                <a:chExt cx="8247377" cy="4651544"/>
              </a:xfrm>
            </p:grpSpPr>
            <p:sp>
              <p:nvSpPr>
                <p:cNvPr id="41" name="矩形 40"/>
                <p:cNvSpPr/>
                <p:nvPr/>
              </p:nvSpPr>
              <p:spPr>
                <a:xfrm>
                  <a:off x="645102" y="-2547664"/>
                  <a:ext cx="8247377" cy="465154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28"/>
                <p:cNvSpPr txBox="1"/>
                <p:nvPr/>
              </p:nvSpPr>
              <p:spPr>
                <a:xfrm>
                  <a:off x="8371094" y="-247806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7" name="矩形 36"/>
            <p:cNvSpPr>
              <a:spLocks noChangeAspect="1"/>
            </p:cNvSpPr>
            <p:nvPr/>
          </p:nvSpPr>
          <p:spPr>
            <a:xfrm>
              <a:off x="860242" y="-189857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要仔细阅读材料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从材料中归纳答案。材料中秦某的做法体现了她用实际行动维护国家利益。第</a:t>
              </a:r>
              <a:r>
                <a:rPr lang="en-US" altLang="zh-CN" sz="2000" dirty="0"/>
                <a:t>(2)</a:t>
              </a:r>
              <a:r>
                <a:rPr lang="zh-CN" altLang="zh-CN" sz="2000"/>
                <a:t>问应从学习她强烈的爱国之情、树立危机意识和防范意识、维护国家利益三个方面组织答案。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427" y="2420888"/>
            <a:ext cx="8247378" cy="4104456"/>
            <a:chOff x="645102" y="1800220"/>
            <a:chExt cx="8247378" cy="4104456"/>
          </a:xfrm>
        </p:grpSpPr>
        <p:grpSp>
          <p:nvGrpSpPr>
            <p:cNvPr id="44" name="组合 43"/>
            <p:cNvGrpSpPr/>
            <p:nvPr/>
          </p:nvGrpSpPr>
          <p:grpSpPr>
            <a:xfrm>
              <a:off x="645102" y="1800220"/>
              <a:ext cx="8247378" cy="4104456"/>
              <a:chOff x="645102" y="803141"/>
              <a:chExt cx="8247378" cy="4104456"/>
            </a:xfrm>
          </p:grpSpPr>
          <p:sp>
            <p:nvSpPr>
              <p:cNvPr id="46" name="五边形 4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7" name="五边形 4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8" name="燕尾形 4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645102" y="803141"/>
                <a:ext cx="8247378" cy="37890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TextBox 48"/>
              <p:cNvSpPr txBox="1"/>
              <p:nvPr/>
            </p:nvSpPr>
            <p:spPr>
              <a:xfrm>
                <a:off x="8388424" y="936766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5" name="矩形 44"/>
            <p:cNvSpPr>
              <a:spLocks noChangeAspect="1"/>
            </p:cNvSpPr>
            <p:nvPr/>
          </p:nvSpPr>
          <p:spPr>
            <a:xfrm>
              <a:off x="860240" y="2182497"/>
              <a:ext cx="7744207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秦某的做法体现了她具有强烈的国家利益意识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以实际行动维护国家利益。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①我们要心怀爱国之情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牢固树立国家利益至上的观念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以热爱祖国为荣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以危害祖国为耻。②我们要树立和增强危机意识和防范意识。我们要对危害国家利益、威胁国家生存和发展的行为时刻保持警惕。③我们要增强维护国家利益的责任感和使命感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珍惜难得的发展机遇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努力学习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提高素质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为维护国家利益贡献力量。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观察下面漫画《就这个看得清楚》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就这个看得清楚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漫画中的这个人是否正确处理了个人利益与国家利益的关系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我们该如何正确处理个人利益与国家利益的关系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8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66335644"/>
              </p:ext>
            </p:extLst>
          </p:nvPr>
        </p:nvGraphicFramePr>
        <p:xfrm>
          <a:off x="508000" y="1664072"/>
          <a:ext cx="8128000" cy="2268984"/>
        </p:xfrm>
        <a:graphic>
          <a:graphicData uri="http://schemas.openxmlformats.org/presentationml/2006/ole">
            <p:oleObj spid="_x0000_s1034" name="文档" r:id="rId9" imgW="3839157" imgH="1070831" progId="Word.Document.12">
              <p:embed/>
            </p:oleObj>
          </a:graphicData>
        </a:graphic>
      </p:graphicFrame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8427" y="1988840"/>
            <a:ext cx="8247377" cy="4536504"/>
            <a:chOff x="645102" y="-70417"/>
            <a:chExt cx="8247377" cy="4536504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-70417"/>
              <a:ext cx="8247377" cy="4536504"/>
              <a:chOff x="645102" y="-2115616"/>
              <a:chExt cx="8247377" cy="4536504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2115616"/>
                <a:ext cx="8247377" cy="4219496"/>
                <a:chOff x="645102" y="-2115616"/>
                <a:chExt cx="8247377" cy="4219496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2115616"/>
                  <a:ext cx="8247377" cy="421949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-2065241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2" y="222965"/>
              <a:ext cx="7775757" cy="1866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问以漫画的形式考查我们对个人利益和国家利益的认识。漫画中的人只看到个人利益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无视国家利益和集体利益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没有正确处理个人利益与国家利益的关系。第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问考查个人利益与国家利益的关系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考查对教材知识的记忆。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2852936"/>
            <a:ext cx="8247378" cy="3672408"/>
            <a:chOff x="645102" y="2232268"/>
            <a:chExt cx="8247378" cy="367240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2232268"/>
              <a:ext cx="8247378" cy="3672408"/>
              <a:chOff x="645102" y="1235189"/>
              <a:chExt cx="8247378" cy="367240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1235189"/>
                <a:ext cx="8247378" cy="335697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136457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2610306"/>
              <a:ext cx="7744207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没有。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①个人利益与国家利益在根本上是一致的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但二者不完全等同。②当个人利益与国家利益发生矛盾时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我们应当着眼长远、顾全大局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以国家利益为重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把国家利益放在第一位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为了国家利益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有时不仅需要放弃个人利益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甚至要献出自己的生命。③我们要始终把国家利益放在第一位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捍卫国家尊严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坚决同一切损害国家利益的行为作斗争。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我们要心怀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牢固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至上的观念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以热爱祖国为荣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以危害祖国为耻。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我们要树立和增强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和防范意识。我们要对危害国家利益、威胁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和发展的行为时刻保持警惕。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我们要增强维护国家利益的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。我们应该珍惜难得的发展机遇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为维护国家利益贡献力量。同时用理性、务实、文明的心态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合法有序地表达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维护国家利益。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国家利益与个人利益在根本上是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但二者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。国家利益是关系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、长远的利益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有时难免同个人利益发生矛盾。无论何时何地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我们都应当着眼长远、顾全大局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以国家利益为重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把国家利益放在第一位。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88024" y="86008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16782" y="125836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662511" y="164958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危机意识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278799" y="2063167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92056" y="327349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责任感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74954" y="3273490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使命感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91393" y="367582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875964" y="407707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70152" y="4483659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一致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88092" y="4876729"/>
            <a:ext cx="1665841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不完全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970655" y="4876729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为了国家利益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有时不仅需要放弃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甚至要献出自己的生命。我们要始终把国家利益放在第一位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捍卫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坚决同一切损害国家利益的行为作斗争。在日常生活中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我们要自觉遵守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积极维护国家团结稳定的局面。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23253" y="267861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个人利益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122724" y="310314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尊严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558055" y="38902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07446" y="3890262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0289433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维护国家利益。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我们要心怀爱国之情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牢固树立国家利益至上的观念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以热爱祖国为荣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以危害祖国为耻。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我们要树立和增强危机意识和防范意识。我们要对危害国家利益、威胁国家生存和发展的行为时刻保持警惕。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坚持国家利益至上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我们要增强维护国家利益的责任感和使命感。我们要珍惜难得的发展机遇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为维护国家利益贡献力量。同时用理性、务实、文明的心态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合法有序地表达爱国情感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维护国家利益。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正确处理国家、集体和个人的利益关系。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在社会主义社会中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国家、集体和个人的利益在根本上是一致的。在社会主义制度下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个人利益要服从集体利益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局部利益要服从整体利益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暂时利益要服从长远利益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或者叫作小局服从大局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小道理服从大道理。我们提倡和实行这些原则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决不是说可以不注意个人利益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不注意局部利益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不注意暂时利益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而是因为在社会主义制度下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归根到底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个人利益和集体利益是统一的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局部利益和整体利益是统一的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暂时利益和长远利益是统一的。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380584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范仲淹说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先天下之忧而忧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后天下之乐而乐。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顾炎武说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天下兴亡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匹夫有责。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邓小平说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我是中国人民的儿子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我深深地爱着我的祖国和人民。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国家利益关系民族生存、国家兴亡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国家利益是人民利益的集中体现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国家利益至上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国家利益与人民利益相辅相成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本题考查对国家利益至高无上特点的认识。三句名人名言共同体现了国家利益至上的思想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项符合题意</a:t>
              </a:r>
              <a:r>
                <a:rPr lang="en-US" altLang="zh-CN" sz="2000" dirty="0"/>
                <a:t>;A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三项与题意无关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262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为保守国家秘密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黄旭华远离亲人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隐姓埋名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为我国核潜艇事业的发展作出了重大贡献。这体现了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人生的价值在于创造与奉献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国家利益高于一切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爱国就不能讲个人利益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建设祖国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振兴中华是公民对祖国应尽的义务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9" name="五边形 4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52" name="组合 51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TextBox 28"/>
                <p:cNvSpPr txBox="1"/>
                <p:nvPr/>
              </p:nvSpPr>
              <p:spPr>
                <a:xfrm>
                  <a:off x="8371094" y="-42825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860242" y="1859947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生命的意义不在于长短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而在于对社会的贡献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①正确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要正确处理国家利益与个人利益的关系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个人利益要服从国家利益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必要时甚至要牺牲个人利益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但并不意味着不能讲个人利益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③错误。故正确答案选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2" name="五边形 6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4" name="燕尾形 6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做国家需要的事情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这是国家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最高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科学技术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获得者郑哲敏从美国加州理工学院毕业回国前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导师钱学森对他的叮嘱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也成为他人生的主线。这启发我们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国家利益和个人利益在根本上是矛盾的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作出人生选择时要把国家利益放在首位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与国家利益相比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个人利益无关紧要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实现个人利益是维护国家利益的前提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3140968"/>
            <a:ext cx="8247377" cy="3384376"/>
            <a:chOff x="645102" y="1081711"/>
            <a:chExt cx="8247377" cy="3384376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1081711"/>
              <a:ext cx="8247377" cy="3384376"/>
              <a:chOff x="645102" y="-963488"/>
              <a:chExt cx="8247377" cy="3384376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645102" y="-963488"/>
                <a:ext cx="8247377" cy="3067368"/>
                <a:chOff x="645102" y="-963488"/>
                <a:chExt cx="8247377" cy="3067368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645102" y="-963488"/>
                  <a:ext cx="8247377" cy="30673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28"/>
                <p:cNvSpPr txBox="1"/>
                <p:nvPr/>
              </p:nvSpPr>
              <p:spPr>
                <a:xfrm>
                  <a:off x="8371094" y="-88111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1407093"/>
              <a:ext cx="777575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本题考查对国家利益与个人利益的认识。我们要始终把国家利益放在第一位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必要时还要放弃个人利益</a:t>
              </a:r>
              <a:r>
                <a:rPr lang="en-US" altLang="zh-CN" sz="2000" dirty="0"/>
                <a:t>,B</a:t>
              </a:r>
              <a:r>
                <a:rPr lang="zh-CN" altLang="zh-CN" sz="2000" dirty="0"/>
                <a:t>项符合题意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国家利益与个人利益在根本上是一致的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项说法错误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国家也要考虑和尊重个人的正当利益</a:t>
              </a:r>
              <a:r>
                <a:rPr lang="en-US" altLang="zh-CN" sz="2000" dirty="0"/>
                <a:t>,C</a:t>
              </a:r>
              <a:r>
                <a:rPr lang="zh-CN" altLang="zh-CN" sz="2000" dirty="0"/>
                <a:t>项说法错误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实现国家利益是实现个人利益的前提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项说法错误。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五边形 4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5" name="燕尾形 4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年里约奥运会上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中国奥运代表团第一时间发现颁奖仪式上中国国旗错误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当场就向里约奥组委提出抗议。中国驻巴西使领馆对此高度重视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立即向巴方提出交涉。里约奥运会执行联络官马上联系生产商制作了正确的中国国旗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并很快运抵奥运赛场。中国奥运代表团的做法是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工作认真负责的表现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将国家利益视为最高利益的表现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提高知名度的表现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维护国家荣誉和民族尊严的表现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8" name="五边形 2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五边形 2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468427" y="3140968"/>
            <a:ext cx="8247377" cy="3384376"/>
            <a:chOff x="645102" y="1081711"/>
            <a:chExt cx="8247377" cy="3384376"/>
          </a:xfrm>
        </p:grpSpPr>
        <p:grpSp>
          <p:nvGrpSpPr>
            <p:cNvPr id="31" name="组合 30"/>
            <p:cNvGrpSpPr/>
            <p:nvPr/>
          </p:nvGrpSpPr>
          <p:grpSpPr>
            <a:xfrm>
              <a:off x="645102" y="1081711"/>
              <a:ext cx="8247377" cy="3384376"/>
              <a:chOff x="645102" y="-963488"/>
              <a:chExt cx="8247377" cy="3384376"/>
            </a:xfrm>
          </p:grpSpPr>
          <p:sp>
            <p:nvSpPr>
              <p:cNvPr id="50" name="五边形 4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1" name="燕尾形 5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645102" y="-963488"/>
                <a:ext cx="8247377" cy="3067368"/>
                <a:chOff x="645102" y="-963488"/>
                <a:chExt cx="8247377" cy="3067368"/>
              </a:xfrm>
            </p:grpSpPr>
            <p:sp>
              <p:nvSpPr>
                <p:cNvPr id="53" name="矩形 52"/>
                <p:cNvSpPr/>
                <p:nvPr/>
              </p:nvSpPr>
              <p:spPr>
                <a:xfrm>
                  <a:off x="645102" y="-963488"/>
                  <a:ext cx="8247377" cy="306736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TextBox 28"/>
                <p:cNvSpPr txBox="1"/>
                <p:nvPr/>
              </p:nvSpPr>
              <p:spPr>
                <a:xfrm>
                  <a:off x="8371094" y="-881113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9" name="矩形 48"/>
            <p:cNvSpPr>
              <a:spLocks noChangeAspect="1"/>
            </p:cNvSpPr>
            <p:nvPr/>
          </p:nvSpPr>
          <p:spPr>
            <a:xfrm>
              <a:off x="860242" y="1407093"/>
              <a:ext cx="777575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国旗是国家的象征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国旗出现错误直接威胁着国家的荣誉和利益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影响祖国的尊严。中国代表团第一时间发现颁奖仪式上中国国旗的错误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当场向里约奥组委提出抗议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是以自己的实际行动自觉维护祖国的安全、利益和荣誉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是工作人员认真负责的表现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①②④符合题意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③说法错误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6" name="组合 5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8" name="五边形 5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9" name="五边形 5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0" name="燕尾形 5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7" name="矩形 5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385</TotalTime>
  <Words>1307</Words>
  <Application>Microsoft Office PowerPoint</Application>
  <PresentationFormat>全屏显示(4:3)</PresentationFormat>
  <Paragraphs>152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主题1</vt:lpstr>
      <vt:lpstr>文档</vt:lpstr>
      <vt:lpstr>坚持国家利益至上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2018-12-24T07:23:41Z</dcterms:modified>
</cp:coreProperties>
</file>