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4" r:id="rId2"/>
    <p:sldId id="264" r:id="rId3"/>
    <p:sldId id="265" r:id="rId4"/>
    <p:sldId id="278" r:id="rId5"/>
    <p:sldId id="295" r:id="rId6"/>
    <p:sldId id="281" r:id="rId7"/>
    <p:sldId id="282" r:id="rId8"/>
    <p:sldId id="283" r:id="rId9"/>
    <p:sldId id="284" r:id="rId10"/>
    <p:sldId id="29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307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505" autoAdjust="0"/>
  </p:normalViewPr>
  <p:slideViewPr>
    <p:cSldViewPr showGuides="1">
      <p:cViewPr varScale="1">
        <p:scale>
          <a:sx n="81" d="100"/>
          <a:sy n="81" d="100"/>
        </p:scale>
        <p:origin x="-1644" y="-90"/>
      </p:cViewPr>
      <p:guideLst>
        <p:guide orient="horz" pos="709"/>
        <p:guide pos="3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中考聚焦体验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知识构建导图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51" r:id="rId31"/>
    <p:sldLayoutId id="2147483652" r:id="rId32"/>
    <p:sldLayoutId id="2147483656" r:id="rId33"/>
    <p:sldLayoutId id="2147483657" r:id="rId34"/>
    <p:sldLayoutId id="2147483658" r:id="rId35"/>
    <p:sldLayoutId id="2147483659" r:id="rId3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5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6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8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9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0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单元</a:t>
            </a:r>
            <a:r>
              <a:rPr lang="zh-CN" altLang="en-US" dirty="0" smtClean="0"/>
              <a:t>整合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广东广州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我国刑法将贩毒的刑事责任年龄规定为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充分说明犯罪的最本质特征是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严重危害性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普遍约束性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人身危害性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财产危害性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3" name="组合 3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8290924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吉林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小光同学捡到了价值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元的手机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当失主索要时他拒不归还。小光同学的这一行为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是行政违法行为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应受到行政制裁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是刑事违法行为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应受到刑罚处罚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只是不道德行为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应受到舆论的谴责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是侵犯财产所有权的行为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应将手机返还失主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3" name="组合 3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10350887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黑龙江绥化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高三学生阳阳沉迷网络游戏。为了能经常去网吧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他多次手持凶器抢劫同学财物。人民法院认定阳阳犯了抢劫罪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依据刑法判处有期徒刑。根据违反的法律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阳阳的行为属于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行政违法行为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民事违法行为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刑事违法行为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违纪行为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34" name="组合 33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36" name="五边形 3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860242" y="2732815"/>
              <a:ext cx="777575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阳阳持凶器进行抢劫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严重危害社会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触犯刑法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属于刑事违法行为。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2499437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湖北随州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社会是复杂的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未成年人难免受到伤害。当我们的合法权益受到侵害时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我们可以采用非诉讼手段和诉讼手段来依法维权。下列观点正确的有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非诉讼手段是保护我们权益的最后屏障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打官司指的是诉讼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诉讼通常分为刑事诉讼、民事诉讼、行政诉讼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刑事诉讼俗称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民告官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3" name="组合 3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60992666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929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情境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强强向班级体育委员报名参加围棋兴趣班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体育委员说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你没有我们城里人会玩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就别参加了吧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强强的正确做法是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体育委员要懂得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8427" y="4725144"/>
            <a:ext cx="8247378" cy="1800200"/>
            <a:chOff x="645102" y="4104476"/>
            <a:chExt cx="8247378" cy="1800200"/>
          </a:xfrm>
        </p:grpSpPr>
        <p:grpSp>
          <p:nvGrpSpPr>
            <p:cNvPr id="33" name="组合 32"/>
            <p:cNvGrpSpPr/>
            <p:nvPr/>
          </p:nvGrpSpPr>
          <p:grpSpPr>
            <a:xfrm>
              <a:off x="645102" y="4104476"/>
              <a:ext cx="8247378" cy="1800200"/>
              <a:chOff x="645102" y="3107397"/>
              <a:chExt cx="8247378" cy="1800200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45102" y="3107397"/>
                <a:ext cx="8247378" cy="148476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3211234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860240" y="4456965"/>
              <a:ext cx="774420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说服体育委员消除歧视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争取参加。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平等待人、尊重他人。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1105920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湖南永州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根据《社会信用体系建设规划纲要》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我国正加紧完善涉及信用征集、奖惩、黑名单等一系列制度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全方位提高失信成本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诚信缺失会造成什么危害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做一个诚信的人要怎么做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8427" y="3378940"/>
            <a:ext cx="8247378" cy="3146404"/>
            <a:chOff x="645102" y="2758272"/>
            <a:chExt cx="8247378" cy="3146404"/>
          </a:xfrm>
        </p:grpSpPr>
        <p:grpSp>
          <p:nvGrpSpPr>
            <p:cNvPr id="33" name="组合 32"/>
            <p:cNvGrpSpPr/>
            <p:nvPr/>
          </p:nvGrpSpPr>
          <p:grpSpPr>
            <a:xfrm>
              <a:off x="645102" y="2758272"/>
              <a:ext cx="8247378" cy="3146404"/>
              <a:chOff x="645102" y="1761193"/>
              <a:chExt cx="8247378" cy="3146404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45102" y="1761193"/>
                <a:ext cx="8247378" cy="283097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1811253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860240" y="3056984"/>
              <a:ext cx="774420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交往中不兑现自己的承诺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失信于人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就会产生信任危机。不讲诚信的人可以骗人一时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不能骗人一世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一旦被识破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他就很难在社会上立足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其结果既害了别人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也害了自己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敷衍了事、弄虚作假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什么事也做不成。诚信很重要。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①树立诚信意识。②运用诚信智慧。③珍惜个人的诚信记录。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36317481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81641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贵州安顺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某校九年级同学以校园欺凌和暴力事件为主题收集到以下材料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校园欺凌和暴力事件频发。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最高人民检察院通报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全国检察机关共批准逮捕涉嫌校园欺凌和暴力犯罪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国务院教育督导委员会办公室在印发的《中小学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幼儿园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安全工作专项督导暂行办法》中指出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将重点督查和治理教育等相关职能部门、中小学对校园欺凌和暴力行为等重点问题的预防与应对情况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00341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69635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你和他们一起探究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全国检察机关共批准逮捕涉嫌校园欺凌和暴力犯罪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1 114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2 337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人。这给了我们什么警示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校园欺凌和暴力事件影响恶劣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请你为遏制此类事件的发生从不同的角度提几条合理化建议。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739369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要尊法、学法、守法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依法规范自身行为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要尊重他人的合法权益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法律具有强制性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凡是法律禁止的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我们坚决不做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违法必受惩罚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我国坚持依法治国的基本方略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避免违法犯罪是人们行为的底线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427034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513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家长要肩负起对孩子的教育和监护职责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注意自己的言行对孩子的影响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用正确的方法引导、教育孩子。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加强法治教育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增强学生的法律意识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培育守法公民。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重视学生的品德养成和人格发展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加强对学生的心理健康教育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用丰富多彩的校园文化来充实学生的课余生活。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加强管理、严格要求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建立问题学生的跟踪、帮助制度。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国家和社会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加强社会主义精神文明建设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弘扬社会主义核心价值观。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加强对广播、电视、网络等媒体的监督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净化文化环境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严禁渲染、传播暴力文化。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加强对校园及其周边环境的治理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依法严打侵害未成年人的违法犯罪行为。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加强法治宣传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营造学法、尊法、守法的社会氛围。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未成年人自身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提高道德修养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依法律己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学会与他人和谐相处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加强自我防范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增强自我保护意识等。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215018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本题为材料简答题。第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问考查违法受罚的警示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我们可以从两个方面思考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一是法不可违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因为违法受罚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二是要做到不违法就需要学法、尊法、守法。第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问可从国家、社会、学校、家庭、自身等多个角度去谈怎么做。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767642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97869157"/>
              </p:ext>
            </p:extLst>
          </p:nvPr>
        </p:nvGraphicFramePr>
        <p:xfrm>
          <a:off x="1408339" y="760108"/>
          <a:ext cx="6327321" cy="5715000"/>
        </p:xfrm>
        <a:graphic>
          <a:graphicData uri="http://schemas.openxmlformats.org/presentationml/2006/ole">
            <p:oleObj spid="_x0000_s1035" name="文档" r:id="rId3" imgW="3839157" imgH="34670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可选过程 1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7" name="流程图: 可选过程 46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8" name="流程图: 可选过程 47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0" name="流程图: 可选过程 49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" name="流程图: 可选过程 50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2" name="流程图: 可选过程 51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719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每个人的生活方式、思维方式、行为习惯、个性特点都不同。为此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我们在与人交往时应该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真诚坦率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善于聆听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乐观幽默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热情大方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平等待人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恃才傲物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目空一切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1" name="五边形 2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24" name="组合 23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本题主要考查对换位思考、平等待人、尊重他人等考点的理解。在与人交往时应该学会宽容他人、换位思考、平等待人、尊重他人。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两项与题意不符</a:t>
              </a:r>
              <a:r>
                <a:rPr lang="en-US" altLang="zh-CN" sz="2000" dirty="0"/>
                <a:t>,D</a:t>
              </a:r>
              <a:r>
                <a:rPr lang="zh-CN" altLang="zh-CN" sz="2000" dirty="0"/>
                <a:t>项说法错误。故选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2" name="组合 3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五边形 3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流程图: 可选过程 32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湖北十堰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真正同情别人的不幸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理解别人的需求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而且在别人需要的时候给予恰当的帮助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。这句话告诉我们在人际交往中要做到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把自己当别人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把别人当自己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把别人当别人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把自己当自己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3132611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流程图: 可选过程 41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7" name="流程图: 可选过程 46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8" name="流程图: 可选过程 47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0" name="流程图: 可选过程 49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" name="流程图: 可选过程 50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2" name="流程图: 可选过程 51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3" name="流程图: 可选过程 52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4" name="流程图: 可选过程 53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5" name="流程图: 可选过程 54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湖南衡阳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荀子曰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人无礼则不生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事无礼则不成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国无礼则不宁。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下列理解正确的是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注重文明礼貌我们就能获得成功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要在生活中养成文明礼貌的行为习惯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文明礼仪不仅仅是个人的事情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礼貌是文明交往的前提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6" name="五边形 3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7" name="五边形 3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39" name="组合 38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41" name="五边形 4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6" name="燕尾形 5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58" name="矩形 57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0" name="矩形 39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①说法过于绝对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②③④都是对礼貌、礼仪的正确表述。故选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61" name="组合 6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3" name="五边形 6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4" name="五边形 6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5" name="燕尾形 6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2" name="矩形 6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84827744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流程图: 可选过程 65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" name="流程图: 可选过程 70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2" name="流程图: 可选过程 71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3" name="流程图: 可选过程 72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4" name="流程图: 可选过程 73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5" name="流程图: 可选过程 74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6" name="流程图: 可选过程 75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7" name="流程图: 可选过程 76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8" name="流程图: 可选过程 77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9" name="流程图: 可选过程 78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山东青岛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青岛市成功举办了全国第五届中小学生艺术展演活动。大学生小青作为志愿者参加了本次活动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在为少数民族师生服务后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赢得大家一致好评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因为她做到了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讲文明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有礼貌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与少数民族师生平等相处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以自我为中心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彰显个性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尊重少数民族的风俗习惯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本题考查对文明礼貌的理解。由题干描述得知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大学生小青赢得大家一致好评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因为她做到了讲文明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有礼貌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与少数民族师生平等相处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尊重少数民族的风俗习惯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①②④正确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③错误。正确答案是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8" name="组合 2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1" name="五边形 3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1260719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流程图: 可选过程 47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9" name="流程图: 可选过程 48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0" name="流程图: 可选过程 49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1" name="流程图: 可选过程 50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2" name="流程图: 可选过程 51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3" name="流程图: 可选过程 52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4" name="流程图: 可选过程 53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5" name="流程图: 可选过程 54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6" name="流程图: 可选过程 55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7" name="流程图: 可选过程 56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8" name="流程图: 可选过程 57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9" name="流程图: 可选过程 58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0" name="流程图: 可选过程 59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1" name="流程图: 可选过程 60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929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湖北鄂州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初逢点点头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握手问个好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感情要真挚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语言要美好。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礼貌要学会换位思考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与人交往要学会谦让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与人交往要真诚、礼貌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与人交往要学会理解、宽容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本题考查与人交往、文明礼貌的重要性。由题干描述得知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与人交往要真诚、礼貌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项正确</a:t>
              </a:r>
              <a:r>
                <a:rPr lang="en-US" altLang="zh-CN" sz="2000" dirty="0"/>
                <a:t>,A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三项不符合题意。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8" name="组合 2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1" name="五边形 3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5030698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流程图: 可选过程 6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6" name="流程图: 可选过程 6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" name="流程图: 可选过程 70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2" name="流程图: 可选过程 71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3" name="流程图: 可选过程 72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4" name="流程图: 可选过程 73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5" name="流程图: 可选过程 74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6" name="流程图: 可选过程 75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7" name="流程图: 可选过程 76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8" name="流程图: 可选过程 77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云南昆明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我国打击考试作弊的力度越来越大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对于考试作弊行为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惩处方法从以前的取消考试成绩到禁考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新刑法修正案还增加了入刑的相关规定。这警示广大学生要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保护隐私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诚实守信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遵纪守法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迎接挑战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立志成才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战胜挫折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积极乐观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3" name="燕尾形 2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本题旨在考查对诚信和法律的认识。题文中考试作弊的行为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既是不道德的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也是违法的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所以我们应该增强诚信意识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遵守法律</a:t>
              </a:r>
              <a:r>
                <a:rPr lang="en-US" altLang="zh-CN" sz="2000" dirty="0"/>
                <a:t>,A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三项不符合题意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所以正确答案选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28" name="组合 2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1" name="五边形 3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6919273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流程图: 可选过程 64">
            <a:hlinkClick r:id="rId2" action="ppaction://hlinksldjump"/>
          </p:cNvPr>
          <p:cNvSpPr/>
          <p:nvPr/>
        </p:nvSpPr>
        <p:spPr>
          <a:xfrm>
            <a:off x="54464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6" name="流程图: 可选过程 65">
            <a:hlinkClick r:id="rId3" action="ppaction://hlinksldjump"/>
          </p:cNvPr>
          <p:cNvSpPr/>
          <p:nvPr/>
        </p:nvSpPr>
        <p:spPr>
          <a:xfrm>
            <a:off x="97714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7" name="流程图: 可选过程 66">
            <a:hlinkClick r:id="rId4" action="ppaction://hlinksldjump"/>
          </p:cNvPr>
          <p:cNvSpPr/>
          <p:nvPr/>
        </p:nvSpPr>
        <p:spPr>
          <a:xfrm>
            <a:off x="140965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8" name="流程图: 可选过程 67">
            <a:hlinkClick r:id="rId5" action="ppaction://hlinksldjump"/>
          </p:cNvPr>
          <p:cNvSpPr/>
          <p:nvPr/>
        </p:nvSpPr>
        <p:spPr>
          <a:xfrm>
            <a:off x="184215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9" name="流程图: 可选过程 68">
            <a:hlinkClick r:id="rId6" action="ppaction://hlinksldjump"/>
          </p:cNvPr>
          <p:cNvSpPr/>
          <p:nvPr/>
        </p:nvSpPr>
        <p:spPr>
          <a:xfrm>
            <a:off x="22746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0" name="流程图: 可选过程 69">
            <a:hlinkClick r:id="rId7" action="ppaction://hlinksldjump"/>
          </p:cNvPr>
          <p:cNvSpPr/>
          <p:nvPr/>
        </p:nvSpPr>
        <p:spPr>
          <a:xfrm>
            <a:off x="270716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1" name="流程图: 可选过程 70">
            <a:hlinkClick r:id="rId8" action="ppaction://hlinksldjump"/>
          </p:cNvPr>
          <p:cNvSpPr/>
          <p:nvPr/>
        </p:nvSpPr>
        <p:spPr>
          <a:xfrm>
            <a:off x="3137232" y="862897"/>
            <a:ext cx="39112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2" name="流程图: 可选过程 71">
            <a:hlinkClick r:id="rId9" action="ppaction://hlinksldjump"/>
          </p:cNvPr>
          <p:cNvSpPr/>
          <p:nvPr/>
        </p:nvSpPr>
        <p:spPr>
          <a:xfrm>
            <a:off x="356730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3" name="流程图: 可选过程 72">
            <a:hlinkClick r:id="rId10" action="ppaction://hlinksldjump"/>
          </p:cNvPr>
          <p:cNvSpPr/>
          <p:nvPr/>
        </p:nvSpPr>
        <p:spPr>
          <a:xfrm>
            <a:off x="399737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4" name="流程图: 可选过程 73">
            <a:hlinkClick r:id="rId11" action="ppaction://hlinksldjump"/>
          </p:cNvPr>
          <p:cNvSpPr/>
          <p:nvPr/>
        </p:nvSpPr>
        <p:spPr>
          <a:xfrm>
            <a:off x="4431634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5" name="流程图: 可选过程 74">
            <a:hlinkClick r:id="rId12" action="ppaction://hlinksldjump"/>
          </p:cNvPr>
          <p:cNvSpPr/>
          <p:nvPr/>
        </p:nvSpPr>
        <p:spPr>
          <a:xfrm>
            <a:off x="4865896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6" name="流程图: 可选过程 75">
            <a:hlinkClick r:id="rId13" action="ppaction://hlinksldjump"/>
          </p:cNvPr>
          <p:cNvSpPr/>
          <p:nvPr/>
        </p:nvSpPr>
        <p:spPr>
          <a:xfrm>
            <a:off x="5300158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7" name="流程图: 可选过程 76">
            <a:hlinkClick r:id="rId14" action="ppaction://hlinksldjump"/>
          </p:cNvPr>
          <p:cNvSpPr/>
          <p:nvPr/>
        </p:nvSpPr>
        <p:spPr>
          <a:xfrm>
            <a:off x="5734420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8" name="流程图: 可选过程 77">
            <a:hlinkClick r:id="rId15" action="ppaction://hlinksldjump"/>
          </p:cNvPr>
          <p:cNvSpPr/>
          <p:nvPr/>
        </p:nvSpPr>
        <p:spPr>
          <a:xfrm>
            <a:off x="6168682" y="862897"/>
            <a:ext cx="39112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.(2017·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山东聊城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聊城市加大对失信被执行人的信用惩戒力度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28 567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信息纳入征信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黑名单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对其融资信贷、担任法定代表人、高消费以及乘坐飞机、高铁等行为进行限制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司法拘留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3 208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追究刑事责任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人。此举措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说明人无信不立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诚信美德是与人合作交往的通行证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警示人们不诚信、不负责任必然受到法律制裁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表明行为与后果具有一致性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个人要对自己的行为负责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有利于推动该市政治文明建设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7" name="五边形 2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9" name="组合 28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31" name="五边形 3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0" name="矩形 29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②说法错误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不诚信不一定构成违法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④与材料内容无关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诚信建设是精神文明建设的重点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7" name="组合 3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39" name="五边形 3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0" name="五边形 3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8" name="矩形 3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3878459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137</TotalTime>
  <Words>1703</Words>
  <Application>Microsoft Office PowerPoint</Application>
  <PresentationFormat>全屏显示(4:3)</PresentationFormat>
  <Paragraphs>394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主题1</vt:lpstr>
      <vt:lpstr>文档</vt:lpstr>
      <vt:lpstr>单元整合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2014-05-15T01:15:59Z</dcterms:created>
  <dcterms:modified xsi:type="dcterms:W3CDTF">2018-12-24T07:21:23Z</dcterms:modified>
</cp:coreProperties>
</file>