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89" r:id="rId2"/>
    <p:sldId id="266" r:id="rId3"/>
    <p:sldId id="292" r:id="rId4"/>
    <p:sldId id="274" r:id="rId5"/>
    <p:sldId id="293" r:id="rId6"/>
    <p:sldId id="275" r:id="rId7"/>
    <p:sldId id="282" r:id="rId8"/>
    <p:sldId id="283" r:id="rId9"/>
    <p:sldId id="284" r:id="rId10"/>
    <p:sldId id="285" r:id="rId11"/>
    <p:sldId id="286" r:id="rId12"/>
    <p:sldId id="288" r:id="rId13"/>
    <p:sldId id="291" r:id="rId1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09" userDrawn="1">
          <p15:clr>
            <a:srgbClr val="A4A3A4"/>
          </p15:clr>
        </p15:guide>
        <p15:guide id="2" pos="3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DEC8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486" autoAdjust="0"/>
  </p:normalViewPr>
  <p:slideViewPr>
    <p:cSldViewPr showGuides="1">
      <p:cViewPr varScale="1">
        <p:scale>
          <a:sx n="84" d="100"/>
          <a:sy n="84" d="100"/>
        </p:scale>
        <p:origin x="-1554" y="-78"/>
      </p:cViewPr>
      <p:guideLst>
        <p:guide orient="horz" pos="709"/>
        <p:guide pos="38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A8639E94-F598-4426-9C75-5898E6BA87B7}" type="slidenum">
              <a:rPr lang="zh-CN" altLang="en-US"/>
              <a:pPr>
                <a:defRPr/>
              </a:pPr>
              <a:t>‹#›</a:t>
            </a:fld>
            <a:endParaRPr lang="en-US" altLang="zh-CN"/>
          </a:p>
        </p:txBody>
      </p:sp>
      <p:pic>
        <p:nvPicPr>
          <p:cNvPr id="7" name="图片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625548" y="4595228"/>
            <a:ext cx="7892904" cy="708183"/>
          </a:xfrm>
          <a:prstGeom prst="rect">
            <a:avLst/>
          </a:prstGeom>
        </p:spPr>
      </p:pic>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6750528" y="4352925"/>
            <a:ext cx="1164307" cy="1164307"/>
          </a:xfrm>
          <a:prstGeom prst="rect">
            <a:avLst/>
          </a:prstGeom>
        </p:spPr>
      </p:pic>
      <p:pic>
        <p:nvPicPr>
          <p:cNvPr id="9" name="图片 8"/>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1220586" y="1232184"/>
            <a:ext cx="2099846" cy="576064"/>
          </a:xfrm>
          <a:prstGeom prst="rect">
            <a:avLst/>
          </a:prstGeom>
        </p:spPr>
      </p:pic>
      <p:pic>
        <p:nvPicPr>
          <p:cNvPr id="10" name="图片 9"/>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159732" y="2519184"/>
            <a:ext cx="4824536" cy="1230624"/>
          </a:xfrm>
          <a:prstGeom prst="rect">
            <a:avLst/>
          </a:prstGeom>
        </p:spPr>
      </p:pic>
      <p:sp>
        <p:nvSpPr>
          <p:cNvPr id="11" name="TextBox 10"/>
          <p:cNvSpPr txBox="1"/>
          <p:nvPr userDrawn="1"/>
        </p:nvSpPr>
        <p:spPr>
          <a:xfrm>
            <a:off x="1397253" y="4887448"/>
            <a:ext cx="5262979" cy="276999"/>
          </a:xfrm>
          <a:prstGeom prst="rect">
            <a:avLst/>
          </a:prstGeom>
          <a:noFill/>
        </p:spPr>
        <p:txBody>
          <a:bodyPr wrap="none" rtlCol="0">
            <a:spAutoFit/>
          </a:bodyPr>
          <a:lstStyle/>
          <a:p>
            <a:r>
              <a:rPr lang="zh-CN" altLang="en-US" sz="1200" dirty="0" smtClean="0">
                <a:solidFill>
                  <a:srgbClr val="FDEC84"/>
                </a:solidFill>
                <a:latin typeface="黑体" panose="02010600030101010101" pitchFamily="2" charset="-122"/>
                <a:ea typeface="黑体" panose="02010600030101010101" pitchFamily="2" charset="-122"/>
              </a:rPr>
              <a:t>课堂教学流程完美展示</a:t>
            </a:r>
            <a:r>
              <a:rPr lang="zh-CN" altLang="en-US" sz="1200" baseline="0" dirty="0" smtClean="0">
                <a:solidFill>
                  <a:srgbClr val="FDEC84"/>
                </a:solidFill>
                <a:latin typeface="黑体" panose="02010600030101010101" pitchFamily="2" charset="-122"/>
                <a:ea typeface="黑体" panose="02010600030101010101" pitchFamily="2" charset="-122"/>
              </a:rPr>
              <a:t>   全书优质试题随意编辑   独家研发错题组卷系统</a:t>
            </a:r>
            <a:endParaRPr lang="zh-CN" altLang="en-US" sz="1200" dirty="0">
              <a:solidFill>
                <a:srgbClr val="FDEC84"/>
              </a:solidFill>
              <a:latin typeface="黑体" panose="02010600030101010101" pitchFamily="2" charset="-122"/>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up)">
                                      <p:cBhvr>
                                        <p:cTn id="17" dur="500"/>
                                        <p:tgtEl>
                                          <p:spTgt spid="11"/>
                                        </p:tgtEl>
                                      </p:cBhvr>
                                    </p:animEffect>
                                  </p:childTnLst>
                                </p:cTn>
                              </p:par>
                              <p:par>
                                <p:cTn id="18" presetID="12" presetClass="entr" presetSubtype="4"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p:tgtEl>
                                          <p:spTgt spid="7"/>
                                        </p:tgtEl>
                                        <p:attrNameLst>
                                          <p:attrName>ppt_y</p:attrName>
                                        </p:attrNameLst>
                                      </p:cBhvr>
                                      <p:tavLst>
                                        <p:tav tm="0">
                                          <p:val>
                                            <p:strVal val="#ppt_y+#ppt_h*1.125000"/>
                                          </p:val>
                                        </p:tav>
                                        <p:tav tm="100000">
                                          <p:val>
                                            <p:strVal val="#ppt_y"/>
                                          </p:val>
                                        </p:tav>
                                      </p:tavLst>
                                    </p:anim>
                                    <p:animEffect transition="in" filter="wipe(up)">
                                      <p:cBhvr>
                                        <p:cTn id="21" dur="500"/>
                                        <p:tgtEl>
                                          <p:spTgt spid="7"/>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D6201307-9CDD-44C5-84FE-8AFDDAB2332E}" type="slidenum">
              <a:rPr lang="zh-CN" altLang="en-US"/>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E2651BE5-D820-4DED-9010-43AFCDD074EF}" type="slidenum">
              <a:rPr lang="zh-CN" altLang="en-US"/>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目录">
    <p:spTree>
      <p:nvGrpSpPr>
        <p:cNvPr id="1" name=""/>
        <p:cNvGrpSpPr/>
        <p:nvPr/>
      </p:nvGrpSpPr>
      <p:grpSpPr>
        <a:xfrm>
          <a:off x="0" y="0"/>
          <a:ext cx="0" cy="0"/>
          <a:chOff x="0" y="0"/>
          <a:chExt cx="0" cy="0"/>
        </a:xfrm>
      </p:grpSpPr>
      <p:sp>
        <p:nvSpPr>
          <p:cNvPr id="4" name="矩形 3"/>
          <p:cNvSpPr/>
          <p:nvPr userDrawn="1"/>
        </p:nvSpPr>
        <p:spPr>
          <a:xfrm>
            <a:off x="0" y="2744924"/>
            <a:ext cx="9144000" cy="1368152"/>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57200" y="3212976"/>
            <a:ext cx="8229600" cy="432048"/>
          </a:xfrm>
          <a:prstGeom prst="rect">
            <a:avLst/>
          </a:prstGeom>
        </p:spPr>
        <p:txBody>
          <a:bodyPr/>
          <a:lstStyle>
            <a:lvl1pPr>
              <a:defRPr sz="2400" b="1">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821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
        <p:nvSpPr>
          <p:cNvPr id="3" name="圆角矩形 2"/>
          <p:cNvSpPr/>
          <p:nvPr userDrawn="1"/>
        </p:nvSpPr>
        <p:spPr>
          <a:xfrm>
            <a:off x="461568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快乐预习感知</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404589082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
        <p:nvSpPr>
          <p:cNvPr id="3" name="圆角矩形 2"/>
          <p:cNvSpPr/>
          <p:nvPr userDrawn="1"/>
        </p:nvSpPr>
        <p:spPr>
          <a:xfrm>
            <a:off x="461568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快乐预习感知</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404589082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1_比较">
    <p:spTree>
      <p:nvGrpSpPr>
        <p:cNvPr id="1" name=""/>
        <p:cNvGrpSpPr/>
        <p:nvPr/>
      </p:nvGrpSpPr>
      <p:grpSpPr>
        <a:xfrm>
          <a:off x="0" y="0"/>
          <a:ext cx="0" cy="0"/>
          <a:chOff x="0" y="0"/>
          <a:chExt cx="0" cy="0"/>
        </a:xfrm>
      </p:grpSpPr>
      <p:sp>
        <p:nvSpPr>
          <p:cNvPr id="2" name="圆角矩形 1"/>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互动课堂理解</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2_比较">
    <p:spTree>
      <p:nvGrpSpPr>
        <p:cNvPr id="1" name=""/>
        <p:cNvGrpSpPr/>
        <p:nvPr/>
      </p:nvGrpSpPr>
      <p:grpSpPr>
        <a:xfrm>
          <a:off x="0" y="0"/>
          <a:ext cx="0" cy="0"/>
          <a:chOff x="0" y="0"/>
          <a:chExt cx="0" cy="0"/>
        </a:xfrm>
      </p:grpSpPr>
      <p:sp>
        <p:nvSpPr>
          <p:cNvPr id="2" name="圆角矩形 1"/>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互动课堂理解</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1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2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3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5B633E7A-7D5B-4D02-BFDB-A19B319D2A05}" type="slidenum">
              <a:rPr lang="zh-CN" altLang="en-US"/>
              <a:pPr>
                <a:defRPr/>
              </a:pPr>
              <a:t>‹#›</a:t>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4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5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6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7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8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6022900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61294284"/>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1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4077758"/>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_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12155358"/>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结束">
    <p:spTree>
      <p:nvGrpSpPr>
        <p:cNvPr id="1" name=""/>
        <p:cNvGrpSpPr/>
        <p:nvPr/>
      </p:nvGrpSpPr>
      <p:grpSpPr>
        <a:xfrm>
          <a:off x="0" y="0"/>
          <a:ext cx="0" cy="0"/>
          <a:chOff x="0" y="0"/>
          <a:chExt cx="0" cy="0"/>
        </a:xfrm>
      </p:grpSpPr>
      <p:sp>
        <p:nvSpPr>
          <p:cNvPr id="2" name="矩形 1"/>
          <p:cNvSpPr/>
          <p:nvPr userDrawn="1"/>
        </p:nvSpPr>
        <p:spPr>
          <a:xfrm>
            <a:off x="3098238" y="2636912"/>
            <a:ext cx="2994731" cy="1015663"/>
          </a:xfrm>
          <a:prstGeom prst="rect">
            <a:avLst/>
          </a:prstGeom>
          <a:noFill/>
        </p:spPr>
        <p:txBody>
          <a:bodyPr wrap="none" lIns="91440" tIns="45720" rIns="91440" bIns="45720">
            <a:spAutoFit/>
          </a:bodyPr>
          <a:lstStyle/>
          <a:p>
            <a:pPr algn="ctr"/>
            <a:r>
              <a:rPr lang="en-US" altLang="zh-CN" sz="6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a:t>
            </a:r>
            <a:r>
              <a:rPr lang="en-US" altLang="zh-CN" sz="6000" b="1" cap="none" spc="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End!</a:t>
            </a:r>
            <a:endParaRPr lang="zh-CN" altLang="en-US" sz="6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112250343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2ECBCB0E-D9CD-4842-91C9-63B02683867E}" type="slidenum">
              <a:rPr lang="zh-CN" altLang="en-US"/>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smtClean="0"/>
            </a:lvl1pPr>
          </a:lstStyle>
          <a:p>
            <a:pPr>
              <a:defRPr/>
            </a:pPr>
            <a:endParaRPr lang="en-US" altLang="zh-CN"/>
          </a:p>
        </p:txBody>
      </p:sp>
      <p:sp>
        <p:nvSpPr>
          <p:cNvPr id="6" name="页脚占位符 5"/>
          <p:cNvSpPr>
            <a:spLocks noGrp="1"/>
          </p:cNvSpPr>
          <p:nvPr>
            <p:ph type="ftr" sz="quarter" idx="11"/>
          </p:nvPr>
        </p:nvSpPr>
        <p:spPr/>
        <p:txBody>
          <a:bodyPr/>
          <a:lstStyle>
            <a:lvl1pPr>
              <a:defRPr smtClean="0"/>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3FAFCC2B-5952-4999-AE49-34433BFA3AD3}" type="slidenum">
              <a:rPr lang="zh-CN" altLang="en-US"/>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smtClean="0"/>
            </a:lvl1pPr>
          </a:lstStyle>
          <a:p>
            <a:pPr>
              <a:defRPr/>
            </a:pPr>
            <a:endParaRPr lang="en-US" altLang="zh-CN"/>
          </a:p>
        </p:txBody>
      </p:sp>
      <p:sp>
        <p:nvSpPr>
          <p:cNvPr id="8" name="页脚占位符 7"/>
          <p:cNvSpPr>
            <a:spLocks noGrp="1"/>
          </p:cNvSpPr>
          <p:nvPr>
            <p:ph type="ftr" sz="quarter" idx="11"/>
          </p:nvPr>
        </p:nvSpPr>
        <p:spPr/>
        <p:txBody>
          <a:bodyPr/>
          <a:lstStyle>
            <a:lvl1pPr>
              <a:defRPr smtClean="0"/>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262C8B55-B335-452C-A0EB-FBE79042EA64}" type="slidenum">
              <a:rPr lang="zh-CN" altLang="en-US"/>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smtClean="0"/>
            </a:lvl1pPr>
          </a:lstStyle>
          <a:p>
            <a:pPr>
              <a:defRPr/>
            </a:pPr>
            <a:endParaRPr lang="en-US" altLang="zh-CN"/>
          </a:p>
        </p:txBody>
      </p:sp>
      <p:sp>
        <p:nvSpPr>
          <p:cNvPr id="4" name="页脚占位符 3"/>
          <p:cNvSpPr>
            <a:spLocks noGrp="1"/>
          </p:cNvSpPr>
          <p:nvPr>
            <p:ph type="ftr" sz="quarter" idx="11"/>
          </p:nvPr>
        </p:nvSpPr>
        <p:spPr/>
        <p:txBody>
          <a:bodyPr/>
          <a:lstStyle>
            <a:lvl1pPr>
              <a:defRPr smtClean="0"/>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297611C6-8679-4498-816D-FA8C53DB822F}" type="slidenum">
              <a:rPr lang="zh-CN" altLang="en-US"/>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smtClean="0"/>
            </a:lvl1pPr>
          </a:lstStyle>
          <a:p>
            <a:pPr>
              <a:defRPr/>
            </a:pPr>
            <a:endParaRPr lang="en-US" altLang="zh-CN"/>
          </a:p>
        </p:txBody>
      </p:sp>
      <p:sp>
        <p:nvSpPr>
          <p:cNvPr id="3" name="页脚占位符 2"/>
          <p:cNvSpPr>
            <a:spLocks noGrp="1"/>
          </p:cNvSpPr>
          <p:nvPr>
            <p:ph type="ftr" sz="quarter" idx="11"/>
          </p:nvPr>
        </p:nvSpPr>
        <p:spPr/>
        <p:txBody>
          <a:bodyPr/>
          <a:lstStyle>
            <a:lvl1pPr>
              <a:defRPr smtClean="0"/>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1C262895-C0CD-4E0E-99FD-EDE92CB7C21E}" type="slidenum">
              <a:rPr lang="zh-CN" altLang="en-US"/>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endParaRPr lang="en-US" altLang="zh-CN"/>
          </a:p>
        </p:txBody>
      </p:sp>
      <p:sp>
        <p:nvSpPr>
          <p:cNvPr id="6" name="页脚占位符 5"/>
          <p:cNvSpPr>
            <a:spLocks noGrp="1"/>
          </p:cNvSpPr>
          <p:nvPr>
            <p:ph type="ftr" sz="quarter" idx="11"/>
          </p:nvPr>
        </p:nvSpPr>
        <p:spPr/>
        <p:txBody>
          <a:bodyPr/>
          <a:lstStyle>
            <a:lvl1pPr>
              <a:defRPr smtClean="0"/>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7D9B0B4A-37D7-45A2-833E-44DBF68D6079}" type="slidenum">
              <a:rPr lang="zh-CN" altLang="en-US"/>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endParaRPr lang="en-US" altLang="zh-CN"/>
          </a:p>
        </p:txBody>
      </p:sp>
      <p:sp>
        <p:nvSpPr>
          <p:cNvPr id="6" name="页脚占位符 5"/>
          <p:cNvSpPr>
            <a:spLocks noGrp="1"/>
          </p:cNvSpPr>
          <p:nvPr>
            <p:ph type="ftr" sz="quarter" idx="11"/>
          </p:nvPr>
        </p:nvSpPr>
        <p:spPr/>
        <p:txBody>
          <a:bodyPr/>
          <a:lstStyle>
            <a:lvl1pPr>
              <a:defRPr smtClean="0"/>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0C286F84-E1D6-48AF-BA5F-41E29056812E}"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31"/>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89253BAA-8AB8-4A7D-97F4-07D59CCDEFB9}"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 id="2147483651" r:id="rId25"/>
    <p:sldLayoutId id="2147483656" r:id="rId26"/>
    <p:sldLayoutId id="2147483657" r:id="rId27"/>
    <p:sldLayoutId id="2147483658" r:id="rId28"/>
    <p:sldLayoutId id="2147483659" r:id="rId29"/>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slide" Target="slide7.xml"/><Relationship Id="rId7" Type="http://schemas.openxmlformats.org/officeDocument/2006/relationships/slide" Target="slide11.xml"/><Relationship Id="rId2" Type="http://schemas.openxmlformats.org/officeDocument/2006/relationships/slide" Target="slide6.xml"/><Relationship Id="rId1" Type="http://schemas.openxmlformats.org/officeDocument/2006/relationships/slideLayout" Target="../slideLayouts/slideLayout21.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 Id="rId9" Type="http://schemas.openxmlformats.org/officeDocument/2006/relationships/slide" Target="slide13.xml"/></Relationships>
</file>

<file path=ppt/slides/_rels/slide11.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slide" Target="slide6.xml"/><Relationship Id="rId7" Type="http://schemas.openxmlformats.org/officeDocument/2006/relationships/slide" Target="slide10.xml"/><Relationship Id="rId2" Type="http://schemas.openxmlformats.org/officeDocument/2006/relationships/slideLayout" Target="../slideLayouts/slideLayout22.xml"/><Relationship Id="rId1" Type="http://schemas.openxmlformats.org/officeDocument/2006/relationships/vmlDrawing" Target="../drawings/vmlDrawing2.vml"/><Relationship Id="rId6" Type="http://schemas.openxmlformats.org/officeDocument/2006/relationships/slide" Target="slide9.xml"/><Relationship Id="rId11" Type="http://schemas.openxmlformats.org/officeDocument/2006/relationships/package" Target="../embeddings/Microsoft_Office_Word___2.docx"/><Relationship Id="rId5" Type="http://schemas.openxmlformats.org/officeDocument/2006/relationships/slide" Target="slide8.xml"/><Relationship Id="rId10" Type="http://schemas.openxmlformats.org/officeDocument/2006/relationships/slide" Target="slide13.xml"/><Relationship Id="rId4" Type="http://schemas.openxmlformats.org/officeDocument/2006/relationships/slide" Target="slide7.xml"/><Relationship Id="rId9" Type="http://schemas.openxmlformats.org/officeDocument/2006/relationships/slide" Target="slide12.xml"/></Relationships>
</file>

<file path=ppt/slides/_rels/slide12.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slide" Target="slide7.xml"/><Relationship Id="rId7" Type="http://schemas.openxmlformats.org/officeDocument/2006/relationships/slide" Target="slide11.xml"/><Relationship Id="rId2" Type="http://schemas.openxmlformats.org/officeDocument/2006/relationships/slide" Target="slide6.xml"/><Relationship Id="rId1" Type="http://schemas.openxmlformats.org/officeDocument/2006/relationships/slideLayout" Target="../slideLayouts/slideLayout23.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 Id="rId9" Type="http://schemas.openxmlformats.org/officeDocument/2006/relationships/slide" Target="slide13.xml"/></Relationships>
</file>

<file path=ppt/slides/_rels/slide13.xml.rels><?xml version="1.0" encoding="UTF-8" standalone="yes"?>
<Relationships xmlns="http://schemas.openxmlformats.org/package/2006/relationships"><Relationship Id="rId8" Type="http://schemas.openxmlformats.org/officeDocument/2006/relationships/slide" Target="slide10.xml"/><Relationship Id="rId3" Type="http://schemas.openxmlformats.org/officeDocument/2006/relationships/package" Target="../embeddings/Microsoft_Office_Word___3.docx"/><Relationship Id="rId7" Type="http://schemas.openxmlformats.org/officeDocument/2006/relationships/slide" Target="slide9.xml"/><Relationship Id="rId2" Type="http://schemas.openxmlformats.org/officeDocument/2006/relationships/slideLayout" Target="../slideLayouts/slideLayout24.xml"/><Relationship Id="rId1" Type="http://schemas.openxmlformats.org/officeDocument/2006/relationships/vmlDrawing" Target="../drawings/vmlDrawing3.vml"/><Relationship Id="rId6" Type="http://schemas.openxmlformats.org/officeDocument/2006/relationships/slide" Target="slide8.xml"/><Relationship Id="rId11" Type="http://schemas.openxmlformats.org/officeDocument/2006/relationships/slide" Target="slide13.xml"/><Relationship Id="rId5" Type="http://schemas.openxmlformats.org/officeDocument/2006/relationships/slide" Target="slide7.xml"/><Relationship Id="rId10" Type="http://schemas.openxmlformats.org/officeDocument/2006/relationships/slide" Target="slide12.xml"/><Relationship Id="rId4" Type="http://schemas.openxmlformats.org/officeDocument/2006/relationships/slide" Target="slide6.xml"/><Relationship Id="rId9" Type="http://schemas.openxmlformats.org/officeDocument/2006/relationships/slide" Target="slide11.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13.xml"/><Relationship Id="rId1" Type="http://schemas.openxmlformats.org/officeDocument/2006/relationships/vmlDrawing" Target="../drawings/vmlDrawing1.v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slide" Target="slide7.xml"/><Relationship Id="rId7" Type="http://schemas.openxmlformats.org/officeDocument/2006/relationships/slide" Target="slide11.xml"/><Relationship Id="rId2" Type="http://schemas.openxmlformats.org/officeDocument/2006/relationships/slide" Target="slide6.xml"/><Relationship Id="rId1" Type="http://schemas.openxmlformats.org/officeDocument/2006/relationships/slideLayout" Target="../slideLayouts/slideLayout17.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 Id="rId9" Type="http://schemas.openxmlformats.org/officeDocument/2006/relationships/slide" Target="slide13.xml"/></Relationships>
</file>

<file path=ppt/slides/_rels/slide7.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slide" Target="slide7.xml"/><Relationship Id="rId7" Type="http://schemas.openxmlformats.org/officeDocument/2006/relationships/slide" Target="slide11.xml"/><Relationship Id="rId2" Type="http://schemas.openxmlformats.org/officeDocument/2006/relationships/slide" Target="slide6.xml"/><Relationship Id="rId1" Type="http://schemas.openxmlformats.org/officeDocument/2006/relationships/slideLayout" Target="../slideLayouts/slideLayout18.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 Id="rId9" Type="http://schemas.openxmlformats.org/officeDocument/2006/relationships/slide" Target="slide13.xml"/></Relationships>
</file>

<file path=ppt/slides/_rels/slide8.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slide" Target="slide7.xml"/><Relationship Id="rId7" Type="http://schemas.openxmlformats.org/officeDocument/2006/relationships/slide" Target="slide11.xml"/><Relationship Id="rId2" Type="http://schemas.openxmlformats.org/officeDocument/2006/relationships/slide" Target="slide6.xml"/><Relationship Id="rId1" Type="http://schemas.openxmlformats.org/officeDocument/2006/relationships/slideLayout" Target="../slideLayouts/slideLayout19.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 Id="rId9" Type="http://schemas.openxmlformats.org/officeDocument/2006/relationships/slide" Target="slide13.xml"/></Relationships>
</file>

<file path=ppt/slides/_rels/slide9.xml.rels><?xml version="1.0" encoding="UTF-8" standalone="yes"?>
<Relationships xmlns="http://schemas.openxmlformats.org/package/2006/relationships"><Relationship Id="rId8" Type="http://schemas.openxmlformats.org/officeDocument/2006/relationships/slide" Target="slide12.xml"/><Relationship Id="rId3" Type="http://schemas.openxmlformats.org/officeDocument/2006/relationships/slide" Target="slide7.xml"/><Relationship Id="rId7" Type="http://schemas.openxmlformats.org/officeDocument/2006/relationships/slide" Target="slide11.xml"/><Relationship Id="rId2" Type="http://schemas.openxmlformats.org/officeDocument/2006/relationships/slide" Target="slide6.xml"/><Relationship Id="rId1" Type="http://schemas.openxmlformats.org/officeDocument/2006/relationships/slideLayout" Target="../slideLayouts/slideLayout20.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 Id="rId9" Type="http://schemas.openxmlformats.org/officeDocument/2006/relationships/slide" Target="slide1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a:t>预防犯罪</a:t>
            </a:r>
          </a:p>
        </p:txBody>
      </p:sp>
    </p:spTree>
    <p:extLst>
      <p:ext uri="{BB962C8B-B14F-4D97-AF65-F5344CB8AC3E}">
        <p14:creationId xmlns:p14="http://schemas.microsoft.com/office/powerpoint/2010/main" xmlns="" val="3075216105"/>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2" action="ppaction://hlinksldjump"/>
          </p:cNvPr>
          <p:cNvSpPr/>
          <p:nvPr/>
        </p:nvSpPr>
        <p:spPr>
          <a:xfrm>
            <a:off x="496229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2" name="流程图: 可选过程 31">
            <a:hlinkClick r:id="rId3" action="ppaction://hlinksldjump"/>
          </p:cNvPr>
          <p:cNvSpPr/>
          <p:nvPr/>
        </p:nvSpPr>
        <p:spPr>
          <a:xfrm>
            <a:off x="543116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3" name="流程图: 可选过程 32">
            <a:hlinkClick r:id="rId4" action="ppaction://hlinksldjump"/>
          </p:cNvPr>
          <p:cNvSpPr/>
          <p:nvPr/>
        </p:nvSpPr>
        <p:spPr>
          <a:xfrm>
            <a:off x="590004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4" name="流程图: 可选过程 33">
            <a:hlinkClick r:id="rId5" action="ppaction://hlinksldjump"/>
          </p:cNvPr>
          <p:cNvSpPr/>
          <p:nvPr/>
        </p:nvSpPr>
        <p:spPr>
          <a:xfrm>
            <a:off x="6368913"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5" name="流程图: 可选过程 34">
            <a:hlinkClick r:id="rId6" action="ppaction://hlinksldjump"/>
          </p:cNvPr>
          <p:cNvSpPr/>
          <p:nvPr/>
        </p:nvSpPr>
        <p:spPr>
          <a:xfrm>
            <a:off x="6837786"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5</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36" name="流程图: 可选过程 35">
            <a:hlinkClick r:id="rId7" action="ppaction://hlinksldjump"/>
          </p:cNvPr>
          <p:cNvSpPr/>
          <p:nvPr/>
        </p:nvSpPr>
        <p:spPr>
          <a:xfrm>
            <a:off x="730666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7" name="流程图: 可选过程 36">
            <a:hlinkClick r:id="rId8" action="ppaction://hlinksldjump"/>
          </p:cNvPr>
          <p:cNvSpPr/>
          <p:nvPr/>
        </p:nvSpPr>
        <p:spPr>
          <a:xfrm>
            <a:off x="777553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8" name="流程图: 可选过程 37">
            <a:hlinkClick r:id="rId9" action="ppaction://hlinksldjump"/>
          </p:cNvPr>
          <p:cNvSpPr/>
          <p:nvPr/>
        </p:nvSpPr>
        <p:spPr>
          <a:xfrm>
            <a:off x="8244408"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135"/>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相关部门作出禁止摩托车、非机动车、行人在隧道内通行及相关违规处罚的规定。张某因骑摩托车穿越隧道被交警依法进行了相应的处罚。这警示我们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要树立法律意识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自觉依法自律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骑车过隧道时要避开交警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en-US" sz="2200" dirty="0" smtClean="0">
                <a:solidFill>
                  <a:srgbClr val="000000"/>
                </a:solidFill>
                <a:latin typeface="Times New Roman" panose="02020603050405020304" pitchFamily="18" charset="0"/>
                <a:cs typeface="Times New Roman" panose="02020603050405020304" pitchFamily="18" charset="0"/>
              </a:rPr>
              <a:t>要</a:t>
            </a:r>
            <a:r>
              <a:rPr lang="zh-CN" altLang="zh-CN" sz="2200" dirty="0" smtClean="0">
                <a:solidFill>
                  <a:srgbClr val="000000"/>
                </a:solidFill>
                <a:latin typeface="Times New Roman" panose="02020603050405020304" pitchFamily="18" charset="0"/>
                <a:cs typeface="Times New Roman" panose="02020603050405020304" pitchFamily="18" charset="0"/>
              </a:rPr>
              <a:t>善于</a:t>
            </a:r>
            <a:r>
              <a:rPr lang="zh-CN" altLang="zh-CN" sz="2200" dirty="0">
                <a:solidFill>
                  <a:srgbClr val="000000"/>
                </a:solidFill>
                <a:latin typeface="Times New Roman" panose="02020603050405020304" pitchFamily="18" charset="0"/>
                <a:cs typeface="Times New Roman" panose="02020603050405020304" pitchFamily="18" charset="0"/>
              </a:rPr>
              <a:t>用法律保护自己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避免受罚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遵守法律是人们行为的底线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9" name="五边形 18"/>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0" name="五边形 19"/>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1" name="组合 20"/>
          <p:cNvGrpSpPr/>
          <p:nvPr/>
        </p:nvGrpSpPr>
        <p:grpSpPr>
          <a:xfrm>
            <a:off x="468427" y="3501008"/>
            <a:ext cx="8247377" cy="3024336"/>
            <a:chOff x="645102" y="1441751"/>
            <a:chExt cx="8247377" cy="3024336"/>
          </a:xfrm>
        </p:grpSpPr>
        <p:grpSp>
          <p:nvGrpSpPr>
            <p:cNvPr id="22" name="组合 21"/>
            <p:cNvGrpSpPr/>
            <p:nvPr/>
          </p:nvGrpSpPr>
          <p:grpSpPr>
            <a:xfrm>
              <a:off x="645102" y="1441751"/>
              <a:ext cx="8247377" cy="3024336"/>
              <a:chOff x="645102" y="-603448"/>
              <a:chExt cx="8247377" cy="3024336"/>
            </a:xfrm>
          </p:grpSpPr>
          <p:sp>
            <p:nvSpPr>
              <p:cNvPr id="40" name="五边形 39"/>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1" name="燕尾形 40"/>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2" name="组合 41"/>
              <p:cNvGrpSpPr/>
              <p:nvPr/>
            </p:nvGrpSpPr>
            <p:grpSpPr>
              <a:xfrm>
                <a:off x="645102" y="-603448"/>
                <a:ext cx="8247377" cy="2707328"/>
                <a:chOff x="645102" y="-603448"/>
                <a:chExt cx="8247377" cy="2707328"/>
              </a:xfrm>
            </p:grpSpPr>
            <p:sp>
              <p:nvSpPr>
                <p:cNvPr id="43" name="矩形 42"/>
                <p:cNvSpPr/>
                <p:nvPr/>
              </p:nvSpPr>
              <p:spPr>
                <a:xfrm>
                  <a:off x="645102" y="-603448"/>
                  <a:ext cx="8247377" cy="270732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28"/>
                <p:cNvSpPr txBox="1"/>
                <p:nvPr/>
              </p:nvSpPr>
              <p:spPr>
                <a:xfrm>
                  <a:off x="8371094" y="-44904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9" name="矩形 38"/>
            <p:cNvSpPr>
              <a:spLocks noChangeAspect="1"/>
            </p:cNvSpPr>
            <p:nvPr/>
          </p:nvSpPr>
          <p:spPr>
            <a:xfrm>
              <a:off x="860242" y="1839165"/>
              <a:ext cx="7775757" cy="1886286"/>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张某因骑摩托车穿越隧道被交警依法进行了相应的处罚警示我们要树立法律意识</a:t>
              </a:r>
              <a:r>
                <a:rPr lang="en-US" altLang="zh-CN" sz="2000" dirty="0"/>
                <a:t>,</a:t>
              </a:r>
              <a:r>
                <a:rPr lang="zh-CN" altLang="zh-CN" sz="2000" dirty="0"/>
                <a:t>自觉依法自律</a:t>
              </a:r>
              <a:r>
                <a:rPr lang="en-US" altLang="zh-CN" sz="2000" dirty="0"/>
                <a:t>,A</a:t>
              </a:r>
              <a:r>
                <a:rPr lang="zh-CN" altLang="zh-CN" sz="2000" dirty="0"/>
                <a:t>项说法正确。</a:t>
              </a:r>
              <a:r>
                <a:rPr lang="en-US" altLang="zh-CN" sz="2000" dirty="0"/>
                <a:t>B</a:t>
              </a:r>
              <a:r>
                <a:rPr lang="zh-CN" altLang="zh-CN" sz="2000" dirty="0"/>
                <a:t>项做法错误</a:t>
              </a:r>
              <a:r>
                <a:rPr lang="en-US" altLang="zh-CN" sz="2000" dirty="0"/>
                <a:t>,</a:t>
              </a:r>
              <a:r>
                <a:rPr lang="zh-CN" altLang="zh-CN" sz="2000" dirty="0"/>
                <a:t>这是不遵守法律的行为。</a:t>
              </a:r>
              <a:r>
                <a:rPr lang="en-US" altLang="zh-CN" sz="2000" dirty="0"/>
                <a:t>C</a:t>
              </a:r>
              <a:r>
                <a:rPr lang="zh-CN" altLang="zh-CN" sz="2000" dirty="0"/>
                <a:t>项与题意不符</a:t>
              </a:r>
              <a:r>
                <a:rPr lang="en-US" altLang="zh-CN" sz="2000" dirty="0"/>
                <a:t>,</a:t>
              </a:r>
              <a:r>
                <a:rPr lang="zh-CN" altLang="zh-CN" sz="2000" dirty="0"/>
                <a:t>排除。遵守法律是人们行为的底线</a:t>
              </a:r>
              <a:r>
                <a:rPr lang="en-US" altLang="zh-CN" sz="2000" dirty="0"/>
                <a:t>,D</a:t>
              </a:r>
              <a:r>
                <a:rPr lang="zh-CN" altLang="zh-CN" sz="2000" dirty="0"/>
                <a:t>项说法正确</a:t>
              </a:r>
              <a:r>
                <a:rPr lang="en-US" altLang="zh-CN" sz="2000" dirty="0"/>
                <a:t>,</a:t>
              </a:r>
              <a:r>
                <a:rPr lang="zh-CN" altLang="zh-CN" sz="2000" dirty="0"/>
                <a:t>但与题意不符。</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45" name="组合 44"/>
          <p:cNvGrpSpPr/>
          <p:nvPr/>
        </p:nvGrpSpPr>
        <p:grpSpPr>
          <a:xfrm>
            <a:off x="468427" y="5373216"/>
            <a:ext cx="8247378" cy="1152128"/>
            <a:chOff x="645102" y="4752548"/>
            <a:chExt cx="8247378" cy="1152128"/>
          </a:xfrm>
        </p:grpSpPr>
        <p:grpSp>
          <p:nvGrpSpPr>
            <p:cNvPr id="46" name="组合 45"/>
            <p:cNvGrpSpPr/>
            <p:nvPr/>
          </p:nvGrpSpPr>
          <p:grpSpPr>
            <a:xfrm>
              <a:off x="645102" y="4752548"/>
              <a:ext cx="8247378" cy="1152128"/>
              <a:chOff x="645102" y="3755469"/>
              <a:chExt cx="8247378" cy="1152128"/>
            </a:xfrm>
          </p:grpSpPr>
          <p:sp>
            <p:nvSpPr>
              <p:cNvPr id="48" name="五边形 4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9" name="五边形 48"/>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0" name="燕尾形 49"/>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矩形 50"/>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7" name="矩形 46"/>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A</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1990622981"/>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childTnLst>
                    </p:cTn>
                  </p:par>
                </p:childTnLst>
              </p:cTn>
              <p:nextCondLst>
                <p:cond evt="onClick" delay="0">
                  <p:tgtEl>
                    <p:spTgt spid="20"/>
                  </p:tgtEl>
                </p:cond>
              </p:nextCondLst>
            </p:seq>
            <p:seq concurrent="1" nextAc="seek">
              <p:cTn id="8" restart="whenNotActive" fill="hold" evtFilter="cancelBubble" nodeType="interactiveSeq">
                <p:stCondLst>
                  <p:cond evt="onClick" delay="0">
                    <p:tgtEl>
                      <p:spTgt spid="2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1"/>
                                        </p:tgtEl>
                                      </p:cBhvr>
                                    </p:animEffect>
                                    <p:set>
                                      <p:cBhvr>
                                        <p:cTn id="13"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4" restart="whenNotActive" fill="hold" evtFilter="cancelBubble" nodeType="interactiveSeq">
                <p:stCondLst>
                  <p:cond evt="onClick" delay="0">
                    <p:tgtEl>
                      <p:spTgt spid="1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wipe(down)">
                                      <p:cBhvr>
                                        <p:cTn id="19" dur="500"/>
                                        <p:tgtEl>
                                          <p:spTgt spid="45"/>
                                        </p:tgtEl>
                                      </p:cBhvr>
                                    </p:animEffect>
                                  </p:childTnLst>
                                </p:cTn>
                              </p:par>
                            </p:childTnLst>
                          </p:cTn>
                        </p:par>
                      </p:childTnLst>
                    </p:cTn>
                  </p:par>
                </p:childTnLst>
              </p:cTn>
              <p:nextCondLst>
                <p:cond evt="onClick" delay="0">
                  <p:tgtEl>
                    <p:spTgt spid="19"/>
                  </p:tgtEl>
                </p:cond>
              </p:nextCondLst>
            </p:seq>
            <p:seq concurrent="1" nextAc="seek">
              <p:cTn id="20" restart="whenNotActive" fill="hold" evtFilter="cancelBubble" nodeType="interactiveSeq">
                <p:stCondLst>
                  <p:cond evt="onClick" delay="0">
                    <p:tgtEl>
                      <p:spTgt spid="45"/>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5"/>
                                        </p:tgtEl>
                                      </p:cBhvr>
                                    </p:animEffect>
                                    <p:set>
                                      <p:cBhvr>
                                        <p:cTn id="25" dur="1" fill="hold">
                                          <p:stCondLst>
                                            <p:cond delay="499"/>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5"/>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五边形 23"/>
          <p:cNvSpPr/>
          <p:nvPr/>
        </p:nvSpPr>
        <p:spPr>
          <a:xfrm>
            <a:off x="7679230" y="6192708"/>
            <a:ext cx="1037974"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25" name="组合 24"/>
          <p:cNvGrpSpPr/>
          <p:nvPr/>
        </p:nvGrpSpPr>
        <p:grpSpPr>
          <a:xfrm>
            <a:off x="420104" y="5301208"/>
            <a:ext cx="8303793" cy="1179532"/>
            <a:chOff x="251520" y="4725144"/>
            <a:chExt cx="8640960" cy="1179532"/>
          </a:xfrm>
        </p:grpSpPr>
        <p:grpSp>
          <p:nvGrpSpPr>
            <p:cNvPr id="26" name="组合 25"/>
            <p:cNvGrpSpPr/>
            <p:nvPr/>
          </p:nvGrpSpPr>
          <p:grpSpPr>
            <a:xfrm>
              <a:off x="251520" y="4725144"/>
              <a:ext cx="8640960" cy="1179532"/>
              <a:chOff x="251520" y="3728065"/>
              <a:chExt cx="8640960" cy="1179532"/>
            </a:xfrm>
          </p:grpSpPr>
          <p:sp>
            <p:nvSpPr>
              <p:cNvPr id="28" name="五边形 2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9" name="燕尾形 28"/>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矩形 29"/>
              <p:cNvSpPr/>
              <p:nvPr/>
            </p:nvSpPr>
            <p:spPr>
              <a:xfrm>
                <a:off x="251520" y="3728065"/>
                <a:ext cx="8640960" cy="86409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48"/>
              <p:cNvSpPr txBox="1"/>
              <p:nvPr/>
            </p:nvSpPr>
            <p:spPr>
              <a:xfrm>
                <a:off x="8318590"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7" name="矩形 26"/>
            <p:cNvSpPr>
              <a:spLocks noChangeAspect="1"/>
            </p:cNvSpPr>
            <p:nvPr/>
          </p:nvSpPr>
          <p:spPr>
            <a:xfrm>
              <a:off x="539552" y="4962940"/>
              <a:ext cx="8064896" cy="463397"/>
            </a:xfrm>
            <a:prstGeom prst="rect">
              <a:avLst/>
            </a:prstGeom>
          </p:spPr>
          <p:txBody>
            <a:bodyPr wrap="square">
              <a:spAutoFit/>
            </a:bodyPr>
            <a:lstStyle/>
            <a:p>
              <a:pPr>
                <a:lnSpc>
                  <a:spcPct val="150000"/>
                </a:lnSpc>
              </a:pPr>
              <a:r>
                <a:rPr lang="en-US" altLang="zh-CN" dirty="0" smtClean="0">
                  <a:latin typeface="Times New Roman" panose="02020603050405020304" pitchFamily="18" charset="0"/>
                </a:rPr>
                <a:t>B</a:t>
              </a:r>
              <a:endParaRPr lang="zh-CN" altLang="en-US" dirty="0"/>
            </a:p>
          </p:txBody>
        </p:sp>
      </p:grpSp>
      <p:sp>
        <p:nvSpPr>
          <p:cNvPr id="17" name="流程图: 可选过程 16">
            <a:hlinkClick r:id="rId3" action="ppaction://hlinksldjump"/>
          </p:cNvPr>
          <p:cNvSpPr/>
          <p:nvPr/>
        </p:nvSpPr>
        <p:spPr>
          <a:xfrm>
            <a:off x="496229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流程图: 可选过程 17">
            <a:hlinkClick r:id="rId4" action="ppaction://hlinksldjump"/>
          </p:cNvPr>
          <p:cNvSpPr/>
          <p:nvPr/>
        </p:nvSpPr>
        <p:spPr>
          <a:xfrm>
            <a:off x="543116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流程图: 可选过程 18">
            <a:hlinkClick r:id="rId5" action="ppaction://hlinksldjump"/>
          </p:cNvPr>
          <p:cNvSpPr/>
          <p:nvPr/>
        </p:nvSpPr>
        <p:spPr>
          <a:xfrm>
            <a:off x="590004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流程图: 可选过程 19">
            <a:hlinkClick r:id="rId6" action="ppaction://hlinksldjump"/>
          </p:cNvPr>
          <p:cNvSpPr/>
          <p:nvPr/>
        </p:nvSpPr>
        <p:spPr>
          <a:xfrm>
            <a:off x="6368913"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流程图: 可选过程 20">
            <a:hlinkClick r:id="rId7" action="ppaction://hlinksldjump"/>
          </p:cNvPr>
          <p:cNvSpPr/>
          <p:nvPr/>
        </p:nvSpPr>
        <p:spPr>
          <a:xfrm>
            <a:off x="6837786"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流程图: 可选过程 21">
            <a:hlinkClick r:id="rId8" action="ppaction://hlinksldjump"/>
          </p:cNvPr>
          <p:cNvSpPr/>
          <p:nvPr/>
        </p:nvSpPr>
        <p:spPr>
          <a:xfrm>
            <a:off x="7306660"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6</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23" name="流程图: 可选过程 22">
            <a:hlinkClick r:id="rId9" action="ppaction://hlinksldjump"/>
          </p:cNvPr>
          <p:cNvSpPr/>
          <p:nvPr/>
        </p:nvSpPr>
        <p:spPr>
          <a:xfrm>
            <a:off x="777553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2" name="流程图: 可选过程 31">
            <a:hlinkClick r:id="rId10" action="ppaction://hlinksldjump"/>
          </p:cNvPr>
          <p:cNvSpPr/>
          <p:nvPr/>
        </p:nvSpPr>
        <p:spPr>
          <a:xfrm>
            <a:off x="8244408"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135"/>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下面几幅图说明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一般违法和犯罪都具有严重社会危害性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有了不良行为如不及时改正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就有可能发展成为犯罪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一般违法与犯罪承担的法律责任是相同的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有不良行为的人一定会走上违法犯罪的道路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107535135"/>
              </p:ext>
            </p:extLst>
          </p:nvPr>
        </p:nvGraphicFramePr>
        <p:xfrm>
          <a:off x="508000" y="1739176"/>
          <a:ext cx="8128000" cy="887424"/>
        </p:xfrm>
        <a:graphic>
          <a:graphicData uri="http://schemas.openxmlformats.org/presentationml/2006/ole">
            <p:oleObj spid="_x0000_s2055" name="文档" r:id="rId11" imgW="3839157" imgH="418395" progId="Word.Document.12">
              <p:embed/>
            </p:oleObj>
          </a:graphicData>
        </a:graphic>
      </p:graphicFrame>
    </p:spTree>
    <p:extLst>
      <p:ext uri="{BB962C8B-B14F-4D97-AF65-F5344CB8AC3E}">
        <p14:creationId xmlns:p14="http://schemas.microsoft.com/office/powerpoint/2010/main" xmlns="" val="2013569707"/>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childTnLst>
              </p:cTn>
              <p:nextCondLst>
                <p:cond evt="onClick" delay="0">
                  <p:tgtEl>
                    <p:spTgt spid="24"/>
                  </p:tgtEl>
                </p:cond>
              </p:nextCondLst>
            </p:seq>
            <p:seq concurrent="1" nextAc="seek">
              <p:cTn id="8" restart="whenNotActive" fill="hold" evtFilter="cancelBubble" nodeType="interactiveSeq">
                <p:stCondLst>
                  <p:cond evt="onClick" delay="0">
                    <p:tgtEl>
                      <p:spTgt spid="25"/>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5"/>
                                        </p:tgtEl>
                                      </p:cBhvr>
                                    </p:animEffect>
                                    <p:set>
                                      <p:cBhvr>
                                        <p:cTn id="13"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五边形 30"/>
          <p:cNvSpPr/>
          <p:nvPr/>
        </p:nvSpPr>
        <p:spPr>
          <a:xfrm>
            <a:off x="7679230" y="6192708"/>
            <a:ext cx="1037974"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32" name="组合 31"/>
          <p:cNvGrpSpPr/>
          <p:nvPr/>
        </p:nvGrpSpPr>
        <p:grpSpPr>
          <a:xfrm>
            <a:off x="420104" y="5301208"/>
            <a:ext cx="8303793" cy="1179532"/>
            <a:chOff x="251520" y="4725144"/>
            <a:chExt cx="8640960" cy="1179532"/>
          </a:xfrm>
        </p:grpSpPr>
        <p:grpSp>
          <p:nvGrpSpPr>
            <p:cNvPr id="33" name="组合 32"/>
            <p:cNvGrpSpPr/>
            <p:nvPr/>
          </p:nvGrpSpPr>
          <p:grpSpPr>
            <a:xfrm>
              <a:off x="251520" y="4725144"/>
              <a:ext cx="8640960" cy="1179532"/>
              <a:chOff x="251520" y="3728065"/>
              <a:chExt cx="8640960" cy="1179532"/>
            </a:xfrm>
          </p:grpSpPr>
          <p:sp>
            <p:nvSpPr>
              <p:cNvPr id="35" name="五边形 34"/>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6" name="燕尾形 3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矩形 36"/>
              <p:cNvSpPr/>
              <p:nvPr/>
            </p:nvSpPr>
            <p:spPr>
              <a:xfrm>
                <a:off x="251520" y="3728065"/>
                <a:ext cx="8640960" cy="86409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48"/>
              <p:cNvSpPr txBox="1"/>
              <p:nvPr/>
            </p:nvSpPr>
            <p:spPr>
              <a:xfrm>
                <a:off x="8318590"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4" name="矩形 33"/>
            <p:cNvSpPr>
              <a:spLocks noChangeAspect="1"/>
            </p:cNvSpPr>
            <p:nvPr/>
          </p:nvSpPr>
          <p:spPr>
            <a:xfrm>
              <a:off x="539552" y="4962940"/>
              <a:ext cx="8064896" cy="463397"/>
            </a:xfrm>
            <a:prstGeom prst="rect">
              <a:avLst/>
            </a:prstGeom>
          </p:spPr>
          <p:txBody>
            <a:bodyPr wrap="square">
              <a:spAutoFit/>
            </a:bodyPr>
            <a:lstStyle/>
            <a:p>
              <a:pPr>
                <a:lnSpc>
                  <a:spcPct val="150000"/>
                </a:lnSpc>
              </a:pPr>
              <a:r>
                <a:rPr lang="en-US" altLang="zh-CN" dirty="0" smtClean="0">
                  <a:latin typeface="Times New Roman" panose="02020603050405020304" pitchFamily="18" charset="0"/>
                </a:rPr>
                <a:t>C</a:t>
              </a:r>
              <a:endParaRPr lang="zh-CN" altLang="en-US" dirty="0"/>
            </a:p>
          </p:txBody>
        </p:sp>
      </p:grpSp>
      <p:sp>
        <p:nvSpPr>
          <p:cNvPr id="39" name="流程图: 可选过程 38">
            <a:hlinkClick r:id="rId2" action="ppaction://hlinksldjump"/>
          </p:cNvPr>
          <p:cNvSpPr/>
          <p:nvPr/>
        </p:nvSpPr>
        <p:spPr>
          <a:xfrm>
            <a:off x="496229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0" name="流程图: 可选过程 39">
            <a:hlinkClick r:id="rId3" action="ppaction://hlinksldjump"/>
          </p:cNvPr>
          <p:cNvSpPr/>
          <p:nvPr/>
        </p:nvSpPr>
        <p:spPr>
          <a:xfrm>
            <a:off x="543116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1" name="流程图: 可选过程 40">
            <a:hlinkClick r:id="rId4" action="ppaction://hlinksldjump"/>
          </p:cNvPr>
          <p:cNvSpPr/>
          <p:nvPr/>
        </p:nvSpPr>
        <p:spPr>
          <a:xfrm>
            <a:off x="590004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2" name="流程图: 可选过程 41">
            <a:hlinkClick r:id="rId5" action="ppaction://hlinksldjump"/>
          </p:cNvPr>
          <p:cNvSpPr/>
          <p:nvPr/>
        </p:nvSpPr>
        <p:spPr>
          <a:xfrm>
            <a:off x="6368913"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3" name="流程图: 可选过程 42">
            <a:hlinkClick r:id="rId6" action="ppaction://hlinksldjump"/>
          </p:cNvPr>
          <p:cNvSpPr/>
          <p:nvPr/>
        </p:nvSpPr>
        <p:spPr>
          <a:xfrm>
            <a:off x="6837786"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4" name="流程图: 可选过程 43">
            <a:hlinkClick r:id="rId7" action="ppaction://hlinksldjump"/>
          </p:cNvPr>
          <p:cNvSpPr/>
          <p:nvPr/>
        </p:nvSpPr>
        <p:spPr>
          <a:xfrm>
            <a:off x="730666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5" name="流程图: 可选过程 44">
            <a:hlinkClick r:id="rId8" action="ppaction://hlinksldjump"/>
          </p:cNvPr>
          <p:cNvSpPr/>
          <p:nvPr/>
        </p:nvSpPr>
        <p:spPr>
          <a:xfrm>
            <a:off x="7775534"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7</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46" name="流程图: 可选过程 45">
            <a:hlinkClick r:id="rId9" action="ppaction://hlinksldjump"/>
          </p:cNvPr>
          <p:cNvSpPr/>
          <p:nvPr/>
        </p:nvSpPr>
        <p:spPr>
          <a:xfrm>
            <a:off x="8244408"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135"/>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作为合格的现代公民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我们应该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自觉树立法律意识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维护法律的尊严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自觉依法自律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加强自身道德修养　</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从小事做起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预防违法犯罪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①③④⑤</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②③④⑤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①②③④⑤</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①②③④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13416135"/>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31"/>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childTnLst>
                    </p:cTn>
                  </p:par>
                </p:childTnLst>
              </p:cTn>
              <p:nextCondLst>
                <p:cond evt="onClick" delay="0">
                  <p:tgtEl>
                    <p:spTgt spid="31"/>
                  </p:tgtEl>
                </p:cond>
              </p:nextCondLst>
            </p:seq>
            <p:seq concurrent="1" nextAc="seek">
              <p:cTn id="8" restart="whenNotActive" fill="hold" evtFilter="cancelBubble" nodeType="interactiveSeq">
                <p:stCondLst>
                  <p:cond evt="onClick" delay="0">
                    <p:tgtEl>
                      <p:spTgt spid="32"/>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2"/>
                                        </p:tgtEl>
                                      </p:cBhvr>
                                    </p:animEffect>
                                    <p:set>
                                      <p:cBhvr>
                                        <p:cTn id="13" dur="1" fill="hold">
                                          <p:stCondLst>
                                            <p:cond delay="499"/>
                                          </p:stCondLst>
                                        </p:cTn>
                                        <p:tgtEl>
                                          <p:spTgt spid="32"/>
                                        </p:tgtEl>
                                        <p:attrNameLst>
                                          <p:attrName>style.visibility</p:attrName>
                                        </p:attrNameLst>
                                      </p:cBhvr>
                                      <p:to>
                                        <p:strVal val="hidden"/>
                                      </p:to>
                                    </p:set>
                                  </p:childTnLst>
                                </p:cTn>
                              </p:par>
                            </p:childTnLst>
                          </p:cTn>
                        </p:par>
                      </p:childTnLst>
                    </p:cTn>
                  </p:par>
                </p:childTnLst>
              </p:cTn>
              <p:nextCondLst>
                <p:cond evt="onClick" delay="0">
                  <p:tgtEl>
                    <p:spTgt spid="32"/>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135135"/>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初中生小强对网络上不健康的东西非常着迷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经常逃课上网。在网吧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他结识了一帮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染上了抽烟、吸毒的坏习惯。为了弄到吸毒的钱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朋友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一起拦路抢劫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从而走上了犯罪的道路。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个未成年人的道路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小强的经历说明了什么问题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小强的经历给青少年哪些警示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457616726"/>
              </p:ext>
            </p:extLst>
          </p:nvPr>
        </p:nvGraphicFramePr>
        <p:xfrm>
          <a:off x="508000" y="2493137"/>
          <a:ext cx="8128000" cy="2232007"/>
        </p:xfrm>
        <a:graphic>
          <a:graphicData uri="http://schemas.openxmlformats.org/presentationml/2006/ole">
            <p:oleObj spid="_x0000_s3079" name="文档" r:id="rId3" imgW="3839157" imgH="1053548" progId="Word.Document.12">
              <p:embed/>
            </p:oleObj>
          </a:graphicData>
        </a:graphic>
      </p:graphicFrame>
      <p:sp>
        <p:nvSpPr>
          <p:cNvPr id="10" name="流程图: 可选过程 9">
            <a:hlinkClick r:id="rId4" action="ppaction://hlinksldjump"/>
          </p:cNvPr>
          <p:cNvSpPr/>
          <p:nvPr/>
        </p:nvSpPr>
        <p:spPr>
          <a:xfrm>
            <a:off x="496229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流程图: 可选过程 10">
            <a:hlinkClick r:id="rId5" action="ppaction://hlinksldjump"/>
          </p:cNvPr>
          <p:cNvSpPr/>
          <p:nvPr/>
        </p:nvSpPr>
        <p:spPr>
          <a:xfrm>
            <a:off x="543116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2" name="流程图: 可选过程 11">
            <a:hlinkClick r:id="rId6" action="ppaction://hlinksldjump"/>
          </p:cNvPr>
          <p:cNvSpPr/>
          <p:nvPr/>
        </p:nvSpPr>
        <p:spPr>
          <a:xfrm>
            <a:off x="590004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3" name="流程图: 可选过程 12">
            <a:hlinkClick r:id="rId7" action="ppaction://hlinksldjump"/>
          </p:cNvPr>
          <p:cNvSpPr/>
          <p:nvPr/>
        </p:nvSpPr>
        <p:spPr>
          <a:xfrm>
            <a:off x="6368913"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流程图: 可选过程 13">
            <a:hlinkClick r:id="rId8" action="ppaction://hlinksldjump"/>
          </p:cNvPr>
          <p:cNvSpPr/>
          <p:nvPr/>
        </p:nvSpPr>
        <p:spPr>
          <a:xfrm>
            <a:off x="6837786"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流程图: 可选过程 14">
            <a:hlinkClick r:id="rId9" action="ppaction://hlinksldjump"/>
          </p:cNvPr>
          <p:cNvSpPr/>
          <p:nvPr/>
        </p:nvSpPr>
        <p:spPr>
          <a:xfrm>
            <a:off x="730666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4" name="流程图: 可选过程 23">
            <a:hlinkClick r:id="rId10" action="ppaction://hlinksldjump"/>
          </p:cNvPr>
          <p:cNvSpPr/>
          <p:nvPr/>
        </p:nvSpPr>
        <p:spPr>
          <a:xfrm>
            <a:off x="777553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5" name="流程图: 可选过程 24">
            <a:hlinkClick r:id="rId11" action="ppaction://hlinksldjump"/>
          </p:cNvPr>
          <p:cNvSpPr/>
          <p:nvPr/>
        </p:nvSpPr>
        <p:spPr>
          <a:xfrm>
            <a:off x="8244408"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8</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26" name="五边形 25"/>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7" name="五边形 26"/>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8" name="组合 27"/>
          <p:cNvGrpSpPr/>
          <p:nvPr/>
        </p:nvGrpSpPr>
        <p:grpSpPr>
          <a:xfrm>
            <a:off x="468427" y="2493136"/>
            <a:ext cx="8247377" cy="4032208"/>
            <a:chOff x="645102" y="433879"/>
            <a:chExt cx="8247377" cy="4032208"/>
          </a:xfrm>
        </p:grpSpPr>
        <p:grpSp>
          <p:nvGrpSpPr>
            <p:cNvPr id="29" name="组合 28"/>
            <p:cNvGrpSpPr/>
            <p:nvPr/>
          </p:nvGrpSpPr>
          <p:grpSpPr>
            <a:xfrm>
              <a:off x="645102" y="433879"/>
              <a:ext cx="8247377" cy="4032208"/>
              <a:chOff x="645102" y="-1611320"/>
              <a:chExt cx="8247377" cy="4032208"/>
            </a:xfrm>
          </p:grpSpPr>
          <p:sp>
            <p:nvSpPr>
              <p:cNvPr id="31" name="五边形 30"/>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2" name="燕尾形 31"/>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3" name="组合 32"/>
              <p:cNvGrpSpPr/>
              <p:nvPr/>
            </p:nvGrpSpPr>
            <p:grpSpPr>
              <a:xfrm>
                <a:off x="645102" y="-1611320"/>
                <a:ext cx="8247377" cy="3715199"/>
                <a:chOff x="645102" y="-1611320"/>
                <a:chExt cx="8247377" cy="3715199"/>
              </a:xfrm>
            </p:grpSpPr>
            <p:sp>
              <p:nvSpPr>
                <p:cNvPr id="34" name="矩形 33"/>
                <p:cNvSpPr/>
                <p:nvPr/>
              </p:nvSpPr>
              <p:spPr>
                <a:xfrm>
                  <a:off x="645102" y="-1611320"/>
                  <a:ext cx="8247377" cy="371519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28"/>
                <p:cNvSpPr txBox="1"/>
                <p:nvPr/>
              </p:nvSpPr>
              <p:spPr>
                <a:xfrm>
                  <a:off x="8371094" y="-153156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0" name="矩形 29"/>
            <p:cNvSpPr>
              <a:spLocks noChangeAspect="1"/>
            </p:cNvSpPr>
            <p:nvPr/>
          </p:nvSpPr>
          <p:spPr>
            <a:xfrm>
              <a:off x="860242" y="756638"/>
              <a:ext cx="7775757" cy="1405193"/>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第</a:t>
              </a:r>
              <a:r>
                <a:rPr lang="en-US" altLang="zh-CN" sz="2000" dirty="0"/>
                <a:t>(1)</a:t>
              </a:r>
              <a:r>
                <a:rPr lang="zh-CN" altLang="zh-CN" sz="2000" dirty="0"/>
                <a:t>问考查对如何预防犯罪的理解与认识能力。回答要简明扼要。第</a:t>
              </a:r>
              <a:r>
                <a:rPr lang="en-US" altLang="zh-CN" sz="2000" dirty="0"/>
                <a:t>(2)</a:t>
              </a:r>
              <a:r>
                <a:rPr lang="zh-CN" altLang="zh-CN" sz="2000" dirty="0"/>
                <a:t>问属于开放性试题</a:t>
              </a:r>
              <a:r>
                <a:rPr lang="en-US" altLang="zh-CN" sz="2000" dirty="0"/>
                <a:t>,</a:t>
              </a:r>
              <a:r>
                <a:rPr lang="zh-CN" altLang="zh-CN" sz="2000" dirty="0"/>
                <a:t>警示类的题目要结合自身</a:t>
              </a:r>
              <a:r>
                <a:rPr lang="en-US" altLang="zh-CN" sz="2000" dirty="0"/>
                <a:t>,</a:t>
              </a:r>
              <a:r>
                <a:rPr lang="zh-CN" altLang="zh-CN" sz="2000" dirty="0"/>
                <a:t>提炼材料主旨</a:t>
              </a:r>
              <a:r>
                <a:rPr lang="en-US" altLang="zh-CN" sz="2000" dirty="0"/>
                <a:t>,</a:t>
              </a:r>
              <a:r>
                <a:rPr lang="zh-CN" altLang="zh-CN" sz="2000" dirty="0"/>
                <a:t>从远离违法犯罪角度来阐述。</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36" name="组合 35"/>
          <p:cNvGrpSpPr/>
          <p:nvPr/>
        </p:nvGrpSpPr>
        <p:grpSpPr>
          <a:xfrm>
            <a:off x="468427" y="3356992"/>
            <a:ext cx="8247378" cy="3168352"/>
            <a:chOff x="645102" y="2736324"/>
            <a:chExt cx="8247378" cy="3168352"/>
          </a:xfrm>
        </p:grpSpPr>
        <p:grpSp>
          <p:nvGrpSpPr>
            <p:cNvPr id="37" name="组合 36"/>
            <p:cNvGrpSpPr/>
            <p:nvPr/>
          </p:nvGrpSpPr>
          <p:grpSpPr>
            <a:xfrm>
              <a:off x="645102" y="2736324"/>
              <a:ext cx="8247378" cy="3168352"/>
              <a:chOff x="645102" y="1739245"/>
              <a:chExt cx="8247378" cy="3168352"/>
            </a:xfrm>
          </p:grpSpPr>
          <p:sp>
            <p:nvSpPr>
              <p:cNvPr id="39" name="五边形 3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0" name="五边形 3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1" name="燕尾形 4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矩形 41"/>
              <p:cNvSpPr/>
              <p:nvPr/>
            </p:nvSpPr>
            <p:spPr>
              <a:xfrm>
                <a:off x="645102" y="1739245"/>
                <a:ext cx="8247378" cy="285291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8"/>
              <p:cNvSpPr txBox="1"/>
              <p:nvPr/>
            </p:nvSpPr>
            <p:spPr>
              <a:xfrm>
                <a:off x="8388424" y="183130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8" name="矩形 37"/>
            <p:cNvSpPr>
              <a:spLocks noChangeAspect="1"/>
            </p:cNvSpPr>
            <p:nvPr/>
          </p:nvSpPr>
          <p:spPr>
            <a:xfrm>
              <a:off x="860240" y="3077037"/>
              <a:ext cx="7744207" cy="2400657"/>
            </a:xfrm>
            <a:prstGeom prst="rect">
              <a:avLst/>
            </a:prstGeom>
          </p:spPr>
          <p:txBody>
            <a:bodyPr wrap="square">
              <a:spAutoFit/>
            </a:bodyPr>
            <a:lstStyle/>
            <a:p>
              <a:pPr>
                <a:lnSpc>
                  <a:spcPct val="150000"/>
                </a:lnSpc>
              </a:pPr>
              <a:r>
                <a:rPr lang="en-US" altLang="zh-CN" sz="2000" dirty="0"/>
                <a:t>(1)</a:t>
              </a:r>
              <a:r>
                <a:rPr lang="zh-CN" altLang="zh-CN" sz="2000" dirty="0"/>
                <a:t>犯罪是我们成长道路上最凶险的陷阱。预防犯罪</a:t>
              </a:r>
              <a:r>
                <a:rPr lang="en-US" altLang="zh-CN" sz="2000" dirty="0"/>
                <a:t>,</a:t>
              </a:r>
              <a:r>
                <a:rPr lang="zh-CN" altLang="zh-CN" sz="2000" dirty="0"/>
                <a:t>需要我们杜绝不良行为。</a:t>
              </a:r>
            </a:p>
            <a:p>
              <a:pPr>
                <a:lnSpc>
                  <a:spcPct val="150000"/>
                </a:lnSpc>
              </a:pPr>
              <a:r>
                <a:rPr lang="en-US" altLang="zh-CN" sz="2000" dirty="0"/>
                <a:t>(</a:t>
              </a:r>
              <a:r>
                <a:rPr lang="en-US" altLang="zh-CN" sz="2000"/>
                <a:t>2</a:t>
              </a:r>
              <a:r>
                <a:rPr lang="en-US" altLang="zh-CN" sz="2000" smtClean="0"/>
                <a:t>)</a:t>
              </a:r>
              <a:r>
                <a:rPr lang="zh-CN" altLang="zh-CN" sz="2000" smtClean="0"/>
                <a:t>生活</a:t>
              </a:r>
              <a:r>
                <a:rPr lang="zh-CN" altLang="zh-CN" sz="2000" dirty="0"/>
                <a:t>在法治社会</a:t>
              </a:r>
              <a:r>
                <a:rPr lang="en-US" altLang="zh-CN" sz="2000" dirty="0"/>
                <a:t>,</a:t>
              </a:r>
              <a:r>
                <a:rPr lang="zh-CN" altLang="zh-CN" sz="2000" dirty="0"/>
                <a:t>我们应增强法治观念</a:t>
              </a:r>
              <a:r>
                <a:rPr lang="en-US" altLang="zh-CN" sz="2000" dirty="0"/>
                <a:t>,</a:t>
              </a:r>
              <a:r>
                <a:rPr lang="zh-CN" altLang="zh-CN" sz="2000" dirty="0"/>
                <a:t>依法自律</a:t>
              </a:r>
              <a:r>
                <a:rPr lang="en-US" altLang="zh-CN" sz="2000" dirty="0"/>
                <a:t>,</a:t>
              </a:r>
              <a:r>
                <a:rPr lang="zh-CN" altLang="zh-CN" sz="2000" dirty="0"/>
                <a:t>做一个自觉守法的人。我们要从小事做起</a:t>
              </a:r>
              <a:r>
                <a:rPr lang="en-US" altLang="zh-CN" sz="2000" dirty="0"/>
                <a:t>,</a:t>
              </a:r>
              <a:r>
                <a:rPr lang="zh-CN" altLang="zh-CN" sz="2000" dirty="0"/>
                <a:t>避免沾染上不良习气</a:t>
              </a:r>
              <a:r>
                <a:rPr lang="en-US" altLang="zh-CN" sz="2000" dirty="0"/>
                <a:t>,</a:t>
              </a:r>
              <a:r>
                <a:rPr lang="zh-CN" altLang="zh-CN" sz="2000" dirty="0"/>
                <a:t>自觉遵纪守法</a:t>
              </a:r>
              <a:r>
                <a:rPr lang="en-US" altLang="zh-CN" sz="2000" dirty="0"/>
                <a:t>,</a:t>
              </a:r>
              <a:r>
                <a:rPr lang="zh-CN" altLang="zh-CN" sz="2000" dirty="0"/>
                <a:t>防患于未然。</a:t>
              </a:r>
            </a:p>
          </p:txBody>
        </p:sp>
      </p:grpSp>
    </p:spTree>
    <p:extLst>
      <p:ext uri="{BB962C8B-B14F-4D97-AF65-F5344CB8AC3E}">
        <p14:creationId xmlns:p14="http://schemas.microsoft.com/office/powerpoint/2010/main" xmlns="" val="4170637487"/>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childTnLst>
                    </p:cTn>
                  </p:par>
                </p:childTnLst>
              </p:cTn>
              <p:nextCondLst>
                <p:cond evt="onClick" delay="0">
                  <p:tgtEl>
                    <p:spTgt spid="27"/>
                  </p:tgtEl>
                </p:cond>
              </p:nextCondLst>
            </p:seq>
            <p:seq concurrent="1" nextAc="seek">
              <p:cTn id="8" restart="whenNotActive" fill="hold" evtFilter="cancelBubble" nodeType="interactiveSeq">
                <p:stCondLst>
                  <p:cond evt="onClick" delay="0">
                    <p:tgtEl>
                      <p:spTgt spid="28"/>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8"/>
                                        </p:tgtEl>
                                      </p:cBhvr>
                                    </p:animEffect>
                                    <p:set>
                                      <p:cBhvr>
                                        <p:cTn id="13"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6"/>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down)">
                                      <p:cBhvr>
                                        <p:cTn id="19" dur="500"/>
                                        <p:tgtEl>
                                          <p:spTgt spid="36"/>
                                        </p:tgtEl>
                                      </p:cBhvr>
                                    </p:animEffect>
                                  </p:childTnLst>
                                </p:cTn>
                              </p:par>
                            </p:childTnLst>
                          </p:cTn>
                        </p:par>
                      </p:childTnLst>
                    </p:cTn>
                  </p:par>
                </p:childTnLst>
              </p:cTn>
              <p:nextCondLst>
                <p:cond evt="onClick" delay="0">
                  <p:tgtEl>
                    <p:spTgt spid="26"/>
                  </p:tgtEl>
                </p:cond>
              </p:nextCondLst>
            </p:seq>
            <p:seq concurrent="1" nextAc="seek">
              <p:cTn id="20" restart="whenNotActive" fill="hold" evtFilter="cancelBubble" nodeType="interactiveSeq">
                <p:stCondLst>
                  <p:cond evt="onClick" delay="0">
                    <p:tgtEl>
                      <p:spTgt spid="36"/>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6"/>
                                        </p:tgtEl>
                                      </p:cBhvr>
                                    </p:animEffect>
                                    <p:set>
                                      <p:cBhvr>
                                        <p:cTn id="25" dur="1" fill="hold">
                                          <p:stCondLst>
                                            <p:cond delay="499"/>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36"/>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66218"/>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刑法是惩治</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、保护国家和人民利益的有力武器。它明确规定了什么行为是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以及对犯罪应当判处什么样的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犯罪的含义与特征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18876378"/>
              </p:ext>
            </p:extLst>
          </p:nvPr>
        </p:nvGraphicFramePr>
        <p:xfrm>
          <a:off x="508000" y="2794410"/>
          <a:ext cx="8128000" cy="2064987"/>
        </p:xfrm>
        <a:graphic>
          <a:graphicData uri="http://schemas.openxmlformats.org/presentationml/2006/ole">
            <p:oleObj spid="_x0000_s1033" name="文档" r:id="rId3" imgW="3910819" imgH="994137" progId="Word.Document.12">
              <p:embed/>
            </p:oleObj>
          </a:graphicData>
        </a:graphic>
      </p:graphicFrame>
      <p:sp>
        <p:nvSpPr>
          <p:cNvPr id="4" name="矩形 3"/>
          <p:cNvSpPr>
            <a:spLocks noChangeAspect="1"/>
          </p:cNvSpPr>
          <p:nvPr/>
        </p:nvSpPr>
        <p:spPr>
          <a:xfrm>
            <a:off x="508000" y="4450594"/>
            <a:ext cx="8128000" cy="171739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刑罚又称为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是指审判机关依法</a:t>
            </a:r>
            <a:r>
              <a:rPr lang="zh-CN" altLang="zh-CN" sz="2200" dirty="0" smtClean="0">
                <a:solidFill>
                  <a:srgbClr val="000000"/>
                </a:solidFill>
                <a:latin typeface="Times New Roman" panose="02020603050405020304" pitchFamily="18" charset="0"/>
                <a:cs typeface="Times New Roman" panose="02020603050405020304" pitchFamily="18" charset="0"/>
              </a:rPr>
              <a:t>对</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适用的最严厉的强制性法律制裁方法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以限制或剥夺犯罪人权益为主要内容。刑罚分为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两大类。</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2689401" y="1016562"/>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犯罪</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3808289" y="1425923"/>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犯罪</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995717" y="1834433"/>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刑罚</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2186079" y="3144686"/>
            <a:ext cx="1665841"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社会</a:t>
            </a:r>
            <a:r>
              <a:rPr lang="zh-CN" altLang="zh-CN" sz="2200" dirty="0" smtClean="0">
                <a:solidFill>
                  <a:srgbClr val="FF0000"/>
                </a:solidFill>
                <a:latin typeface="Times New Roman" panose="02020603050405020304" pitchFamily="18" charset="0"/>
                <a:cs typeface="Times New Roman" panose="02020603050405020304" pitchFamily="18" charset="0"/>
              </a:rPr>
              <a:t>危害性</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1384662" y="3502578"/>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刑法</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5940152" y="3154332"/>
            <a:ext cx="2159566"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严重社会</a:t>
            </a:r>
            <a:r>
              <a:rPr lang="zh-CN" altLang="zh-CN" sz="2200" dirty="0" smtClean="0">
                <a:solidFill>
                  <a:srgbClr val="FF0000"/>
                </a:solidFill>
                <a:latin typeface="Times New Roman" panose="02020603050405020304" pitchFamily="18" charset="0"/>
                <a:cs typeface="Times New Roman" panose="02020603050405020304" pitchFamily="18" charset="0"/>
              </a:rPr>
              <a:t>危害性</a:t>
            </a:r>
            <a:endParaRPr lang="zh-CN" altLang="en-US" sz="2200" dirty="0"/>
          </a:p>
        </p:txBody>
      </p:sp>
      <p:sp>
        <p:nvSpPr>
          <p:cNvPr id="11" name="矩形 10"/>
          <p:cNvSpPr>
            <a:spLocks noChangeAspect="1"/>
          </p:cNvSpPr>
          <p:nvPr/>
        </p:nvSpPr>
        <p:spPr>
          <a:xfrm>
            <a:off x="5947305" y="3497655"/>
            <a:ext cx="1665841"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刑事违法</a:t>
            </a:r>
            <a:r>
              <a:rPr lang="zh-CN" altLang="zh-CN" sz="2200" dirty="0" smtClean="0">
                <a:solidFill>
                  <a:srgbClr val="FF0000"/>
                </a:solidFill>
                <a:latin typeface="Times New Roman" panose="02020603050405020304" pitchFamily="18" charset="0"/>
                <a:cs typeface="Times New Roman" panose="02020603050405020304" pitchFamily="18" charset="0"/>
              </a:rPr>
              <a:t>性</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2" name="矩形 11"/>
          <p:cNvSpPr>
            <a:spLocks noChangeAspect="1"/>
          </p:cNvSpPr>
          <p:nvPr/>
        </p:nvSpPr>
        <p:spPr>
          <a:xfrm>
            <a:off x="5947305" y="3875213"/>
            <a:ext cx="2230098"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应受刑罚处罚</a:t>
            </a:r>
            <a:r>
              <a:rPr lang="zh-CN" altLang="zh-CN" sz="2200" dirty="0" smtClean="0">
                <a:solidFill>
                  <a:srgbClr val="FF0000"/>
                </a:solidFill>
                <a:latin typeface="Times New Roman" panose="02020603050405020304" pitchFamily="18" charset="0"/>
                <a:cs typeface="Times New Roman" panose="02020603050405020304" pitchFamily="18" charset="0"/>
              </a:rPr>
              <a:t>性</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3" name="矩形 12"/>
          <p:cNvSpPr>
            <a:spLocks noChangeAspect="1"/>
          </p:cNvSpPr>
          <p:nvPr/>
        </p:nvSpPr>
        <p:spPr>
          <a:xfrm>
            <a:off x="2505500" y="4412025"/>
            <a:ext cx="1313180"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刑事</a:t>
            </a:r>
            <a:r>
              <a:rPr lang="zh-CN" altLang="zh-CN" sz="2200" dirty="0" smtClean="0">
                <a:solidFill>
                  <a:srgbClr val="FF0000"/>
                </a:solidFill>
                <a:latin typeface="Times New Roman" panose="02020603050405020304" pitchFamily="18" charset="0"/>
                <a:cs typeface="Times New Roman" panose="02020603050405020304" pitchFamily="18" charset="0"/>
              </a:rPr>
              <a:t>处罚</a:t>
            </a:r>
            <a:endParaRPr lang="zh-CN" altLang="en-US" sz="2200" dirty="0"/>
          </a:p>
        </p:txBody>
      </p:sp>
      <p:sp>
        <p:nvSpPr>
          <p:cNvPr id="14" name="矩形 13"/>
          <p:cNvSpPr>
            <a:spLocks noChangeAspect="1"/>
          </p:cNvSpPr>
          <p:nvPr/>
        </p:nvSpPr>
        <p:spPr>
          <a:xfrm>
            <a:off x="4181635" y="4415208"/>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刑事处分</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5" name="矩形 14"/>
          <p:cNvSpPr>
            <a:spLocks noChangeAspect="1"/>
          </p:cNvSpPr>
          <p:nvPr/>
        </p:nvSpPr>
        <p:spPr>
          <a:xfrm>
            <a:off x="704350" y="4821943"/>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犯罪</a:t>
            </a:r>
            <a:r>
              <a:rPr lang="zh-CN" altLang="zh-CN" sz="2200" dirty="0" smtClean="0">
                <a:solidFill>
                  <a:srgbClr val="FF0000"/>
                </a:solidFill>
                <a:latin typeface="Times New Roman" panose="02020603050405020304" pitchFamily="18" charset="0"/>
                <a:cs typeface="Times New Roman" panose="02020603050405020304" pitchFamily="18" charset="0"/>
              </a:rPr>
              <a:t>分子</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6" name="矩形 15"/>
          <p:cNvSpPr>
            <a:spLocks noChangeAspect="1"/>
          </p:cNvSpPr>
          <p:nvPr/>
        </p:nvSpPr>
        <p:spPr>
          <a:xfrm>
            <a:off x="5008047" y="5226797"/>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主刑</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7" name="矩形 16"/>
          <p:cNvSpPr>
            <a:spLocks noChangeAspect="1"/>
          </p:cNvSpPr>
          <p:nvPr/>
        </p:nvSpPr>
        <p:spPr>
          <a:xfrm>
            <a:off x="6559608" y="5225902"/>
            <a:ext cx="1101584"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附加刑</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339766596"/>
      </p:ext>
    </p:extLst>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down)">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down)">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down)">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down)">
                                      <p:cBhvr>
                                        <p:cTn id="6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P spid="15" grpId="0"/>
      <p:bldP spid="16"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a:spLocks noChangeAspect="1"/>
          </p:cNvSpPr>
          <p:nvPr/>
        </p:nvSpPr>
        <p:spPr>
          <a:xfrm>
            <a:off x="508000" y="2310467"/>
            <a:ext cx="8128000" cy="252992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预防犯罪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需要我们杜绝</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我国</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法对未成年人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的预防</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的矫治作了明确的规定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给我们划清了是非的界限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标示了生活中的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雷区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生活在法治社会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我们应增强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依法</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做一个自觉守法的人。</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p:cNvSpPr>
            <a:spLocks noChangeAspect="1"/>
          </p:cNvSpPr>
          <p:nvPr/>
        </p:nvSpPr>
        <p:spPr>
          <a:xfrm>
            <a:off x="4067944" y="2268903"/>
            <a:ext cx="1383712"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不良</a:t>
            </a:r>
            <a:r>
              <a:rPr lang="zh-CN" altLang="zh-CN" sz="2200" dirty="0" smtClean="0">
                <a:solidFill>
                  <a:srgbClr val="FF0000"/>
                </a:solidFill>
                <a:latin typeface="Times New Roman" panose="02020603050405020304" pitchFamily="18" charset="0"/>
                <a:cs typeface="Times New Roman" panose="02020603050405020304" pitchFamily="18" charset="0"/>
              </a:rPr>
              <a:t>行为</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3" name="矩形 2"/>
          <p:cNvSpPr>
            <a:spLocks noChangeAspect="1"/>
          </p:cNvSpPr>
          <p:nvPr/>
        </p:nvSpPr>
        <p:spPr>
          <a:xfrm>
            <a:off x="619614" y="2672814"/>
            <a:ext cx="2512226"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预防未成年人</a:t>
            </a:r>
            <a:r>
              <a:rPr lang="zh-CN" altLang="zh-CN" sz="2200" dirty="0" smtClean="0">
                <a:solidFill>
                  <a:srgbClr val="FF0000"/>
                </a:solidFill>
                <a:latin typeface="Times New Roman" panose="02020603050405020304" pitchFamily="18" charset="0"/>
                <a:cs typeface="Times New Roman" panose="02020603050405020304" pitchFamily="18" charset="0"/>
              </a:rPr>
              <a:t>犯罪</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4" name="矩形 3"/>
          <p:cNvSpPr>
            <a:spLocks noChangeAspect="1"/>
          </p:cNvSpPr>
          <p:nvPr/>
        </p:nvSpPr>
        <p:spPr>
          <a:xfrm>
            <a:off x="4912221" y="2684540"/>
            <a:ext cx="1383712"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不良</a:t>
            </a:r>
            <a:r>
              <a:rPr lang="zh-CN" altLang="zh-CN" sz="2200" dirty="0" smtClean="0">
                <a:solidFill>
                  <a:srgbClr val="FF0000"/>
                </a:solidFill>
                <a:latin typeface="Times New Roman" panose="02020603050405020304" pitchFamily="18" charset="0"/>
                <a:cs typeface="Times New Roman" panose="02020603050405020304" pitchFamily="18" charset="0"/>
              </a:rPr>
              <a:t>行为</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734794" y="3076830"/>
            <a:ext cx="1947969"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严重不良</a:t>
            </a:r>
            <a:r>
              <a:rPr lang="zh-CN" altLang="zh-CN" sz="2200" dirty="0" smtClean="0">
                <a:solidFill>
                  <a:srgbClr val="FF0000"/>
                </a:solidFill>
                <a:latin typeface="Times New Roman" panose="02020603050405020304" pitchFamily="18" charset="0"/>
                <a:cs typeface="Times New Roman" panose="02020603050405020304" pitchFamily="18" charset="0"/>
              </a:rPr>
              <a:t>行为</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4759800" y="3881830"/>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法治</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7236296" y="3877302"/>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自律</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2410098369"/>
      </p:ext>
    </p:extLst>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刑法与刑罚的区别。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刑法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是惩治犯罪、保护国家和人民利益的有力武器。是国家的基本法律之一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是规定犯罪和刑罚的法律的总称。具体说来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就是规定哪些行为是犯罪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并对犯罪人以何种刑罚处罚的法律的总和。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刑罚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是指刑法规定的审判机关依法对犯罪分子适用的最严厉的强制性法律制裁方法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以限制或剥夺犯罪人权益为主要内容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刑罚分为</a:t>
            </a:r>
            <a:r>
              <a:rPr lang="zh-CN" altLang="zh-CN" sz="2200" dirty="0">
                <a:solidFill>
                  <a:srgbClr val="000000"/>
                </a:solidFill>
                <a:latin typeface="Times New Roman" panose="02020603050405020304" pitchFamily="18" charset="0"/>
                <a:cs typeface="Times New Roman" panose="02020603050405020304" pitchFamily="18" charset="0"/>
              </a:rPr>
              <a:t>主刑和附加刑两大类</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12196836"/>
      </p:ext>
    </p:extLst>
  </p:cSld>
  <p:clrMapOvr>
    <a:masterClrMapping/>
  </p:clrMapOvr>
  <p:transition spd="slow">
    <p:pull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怎样预防犯罪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远离犯罪</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犯罪是我们成长道路上最凶险的陷阱。我们作为社会成员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要珍惜美好生活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认清犯罪危害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远离犯罪。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预防犯罪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需要我们杜绝不良行为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明确是非界限。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生活在法治社会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我们应增强法治观念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依法自律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做一个自觉守法的人。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我们要从小事做起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避免沾染不良习气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自觉遵纪守法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防患于未然。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00006833"/>
      </p:ext>
    </p:extLst>
  </p:cSld>
  <p:clrMapOvr>
    <a:masterClrMapping/>
  </p:clrMapOvr>
  <p:transition spd="slow">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流程图: 可选过程 12">
            <a:hlinkClick r:id="rId2" action="ppaction://hlinksldjump"/>
          </p:cNvPr>
          <p:cNvSpPr/>
          <p:nvPr/>
        </p:nvSpPr>
        <p:spPr>
          <a:xfrm>
            <a:off x="4962294"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1</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14" name="流程图: 可选过程 13">
            <a:hlinkClick r:id="rId3" action="ppaction://hlinksldjump"/>
          </p:cNvPr>
          <p:cNvSpPr/>
          <p:nvPr/>
        </p:nvSpPr>
        <p:spPr>
          <a:xfrm>
            <a:off x="543116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流程图: 可选过程 14">
            <a:hlinkClick r:id="rId4" action="ppaction://hlinksldjump"/>
          </p:cNvPr>
          <p:cNvSpPr/>
          <p:nvPr/>
        </p:nvSpPr>
        <p:spPr>
          <a:xfrm>
            <a:off x="590004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流程图: 可选过程 15">
            <a:hlinkClick r:id="rId5" action="ppaction://hlinksldjump"/>
          </p:cNvPr>
          <p:cNvSpPr/>
          <p:nvPr/>
        </p:nvSpPr>
        <p:spPr>
          <a:xfrm>
            <a:off x="6368913"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流程图: 可选过程 16">
            <a:hlinkClick r:id="rId6" action="ppaction://hlinksldjump"/>
          </p:cNvPr>
          <p:cNvSpPr/>
          <p:nvPr/>
        </p:nvSpPr>
        <p:spPr>
          <a:xfrm>
            <a:off x="6837786"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流程图: 可选过程 17">
            <a:hlinkClick r:id="rId7" action="ppaction://hlinksldjump"/>
          </p:cNvPr>
          <p:cNvSpPr/>
          <p:nvPr/>
        </p:nvSpPr>
        <p:spPr>
          <a:xfrm>
            <a:off x="730666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五边形 21"/>
          <p:cNvSpPr/>
          <p:nvPr/>
        </p:nvSpPr>
        <p:spPr>
          <a:xfrm>
            <a:off x="7679230" y="6192708"/>
            <a:ext cx="1037974"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23" name="组合 22"/>
          <p:cNvGrpSpPr/>
          <p:nvPr/>
        </p:nvGrpSpPr>
        <p:grpSpPr>
          <a:xfrm>
            <a:off x="420104" y="5301208"/>
            <a:ext cx="8303793" cy="1179532"/>
            <a:chOff x="251520" y="4725144"/>
            <a:chExt cx="8640960" cy="1179532"/>
          </a:xfrm>
        </p:grpSpPr>
        <p:grpSp>
          <p:nvGrpSpPr>
            <p:cNvPr id="24" name="组合 23"/>
            <p:cNvGrpSpPr/>
            <p:nvPr/>
          </p:nvGrpSpPr>
          <p:grpSpPr>
            <a:xfrm>
              <a:off x="251520" y="4725144"/>
              <a:ext cx="8640960" cy="1179532"/>
              <a:chOff x="251520" y="3728065"/>
              <a:chExt cx="8640960" cy="1179532"/>
            </a:xfrm>
          </p:grpSpPr>
          <p:sp>
            <p:nvSpPr>
              <p:cNvPr id="26" name="五边形 25"/>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7" name="燕尾形 26"/>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矩形 27"/>
              <p:cNvSpPr/>
              <p:nvPr/>
            </p:nvSpPr>
            <p:spPr>
              <a:xfrm>
                <a:off x="251520" y="3728065"/>
                <a:ext cx="8640960" cy="86409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48"/>
              <p:cNvSpPr txBox="1"/>
              <p:nvPr/>
            </p:nvSpPr>
            <p:spPr>
              <a:xfrm>
                <a:off x="8318590"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5" name="矩形 24"/>
            <p:cNvSpPr>
              <a:spLocks noChangeAspect="1"/>
            </p:cNvSpPr>
            <p:nvPr/>
          </p:nvSpPr>
          <p:spPr>
            <a:xfrm>
              <a:off x="539552" y="4962940"/>
              <a:ext cx="8064896" cy="463397"/>
            </a:xfrm>
            <a:prstGeom prst="rect">
              <a:avLst/>
            </a:prstGeom>
          </p:spPr>
          <p:txBody>
            <a:bodyPr wrap="square">
              <a:spAutoFit/>
            </a:bodyPr>
            <a:lstStyle/>
            <a:p>
              <a:pPr>
                <a:lnSpc>
                  <a:spcPct val="150000"/>
                </a:lnSpc>
              </a:pPr>
              <a:r>
                <a:rPr lang="en-US" altLang="zh-CN" dirty="0" smtClean="0">
                  <a:latin typeface="Times New Roman" panose="02020603050405020304" pitchFamily="18" charset="0"/>
                </a:rPr>
                <a:t>B</a:t>
              </a:r>
              <a:endParaRPr lang="zh-CN" altLang="en-US" dirty="0"/>
            </a:p>
          </p:txBody>
        </p:sp>
      </p:grpSp>
      <p:sp>
        <p:nvSpPr>
          <p:cNvPr id="19" name="流程图: 可选过程 18">
            <a:hlinkClick r:id="rId8" action="ppaction://hlinksldjump"/>
          </p:cNvPr>
          <p:cNvSpPr/>
          <p:nvPr/>
        </p:nvSpPr>
        <p:spPr>
          <a:xfrm>
            <a:off x="777553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流程图: 可选过程 19">
            <a:hlinkClick r:id="rId9" action="ppaction://hlinksldjump"/>
          </p:cNvPr>
          <p:cNvSpPr/>
          <p:nvPr/>
        </p:nvSpPr>
        <p:spPr>
          <a:xfrm>
            <a:off x="8244408"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135"/>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下列关于刑法的说法正确的是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是对犯罪分子进行处罚的法律　</a:t>
            </a:r>
            <a:r>
              <a:rPr lang="zh-CN" altLang="zh-CN" sz="2200" dirty="0" smtClean="0">
                <a:solidFill>
                  <a:srgbClr val="000000"/>
                </a:solidFill>
                <a:latin typeface="NEU-BZ-S92"/>
                <a:cs typeface="宋体" panose="02010600030101010101" pitchFamily="2" charset="-122"/>
              </a:rPr>
              <a:t>②</a:t>
            </a:r>
            <a:r>
              <a:rPr lang="zh-CN" altLang="en-US" sz="2200" dirty="0" smtClean="0">
                <a:solidFill>
                  <a:srgbClr val="000000"/>
                </a:solidFill>
                <a:latin typeface="NEU-BZ-S92"/>
                <a:cs typeface="宋体" panose="02010600030101010101" pitchFamily="2" charset="-122"/>
              </a:rPr>
              <a:t>是</a:t>
            </a:r>
            <a:r>
              <a:rPr lang="zh-CN" altLang="zh-CN" sz="2200" dirty="0" smtClean="0">
                <a:solidFill>
                  <a:srgbClr val="000000"/>
                </a:solidFill>
                <a:latin typeface="Times New Roman" panose="02020603050405020304" pitchFamily="18" charset="0"/>
                <a:cs typeface="Times New Roman" panose="02020603050405020304" pitchFamily="18" charset="0"/>
              </a:rPr>
              <a:t>惩治</a:t>
            </a:r>
            <a:r>
              <a:rPr lang="zh-CN" altLang="zh-CN" sz="2200" dirty="0">
                <a:solidFill>
                  <a:srgbClr val="000000"/>
                </a:solidFill>
                <a:latin typeface="Times New Roman" panose="02020603050405020304" pitchFamily="18" charset="0"/>
                <a:cs typeface="Times New Roman" panose="02020603050405020304" pitchFamily="18" charset="0"/>
              </a:rPr>
              <a:t>犯罪、保护国家和人民利益的有力武器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它明确规定了什么行为是犯罪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它规定对犯罪处以什么样的刑罚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①②③④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①②④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②③④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82070346"/>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childTnLst>
                    </p:cTn>
                  </p:par>
                </p:childTnLst>
              </p:cTn>
              <p:nextCondLst>
                <p:cond evt="onClick" delay="0">
                  <p:tgtEl>
                    <p:spTgt spid="22"/>
                  </p:tgtEl>
                </p:cond>
              </p:nextCondLst>
            </p:seq>
            <p:seq concurrent="1" nextAc="seek">
              <p:cTn id="8" restart="whenNotActive" fill="hold" evtFilter="cancelBubble" nodeType="interactiveSeq">
                <p:stCondLst>
                  <p:cond evt="onClick" delay="0">
                    <p:tgtEl>
                      <p:spTgt spid="23"/>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3"/>
                                        </p:tgtEl>
                                      </p:cBhvr>
                                    </p:animEffect>
                                    <p:set>
                                      <p:cBhvr>
                                        <p:cTn id="13"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 name="五边形 29"/>
          <p:cNvSpPr/>
          <p:nvPr/>
        </p:nvSpPr>
        <p:spPr>
          <a:xfrm>
            <a:off x="7679230" y="6192708"/>
            <a:ext cx="1037974"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31" name="组合 30"/>
          <p:cNvGrpSpPr/>
          <p:nvPr/>
        </p:nvGrpSpPr>
        <p:grpSpPr>
          <a:xfrm>
            <a:off x="420104" y="5301208"/>
            <a:ext cx="8303793" cy="1179532"/>
            <a:chOff x="251520" y="4725144"/>
            <a:chExt cx="8640960" cy="1179532"/>
          </a:xfrm>
        </p:grpSpPr>
        <p:grpSp>
          <p:nvGrpSpPr>
            <p:cNvPr id="32" name="组合 31"/>
            <p:cNvGrpSpPr/>
            <p:nvPr/>
          </p:nvGrpSpPr>
          <p:grpSpPr>
            <a:xfrm>
              <a:off x="251520" y="4725144"/>
              <a:ext cx="8640960" cy="1179532"/>
              <a:chOff x="251520" y="3728065"/>
              <a:chExt cx="8640960" cy="1179532"/>
            </a:xfrm>
          </p:grpSpPr>
          <p:sp>
            <p:nvSpPr>
              <p:cNvPr id="34" name="五边形 3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5" name="燕尾形 3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矩形 35"/>
              <p:cNvSpPr/>
              <p:nvPr/>
            </p:nvSpPr>
            <p:spPr>
              <a:xfrm>
                <a:off x="251520" y="3728065"/>
                <a:ext cx="8640960" cy="86409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48"/>
              <p:cNvSpPr txBox="1"/>
              <p:nvPr/>
            </p:nvSpPr>
            <p:spPr>
              <a:xfrm>
                <a:off x="8318590"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3" name="矩形 32"/>
            <p:cNvSpPr>
              <a:spLocks noChangeAspect="1"/>
            </p:cNvSpPr>
            <p:nvPr/>
          </p:nvSpPr>
          <p:spPr>
            <a:xfrm>
              <a:off x="539552" y="4962940"/>
              <a:ext cx="8064896" cy="463397"/>
            </a:xfrm>
            <a:prstGeom prst="rect">
              <a:avLst/>
            </a:prstGeom>
          </p:spPr>
          <p:txBody>
            <a:bodyPr wrap="square">
              <a:spAutoFit/>
            </a:bodyPr>
            <a:lstStyle/>
            <a:p>
              <a:pPr>
                <a:lnSpc>
                  <a:spcPct val="150000"/>
                </a:lnSpc>
              </a:pPr>
              <a:r>
                <a:rPr lang="en-US" altLang="zh-CN" dirty="0" smtClean="0">
                  <a:latin typeface="Times New Roman" panose="02020603050405020304" pitchFamily="18" charset="0"/>
                </a:rPr>
                <a:t>C</a:t>
              </a:r>
              <a:endParaRPr lang="zh-CN" altLang="en-US" dirty="0"/>
            </a:p>
          </p:txBody>
        </p:sp>
      </p:grpSp>
      <p:sp>
        <p:nvSpPr>
          <p:cNvPr id="19" name="流程图: 可选过程 18">
            <a:hlinkClick r:id="rId2" action="ppaction://hlinksldjump"/>
          </p:cNvPr>
          <p:cNvSpPr/>
          <p:nvPr/>
        </p:nvSpPr>
        <p:spPr>
          <a:xfrm>
            <a:off x="496229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流程图: 可选过程 19">
            <a:hlinkClick r:id="rId3" action="ppaction://hlinksldjump"/>
          </p:cNvPr>
          <p:cNvSpPr/>
          <p:nvPr/>
        </p:nvSpPr>
        <p:spPr>
          <a:xfrm>
            <a:off x="5431167"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2</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21" name="流程图: 可选过程 20">
            <a:hlinkClick r:id="rId4" action="ppaction://hlinksldjump"/>
          </p:cNvPr>
          <p:cNvSpPr/>
          <p:nvPr/>
        </p:nvSpPr>
        <p:spPr>
          <a:xfrm>
            <a:off x="590004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流程图: 可选过程 21">
            <a:hlinkClick r:id="rId5" action="ppaction://hlinksldjump"/>
          </p:cNvPr>
          <p:cNvSpPr/>
          <p:nvPr/>
        </p:nvSpPr>
        <p:spPr>
          <a:xfrm>
            <a:off x="6368913"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3" name="流程图: 可选过程 22">
            <a:hlinkClick r:id="rId6" action="ppaction://hlinksldjump"/>
          </p:cNvPr>
          <p:cNvSpPr/>
          <p:nvPr/>
        </p:nvSpPr>
        <p:spPr>
          <a:xfrm>
            <a:off x="6837786"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4" name="流程图: 可选过程 23">
            <a:hlinkClick r:id="rId7" action="ppaction://hlinksldjump"/>
          </p:cNvPr>
          <p:cNvSpPr/>
          <p:nvPr/>
        </p:nvSpPr>
        <p:spPr>
          <a:xfrm>
            <a:off x="730666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9" name="流程图: 可选过程 28">
            <a:hlinkClick r:id="rId8" action="ppaction://hlinksldjump"/>
          </p:cNvPr>
          <p:cNvSpPr/>
          <p:nvPr/>
        </p:nvSpPr>
        <p:spPr>
          <a:xfrm>
            <a:off x="777553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8" name="流程图: 可选过程 37">
            <a:hlinkClick r:id="rId9" action="ppaction://hlinksldjump"/>
          </p:cNvPr>
          <p:cNvSpPr/>
          <p:nvPr/>
        </p:nvSpPr>
        <p:spPr>
          <a:xfrm>
            <a:off x="8244408"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135"/>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下列几种关于犯罪的说法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有严重社会危害性的行为就是犯罪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违法行为就是犯罪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危害社会同时又违反刑法的行为才是犯罪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违反了法律法规要受到制裁的行为是犯罪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61504319"/>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3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childTnLst>
              </p:cTn>
              <p:nextCondLst>
                <p:cond evt="onClick" delay="0">
                  <p:tgtEl>
                    <p:spTgt spid="30"/>
                  </p:tgtEl>
                </p:cond>
              </p:nextCondLst>
            </p:seq>
            <p:seq concurrent="1" nextAc="seek">
              <p:cTn id="8" restart="whenNotActive" fill="hold" evtFilter="cancelBubble" nodeType="interactiveSeq">
                <p:stCondLst>
                  <p:cond evt="onClick" delay="0">
                    <p:tgtEl>
                      <p:spTgt spid="3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1"/>
                                        </p:tgtEl>
                                      </p:cBhvr>
                                    </p:animEffect>
                                    <p:set>
                                      <p:cBhvr>
                                        <p:cTn id="13"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五边形 15"/>
          <p:cNvSpPr/>
          <p:nvPr/>
        </p:nvSpPr>
        <p:spPr>
          <a:xfrm>
            <a:off x="7679230" y="6192708"/>
            <a:ext cx="1037974"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17" name="组合 16"/>
          <p:cNvGrpSpPr/>
          <p:nvPr/>
        </p:nvGrpSpPr>
        <p:grpSpPr>
          <a:xfrm>
            <a:off x="420104" y="5301208"/>
            <a:ext cx="8303793" cy="1179532"/>
            <a:chOff x="251520" y="4725144"/>
            <a:chExt cx="8640960" cy="1179532"/>
          </a:xfrm>
        </p:grpSpPr>
        <p:grpSp>
          <p:nvGrpSpPr>
            <p:cNvPr id="18" name="组合 17"/>
            <p:cNvGrpSpPr/>
            <p:nvPr/>
          </p:nvGrpSpPr>
          <p:grpSpPr>
            <a:xfrm>
              <a:off x="251520" y="4725144"/>
              <a:ext cx="8640960" cy="1179532"/>
              <a:chOff x="251520" y="3728065"/>
              <a:chExt cx="8640960" cy="1179532"/>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1" name="燕尾形 2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矩形 21"/>
              <p:cNvSpPr/>
              <p:nvPr/>
            </p:nvSpPr>
            <p:spPr>
              <a:xfrm>
                <a:off x="251520" y="3728065"/>
                <a:ext cx="8640960" cy="86409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48"/>
              <p:cNvSpPr txBox="1"/>
              <p:nvPr/>
            </p:nvSpPr>
            <p:spPr>
              <a:xfrm>
                <a:off x="8318590"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9" name="矩形 18"/>
            <p:cNvSpPr>
              <a:spLocks noChangeAspect="1"/>
            </p:cNvSpPr>
            <p:nvPr/>
          </p:nvSpPr>
          <p:spPr>
            <a:xfrm>
              <a:off x="539552" y="4962940"/>
              <a:ext cx="8064896" cy="463397"/>
            </a:xfrm>
            <a:prstGeom prst="rect">
              <a:avLst/>
            </a:prstGeom>
          </p:spPr>
          <p:txBody>
            <a:bodyPr wrap="square">
              <a:spAutoFit/>
            </a:bodyPr>
            <a:lstStyle/>
            <a:p>
              <a:pPr>
                <a:lnSpc>
                  <a:spcPct val="150000"/>
                </a:lnSpc>
              </a:pPr>
              <a:r>
                <a:rPr lang="en-US" altLang="zh-CN" dirty="0" smtClean="0">
                  <a:latin typeface="Times New Roman" panose="02020603050405020304" pitchFamily="18" charset="0"/>
                </a:rPr>
                <a:t>C</a:t>
              </a:r>
              <a:endParaRPr lang="zh-CN" altLang="en-US" dirty="0"/>
            </a:p>
          </p:txBody>
        </p:sp>
      </p:grpSp>
      <p:sp>
        <p:nvSpPr>
          <p:cNvPr id="31" name="流程图: 可选过程 30">
            <a:hlinkClick r:id="rId2" action="ppaction://hlinksldjump"/>
          </p:cNvPr>
          <p:cNvSpPr/>
          <p:nvPr/>
        </p:nvSpPr>
        <p:spPr>
          <a:xfrm>
            <a:off x="496229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2" name="流程图: 可选过程 31">
            <a:hlinkClick r:id="rId3" action="ppaction://hlinksldjump"/>
          </p:cNvPr>
          <p:cNvSpPr/>
          <p:nvPr/>
        </p:nvSpPr>
        <p:spPr>
          <a:xfrm>
            <a:off x="543116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3" name="流程图: 可选过程 32">
            <a:hlinkClick r:id="rId4" action="ppaction://hlinksldjump"/>
          </p:cNvPr>
          <p:cNvSpPr/>
          <p:nvPr/>
        </p:nvSpPr>
        <p:spPr>
          <a:xfrm>
            <a:off x="5900040"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3</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34" name="流程图: 可选过程 33">
            <a:hlinkClick r:id="rId5" action="ppaction://hlinksldjump"/>
          </p:cNvPr>
          <p:cNvSpPr/>
          <p:nvPr/>
        </p:nvSpPr>
        <p:spPr>
          <a:xfrm>
            <a:off x="6368913"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5" name="流程图: 可选过程 34">
            <a:hlinkClick r:id="rId6" action="ppaction://hlinksldjump"/>
          </p:cNvPr>
          <p:cNvSpPr/>
          <p:nvPr/>
        </p:nvSpPr>
        <p:spPr>
          <a:xfrm>
            <a:off x="6837786"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6" name="流程图: 可选过程 35">
            <a:hlinkClick r:id="rId7" action="ppaction://hlinksldjump"/>
          </p:cNvPr>
          <p:cNvSpPr/>
          <p:nvPr/>
        </p:nvSpPr>
        <p:spPr>
          <a:xfrm>
            <a:off x="730666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7" name="流程图: 可选过程 36">
            <a:hlinkClick r:id="rId8" action="ppaction://hlinksldjump"/>
          </p:cNvPr>
          <p:cNvSpPr/>
          <p:nvPr/>
        </p:nvSpPr>
        <p:spPr>
          <a:xfrm>
            <a:off x="777553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8" name="流程图: 可选过程 37">
            <a:hlinkClick r:id="rId9" action="ppaction://hlinksldjump"/>
          </p:cNvPr>
          <p:cNvSpPr/>
          <p:nvPr/>
        </p:nvSpPr>
        <p:spPr>
          <a:xfrm>
            <a:off x="8244408"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135"/>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根据刑法的规定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我国刑罚的主刑包括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管制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拘役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拘留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有期徒刑　</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无期徒刑　</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死刑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①②④⑤⑥</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②③④⑤⑥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96854388"/>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nextCondLst>
                <p:cond evt="onClick" delay="0">
                  <p:tgtEl>
                    <p:spTgt spid="16"/>
                  </p:tgtEl>
                </p:cond>
              </p:nextCondLst>
            </p:seq>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7"/>
                                        </p:tgtEl>
                                      </p:cBhvr>
                                    </p:animEffect>
                                    <p:set>
                                      <p:cBhvr>
                                        <p:cTn id="13"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2" action="ppaction://hlinksldjump"/>
          </p:cNvPr>
          <p:cNvSpPr/>
          <p:nvPr/>
        </p:nvSpPr>
        <p:spPr>
          <a:xfrm>
            <a:off x="496229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2" name="流程图: 可选过程 31">
            <a:hlinkClick r:id="rId3" action="ppaction://hlinksldjump"/>
          </p:cNvPr>
          <p:cNvSpPr/>
          <p:nvPr/>
        </p:nvSpPr>
        <p:spPr>
          <a:xfrm>
            <a:off x="543116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3" name="流程图: 可选过程 32">
            <a:hlinkClick r:id="rId4" action="ppaction://hlinksldjump"/>
          </p:cNvPr>
          <p:cNvSpPr/>
          <p:nvPr/>
        </p:nvSpPr>
        <p:spPr>
          <a:xfrm>
            <a:off x="590004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4" name="流程图: 可选过程 33">
            <a:hlinkClick r:id="rId5" action="ppaction://hlinksldjump"/>
          </p:cNvPr>
          <p:cNvSpPr/>
          <p:nvPr/>
        </p:nvSpPr>
        <p:spPr>
          <a:xfrm>
            <a:off x="6368913"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4</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35" name="流程图: 可选过程 34">
            <a:hlinkClick r:id="rId6" action="ppaction://hlinksldjump"/>
          </p:cNvPr>
          <p:cNvSpPr/>
          <p:nvPr/>
        </p:nvSpPr>
        <p:spPr>
          <a:xfrm>
            <a:off x="6837786"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6" name="流程图: 可选过程 35">
            <a:hlinkClick r:id="rId7" action="ppaction://hlinksldjump"/>
          </p:cNvPr>
          <p:cNvSpPr/>
          <p:nvPr/>
        </p:nvSpPr>
        <p:spPr>
          <a:xfrm>
            <a:off x="730666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7" name="流程图: 可选过程 36">
            <a:hlinkClick r:id="rId8" action="ppaction://hlinksldjump"/>
          </p:cNvPr>
          <p:cNvSpPr/>
          <p:nvPr/>
        </p:nvSpPr>
        <p:spPr>
          <a:xfrm>
            <a:off x="777553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8" name="流程图: 可选过程 37">
            <a:hlinkClick r:id="rId9" action="ppaction://hlinksldjump"/>
          </p:cNvPr>
          <p:cNvSpPr/>
          <p:nvPr/>
        </p:nvSpPr>
        <p:spPr>
          <a:xfrm>
            <a:off x="8244408"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135"/>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关于刑罚的说法正确的有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刑罚又称刑事处罚、刑事处分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只对犯罪分子适用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由审判机关依法执行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以限制或剥夺犯罪人权益为主要内容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①②③④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①②④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②③④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9" name="五边形 18"/>
          <p:cNvSpPr/>
          <p:nvPr/>
        </p:nvSpPr>
        <p:spPr>
          <a:xfrm>
            <a:off x="7679230" y="6192708"/>
            <a:ext cx="1037974"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20" name="组合 19"/>
          <p:cNvGrpSpPr/>
          <p:nvPr/>
        </p:nvGrpSpPr>
        <p:grpSpPr>
          <a:xfrm>
            <a:off x="420104" y="5301208"/>
            <a:ext cx="8303793" cy="1179532"/>
            <a:chOff x="251520" y="4725144"/>
            <a:chExt cx="8640960" cy="1179532"/>
          </a:xfrm>
        </p:grpSpPr>
        <p:grpSp>
          <p:nvGrpSpPr>
            <p:cNvPr id="21" name="组合 20"/>
            <p:cNvGrpSpPr/>
            <p:nvPr/>
          </p:nvGrpSpPr>
          <p:grpSpPr>
            <a:xfrm>
              <a:off x="251520" y="4725144"/>
              <a:ext cx="8640960" cy="1179532"/>
              <a:chOff x="251520" y="3728065"/>
              <a:chExt cx="8640960" cy="1179532"/>
            </a:xfrm>
          </p:grpSpPr>
          <p:sp>
            <p:nvSpPr>
              <p:cNvPr id="39" name="五边形 3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0" name="燕尾形 39"/>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矩形 40"/>
              <p:cNvSpPr/>
              <p:nvPr/>
            </p:nvSpPr>
            <p:spPr>
              <a:xfrm>
                <a:off x="251520" y="3728065"/>
                <a:ext cx="8640960" cy="86409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8"/>
              <p:cNvSpPr txBox="1"/>
              <p:nvPr/>
            </p:nvSpPr>
            <p:spPr>
              <a:xfrm>
                <a:off x="8318590"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2" name="矩形 21"/>
            <p:cNvSpPr>
              <a:spLocks noChangeAspect="1"/>
            </p:cNvSpPr>
            <p:nvPr/>
          </p:nvSpPr>
          <p:spPr>
            <a:xfrm>
              <a:off x="539552" y="4962940"/>
              <a:ext cx="8064896" cy="463397"/>
            </a:xfrm>
            <a:prstGeom prst="rect">
              <a:avLst/>
            </a:prstGeom>
          </p:spPr>
          <p:txBody>
            <a:bodyPr wrap="square">
              <a:spAutoFit/>
            </a:bodyPr>
            <a:lstStyle/>
            <a:p>
              <a:pPr>
                <a:lnSpc>
                  <a:spcPct val="150000"/>
                </a:lnSpc>
              </a:pPr>
              <a:r>
                <a:rPr lang="en-US" altLang="zh-CN" dirty="0" smtClean="0">
                  <a:latin typeface="Times New Roman" panose="02020603050405020304" pitchFamily="18" charset="0"/>
                </a:rPr>
                <a:t>B</a:t>
              </a:r>
              <a:endParaRPr lang="zh-CN" altLang="en-US" dirty="0"/>
            </a:p>
          </p:txBody>
        </p:sp>
      </p:grpSp>
    </p:spTree>
    <p:extLst>
      <p:ext uri="{BB962C8B-B14F-4D97-AF65-F5344CB8AC3E}">
        <p14:creationId xmlns:p14="http://schemas.microsoft.com/office/powerpoint/2010/main" xmlns="" val="323112897"/>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1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childTnLst>
              </p:cTn>
              <p:nextCondLst>
                <p:cond evt="onClick" delay="0">
                  <p:tgtEl>
                    <p:spTgt spid="19"/>
                  </p:tgtEl>
                </p:cond>
              </p:nextCondLst>
            </p:seq>
            <p:seq concurrent="1" nextAc="seek">
              <p:cTn id="8" restart="whenNotActive" fill="hold" evtFilter="cancelBubble" nodeType="interactiveSeq">
                <p:stCondLst>
                  <p:cond evt="onClick" delay="0">
                    <p:tgtEl>
                      <p:spTgt spid="2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0"/>
                                        </p:tgtEl>
                                      </p:cBhvr>
                                    </p:animEffect>
                                    <p:set>
                                      <p:cBhvr>
                                        <p:cTn id="13"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0"/>
                  </p:tgtEl>
                </p:cond>
              </p:nextCondLst>
            </p:seq>
          </p:childTnLst>
        </p:cTn>
      </p:par>
    </p:tnLst>
  </p:timing>
</p:sld>
</file>

<file path=ppt/theme/theme1.xml><?xml version="1.0" encoding="utf-8"?>
<a:theme xmlns:a="http://schemas.openxmlformats.org/drawingml/2006/main" name="主题1">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381</TotalTime>
  <Words>760</Words>
  <Application>Microsoft Office PowerPoint</Application>
  <PresentationFormat>全屏显示(4:3)</PresentationFormat>
  <Paragraphs>187</Paragraphs>
  <Slides>13</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13</vt:i4>
      </vt:variant>
    </vt:vector>
  </HeadingPairs>
  <TitlesOfParts>
    <vt:vector size="15" baseType="lpstr">
      <vt:lpstr>主题1</vt:lpstr>
      <vt:lpstr>文档</vt:lpstr>
      <vt:lpstr>预防犯罪</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2014-05-14T03:22:04Z</dcterms:created>
  <dcterms:modified xsi:type="dcterms:W3CDTF">2018-12-24T07:21:35Z</dcterms:modified>
</cp:coreProperties>
</file>