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7" r:id="rId2"/>
    <p:sldId id="289" r:id="rId3"/>
    <p:sldId id="292" r:id="rId4"/>
    <p:sldId id="266" r:id="rId5"/>
    <p:sldId id="274" r:id="rId6"/>
    <p:sldId id="275" r:id="rId7"/>
    <p:sldId id="282" r:id="rId8"/>
    <p:sldId id="283" r:id="rId9"/>
    <p:sldId id="284" r:id="rId10"/>
    <p:sldId id="285" r:id="rId11"/>
    <p:sldId id="286" r:id="rId12"/>
    <p:sldId id="288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488" autoAdjust="0"/>
  </p:normalViewPr>
  <p:slideViewPr>
    <p:cSldViewPr showGuides="1">
      <p:cViewPr varScale="1">
        <p:scale>
          <a:sx n="89" d="100"/>
          <a:sy n="89" d="100"/>
        </p:scale>
        <p:origin x="-1434" y="-96"/>
      </p:cViewPr>
      <p:guideLst>
        <p:guide orient="horz" pos="709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639E94-F598-4426-9C75-5898E6BA87B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6201307-9CDD-44C5-84FE-8AFDDAB233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2651BE5-D820-4DED-9010-43AFCDD074E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B633E7A-7D5B-4D02-BFDB-A19B319D2A0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ECBCB0E-D9CD-4842-91C9-63B02683867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AFCC2B-5952-4999-AE49-34433BFA3AD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62C8B55-B335-452C-A0EB-FBE79042EA6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7611C6-8679-4498-816D-FA8C53DB822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262895-C0CD-4E0E-99FD-EDE92CB7C21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D9B0B4A-37D7-45A2-833E-44DBF68D60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286F84-E1D6-48AF-BA5F-41E2905681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89253BAA-8AB8-4A7D-97F4-07D59CCDEFB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51" r:id="rId22"/>
    <p:sldLayoutId id="2147483656" r:id="rId23"/>
    <p:sldLayoutId id="2147483657" r:id="rId24"/>
    <p:sldLayoutId id="2147483658" r:id="rId25"/>
    <p:sldLayoutId id="2147483659" r:id="rId26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9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0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1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5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第二单元　遵守社会规则</a:t>
            </a:r>
          </a:p>
        </p:txBody>
      </p:sp>
    </p:spTree>
    <p:extLst>
      <p:ext uri="{BB962C8B-B14F-4D97-AF65-F5344CB8AC3E}">
        <p14:creationId xmlns:p14="http://schemas.microsoft.com/office/powerpoint/2010/main" xmlns="" val="21646667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五边形 23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26" name="组合 25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28" name="五边形 2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7" name="矩形 26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C</a:t>
              </a:r>
              <a:endParaRPr lang="zh-CN" altLang="en-US" dirty="0"/>
            </a:p>
          </p:txBody>
        </p:sp>
      </p:grpSp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8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服从公共生活的规则对我们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是自我约束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是被迫行为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是一种生活方式和习惯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是一种无奈的选择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0622981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可选过程 16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8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春节是中国最隆重的团聚的节日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春节期间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外出的人总是不远万里回家与家人团聚。在车站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许多乘客自觉排队购票和进站的行为是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遵守社会规则的表现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保护公共环境的表现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爱护公共设施的表现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尊重和平等地对待他人的表现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0" name="五边形 49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51" name="五边形 50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53" name="组合 52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55" name="五边形 54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6" name="燕尾形 55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7" name="组合 56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58" name="矩形 57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" name="TextBox 28"/>
                <p:cNvSpPr txBox="1"/>
                <p:nvPr/>
              </p:nvSpPr>
              <p:spPr>
                <a:xfrm>
                  <a:off x="8371094" y="44460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54" name="矩形 53"/>
            <p:cNvSpPr>
              <a:spLocks noChangeAspect="1"/>
            </p:cNvSpPr>
            <p:nvPr/>
          </p:nvSpPr>
          <p:spPr>
            <a:xfrm>
              <a:off x="860242" y="2732815"/>
              <a:ext cx="777575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在车站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许多乘客自觉排队购票和进站的行为充分</a:t>
              </a:r>
              <a:r>
                <a:rPr lang="zh-CN" altLang="zh-CN" sz="2000"/>
                <a:t>体现</a:t>
              </a:r>
              <a:r>
                <a:rPr lang="zh-CN" altLang="zh-CN" sz="2000" smtClean="0"/>
                <a:t>了</a:t>
              </a:r>
              <a:r>
                <a:rPr lang="zh-CN" altLang="en-US" sz="2000" smtClean="0"/>
                <a:t>他们</a:t>
              </a:r>
              <a:r>
                <a:rPr lang="zh-CN" altLang="zh-CN" sz="2000" smtClean="0"/>
                <a:t>遵守</a:t>
              </a:r>
              <a:r>
                <a:rPr lang="zh-CN" altLang="zh-CN" sz="2000" dirty="0"/>
                <a:t>社会规则。故选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61" name="组合 60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63" name="五边形 6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64" name="五边形 63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65" name="燕尾形 6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62" name="矩形 61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01356970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流程图: 可选过程 38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流程图: 可选过程 40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2" name="流程图: 可选过程 41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3" name="流程图: 可选过程 42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" name="流程图: 可选过程 43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5" name="流程图: 可选过程 44">
            <a:hlinkClick r:id="rId8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20104" y="3296936"/>
            <a:ext cx="8303793" cy="3183804"/>
            <a:chOff x="251520" y="2720872"/>
            <a:chExt cx="8640960" cy="3183804"/>
          </a:xfrm>
        </p:grpSpPr>
        <p:grpSp>
          <p:nvGrpSpPr>
            <p:cNvPr id="20" name="组合 19"/>
            <p:cNvGrpSpPr/>
            <p:nvPr/>
          </p:nvGrpSpPr>
          <p:grpSpPr>
            <a:xfrm>
              <a:off x="251520" y="2720872"/>
              <a:ext cx="8640960" cy="3183804"/>
              <a:chOff x="251520" y="1723793"/>
              <a:chExt cx="8640960" cy="3183804"/>
            </a:xfrm>
          </p:grpSpPr>
          <p:sp>
            <p:nvSpPr>
              <p:cNvPr id="22" name="五边形 2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1520" y="1723793"/>
                <a:ext cx="8640960" cy="286836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TextBox 48"/>
              <p:cNvSpPr txBox="1"/>
              <p:nvPr/>
            </p:nvSpPr>
            <p:spPr>
              <a:xfrm>
                <a:off x="8318590" y="1855857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1" name="矩形 20"/>
            <p:cNvSpPr>
              <a:spLocks noChangeAspect="1"/>
            </p:cNvSpPr>
            <p:nvPr/>
          </p:nvSpPr>
          <p:spPr>
            <a:xfrm>
              <a:off x="539552" y="3078378"/>
              <a:ext cx="8064896" cy="23479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我同意乙的观点。因为每个人都不希望自己正当的行为和生活受到侵扰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也都有需要别人帮助的时候。大家在一起交往和生活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就需要有针对生活各个方面的各种各样的规则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大家共同认可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共同遵守。这样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生活才会更和谐、更美好。因此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服从公共生活的规则不是一种被迫的行为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应该是我们的一种生活方式和习惯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是我们的自我约束。</a:t>
              </a:r>
              <a:endParaRPr lang="zh-CN" altLang="en-US" sz="2000" dirty="0"/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社会规则是人们为了维护有秩序的社会环境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在逐渐达成默契与共识的基础上形成的。在生活中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同学甲认为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规则就是约束人的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能不遵守就不遵守。同学乙认为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规则是为人们提供方便的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应自觉遵守。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你同意谁的观点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请说明理由。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3416135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第三课　社会生活离不开规则</a:t>
            </a:r>
          </a:p>
        </p:txBody>
      </p:sp>
    </p:spTree>
    <p:extLst>
      <p:ext uri="{BB962C8B-B14F-4D97-AF65-F5344CB8AC3E}">
        <p14:creationId xmlns:p14="http://schemas.microsoft.com/office/powerpoint/2010/main" xmlns="" val="30752161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维护秩序</a:t>
            </a:r>
          </a:p>
        </p:txBody>
      </p:sp>
    </p:spTree>
    <p:extLst>
      <p:ext uri="{BB962C8B-B14F-4D97-AF65-F5344CB8AC3E}">
        <p14:creationId xmlns:p14="http://schemas.microsoft.com/office/powerpoint/2010/main" xmlns="" val="31903268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社会秩序包括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和公共场所秩序等。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社会正常运行需要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。每个社会成员都有生存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的需要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只有大家有序地占据一定的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和承担相应的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才能避免混乱、减少障碍、化解矛盾。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社会秩序是人民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的保障。社会秩序营造良好的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社会规则是人们为了维护有秩序的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在逐渐达成默契与共识的基础上形成的。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社会规则保障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的实现。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725736" y="1464384"/>
            <a:ext cx="187743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社会管理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秩序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65665" y="1464384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秩序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52752" y="1871576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秩序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565061" y="227687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秩序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829925" y="2678476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156176" y="2661336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资源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053999" y="3079679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责任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065054" y="3474849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安居乐业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915960" y="3876188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社会环境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410145" y="4280435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社会环境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2787413" y="5085184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秩序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33976659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785486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说明秩序的作用。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每个社会成员都有生存和发展的需要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只有大家有序地占据一定的社会资源和承担相应的社会责任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才能避免混乱、减少障碍、化解矛盾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从而提高社会运行效率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降低社会管理成本。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为什么说社会规则明确社会秩序的内容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社会规则明确社会秩序的内容。规则告诉我们应该如何安排社会生活各方面的关系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如何作为社会一员享有权利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承担责任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处理好与他人、社会的关系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从而使大家各司其职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各安其位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各尽其责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各得其所。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社会规则如何保障社会秩序的实现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社会规则保障社会秩序的实现。社会规则明确了当有人破坏秩序时该如何处罚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从而保障社会的良性运行。对违反社会规则行为的处罚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既有法律、纪律等规定的强制性措施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也有道德、风俗等包含的非强制性手段。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219683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可选过程 12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24" name="组合 23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C</a:t>
              </a:r>
              <a:endParaRPr lang="zh-CN" altLang="en-US" dirty="0"/>
            </a:p>
          </p:txBody>
        </p:sp>
      </p:grpSp>
      <p:sp>
        <p:nvSpPr>
          <p:cNvPr id="19" name="流程图: 可选过程 18">
            <a:hlinkClick r:id="rId8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不以规矩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难成方圆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是人们在实践中总结出来的至理名言。对此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下列理解错误的是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做任何事情都要有规矩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社会生活需要秩序来维持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每个人都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自己的规矩办事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社会公共生活要有共同的准则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207034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五边形 29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32" name="组合 31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34" name="五边形 3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5" name="燕尾形 3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3" name="矩形 32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B</a:t>
              </a:r>
              <a:endParaRPr lang="zh-CN" altLang="en-US" dirty="0"/>
            </a:p>
          </p:txBody>
        </p:sp>
      </p:grpSp>
      <p:sp>
        <p:nvSpPr>
          <p:cNvPr id="19" name="流程图: 可选过程 18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8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社会秩序包括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社会管理秩序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生产秩序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交通秩序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公共场所秩序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1504319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五边形 15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A</a:t>
              </a:r>
              <a:endParaRPr lang="zh-CN" altLang="en-US" dirty="0"/>
            </a:p>
          </p:txBody>
        </p:sp>
      </p:grpSp>
      <p:sp>
        <p:nvSpPr>
          <p:cNvPr id="31" name="流程图: 可选过程 30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8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1365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之所以要维护社会公共秩序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公共秩序是人民安居乐业的保障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有了良好的秩序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社会才能正常运转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公共秩序是社会稳定和进步的基础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社会秩序是社会生活的一种有序化状态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6854388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8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下列对社会规则的理解错误的是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维护社会秩序靠规则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社会规则明确社会秩序的内容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生活中每一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都差不多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没有特殊行为规范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社会规则保障社会秩序的实现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9" name="五边形 18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468427" y="3987486"/>
            <a:ext cx="8247377" cy="2537858"/>
            <a:chOff x="645102" y="1928229"/>
            <a:chExt cx="8247377" cy="2537858"/>
          </a:xfrm>
        </p:grpSpPr>
        <p:grpSp>
          <p:nvGrpSpPr>
            <p:cNvPr id="21" name="组合 20"/>
            <p:cNvGrpSpPr/>
            <p:nvPr/>
          </p:nvGrpSpPr>
          <p:grpSpPr>
            <a:xfrm>
              <a:off x="645102" y="1928229"/>
              <a:ext cx="8247377" cy="2537858"/>
              <a:chOff x="645102" y="-116970"/>
              <a:chExt cx="8247377" cy="2537858"/>
            </a:xfrm>
          </p:grpSpPr>
          <p:sp>
            <p:nvSpPr>
              <p:cNvPr id="38" name="五边形 37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9" name="燕尾形 38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0" name="组合 39"/>
              <p:cNvGrpSpPr/>
              <p:nvPr/>
            </p:nvGrpSpPr>
            <p:grpSpPr>
              <a:xfrm>
                <a:off x="645102" y="-116970"/>
                <a:ext cx="8247377" cy="2220850"/>
                <a:chOff x="645102" y="-116970"/>
                <a:chExt cx="8247377" cy="2220850"/>
              </a:xfrm>
            </p:grpSpPr>
            <p:sp>
              <p:nvSpPr>
                <p:cNvPr id="41" name="矩形 40"/>
                <p:cNvSpPr/>
                <p:nvPr/>
              </p:nvSpPr>
              <p:spPr>
                <a:xfrm>
                  <a:off x="645102" y="-116970"/>
                  <a:ext cx="8247377" cy="222085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TextBox 28"/>
                <p:cNvSpPr txBox="1"/>
                <p:nvPr/>
              </p:nvSpPr>
              <p:spPr>
                <a:xfrm>
                  <a:off x="8371094" y="1616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2" name="矩形 21"/>
            <p:cNvSpPr>
              <a:spLocks noChangeAspect="1"/>
            </p:cNvSpPr>
            <p:nvPr/>
          </p:nvSpPr>
          <p:spPr>
            <a:xfrm>
              <a:off x="860242" y="2304366"/>
              <a:ext cx="7775757" cy="1424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社会规则是人们为了维护有秩序的社会环境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在逐渐达成默契与共识的基础上形成的。每一种规则都有自己特殊的规定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法律是一种特殊的行为规范。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项说法错误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符合题意。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4" name="组合 4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6" name="五边形 4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7" name="五边形 46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8" name="燕尾形 47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5" name="矩形 4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311289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1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421</TotalTime>
  <Words>668</Words>
  <Application>Microsoft Office PowerPoint</Application>
  <PresentationFormat>全屏显示(4:3)</PresentationFormat>
  <Paragraphs>142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主题1</vt:lpstr>
      <vt:lpstr>第二单元　遵守社会规则</vt:lpstr>
      <vt:lpstr>第三课　社会生活离不开规则</vt:lpstr>
      <vt:lpstr>维护秩序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2014-05-14T03:22:04Z</dcterms:created>
  <dcterms:modified xsi:type="dcterms:W3CDTF">2018-12-24T07:20:22Z</dcterms:modified>
</cp:coreProperties>
</file>