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74" r:id="rId2"/>
    <p:sldId id="264" r:id="rId3"/>
    <p:sldId id="265" r:id="rId4"/>
    <p:sldId id="278" r:id="rId5"/>
    <p:sldId id="295" r:id="rId6"/>
    <p:sldId id="281" r:id="rId7"/>
    <p:sldId id="282" r:id="rId8"/>
    <p:sldId id="283" r:id="rId9"/>
    <p:sldId id="284" r:id="rId10"/>
    <p:sldId id="298" r:id="rId11"/>
    <p:sldId id="299" r:id="rId12"/>
    <p:sldId id="300" r:id="rId13"/>
    <p:sldId id="301"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0909" autoAdjust="0"/>
  </p:normalViewPr>
  <p:slideViewPr>
    <p:cSldViewPr showGuides="1">
      <p:cViewPr varScale="1">
        <p:scale>
          <a:sx n="80" d="100"/>
          <a:sy n="80" d="100"/>
        </p:scale>
        <p:origin x="-1674" y="-96"/>
      </p:cViewPr>
      <p:guideLst>
        <p:guide orient="horz" pos="709"/>
        <p:guide pos="3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8639E94-F598-4426-9C75-5898E6BA87B7}" type="slidenum">
              <a:rPr lang="zh-CN" altLang="en-US"/>
              <a:pPr>
                <a:defRPr/>
              </a:pPr>
              <a:t>‹#›</a:t>
            </a:fld>
            <a:endParaRPr lang="en-US" altLang="zh-CN"/>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6201307-9CDD-44C5-84FE-8AFDDAB2332E}"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E2651BE5-D820-4DED-9010-43AFCDD074EF}"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知识构建导图</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3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4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5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6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B633E7A-7D5B-4D02-BFDB-A19B319D2A05}"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7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8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9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0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知识构建导图</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ECBCB0E-D9CD-4842-91C9-63B02683867E}" type="slidenum">
              <a:rPr lang="zh-CN" altLang="en-US"/>
              <a:pPr>
                <a:defRPr/>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FAFCC2B-5952-4999-AE49-34433BFA3AD3}"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endParaRPr lang="en-US" altLang="zh-CN"/>
          </a:p>
        </p:txBody>
      </p:sp>
      <p:sp>
        <p:nvSpPr>
          <p:cNvPr id="8" name="页脚占位符 7"/>
          <p:cNvSpPr>
            <a:spLocks noGrp="1"/>
          </p:cNvSpPr>
          <p:nvPr>
            <p:ph type="ftr" sz="quarter" idx="11"/>
          </p:nvPr>
        </p:nvSpPr>
        <p:spPr/>
        <p:txBody>
          <a:bodyPr/>
          <a:lstStyle>
            <a:lvl1pPr>
              <a:defRPr smtClean="0"/>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262C8B55-B335-452C-A0EB-FBE79042EA64}"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en-US" altLang="zh-CN"/>
          </a:p>
        </p:txBody>
      </p:sp>
      <p:sp>
        <p:nvSpPr>
          <p:cNvPr id="4" name="页脚占位符 3"/>
          <p:cNvSpPr>
            <a:spLocks noGrp="1"/>
          </p:cNvSpPr>
          <p:nvPr>
            <p:ph type="ftr" sz="quarter" idx="11"/>
          </p:nvPr>
        </p:nvSpPr>
        <p:spPr/>
        <p:txBody>
          <a:bodyPr/>
          <a:lstStyle>
            <a:lvl1pPr>
              <a:defRPr smtClean="0"/>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297611C6-8679-4498-816D-FA8C53DB822F}"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endParaRPr lang="en-US" altLang="zh-CN"/>
          </a:p>
        </p:txBody>
      </p:sp>
      <p:sp>
        <p:nvSpPr>
          <p:cNvPr id="3" name="页脚占位符 2"/>
          <p:cNvSpPr>
            <a:spLocks noGrp="1"/>
          </p:cNvSpPr>
          <p:nvPr>
            <p:ph type="ftr" sz="quarter" idx="11"/>
          </p:nvPr>
        </p:nvSpPr>
        <p:spPr/>
        <p:txBody>
          <a:bodyPr/>
          <a:lstStyle>
            <a:lvl1pPr>
              <a:defRPr smtClean="0"/>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1C262895-C0CD-4E0E-99FD-EDE92CB7C21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7D9B0B4A-37D7-45A2-833E-44DBF68D607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0C286F84-E1D6-48AF-BA5F-41E29056812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2"/>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9253BAA-8AB8-4A7D-97F4-07D59CCDEFB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51" r:id="rId25"/>
    <p:sldLayoutId id="2147483652" r:id="rId26"/>
    <p:sldLayoutId id="2147483656" r:id="rId27"/>
    <p:sldLayoutId id="2147483657" r:id="rId28"/>
    <p:sldLayoutId id="2147483658" r:id="rId29"/>
    <p:sldLayoutId id="2147483659" r:id="rId30"/>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1.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11.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3.xml"/><Relationship Id="rId3" Type="http://schemas.openxmlformats.org/officeDocument/2006/relationships/slide" Target="slide3.xml"/><Relationship Id="rId7" Type="http://schemas.openxmlformats.org/officeDocument/2006/relationships/slide" Target="slide7.xml"/><Relationship Id="rId12" Type="http://schemas.openxmlformats.org/officeDocument/2006/relationships/slide" Target="slide12.xml"/><Relationship Id="rId2" Type="http://schemas.openxmlformats.org/officeDocument/2006/relationships/slideLayout" Target="../slideLayouts/slideLayout22.xml"/><Relationship Id="rId1" Type="http://schemas.openxmlformats.org/officeDocument/2006/relationships/vmlDrawing" Target="../drawings/vmlDrawing2.vml"/><Relationship Id="rId6" Type="http://schemas.openxmlformats.org/officeDocument/2006/relationships/slide" Target="slide6.xml"/><Relationship Id="rId11" Type="http://schemas.openxmlformats.org/officeDocument/2006/relationships/slide" Target="slide11.xml"/><Relationship Id="rId5" Type="http://schemas.openxmlformats.org/officeDocument/2006/relationships/slide" Target="slide5.xml"/><Relationship Id="rId10" Type="http://schemas.openxmlformats.org/officeDocument/2006/relationships/slide" Target="slide10.xml"/><Relationship Id="rId4" Type="http://schemas.openxmlformats.org/officeDocument/2006/relationships/slide" Target="slide4.xml"/><Relationship Id="rId9" Type="http://schemas.openxmlformats.org/officeDocument/2006/relationships/slide" Target="slide9.xml"/><Relationship Id="rId14" Type="http://schemas.openxmlformats.org/officeDocument/2006/relationships/package" Target="../embeddings/Microsoft_Office_Word___2.docx"/></Relationships>
</file>

<file path=ppt/slides/_rels/slide12.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13.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4.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4.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4.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5.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5.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6.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6.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7.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8.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8.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9.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_rels/slide9.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0.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单元</a:t>
            </a:r>
            <a:r>
              <a:rPr lang="zh-CN" altLang="en-US" dirty="0" smtClean="0"/>
              <a:t>整合</a:t>
            </a:r>
            <a:endParaRPr lang="zh-CN" altLang="en-US" dirty="0"/>
          </a:p>
        </p:txBody>
      </p:sp>
    </p:spTree>
    <p:extLst>
      <p:ext uri="{BB962C8B-B14F-4D97-AF65-F5344CB8AC3E}">
        <p14:creationId xmlns:p14="http://schemas.microsoft.com/office/powerpoint/2010/main" xmlns="" val="1314899478"/>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9" action="ppaction://hlinksldjump"/>
          </p:cNvPr>
          <p:cNvSpPr/>
          <p:nvPr/>
        </p:nvSpPr>
        <p:spPr>
          <a:xfrm>
            <a:off x="356730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8</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7" name="流程图: 可选过程 2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黑龙江齐齐哈尔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微信交往已成为我们生活的重要内容。下列选项中不正确的是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轻易泄露个人资料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现实生活中的问题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尽可能找熟悉的朋友或师长帮助解决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不随意答应网友要求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提高自己的安全防范意识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2" name="五边形 31"/>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3" name="五边形 32"/>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4" name="组合 33"/>
          <p:cNvGrpSpPr/>
          <p:nvPr/>
        </p:nvGrpSpPr>
        <p:grpSpPr>
          <a:xfrm>
            <a:off x="468427" y="4437112"/>
            <a:ext cx="8247377" cy="2088232"/>
            <a:chOff x="645102" y="2377855"/>
            <a:chExt cx="8247377" cy="2088232"/>
          </a:xfrm>
        </p:grpSpPr>
        <p:grpSp>
          <p:nvGrpSpPr>
            <p:cNvPr id="35" name="组合 34"/>
            <p:cNvGrpSpPr/>
            <p:nvPr/>
          </p:nvGrpSpPr>
          <p:grpSpPr>
            <a:xfrm>
              <a:off x="645102" y="2377855"/>
              <a:ext cx="8247377" cy="2088232"/>
              <a:chOff x="645102" y="332656"/>
              <a:chExt cx="8247377" cy="2088232"/>
            </a:xfrm>
          </p:grpSpPr>
          <p:sp>
            <p:nvSpPr>
              <p:cNvPr id="37" name="五边形 3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9" name="组合 38"/>
              <p:cNvGrpSpPr/>
              <p:nvPr/>
            </p:nvGrpSpPr>
            <p:grpSpPr>
              <a:xfrm>
                <a:off x="645102" y="332656"/>
                <a:ext cx="8247377" cy="1771224"/>
                <a:chOff x="645102" y="332656"/>
                <a:chExt cx="8247377" cy="1771224"/>
              </a:xfrm>
            </p:grpSpPr>
            <p:sp>
              <p:nvSpPr>
                <p:cNvPr id="40" name="矩形 39"/>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6" name="矩形 35"/>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本题为逆向选择题</a:t>
              </a:r>
              <a:r>
                <a:rPr lang="en-US" altLang="zh-CN" sz="2000" dirty="0"/>
                <a:t>,</a:t>
              </a:r>
              <a:r>
                <a:rPr lang="zh-CN" altLang="zh-CN" sz="2000" dirty="0"/>
                <a:t>网络交往中应增强自我保护意识</a:t>
              </a:r>
              <a:r>
                <a:rPr lang="en-US" altLang="zh-CN" sz="2000" dirty="0"/>
                <a:t>,</a:t>
              </a:r>
              <a:r>
                <a:rPr lang="zh-CN" altLang="zh-CN" sz="2000" dirty="0"/>
                <a:t>不可轻易泄露个人资料。故选</a:t>
              </a:r>
              <a:r>
                <a:rPr lang="en-US" altLang="zh-CN" sz="2000" dirty="0"/>
                <a:t>A</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2" name="组合 41"/>
          <p:cNvGrpSpPr/>
          <p:nvPr/>
        </p:nvGrpSpPr>
        <p:grpSpPr>
          <a:xfrm>
            <a:off x="468427" y="5373216"/>
            <a:ext cx="8247378" cy="1152128"/>
            <a:chOff x="645102" y="4752548"/>
            <a:chExt cx="8247378" cy="1152128"/>
          </a:xfrm>
        </p:grpSpPr>
        <p:grpSp>
          <p:nvGrpSpPr>
            <p:cNvPr id="43" name="组合 42"/>
            <p:cNvGrpSpPr/>
            <p:nvPr/>
          </p:nvGrpSpPr>
          <p:grpSpPr>
            <a:xfrm>
              <a:off x="645102" y="4752548"/>
              <a:ext cx="8247378" cy="1152128"/>
              <a:chOff x="645102" y="3755469"/>
              <a:chExt cx="8247378" cy="1152128"/>
            </a:xfrm>
          </p:grpSpPr>
          <p:sp>
            <p:nvSpPr>
              <p:cNvPr id="45" name="五边形 4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6" name="五边形 4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7" name="燕尾形 4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矩形 47"/>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4" name="矩形 43"/>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782909248"/>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3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childTnLst>
                    </p:cTn>
                  </p:par>
                </p:childTnLst>
              </p:cTn>
              <p:nextCondLst>
                <p:cond evt="onClick" delay="0">
                  <p:tgtEl>
                    <p:spTgt spid="33"/>
                  </p:tgtEl>
                </p:cond>
              </p:nextCondLst>
            </p:seq>
            <p:seq concurrent="1" nextAc="seek">
              <p:cTn id="8" restart="whenNotActive" fill="hold" evtFilter="cancelBubble" nodeType="interactiveSeq">
                <p:stCondLst>
                  <p:cond evt="onClick" delay="0">
                    <p:tgtEl>
                      <p:spTgt spid="3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4" restart="whenNotActive" fill="hold" evtFilter="cancelBubble" nodeType="interactiveSeq">
                <p:stCondLst>
                  <p:cond evt="onClick" delay="0">
                    <p:tgtEl>
                      <p:spTgt spid="3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500"/>
                                        <p:tgtEl>
                                          <p:spTgt spid="42"/>
                                        </p:tgtEl>
                                      </p:cBhvr>
                                    </p:animEffect>
                                  </p:childTnLst>
                                </p:cTn>
                              </p:par>
                            </p:childTnLst>
                          </p:cTn>
                        </p:par>
                      </p:childTnLst>
                    </p:cTn>
                  </p:par>
                </p:childTnLst>
              </p:cTn>
              <p:nextCondLst>
                <p:cond evt="onClick" delay="0">
                  <p:tgtEl>
                    <p:spTgt spid="32"/>
                  </p:tgtEl>
                </p:cond>
              </p:nextCondLst>
            </p:seq>
            <p:seq concurrent="1" nextAc="seek">
              <p:cTn id="20" restart="whenNotActive" fill="hold" evtFilter="cancelBubble" nodeType="interactiveSeq">
                <p:stCondLst>
                  <p:cond evt="onClick" delay="0">
                    <p:tgtEl>
                      <p:spTgt spid="4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2"/>
                                        </p:tgtEl>
                                      </p:cBhvr>
                                    </p:animEffect>
                                    <p:set>
                                      <p:cBhvr>
                                        <p:cTn id="25"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3"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4"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5"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6"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7"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8"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9"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10"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1" action="ppaction://hlinksldjump"/>
          </p:cNvPr>
          <p:cNvSpPr/>
          <p:nvPr/>
        </p:nvSpPr>
        <p:spPr>
          <a:xfrm>
            <a:off x="399737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9</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8" name="流程图: 可选过程 27">
            <a:hlinkClick r:id="rId12"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3"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贵州六盘水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右面漫画《屏奴》中的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低头族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以丰富的文化生活充实自己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顺应这一社会发展的潮流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远离手机这一不良诱惑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形成良好的学习和生活习惯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不应沉迷于</a:t>
            </a:r>
            <a:r>
              <a:rPr lang="zh-CN" altLang="zh-CN" sz="2200" dirty="0" smtClean="0">
                <a:solidFill>
                  <a:srgbClr val="000000"/>
                </a:solidFill>
                <a:latin typeface="Times New Roman" panose="02020603050405020304" pitchFamily="18" charset="0"/>
                <a:cs typeface="Times New Roman" panose="02020603050405020304" pitchFamily="18" charset="0"/>
              </a:rPr>
              <a:t>网络</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a:t>
            </a:r>
            <a:r>
              <a:rPr lang="zh-CN" altLang="zh-CN" sz="2200" dirty="0" smtClean="0">
                <a:solidFill>
                  <a:srgbClr val="000000"/>
                </a:solidFill>
                <a:latin typeface="NEU-BZ-S92"/>
                <a:cs typeface="宋体" panose="02010600030101010101" pitchFamily="2" charset="-122"/>
              </a:rPr>
              <a:t>②</a:t>
            </a:r>
            <a:r>
              <a:rPr lang="en-US" altLang="zh-CN" sz="2200" dirty="0" smtClean="0">
                <a:solidFill>
                  <a:srgbClr val="000000"/>
                </a:solidFill>
                <a:latin typeface="NEU-BZ-S92"/>
                <a:cs typeface="宋体" panose="02010600030101010101" pitchFamily="2" charset="-122"/>
              </a:rPr>
              <a:t>	</a:t>
            </a: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smtClean="0">
                <a:solidFill>
                  <a:srgbClr val="000000"/>
                </a:solidFill>
                <a:latin typeface="NEU-BZ-S92"/>
                <a:cs typeface="宋体" panose="02010600030101010101" pitchFamily="2" charset="-122"/>
              </a:rPr>
              <a:t>④</a:t>
            </a:r>
            <a:r>
              <a:rPr lang="en-US" altLang="zh-CN" sz="2200" dirty="0" smtClean="0">
                <a:solidFill>
                  <a:srgbClr val="000000"/>
                </a:solidFill>
                <a:latin typeface="NEU-BZ-S92"/>
                <a:cs typeface="宋体" panose="02010600030101010101" pitchFamily="2" charset="-122"/>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smtClean="0">
                <a:solidFill>
                  <a:srgbClr val="000000"/>
                </a:solidFill>
                <a:latin typeface="NEU-BZ-S92"/>
                <a:cs typeface="宋体" panose="02010600030101010101" pitchFamily="2" charset="-122"/>
              </a:rPr>
              <a:t>③</a:t>
            </a:r>
            <a:r>
              <a:rPr lang="en-US" altLang="zh-CN" sz="2200" dirty="0" smtClean="0">
                <a:solidFill>
                  <a:srgbClr val="000000"/>
                </a:solidFill>
                <a:latin typeface="NEU-BZ-S92"/>
                <a:cs typeface="宋体" panose="02010600030101010101" pitchFamily="2" charset="-122"/>
              </a:rPr>
              <a:t>	</a:t>
            </a: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692603506"/>
              </p:ext>
            </p:extLst>
          </p:nvPr>
        </p:nvGraphicFramePr>
        <p:xfrm>
          <a:off x="627522" y="2464931"/>
          <a:ext cx="7888957" cy="3472573"/>
        </p:xfrm>
        <a:graphic>
          <a:graphicData uri="http://schemas.openxmlformats.org/presentationml/2006/ole">
            <p:oleObj spid="_x0000_s2054" name="文档" r:id="rId14" imgW="3847376" imgH="1693832" progId="Word.Document.12">
              <p:embed/>
            </p:oleObj>
          </a:graphicData>
        </a:graphic>
      </p:graphicFrame>
      <p:sp>
        <p:nvSpPr>
          <p:cNvPr id="40" name="五边形 39"/>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1" name="五边形 40"/>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2" name="组合 41"/>
          <p:cNvGrpSpPr/>
          <p:nvPr/>
        </p:nvGrpSpPr>
        <p:grpSpPr>
          <a:xfrm>
            <a:off x="468427" y="4437112"/>
            <a:ext cx="8247377" cy="2088232"/>
            <a:chOff x="645102" y="2377855"/>
            <a:chExt cx="8247377" cy="2088232"/>
          </a:xfrm>
        </p:grpSpPr>
        <p:grpSp>
          <p:nvGrpSpPr>
            <p:cNvPr id="43" name="组合 42"/>
            <p:cNvGrpSpPr/>
            <p:nvPr/>
          </p:nvGrpSpPr>
          <p:grpSpPr>
            <a:xfrm>
              <a:off x="645102" y="2377855"/>
              <a:ext cx="8247377" cy="2088232"/>
              <a:chOff x="645102" y="332656"/>
              <a:chExt cx="8247377" cy="2088232"/>
            </a:xfrm>
          </p:grpSpPr>
          <p:sp>
            <p:nvSpPr>
              <p:cNvPr id="45" name="五边形 4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7" name="组合 46"/>
              <p:cNvGrpSpPr/>
              <p:nvPr/>
            </p:nvGrpSpPr>
            <p:grpSpPr>
              <a:xfrm>
                <a:off x="645102" y="332656"/>
                <a:ext cx="8247377" cy="1771224"/>
                <a:chOff x="645102" y="332656"/>
                <a:chExt cx="8247377" cy="1771224"/>
              </a:xfrm>
            </p:grpSpPr>
            <p:sp>
              <p:nvSpPr>
                <p:cNvPr id="48" name="矩形 47"/>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4" name="矩形 43"/>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手机控是一种有害行为</a:t>
              </a:r>
              <a:r>
                <a:rPr lang="en-US" altLang="zh-CN" sz="2000" dirty="0"/>
                <a:t>,</a:t>
              </a:r>
              <a:r>
                <a:rPr lang="zh-CN" altLang="zh-CN" sz="2000" dirty="0"/>
                <a:t>不能任其发展</a:t>
              </a:r>
              <a:r>
                <a:rPr lang="en-US" altLang="zh-CN" sz="2000" dirty="0"/>
                <a:t>,</a:t>
              </a:r>
              <a:r>
                <a:rPr lang="zh-CN" altLang="zh-CN" sz="2000" dirty="0"/>
                <a:t>故排除②</a:t>
              </a:r>
              <a:r>
                <a:rPr lang="en-US" altLang="zh-CN" sz="2000" dirty="0"/>
                <a:t>;</a:t>
              </a:r>
              <a:r>
                <a:rPr lang="zh-CN" altLang="zh-CN" sz="2000" dirty="0"/>
                <a:t>③中的</a:t>
              </a:r>
              <a:r>
                <a:rPr lang="en-US" altLang="zh-CN" sz="2000" dirty="0"/>
                <a:t>“</a:t>
              </a:r>
              <a:r>
                <a:rPr lang="zh-CN" altLang="zh-CN" sz="2000" dirty="0"/>
                <a:t>远离手机</a:t>
              </a:r>
              <a:r>
                <a:rPr lang="en-US" altLang="zh-CN" sz="2000" dirty="0"/>
                <a:t>”</a:t>
              </a:r>
              <a:r>
                <a:rPr lang="zh-CN" altLang="zh-CN" sz="2000" dirty="0"/>
                <a:t>说法错误。故选</a:t>
              </a:r>
              <a:r>
                <a:rPr lang="en-US" altLang="zh-CN" sz="2000" dirty="0"/>
                <a:t>B</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50" name="组合 49"/>
          <p:cNvGrpSpPr/>
          <p:nvPr/>
        </p:nvGrpSpPr>
        <p:grpSpPr>
          <a:xfrm>
            <a:off x="468427" y="5373216"/>
            <a:ext cx="8247378" cy="1152128"/>
            <a:chOff x="645102" y="4752548"/>
            <a:chExt cx="8247378" cy="1152128"/>
          </a:xfrm>
        </p:grpSpPr>
        <p:grpSp>
          <p:nvGrpSpPr>
            <p:cNvPr id="51" name="组合 50"/>
            <p:cNvGrpSpPr/>
            <p:nvPr/>
          </p:nvGrpSpPr>
          <p:grpSpPr>
            <a:xfrm>
              <a:off x="645102" y="4752548"/>
              <a:ext cx="8247378" cy="1152128"/>
              <a:chOff x="645102" y="3755469"/>
              <a:chExt cx="8247378" cy="1152128"/>
            </a:xfrm>
          </p:grpSpPr>
          <p:sp>
            <p:nvSpPr>
              <p:cNvPr id="53" name="五边形 5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4" name="五边形 5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5" name="燕尾形 5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矩形 5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2" name="矩形 5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10350887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4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childTnLst>
              </p:cTn>
              <p:nextCondLst>
                <p:cond evt="onClick" delay="0">
                  <p:tgtEl>
                    <p:spTgt spid="41"/>
                  </p:tgtEl>
                </p:cond>
              </p:nextCondLst>
            </p:seq>
            <p:seq concurrent="1" nextAc="seek">
              <p:cTn id="8" restart="whenNotActive" fill="hold" evtFilter="cancelBubble" nodeType="interactiveSeq">
                <p:stCondLst>
                  <p:cond evt="onClick" delay="0">
                    <p:tgtEl>
                      <p:spTgt spid="4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2"/>
                                        </p:tgtEl>
                                      </p:cBhvr>
                                    </p:animEffect>
                                    <p:set>
                                      <p:cBhvr>
                                        <p:cTn id="13"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14" restart="whenNotActive" fill="hold" evtFilter="cancelBubble" nodeType="interactiveSeq">
                <p:stCondLst>
                  <p:cond evt="onClick" delay="0">
                    <p:tgtEl>
                      <p:spTgt spid="4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down)">
                                      <p:cBhvr>
                                        <p:cTn id="19" dur="500"/>
                                        <p:tgtEl>
                                          <p:spTgt spid="50"/>
                                        </p:tgtEl>
                                      </p:cBhvr>
                                    </p:animEffect>
                                  </p:childTnLst>
                                </p:cTn>
                              </p:par>
                            </p:childTnLst>
                          </p:cTn>
                        </p:par>
                      </p:childTnLst>
                    </p:cTn>
                  </p:par>
                </p:childTnLst>
              </p:cTn>
              <p:nextCondLst>
                <p:cond evt="onClick" delay="0">
                  <p:tgtEl>
                    <p:spTgt spid="40"/>
                  </p:tgtEl>
                </p:cond>
              </p:nextCondLst>
            </p:seq>
            <p:seq concurrent="1" nextAc="seek">
              <p:cTn id="20" restart="whenNotActive" fill="hold" evtFilter="cancelBubble" nodeType="interactiveSeq">
                <p:stCondLst>
                  <p:cond evt="onClick" delay="0">
                    <p:tgtEl>
                      <p:spTgt spid="5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0"/>
                                        </p:tgtEl>
                                      </p:cBhvr>
                                    </p:animEffect>
                                    <p:set>
                                      <p:cBhvr>
                                        <p:cTn id="25" dur="1" fill="hold">
                                          <p:stCondLst>
                                            <p:cond delay="499"/>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11" action="ppaction://hlinksldjump"/>
          </p:cNvPr>
          <p:cNvSpPr/>
          <p:nvPr/>
        </p:nvSpPr>
        <p:spPr>
          <a:xfrm>
            <a:off x="4431634"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10</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1" name="流程图: 可选过程 3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10</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湖北黄石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随着经济和社会的快速发展、互联网等新技术的广泛应用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我们的生活越来越便利的同时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利用网络技术的诈骗行为已成为损害民众切身利益和互联网新兴产业的毒瘤。面对互联网诈骗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广大网民应该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抵制诱惑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增强防范意识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完善制度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堵塞安全漏洞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增长见识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提高防骗能力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加强协作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打击违法犯罪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2" name="五边形 31"/>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3" name="五边形 32"/>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4" name="组合 33"/>
          <p:cNvGrpSpPr/>
          <p:nvPr/>
        </p:nvGrpSpPr>
        <p:grpSpPr>
          <a:xfrm>
            <a:off x="468427" y="4437112"/>
            <a:ext cx="8247377" cy="2088232"/>
            <a:chOff x="645102" y="2377855"/>
            <a:chExt cx="8247377" cy="2088232"/>
          </a:xfrm>
        </p:grpSpPr>
        <p:grpSp>
          <p:nvGrpSpPr>
            <p:cNvPr id="35" name="组合 34"/>
            <p:cNvGrpSpPr/>
            <p:nvPr/>
          </p:nvGrpSpPr>
          <p:grpSpPr>
            <a:xfrm>
              <a:off x="645102" y="2377855"/>
              <a:ext cx="8247377" cy="2088232"/>
              <a:chOff x="645102" y="332656"/>
              <a:chExt cx="8247377" cy="2088232"/>
            </a:xfrm>
          </p:grpSpPr>
          <p:sp>
            <p:nvSpPr>
              <p:cNvPr id="37" name="五边形 36"/>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9" name="组合 38"/>
              <p:cNvGrpSpPr/>
              <p:nvPr/>
            </p:nvGrpSpPr>
            <p:grpSpPr>
              <a:xfrm>
                <a:off x="645102" y="332656"/>
                <a:ext cx="8247377" cy="1771224"/>
                <a:chOff x="645102" y="332656"/>
                <a:chExt cx="8247377" cy="1771224"/>
              </a:xfrm>
            </p:grpSpPr>
            <p:sp>
              <p:nvSpPr>
                <p:cNvPr id="40" name="矩形 39"/>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6" name="矩形 35"/>
            <p:cNvSpPr>
              <a:spLocks noChangeAspect="1"/>
            </p:cNvSpPr>
            <p:nvPr/>
          </p:nvSpPr>
          <p:spPr>
            <a:xfrm>
              <a:off x="860242" y="2732815"/>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题干主体是</a:t>
              </a:r>
              <a:r>
                <a:rPr lang="en-US" altLang="zh-CN" sz="2000" dirty="0"/>
                <a:t>“</a:t>
              </a:r>
              <a:r>
                <a:rPr lang="zh-CN" altLang="zh-CN" sz="2000" dirty="0"/>
                <a:t>广大网民</a:t>
              </a:r>
              <a:r>
                <a:rPr lang="en-US" altLang="zh-CN" sz="2000" dirty="0"/>
                <a:t>”,</a:t>
              </a:r>
              <a:r>
                <a:rPr lang="zh-CN" altLang="zh-CN" sz="2000" dirty="0"/>
                <a:t>②④不符合题干要求</a:t>
              </a:r>
              <a:r>
                <a:rPr lang="en-US" altLang="zh-CN" sz="2000" dirty="0"/>
                <a:t>,</a:t>
              </a:r>
              <a:r>
                <a:rPr lang="zh-CN" altLang="zh-CN" sz="2000" dirty="0"/>
                <a:t>应排除。故选</a:t>
              </a:r>
              <a:r>
                <a:rPr lang="en-US" altLang="zh-CN" sz="2000" dirty="0"/>
                <a:t>A</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2" name="组合 41"/>
          <p:cNvGrpSpPr/>
          <p:nvPr/>
        </p:nvGrpSpPr>
        <p:grpSpPr>
          <a:xfrm>
            <a:off x="468427" y="5373216"/>
            <a:ext cx="8247378" cy="1152128"/>
            <a:chOff x="645102" y="4752548"/>
            <a:chExt cx="8247378" cy="1152128"/>
          </a:xfrm>
        </p:grpSpPr>
        <p:grpSp>
          <p:nvGrpSpPr>
            <p:cNvPr id="43" name="组合 42"/>
            <p:cNvGrpSpPr/>
            <p:nvPr/>
          </p:nvGrpSpPr>
          <p:grpSpPr>
            <a:xfrm>
              <a:off x="645102" y="4752548"/>
              <a:ext cx="8247378" cy="1152128"/>
              <a:chOff x="645102" y="3755469"/>
              <a:chExt cx="8247378" cy="1152128"/>
            </a:xfrm>
          </p:grpSpPr>
          <p:sp>
            <p:nvSpPr>
              <p:cNvPr id="45" name="五边形 4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6" name="五边形 4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7" name="燕尾形 4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矩形 47"/>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4" name="矩形 43"/>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02499437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3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childTnLst>
                    </p:cTn>
                  </p:par>
                </p:childTnLst>
              </p:cTn>
              <p:nextCondLst>
                <p:cond evt="onClick" delay="0">
                  <p:tgtEl>
                    <p:spTgt spid="33"/>
                  </p:tgtEl>
                </p:cond>
              </p:nextCondLst>
            </p:seq>
            <p:seq concurrent="1" nextAc="seek">
              <p:cTn id="8" restart="whenNotActive" fill="hold" evtFilter="cancelBubble" nodeType="interactiveSeq">
                <p:stCondLst>
                  <p:cond evt="onClick" delay="0">
                    <p:tgtEl>
                      <p:spTgt spid="34"/>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4"/>
                                        </p:tgtEl>
                                      </p:cBhvr>
                                    </p:animEffect>
                                    <p:set>
                                      <p:cBhvr>
                                        <p:cTn id="13" dur="1" fill="hold">
                                          <p:stCondLst>
                                            <p:cond delay="499"/>
                                          </p:stCondLst>
                                        </p:cTn>
                                        <p:tgtEl>
                                          <p:spTgt spid="34"/>
                                        </p:tgtEl>
                                        <p:attrNameLst>
                                          <p:attrName>style.visibility</p:attrName>
                                        </p:attrNameLst>
                                      </p:cBhvr>
                                      <p:to>
                                        <p:strVal val="hidden"/>
                                      </p:to>
                                    </p:set>
                                  </p:childTnLst>
                                </p:cTn>
                              </p:par>
                            </p:childTnLst>
                          </p:cTn>
                        </p:par>
                      </p:childTnLst>
                    </p:cTn>
                  </p:par>
                </p:childTnLst>
              </p:cTn>
              <p:nextCondLst>
                <p:cond evt="onClick" delay="0">
                  <p:tgtEl>
                    <p:spTgt spid="34"/>
                  </p:tgtEl>
                </p:cond>
              </p:nextCondLst>
            </p:seq>
            <p:seq concurrent="1" nextAc="seek">
              <p:cTn id="14" restart="whenNotActive" fill="hold" evtFilter="cancelBubble" nodeType="interactiveSeq">
                <p:stCondLst>
                  <p:cond evt="onClick" delay="0">
                    <p:tgtEl>
                      <p:spTgt spid="3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down)">
                                      <p:cBhvr>
                                        <p:cTn id="19" dur="500"/>
                                        <p:tgtEl>
                                          <p:spTgt spid="42"/>
                                        </p:tgtEl>
                                      </p:cBhvr>
                                    </p:animEffect>
                                  </p:childTnLst>
                                </p:cTn>
                              </p:par>
                            </p:childTnLst>
                          </p:cTn>
                        </p:par>
                      </p:childTnLst>
                    </p:cTn>
                  </p:par>
                </p:childTnLst>
              </p:cTn>
              <p:nextCondLst>
                <p:cond evt="onClick" delay="0">
                  <p:tgtEl>
                    <p:spTgt spid="32"/>
                  </p:tgtEl>
                </p:cond>
              </p:nextCondLst>
            </p:seq>
            <p:seq concurrent="1" nextAc="seek">
              <p:cTn id="20" restart="whenNotActive" fill="hold" evtFilter="cancelBubble" nodeType="interactiveSeq">
                <p:stCondLst>
                  <p:cond evt="onClick" delay="0">
                    <p:tgtEl>
                      <p:spTgt spid="42"/>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2"/>
                                        </p:tgtEl>
                                      </p:cBhvr>
                                    </p:animEffect>
                                    <p:set>
                                      <p:cBhvr>
                                        <p:cTn id="25" dur="1" fill="hold">
                                          <p:stCondLst>
                                            <p:cond delay="4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2" action="ppaction://hlinksldjump"/>
          </p:cNvPr>
          <p:cNvSpPr/>
          <p:nvPr/>
        </p:nvSpPr>
        <p:spPr>
          <a:xfrm>
            <a:off x="4865896"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黑龙江绥化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初中生优优经常利用课余时间上网查资料、聊天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与网友分享学习、生活中的心得。有时也会对网友产生好奇心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甚至产生见面的冲动。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请你简要回答网络交往的利与弊。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请你谈谈在网络交往中如何保护自己。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2" name="五边形 31"/>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33" name="组合 32"/>
          <p:cNvGrpSpPr/>
          <p:nvPr/>
        </p:nvGrpSpPr>
        <p:grpSpPr>
          <a:xfrm>
            <a:off x="468427" y="1484784"/>
            <a:ext cx="8247378" cy="5040560"/>
            <a:chOff x="645102" y="864116"/>
            <a:chExt cx="8247378" cy="5040560"/>
          </a:xfrm>
        </p:grpSpPr>
        <p:grpSp>
          <p:nvGrpSpPr>
            <p:cNvPr id="34" name="组合 33"/>
            <p:cNvGrpSpPr/>
            <p:nvPr/>
          </p:nvGrpSpPr>
          <p:grpSpPr>
            <a:xfrm>
              <a:off x="645102" y="864116"/>
              <a:ext cx="8247378" cy="5040560"/>
              <a:chOff x="645102" y="-132963"/>
              <a:chExt cx="8247378" cy="5040560"/>
            </a:xfrm>
          </p:grpSpPr>
          <p:sp>
            <p:nvSpPr>
              <p:cNvPr id="36" name="五边形 3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燕尾形 3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645102" y="-132963"/>
                <a:ext cx="8247378" cy="47251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48"/>
              <p:cNvSpPr txBox="1"/>
              <p:nvPr/>
            </p:nvSpPr>
            <p:spPr>
              <a:xfrm>
                <a:off x="8388424" y="66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5" name="矩形 34"/>
            <p:cNvSpPr>
              <a:spLocks noChangeAspect="1"/>
            </p:cNvSpPr>
            <p:nvPr/>
          </p:nvSpPr>
          <p:spPr>
            <a:xfrm>
              <a:off x="860240" y="1241497"/>
              <a:ext cx="7744207" cy="4247317"/>
            </a:xfrm>
            <a:prstGeom prst="rect">
              <a:avLst/>
            </a:prstGeom>
          </p:spPr>
          <p:txBody>
            <a:bodyPr wrap="square">
              <a:spAutoFit/>
            </a:bodyPr>
            <a:lstStyle/>
            <a:p>
              <a:pPr>
                <a:lnSpc>
                  <a:spcPct val="150000"/>
                </a:lnSpc>
              </a:pPr>
              <a:r>
                <a:rPr lang="en-US" altLang="zh-CN" sz="2000" dirty="0"/>
                <a:t>(1)</a:t>
              </a:r>
              <a:r>
                <a:rPr lang="zh-CN" altLang="zh-CN" sz="2000" dirty="0"/>
                <a:t>利</a:t>
              </a:r>
              <a:r>
                <a:rPr lang="en-US" altLang="zh-CN" sz="2000" dirty="0"/>
                <a:t>:</a:t>
              </a:r>
              <a:r>
                <a:rPr lang="zh-CN" altLang="zh-CN" sz="2000" dirty="0"/>
                <a:t>①了解时事。②学习知识。③与人沟通。④休闲娱乐。⑤网上求诊。⑥网上寻亲。⑦网上求教。⑧开阔眼界。⑨放松心情。⑩结交新友。</a:t>
              </a:r>
            </a:p>
            <a:p>
              <a:pPr>
                <a:lnSpc>
                  <a:spcPct val="150000"/>
                </a:lnSpc>
              </a:pPr>
              <a:r>
                <a:rPr lang="zh-CN" altLang="zh-CN" sz="2000" dirty="0"/>
                <a:t>弊</a:t>
              </a:r>
              <a:r>
                <a:rPr lang="en-US" altLang="zh-CN" sz="2000" dirty="0"/>
                <a:t>:</a:t>
              </a:r>
              <a:r>
                <a:rPr lang="zh-CN" altLang="zh-CN" sz="2000" dirty="0"/>
                <a:t>①影响学习</a:t>
              </a:r>
              <a:r>
                <a:rPr lang="en-US" altLang="zh-CN" sz="2000" dirty="0"/>
                <a:t>,</a:t>
              </a:r>
              <a:r>
                <a:rPr lang="zh-CN" altLang="zh-CN" sz="2000" dirty="0"/>
                <a:t>甚至荒废学业。②影响身心健康。③容易走上违法犯罪的道路。</a:t>
              </a:r>
            </a:p>
            <a:p>
              <a:pPr>
                <a:lnSpc>
                  <a:spcPct val="150000"/>
                </a:lnSpc>
              </a:pPr>
              <a:r>
                <a:rPr lang="en-US" altLang="zh-CN" sz="2000" dirty="0"/>
                <a:t>(2)</a:t>
              </a:r>
              <a:r>
                <a:rPr lang="zh-CN" altLang="zh-CN" sz="2000" dirty="0"/>
                <a:t>①提高自己的安全防范意识</a:t>
              </a:r>
              <a:r>
                <a:rPr lang="en-US" altLang="zh-CN" sz="2000" dirty="0"/>
                <a:t>,</a:t>
              </a:r>
              <a:r>
                <a:rPr lang="zh-CN" altLang="zh-CN" sz="2000" dirty="0"/>
                <a:t>不轻易泄露个人资料</a:t>
              </a:r>
              <a:r>
                <a:rPr lang="en-US" altLang="zh-CN" sz="2000" dirty="0"/>
                <a:t>,</a:t>
              </a:r>
              <a:r>
                <a:rPr lang="zh-CN" altLang="zh-CN" sz="2000" dirty="0"/>
                <a:t>不随便答应网友的要求。②现实生活中的问题</a:t>
              </a:r>
              <a:r>
                <a:rPr lang="en-US" altLang="zh-CN" sz="2000" dirty="0"/>
                <a:t>,</a:t>
              </a:r>
              <a:r>
                <a:rPr lang="zh-CN" altLang="zh-CN" sz="2000" dirty="0"/>
                <a:t>尽可能找熟悉的朋友或师长帮助解决。③不断提高自己的辨别觉察能力</a:t>
              </a:r>
              <a:r>
                <a:rPr lang="en-US" altLang="zh-CN" sz="2000" dirty="0"/>
                <a:t>,</a:t>
              </a:r>
              <a:r>
                <a:rPr lang="zh-CN" altLang="zh-CN" sz="2000" dirty="0"/>
                <a:t>提高自己的抗诱惑能力。④网络交往要遵守道德、法律。</a:t>
              </a:r>
            </a:p>
          </p:txBody>
        </p:sp>
      </p:grpSp>
    </p:spTree>
    <p:extLst>
      <p:ext uri="{BB962C8B-B14F-4D97-AF65-F5344CB8AC3E}">
        <p14:creationId xmlns:p14="http://schemas.microsoft.com/office/powerpoint/2010/main" xmlns="" val="76235539"/>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955766080"/>
              </p:ext>
            </p:extLst>
          </p:nvPr>
        </p:nvGraphicFramePr>
        <p:xfrm>
          <a:off x="508000" y="1623163"/>
          <a:ext cx="8128000" cy="3865674"/>
        </p:xfrm>
        <a:graphic>
          <a:graphicData uri="http://schemas.openxmlformats.org/presentationml/2006/ole">
            <p:oleObj spid="_x0000_s1037" name="文档" r:id="rId3" imgW="3839157" imgH="1825166" progId="Word.Document.12">
              <p:embed/>
            </p:oleObj>
          </a:graphicData>
        </a:graphic>
      </p:graphicFrame>
    </p:spTree>
    <p:extLst>
      <p:ext uri="{BB962C8B-B14F-4D97-AF65-F5344CB8AC3E}">
        <p14:creationId xmlns:p14="http://schemas.microsoft.com/office/powerpoint/2010/main" xmlns="" val="144050549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流程图: 可选过程 14">
            <a:hlinkClick r:id="rId2" action="ppaction://hlinksldjump"/>
          </p:cNvPr>
          <p:cNvSpPr/>
          <p:nvPr/>
        </p:nvSpPr>
        <p:spPr>
          <a:xfrm>
            <a:off x="54464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16" name="流程图: 可选过程 15">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5" name="流程图: 可选过程 4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6" name="流程图: 可选过程 45">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7" name="流程图: 可选过程 4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8" name="流程图: 可选过程 47">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江苏苏州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G20</a:t>
            </a:r>
            <a:r>
              <a:rPr lang="zh-CN" altLang="zh-CN" sz="2200" dirty="0">
                <a:solidFill>
                  <a:srgbClr val="000000"/>
                </a:solidFill>
                <a:latin typeface="Times New Roman" panose="02020603050405020304" pitchFamily="18" charset="0"/>
                <a:cs typeface="Times New Roman" panose="02020603050405020304" pitchFamily="18" charset="0"/>
              </a:rPr>
              <a:t>杭州峰会的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小青荷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到江苏发展大会的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小流苏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青年志愿者们积极传递文明礼仪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制止不文明的行为。该举动告诉我们要</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学会亲近社会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自觉服务社会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体验生活变化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领略现代文明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提高文化素养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突出个人发展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强调服务社会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不应获取回报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468427" y="4437112"/>
            <a:ext cx="8247377" cy="2088232"/>
            <a:chOff x="645102" y="2377855"/>
            <a:chExt cx="8247377" cy="2088232"/>
          </a:xfrm>
        </p:grpSpPr>
        <p:grpSp>
          <p:nvGrpSpPr>
            <p:cNvPr id="31" name="组合 30"/>
            <p:cNvGrpSpPr/>
            <p:nvPr/>
          </p:nvGrpSpPr>
          <p:grpSpPr>
            <a:xfrm>
              <a:off x="645102" y="2377855"/>
              <a:ext cx="8247377" cy="2088232"/>
              <a:chOff x="645102" y="332656"/>
              <a:chExt cx="8247377" cy="2088232"/>
            </a:xfrm>
          </p:grpSpPr>
          <p:sp>
            <p:nvSpPr>
              <p:cNvPr id="33" name="五边形 3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645102" y="332656"/>
                <a:ext cx="8247377" cy="1771224"/>
                <a:chOff x="645102" y="332656"/>
                <a:chExt cx="8247377" cy="1771224"/>
              </a:xfrm>
            </p:grpSpPr>
            <p:sp>
              <p:nvSpPr>
                <p:cNvPr id="36" name="矩形 35"/>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2" name="矩形 31"/>
            <p:cNvSpPr>
              <a:spLocks noChangeAspect="1"/>
            </p:cNvSpPr>
            <p:nvPr/>
          </p:nvSpPr>
          <p:spPr>
            <a:xfrm>
              <a:off x="860242" y="2732815"/>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青年志愿者的行为是亲社会行为</a:t>
              </a:r>
              <a:r>
                <a:rPr lang="en-US" altLang="zh-CN" sz="2000" dirty="0"/>
                <a:t>,</a:t>
              </a:r>
              <a:r>
                <a:rPr lang="zh-CN" altLang="zh-CN" sz="2000" dirty="0"/>
                <a:t>故选</a:t>
              </a:r>
              <a:r>
                <a:rPr lang="en-US" altLang="zh-CN" sz="2000" dirty="0"/>
                <a:t>A</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8" name="组合 37"/>
          <p:cNvGrpSpPr/>
          <p:nvPr/>
        </p:nvGrpSpPr>
        <p:grpSpPr>
          <a:xfrm>
            <a:off x="468427" y="5373216"/>
            <a:ext cx="8247378" cy="1152128"/>
            <a:chOff x="645102" y="4752548"/>
            <a:chExt cx="8247378" cy="1152128"/>
          </a:xfrm>
        </p:grpSpPr>
        <p:grpSp>
          <p:nvGrpSpPr>
            <p:cNvPr id="39" name="组合 38"/>
            <p:cNvGrpSpPr/>
            <p:nvPr/>
          </p:nvGrpSpPr>
          <p:grpSpPr>
            <a:xfrm>
              <a:off x="645102" y="4752548"/>
              <a:ext cx="8247378" cy="1152128"/>
              <a:chOff x="645102" y="3755469"/>
              <a:chExt cx="8247378" cy="1152128"/>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0" name="矩形 39"/>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85831290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流程图: 可选过程 32">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3" action="ppaction://hlinksldjump"/>
          </p:cNvPr>
          <p:cNvSpPr/>
          <p:nvPr/>
        </p:nvSpPr>
        <p:spPr>
          <a:xfrm>
            <a:off x="977146"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5" name="流程图: 可选过程 34">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7" name="流程图: 可选过程 36">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9" name="流程图: 可选过程 38">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广东广州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时代衍生出很多新现象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考验公众判断和社会治理。据此回答</a:t>
            </a:r>
            <a:r>
              <a:rPr lang="en-US" altLang="zh-CN" sz="2200" dirty="0">
                <a:solidFill>
                  <a:srgbClr val="000000"/>
                </a:solidFill>
                <a:latin typeface="Times New Roman" panose="02020603050405020304" pitchFamily="18" charset="0"/>
                <a:cs typeface="Times New Roman" panose="02020603050405020304" pitchFamily="18" charset="0"/>
              </a:rPr>
              <a:t>2—3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以下行为属于正确使用网络的是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大二女生李某用自己的身份证和私人照做抵押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从网贷公司贷款</a:t>
            </a:r>
            <a:r>
              <a:rPr lang="en-US" altLang="zh-CN" sz="2200" dirty="0">
                <a:solidFill>
                  <a:srgbClr val="000000"/>
                </a:solidFill>
                <a:latin typeface="Times New Roman" panose="02020603050405020304" pitchFamily="18" charset="0"/>
                <a:cs typeface="Times New Roman" panose="02020603050405020304" pitchFamily="18" charset="0"/>
              </a:rPr>
              <a:t>5 000</a:t>
            </a:r>
            <a:r>
              <a:rPr lang="zh-CN" altLang="zh-CN" sz="2200" dirty="0">
                <a:solidFill>
                  <a:srgbClr val="000000"/>
                </a:solidFill>
                <a:latin typeface="Times New Roman" panose="02020603050405020304" pitchFamily="18" charset="0"/>
                <a:cs typeface="Times New Roman" panose="02020603050405020304" pitchFamily="18" charset="0"/>
              </a:rPr>
              <a:t>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高中生张某应一名未见过面的网友所约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赴郊外商议购买野战游戏装备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王某收到来历不明的宣扬暴恐视频邮件后立即向网络监管部门举报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孙某看到一则有关即将发生地震的消息后随手分享到微信朋友圈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0" name="流程图: 可选过程 39">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五边形 22"/>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468427" y="2204864"/>
            <a:ext cx="8247377" cy="4320480"/>
            <a:chOff x="645102" y="145607"/>
            <a:chExt cx="8247377" cy="4320480"/>
          </a:xfrm>
        </p:grpSpPr>
        <p:grpSp>
          <p:nvGrpSpPr>
            <p:cNvPr id="26" name="组合 25"/>
            <p:cNvGrpSpPr/>
            <p:nvPr/>
          </p:nvGrpSpPr>
          <p:grpSpPr>
            <a:xfrm>
              <a:off x="645102" y="145607"/>
              <a:ext cx="8247377" cy="4320480"/>
              <a:chOff x="645102" y="-1899592"/>
              <a:chExt cx="8247377" cy="4320480"/>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 name="组合 29"/>
              <p:cNvGrpSpPr/>
              <p:nvPr/>
            </p:nvGrpSpPr>
            <p:grpSpPr>
              <a:xfrm>
                <a:off x="645102" y="-1899592"/>
                <a:ext cx="8247377" cy="4003472"/>
                <a:chOff x="645102" y="-1899592"/>
                <a:chExt cx="8247377" cy="4003472"/>
              </a:xfrm>
            </p:grpSpPr>
            <p:sp>
              <p:nvSpPr>
                <p:cNvPr id="31" name="矩形 30"/>
                <p:cNvSpPr/>
                <p:nvPr/>
              </p:nvSpPr>
              <p:spPr>
                <a:xfrm>
                  <a:off x="645102" y="-1899592"/>
                  <a:ext cx="8247377" cy="400347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8"/>
                <p:cNvSpPr txBox="1"/>
                <p:nvPr/>
              </p:nvSpPr>
              <p:spPr>
                <a:xfrm>
                  <a:off x="8371094" y="-180308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860242" y="485118"/>
              <a:ext cx="7775757" cy="3271280"/>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我们要正确认识网络的两面性</a:t>
              </a:r>
              <a:r>
                <a:rPr lang="en-US" altLang="zh-CN" sz="2000" dirty="0"/>
                <a:t>,</a:t>
              </a:r>
              <a:r>
                <a:rPr lang="zh-CN" altLang="zh-CN" sz="2000" dirty="0"/>
                <a:t>努力做到正确使用互联网</a:t>
              </a:r>
              <a:r>
                <a:rPr lang="en-US" altLang="zh-CN" sz="2000" dirty="0"/>
                <a:t>,</a:t>
              </a:r>
              <a:r>
                <a:rPr lang="zh-CN" altLang="zh-CN" sz="2000" dirty="0"/>
                <a:t>汲取有益信息</a:t>
              </a:r>
              <a:r>
                <a:rPr lang="en-US" altLang="zh-CN" sz="2000" dirty="0"/>
                <a:t>,</a:t>
              </a:r>
              <a:r>
                <a:rPr lang="zh-CN" altLang="zh-CN" sz="2000" dirty="0"/>
                <a:t>结交良朋益友</a:t>
              </a:r>
              <a:r>
                <a:rPr lang="en-US" altLang="zh-CN" sz="2000" dirty="0"/>
                <a:t>,</a:t>
              </a:r>
              <a:r>
                <a:rPr lang="zh-CN" altLang="zh-CN" sz="2000" dirty="0"/>
                <a:t>抵制其不良诱惑</a:t>
              </a:r>
              <a:r>
                <a:rPr lang="en-US" altLang="zh-CN" sz="2000" dirty="0"/>
                <a:t>,</a:t>
              </a:r>
              <a:r>
                <a:rPr lang="zh-CN" altLang="zh-CN" sz="2000" dirty="0"/>
                <a:t>避免负面影响。</a:t>
              </a:r>
              <a:r>
                <a:rPr lang="en-US" altLang="zh-CN" sz="2000" dirty="0"/>
                <a:t>A</a:t>
              </a:r>
              <a:r>
                <a:rPr lang="zh-CN" altLang="zh-CN" sz="2000" dirty="0"/>
                <a:t>项中的李某用自己的身份证和私人照做抵押</a:t>
              </a:r>
              <a:r>
                <a:rPr lang="en-US" altLang="zh-CN" sz="2000" dirty="0"/>
                <a:t>,</a:t>
              </a:r>
              <a:r>
                <a:rPr lang="zh-CN" altLang="zh-CN" sz="2000" dirty="0"/>
                <a:t>容易使自己的隐私权受到侵害</a:t>
              </a:r>
              <a:r>
                <a:rPr lang="en-US" altLang="zh-CN" sz="2000" dirty="0"/>
                <a:t>;B</a:t>
              </a:r>
              <a:r>
                <a:rPr lang="zh-CN" altLang="zh-CN" sz="2000" dirty="0"/>
                <a:t>项中的高中生张某应约去见一名未见过面的网友</a:t>
              </a:r>
              <a:r>
                <a:rPr lang="en-US" altLang="zh-CN" sz="2000" dirty="0"/>
                <a:t>,</a:t>
              </a:r>
              <a:r>
                <a:rPr lang="zh-CN" altLang="zh-CN" sz="2000" dirty="0"/>
                <a:t>可能会上当受骗</a:t>
              </a:r>
              <a:r>
                <a:rPr lang="en-US" altLang="zh-CN" sz="2000" dirty="0"/>
                <a:t>;C</a:t>
              </a:r>
              <a:r>
                <a:rPr lang="zh-CN" altLang="zh-CN" sz="2000" dirty="0"/>
                <a:t>项中的王某收到来历不明的宣扬暴恐视频邮件后立即向网络监管部门举报</a:t>
              </a:r>
              <a:r>
                <a:rPr lang="en-US" altLang="zh-CN" sz="2000" dirty="0"/>
                <a:t>,</a:t>
              </a:r>
              <a:r>
                <a:rPr lang="zh-CN" altLang="zh-CN" sz="2000" dirty="0"/>
                <a:t>依法维护了自己的合法权益</a:t>
              </a:r>
              <a:r>
                <a:rPr lang="en-US" altLang="zh-CN" sz="2000" dirty="0"/>
                <a:t>;D</a:t>
              </a:r>
              <a:r>
                <a:rPr lang="zh-CN" altLang="zh-CN" sz="2000" dirty="0"/>
                <a:t>项中的孙某看到一则有关即将发生地震的消息后随手分享到微信朋友圈</a:t>
              </a:r>
              <a:r>
                <a:rPr lang="en-US" altLang="zh-CN" sz="2000" dirty="0"/>
                <a:t>,</a:t>
              </a:r>
              <a:r>
                <a:rPr lang="zh-CN" altLang="zh-CN" sz="2000" dirty="0"/>
                <a:t>没有明辨是非。故选</a:t>
              </a:r>
              <a:r>
                <a:rPr lang="en-US" altLang="zh-CN" sz="2000" dirty="0"/>
                <a:t>C</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3" name="组合 42"/>
          <p:cNvGrpSpPr/>
          <p:nvPr/>
        </p:nvGrpSpPr>
        <p:grpSpPr>
          <a:xfrm>
            <a:off x="468427" y="5373216"/>
            <a:ext cx="8247378" cy="1152128"/>
            <a:chOff x="645102" y="4752548"/>
            <a:chExt cx="8247378" cy="1152128"/>
          </a:xfrm>
        </p:grpSpPr>
        <p:grpSp>
          <p:nvGrpSpPr>
            <p:cNvPr id="44" name="组合 43"/>
            <p:cNvGrpSpPr/>
            <p:nvPr/>
          </p:nvGrpSpPr>
          <p:grpSpPr>
            <a:xfrm>
              <a:off x="645102" y="4752548"/>
              <a:ext cx="8247378" cy="1152128"/>
              <a:chOff x="645102" y="3755469"/>
              <a:chExt cx="8247378" cy="1152128"/>
            </a:xfrm>
          </p:grpSpPr>
          <p:sp>
            <p:nvSpPr>
              <p:cNvPr id="46" name="五边形 4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7" name="五边形 4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8" name="燕尾形 4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矩形 48"/>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5" name="矩形 44"/>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2331326118"/>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wipe(down)">
                                      <p:cBhvr>
                                        <p:cTn id="19" dur="500"/>
                                        <p:tgtEl>
                                          <p:spTgt spid="43"/>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4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3"/>
                                        </p:tgtEl>
                                      </p:cBhvr>
                                    </p:animEffect>
                                    <p:set>
                                      <p:cBhvr>
                                        <p:cTn id="25" dur="1" fill="hold">
                                          <p:stCondLst>
                                            <p:cond delay="4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流程图: 可选过程 41">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3" name="流程图: 可选过程 42">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4" name="流程图: 可选过程 43">
            <a:hlinkClick r:id="rId4" action="ppaction://hlinksldjump"/>
          </p:cNvPr>
          <p:cNvSpPr/>
          <p:nvPr/>
        </p:nvSpPr>
        <p:spPr>
          <a:xfrm>
            <a:off x="1409650"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45" name="流程图: 可选过程 44">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6" name="流程图: 可选过程 45">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7" name="流程图: 可选过程 46">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8" name="流程图: 可选过程 47">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9" name="流程图: 可选过程 48">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0" name="流程图: 可选过程 49">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1" name="流程图: 可选过程 50">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网络技术的日新月异以及网络使用资费的降低带来了信息的普及。这些变化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为依法自由表达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塑造理性公民提供可能性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使媒体形式更多样、更亲民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信息获取更便捷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制造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数字鸿沟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使不同阶层的贫富差距扩大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拓宽民意表达渠道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有助于公民和政府的良性互动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①③④</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1" name="五边形 60"/>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2" name="五边形 61"/>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63" name="组合 62"/>
          <p:cNvGrpSpPr/>
          <p:nvPr/>
        </p:nvGrpSpPr>
        <p:grpSpPr>
          <a:xfrm>
            <a:off x="468427" y="3501008"/>
            <a:ext cx="8247377" cy="3024336"/>
            <a:chOff x="645102" y="1441751"/>
            <a:chExt cx="8247377" cy="3024336"/>
          </a:xfrm>
        </p:grpSpPr>
        <p:grpSp>
          <p:nvGrpSpPr>
            <p:cNvPr id="64" name="组合 63"/>
            <p:cNvGrpSpPr/>
            <p:nvPr/>
          </p:nvGrpSpPr>
          <p:grpSpPr>
            <a:xfrm>
              <a:off x="645102" y="1441751"/>
              <a:ext cx="8247377" cy="3024336"/>
              <a:chOff x="645102" y="-603448"/>
              <a:chExt cx="8247377" cy="3024336"/>
            </a:xfrm>
          </p:grpSpPr>
          <p:sp>
            <p:nvSpPr>
              <p:cNvPr id="66" name="五边形 6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7" name="燕尾形 6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8" name="组合 67"/>
              <p:cNvGrpSpPr/>
              <p:nvPr/>
            </p:nvGrpSpPr>
            <p:grpSpPr>
              <a:xfrm>
                <a:off x="645102" y="-603448"/>
                <a:ext cx="8247377" cy="2707328"/>
                <a:chOff x="645102" y="-603448"/>
                <a:chExt cx="8247377" cy="2707328"/>
              </a:xfrm>
            </p:grpSpPr>
            <p:sp>
              <p:nvSpPr>
                <p:cNvPr id="69" name="矩形 68"/>
                <p:cNvSpPr/>
                <p:nvPr/>
              </p:nvSpPr>
              <p:spPr>
                <a:xfrm>
                  <a:off x="645102" y="-603448"/>
                  <a:ext cx="8247377" cy="270732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28"/>
                <p:cNvSpPr txBox="1"/>
                <p:nvPr/>
              </p:nvSpPr>
              <p:spPr>
                <a:xfrm>
                  <a:off x="8371094" y="-44904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65" name="矩形 64"/>
            <p:cNvSpPr>
              <a:spLocks noChangeAspect="1"/>
            </p:cNvSpPr>
            <p:nvPr/>
          </p:nvSpPr>
          <p:spPr>
            <a:xfrm>
              <a:off x="860242" y="1839165"/>
              <a:ext cx="7775757" cy="188628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题干表明网络技术为依法自由表达</a:t>
              </a:r>
              <a:r>
                <a:rPr lang="en-US" altLang="zh-CN" sz="2000" dirty="0"/>
                <a:t>,</a:t>
              </a:r>
              <a:r>
                <a:rPr lang="zh-CN" altLang="zh-CN" sz="2000" dirty="0"/>
                <a:t>塑造理性公民提供可能性</a:t>
              </a:r>
              <a:r>
                <a:rPr lang="en-US" altLang="zh-CN" sz="2000" dirty="0"/>
                <a:t>;</a:t>
              </a:r>
              <a:r>
                <a:rPr lang="zh-CN" altLang="zh-CN" sz="2000" dirty="0"/>
                <a:t>使媒体形式更多样、更亲民</a:t>
              </a:r>
              <a:r>
                <a:rPr lang="en-US" altLang="zh-CN" sz="2000" dirty="0"/>
                <a:t>,</a:t>
              </a:r>
              <a:r>
                <a:rPr lang="zh-CN" altLang="zh-CN" sz="2000" dirty="0"/>
                <a:t>信息获取更便捷</a:t>
              </a:r>
              <a:r>
                <a:rPr lang="en-US" altLang="zh-CN" sz="2000" dirty="0"/>
                <a:t>;</a:t>
              </a:r>
              <a:r>
                <a:rPr lang="zh-CN" altLang="zh-CN" sz="2000" dirty="0"/>
                <a:t>拓宽民意表达渠道</a:t>
              </a:r>
              <a:r>
                <a:rPr lang="en-US" altLang="zh-CN" sz="2000" dirty="0"/>
                <a:t>,</a:t>
              </a:r>
              <a:r>
                <a:rPr lang="zh-CN" altLang="zh-CN" sz="2000" dirty="0"/>
                <a:t>有助于公民和政府的良性互动</a:t>
              </a:r>
              <a:r>
                <a:rPr lang="en-US" altLang="zh-CN" sz="2000" dirty="0"/>
                <a:t>,</a:t>
              </a:r>
              <a:r>
                <a:rPr lang="zh-CN" altLang="zh-CN" sz="2000" dirty="0"/>
                <a:t>所以①②④是正确的。③夸大了网络的影响</a:t>
              </a:r>
              <a:r>
                <a:rPr lang="en-US" altLang="zh-CN" sz="2000" dirty="0"/>
                <a:t>,</a:t>
              </a:r>
              <a:r>
                <a:rPr lang="zh-CN" altLang="zh-CN" sz="2000" dirty="0"/>
                <a:t>排除。故选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71" name="组合 70"/>
          <p:cNvGrpSpPr/>
          <p:nvPr/>
        </p:nvGrpSpPr>
        <p:grpSpPr>
          <a:xfrm>
            <a:off x="468427" y="5373216"/>
            <a:ext cx="8247378" cy="1152128"/>
            <a:chOff x="645102" y="4752548"/>
            <a:chExt cx="8247378" cy="1152128"/>
          </a:xfrm>
        </p:grpSpPr>
        <p:grpSp>
          <p:nvGrpSpPr>
            <p:cNvPr id="72" name="组合 71"/>
            <p:cNvGrpSpPr/>
            <p:nvPr/>
          </p:nvGrpSpPr>
          <p:grpSpPr>
            <a:xfrm>
              <a:off x="645102" y="4752548"/>
              <a:ext cx="8247378" cy="1152128"/>
              <a:chOff x="645102" y="3755469"/>
              <a:chExt cx="8247378" cy="1152128"/>
            </a:xfrm>
          </p:grpSpPr>
          <p:sp>
            <p:nvSpPr>
              <p:cNvPr id="74" name="五边形 7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75" name="五边形 7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76" name="燕尾形 7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矩形 7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73" name="矩形 72"/>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2848277447"/>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6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down)">
                                      <p:cBhvr>
                                        <p:cTn id="7" dur="500"/>
                                        <p:tgtEl>
                                          <p:spTgt spid="63"/>
                                        </p:tgtEl>
                                      </p:cBhvr>
                                    </p:animEffect>
                                  </p:childTnLst>
                                </p:cTn>
                              </p:par>
                            </p:childTnLst>
                          </p:cTn>
                        </p:par>
                      </p:childTnLst>
                    </p:cTn>
                  </p:par>
                </p:childTnLst>
              </p:cTn>
              <p:nextCondLst>
                <p:cond evt="onClick" delay="0">
                  <p:tgtEl>
                    <p:spTgt spid="62"/>
                  </p:tgtEl>
                </p:cond>
              </p:nextCondLst>
            </p:seq>
            <p:seq concurrent="1" nextAc="seek">
              <p:cTn id="8" restart="whenNotActive" fill="hold" evtFilter="cancelBubble" nodeType="interactiveSeq">
                <p:stCondLst>
                  <p:cond evt="onClick" delay="0">
                    <p:tgtEl>
                      <p:spTgt spid="6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63"/>
                                        </p:tgtEl>
                                      </p:cBhvr>
                                    </p:animEffect>
                                    <p:set>
                                      <p:cBhvr>
                                        <p:cTn id="13" dur="1" fill="hold">
                                          <p:stCondLst>
                                            <p:cond delay="4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3"/>
                  </p:tgtEl>
                </p:cond>
              </p:nextCondLst>
            </p:seq>
            <p:seq concurrent="1" nextAc="seek">
              <p:cTn id="14" restart="whenNotActive" fill="hold" evtFilter="cancelBubble" nodeType="interactiveSeq">
                <p:stCondLst>
                  <p:cond evt="onClick" delay="0">
                    <p:tgtEl>
                      <p:spTgt spid="6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wipe(down)">
                                      <p:cBhvr>
                                        <p:cTn id="19" dur="500"/>
                                        <p:tgtEl>
                                          <p:spTgt spid="71"/>
                                        </p:tgtEl>
                                      </p:cBhvr>
                                    </p:animEffect>
                                  </p:childTnLst>
                                </p:cTn>
                              </p:par>
                            </p:childTnLst>
                          </p:cTn>
                        </p:par>
                      </p:childTnLst>
                    </p:cTn>
                  </p:par>
                </p:childTnLst>
              </p:cTn>
              <p:nextCondLst>
                <p:cond evt="onClick" delay="0">
                  <p:tgtEl>
                    <p:spTgt spid="61"/>
                  </p:tgtEl>
                </p:cond>
              </p:nextCondLst>
            </p:seq>
            <p:seq concurrent="1" nextAc="seek">
              <p:cTn id="20" restart="whenNotActive" fill="hold" evtFilter="cancelBubble" nodeType="interactiveSeq">
                <p:stCondLst>
                  <p:cond evt="onClick" delay="0">
                    <p:tgtEl>
                      <p:spTgt spid="7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71"/>
                                        </p:tgtEl>
                                      </p:cBhvr>
                                    </p:animEffect>
                                    <p:set>
                                      <p:cBhvr>
                                        <p:cTn id="25" dur="1" fill="hold">
                                          <p:stCondLst>
                                            <p:cond delay="499"/>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 name="流程图: 可选过程 65">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7" name="流程图: 可选过程 66">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8" name="流程图: 可选过程 67">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9" name="流程图: 可选过程 68">
            <a:hlinkClick r:id="rId5" action="ppaction://hlinksldjump"/>
          </p:cNvPr>
          <p:cNvSpPr/>
          <p:nvPr/>
        </p:nvSpPr>
        <p:spPr>
          <a:xfrm>
            <a:off x="1842154"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70" name="流程图: 可选过程 69">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1" name="流程图: 可选过程 70">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2" name="流程图: 可选过程 71">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3" name="流程图: 可选过程 72">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4" name="流程图: 可选过程 73">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5" name="流程图: 可选过程 74">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山东潍坊</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潍坊市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净网</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专项行动新闻发布会公布</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潍坊市先后依法查处了</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个传播淫秽信息的</a:t>
            </a:r>
            <a:r>
              <a:rPr lang="en-US" altLang="zh-CN" sz="2200" dirty="0">
                <a:solidFill>
                  <a:srgbClr val="000000"/>
                </a:solidFill>
                <a:latin typeface="Times New Roman" panose="02020603050405020304" pitchFamily="18" charset="0"/>
                <a:cs typeface="Times New Roman" panose="02020603050405020304" pitchFamily="18" charset="0"/>
              </a:rPr>
              <a:t>QQ</a:t>
            </a:r>
            <a:r>
              <a:rPr lang="zh-CN" altLang="zh-CN" sz="2200" dirty="0">
                <a:solidFill>
                  <a:srgbClr val="000000"/>
                </a:solidFill>
                <a:latin typeface="Times New Roman" panose="02020603050405020304" pitchFamily="18" charset="0"/>
                <a:cs typeface="Times New Roman" panose="02020603050405020304" pitchFamily="18" charset="0"/>
              </a:rPr>
              <a:t>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抓获犯罪嫌疑人</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人被法院判处有期徒刑。你从中得到的启示是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要正确使用互联网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从中汲取有益信息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抵制其不良诱惑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传播淫秽色情等网络有害信息是违法行为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应受到相应的法律制裁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传播淫秽色情等网络有害信息是犯罪行为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应受到刑罚处罚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潍坊市加大司法保护力度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保护未成年人的健康成长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3" name="五边形 22"/>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468427" y="4437112"/>
            <a:ext cx="8247377" cy="2088232"/>
            <a:chOff x="645102" y="2377855"/>
            <a:chExt cx="8247377" cy="2088232"/>
          </a:xfrm>
        </p:grpSpPr>
        <p:grpSp>
          <p:nvGrpSpPr>
            <p:cNvPr id="26" name="组合 25"/>
            <p:cNvGrpSpPr/>
            <p:nvPr/>
          </p:nvGrpSpPr>
          <p:grpSpPr>
            <a:xfrm>
              <a:off x="645102" y="2377855"/>
              <a:ext cx="8247377" cy="2088232"/>
              <a:chOff x="645102" y="332656"/>
              <a:chExt cx="8247377" cy="2088232"/>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 name="组合 29"/>
              <p:cNvGrpSpPr/>
              <p:nvPr/>
            </p:nvGrpSpPr>
            <p:grpSpPr>
              <a:xfrm>
                <a:off x="645102" y="332656"/>
                <a:ext cx="8247377" cy="1771224"/>
                <a:chOff x="645102" y="332656"/>
                <a:chExt cx="8247377" cy="1771224"/>
              </a:xfrm>
            </p:grpSpPr>
            <p:sp>
              <p:nvSpPr>
                <p:cNvPr id="31" name="矩形 30"/>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③说法过于绝对</a:t>
              </a:r>
              <a:r>
                <a:rPr lang="en-US" altLang="zh-CN" sz="2000" dirty="0"/>
                <a:t>,</a:t>
              </a:r>
              <a:r>
                <a:rPr lang="zh-CN" altLang="zh-CN" sz="2000" dirty="0"/>
                <a:t>是否构成犯罪要视社会危害程度来定</a:t>
              </a:r>
              <a:r>
                <a:rPr lang="en-US" altLang="zh-CN" sz="2000" dirty="0"/>
                <a:t>;</a:t>
              </a:r>
              <a:r>
                <a:rPr lang="zh-CN" altLang="zh-CN" sz="2000" dirty="0"/>
                <a:t>④与材料内容无关。故选</a:t>
              </a:r>
              <a:r>
                <a:rPr lang="en-US" altLang="zh-CN" sz="2000" dirty="0"/>
                <a:t>A</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3" name="组合 32"/>
          <p:cNvGrpSpPr/>
          <p:nvPr/>
        </p:nvGrpSpPr>
        <p:grpSpPr>
          <a:xfrm>
            <a:off x="468427" y="5373216"/>
            <a:ext cx="8247378" cy="1152128"/>
            <a:chOff x="645102" y="4752548"/>
            <a:chExt cx="8247378" cy="1152128"/>
          </a:xfrm>
        </p:grpSpPr>
        <p:grpSp>
          <p:nvGrpSpPr>
            <p:cNvPr id="34" name="组合 33"/>
            <p:cNvGrpSpPr/>
            <p:nvPr/>
          </p:nvGrpSpPr>
          <p:grpSpPr>
            <a:xfrm>
              <a:off x="645102" y="4752548"/>
              <a:ext cx="8247378" cy="1152128"/>
              <a:chOff x="645102" y="3755469"/>
              <a:chExt cx="8247378" cy="1152128"/>
            </a:xfrm>
          </p:grpSpPr>
          <p:sp>
            <p:nvSpPr>
              <p:cNvPr id="36" name="五边形 3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矩形 38"/>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5" name="矩形 34"/>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212607190"/>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3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3"/>
                                        </p:tgtEl>
                                      </p:cBhvr>
                                    </p:animEffect>
                                    <p:set>
                                      <p:cBhvr>
                                        <p:cTn id="25"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 name="流程图: 可选过程 47">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9" name="流程图: 可选过程 48">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0" name="流程图: 可选过程 49">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1" name="流程图: 可选过程 50">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2" name="流程图: 可选过程 51">
            <a:hlinkClick r:id="rId6" action="ppaction://hlinksldjump"/>
          </p:cNvPr>
          <p:cNvSpPr/>
          <p:nvPr/>
        </p:nvSpPr>
        <p:spPr>
          <a:xfrm>
            <a:off x="2274658"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5</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53" name="流程图: 可选过程 52">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4" name="流程图: 可选过程 53">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5" name="流程图: 可选过程 54">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6" name="流程图: 可选过程 55">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7" name="流程图: 可选过程 56">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在广东省各地开展的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创建文明城市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不乏中学生的身影。他们清洁社区卫生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劝导文明通行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手册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中学生参与此项活动是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提高科学文化素质的主要途径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践行社会主义核心价值观的要求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关心社会的表现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属于亲社会行为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热心公益、服务社会的表现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3" name="五边形 22"/>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468427" y="4437112"/>
            <a:ext cx="8247377" cy="2088232"/>
            <a:chOff x="645102" y="2377855"/>
            <a:chExt cx="8247377" cy="2088232"/>
          </a:xfrm>
        </p:grpSpPr>
        <p:grpSp>
          <p:nvGrpSpPr>
            <p:cNvPr id="26" name="组合 25"/>
            <p:cNvGrpSpPr/>
            <p:nvPr/>
          </p:nvGrpSpPr>
          <p:grpSpPr>
            <a:xfrm>
              <a:off x="645102" y="2377855"/>
              <a:ext cx="8247377" cy="2088232"/>
              <a:chOff x="645102" y="332656"/>
              <a:chExt cx="8247377" cy="2088232"/>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 name="组合 29"/>
              <p:cNvGrpSpPr/>
              <p:nvPr/>
            </p:nvGrpSpPr>
            <p:grpSpPr>
              <a:xfrm>
                <a:off x="645102" y="332656"/>
                <a:ext cx="8247377" cy="1771224"/>
                <a:chOff x="645102" y="332656"/>
                <a:chExt cx="8247377" cy="1771224"/>
              </a:xfrm>
            </p:grpSpPr>
            <p:sp>
              <p:nvSpPr>
                <p:cNvPr id="31" name="矩形 30"/>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860242" y="2732815"/>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①与材料活动无关</a:t>
              </a:r>
              <a:r>
                <a:rPr lang="en-US" altLang="zh-CN" sz="2000" dirty="0"/>
                <a:t>,</a:t>
              </a:r>
              <a:r>
                <a:rPr lang="zh-CN" altLang="zh-CN" sz="2000" dirty="0"/>
                <a:t>应排除</a:t>
              </a:r>
              <a:r>
                <a:rPr lang="en-US" altLang="zh-CN" sz="2000" dirty="0"/>
                <a:t>,</a:t>
              </a:r>
              <a:r>
                <a:rPr lang="zh-CN" altLang="zh-CN" sz="2000" dirty="0"/>
                <a:t>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3" name="组合 32"/>
          <p:cNvGrpSpPr/>
          <p:nvPr/>
        </p:nvGrpSpPr>
        <p:grpSpPr>
          <a:xfrm>
            <a:off x="468427" y="5373216"/>
            <a:ext cx="8247378" cy="1152128"/>
            <a:chOff x="645102" y="4752548"/>
            <a:chExt cx="8247378" cy="1152128"/>
          </a:xfrm>
        </p:grpSpPr>
        <p:grpSp>
          <p:nvGrpSpPr>
            <p:cNvPr id="34" name="组合 33"/>
            <p:cNvGrpSpPr/>
            <p:nvPr/>
          </p:nvGrpSpPr>
          <p:grpSpPr>
            <a:xfrm>
              <a:off x="645102" y="4752548"/>
              <a:ext cx="8247378" cy="1152128"/>
              <a:chOff x="645102" y="3755469"/>
              <a:chExt cx="8247378" cy="1152128"/>
            </a:xfrm>
          </p:grpSpPr>
          <p:sp>
            <p:nvSpPr>
              <p:cNvPr id="36" name="五边形 3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矩形 38"/>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5" name="矩形 34"/>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2250306989"/>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3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3"/>
                                        </p:tgtEl>
                                      </p:cBhvr>
                                    </p:animEffect>
                                    <p:set>
                                      <p:cBhvr>
                                        <p:cTn id="25"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流程图: 可选过程 64">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6" name="流程图: 可选过程 65">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7" name="流程图: 可选过程 66">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8" name="流程图: 可选过程 67">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9" name="流程图: 可选过程 68">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0" name="流程图: 可选过程 69">
            <a:hlinkClick r:id="rId7" action="ppaction://hlinksldjump"/>
          </p:cNvPr>
          <p:cNvSpPr/>
          <p:nvPr/>
        </p:nvSpPr>
        <p:spPr>
          <a:xfrm>
            <a:off x="270716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6</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71" name="流程图: 可选过程 70">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2" name="流程图: 可选过程 71">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3" name="流程图: 可选过程 72">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4" name="流程图: 可选过程 73">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贵州六盘水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一屋不扫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何以扫天下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说明了什么道理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承担责任是大人们的事情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与青少年无关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好男儿志在四方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怎么能做扫屋子这种小事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各人自扫门前雪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哪管他人瓦上霜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从小处着手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从身边做起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认真做好分内的每一件事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这是我们承担责任的起跑线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3" name="五边形 22"/>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4" name="五边形 23"/>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468427" y="4437112"/>
            <a:ext cx="8247377" cy="2088232"/>
            <a:chOff x="645102" y="2377855"/>
            <a:chExt cx="8247377" cy="2088232"/>
          </a:xfrm>
        </p:grpSpPr>
        <p:grpSp>
          <p:nvGrpSpPr>
            <p:cNvPr id="26" name="组合 25"/>
            <p:cNvGrpSpPr/>
            <p:nvPr/>
          </p:nvGrpSpPr>
          <p:grpSpPr>
            <a:xfrm>
              <a:off x="645102" y="2377855"/>
              <a:ext cx="8247377" cy="2088232"/>
              <a:chOff x="645102" y="332656"/>
              <a:chExt cx="8247377" cy="2088232"/>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0" name="组合 29"/>
              <p:cNvGrpSpPr/>
              <p:nvPr/>
            </p:nvGrpSpPr>
            <p:grpSpPr>
              <a:xfrm>
                <a:off x="645102" y="332656"/>
                <a:ext cx="8247377" cy="1771224"/>
                <a:chOff x="645102" y="332656"/>
                <a:chExt cx="8247377" cy="1771224"/>
              </a:xfrm>
            </p:grpSpPr>
            <p:sp>
              <p:nvSpPr>
                <p:cNvPr id="31" name="矩形 30"/>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860242" y="2732815"/>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扫天下意味着承担社会责任</a:t>
              </a:r>
              <a:r>
                <a:rPr lang="en-US" altLang="zh-CN" sz="2000" dirty="0"/>
                <a:t>,</a:t>
              </a:r>
              <a:r>
                <a:rPr lang="zh-CN" altLang="zh-CN" sz="2000" dirty="0"/>
                <a:t>扫屋子即从身边小事做起。故选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3" name="组合 32"/>
          <p:cNvGrpSpPr/>
          <p:nvPr/>
        </p:nvGrpSpPr>
        <p:grpSpPr>
          <a:xfrm>
            <a:off x="468427" y="5373216"/>
            <a:ext cx="8247378" cy="1152128"/>
            <a:chOff x="645102" y="4752548"/>
            <a:chExt cx="8247378" cy="1152128"/>
          </a:xfrm>
        </p:grpSpPr>
        <p:grpSp>
          <p:nvGrpSpPr>
            <p:cNvPr id="34" name="组合 33"/>
            <p:cNvGrpSpPr/>
            <p:nvPr/>
          </p:nvGrpSpPr>
          <p:grpSpPr>
            <a:xfrm>
              <a:off x="645102" y="4752548"/>
              <a:ext cx="8247378" cy="1152128"/>
              <a:chOff x="645102" y="3755469"/>
              <a:chExt cx="8247378" cy="1152128"/>
            </a:xfrm>
          </p:grpSpPr>
          <p:sp>
            <p:nvSpPr>
              <p:cNvPr id="36" name="五边形 3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8" name="燕尾形 3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矩形 38"/>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5" name="矩形 34"/>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669192730"/>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3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3"/>
                                        </p:tgtEl>
                                      </p:cBhvr>
                                    </p:animEffect>
                                    <p:set>
                                      <p:cBhvr>
                                        <p:cTn id="25"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流程图: 可选过程 64">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6" name="流程图: 可选过程 65">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7" name="流程图: 可选过程 66">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8" name="流程图: 可选过程 67">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9" name="流程图: 可选过程 68">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0" name="流程图: 可选过程 69">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1" name="流程图: 可选过程 70">
            <a:hlinkClick r:id="rId8" action="ppaction://hlinksldjump"/>
          </p:cNvPr>
          <p:cNvSpPr/>
          <p:nvPr/>
        </p:nvSpPr>
        <p:spPr>
          <a:xfrm>
            <a:off x="313723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7</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72" name="流程图: 可选过程 71">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3" name="流程图: 可选过程 72">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4" name="流程图: 可选过程 73">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五边形 30"/>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2" name="五边形 31"/>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3" name="组合 32"/>
          <p:cNvGrpSpPr/>
          <p:nvPr/>
        </p:nvGrpSpPr>
        <p:grpSpPr>
          <a:xfrm>
            <a:off x="468427" y="4437112"/>
            <a:ext cx="8247377" cy="2088232"/>
            <a:chOff x="645102" y="2377855"/>
            <a:chExt cx="8247377" cy="2088232"/>
          </a:xfrm>
        </p:grpSpPr>
        <p:grpSp>
          <p:nvGrpSpPr>
            <p:cNvPr id="34" name="组合 33"/>
            <p:cNvGrpSpPr/>
            <p:nvPr/>
          </p:nvGrpSpPr>
          <p:grpSpPr>
            <a:xfrm>
              <a:off x="645102" y="2377855"/>
              <a:ext cx="8247377" cy="2088232"/>
              <a:chOff x="645102" y="332656"/>
              <a:chExt cx="8247377" cy="2088232"/>
            </a:xfrm>
          </p:grpSpPr>
          <p:sp>
            <p:nvSpPr>
              <p:cNvPr id="36" name="五边形 3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332656"/>
                <a:ext cx="8247377" cy="1771224"/>
                <a:chOff x="645102" y="332656"/>
                <a:chExt cx="8247377" cy="1771224"/>
              </a:xfrm>
            </p:grpSpPr>
            <p:sp>
              <p:nvSpPr>
                <p:cNvPr id="39" name="矩形 38"/>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5" name="矩形 34"/>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en-US" altLang="zh-CN" sz="2000" dirty="0"/>
                <a:t>A</a:t>
              </a:r>
              <a:r>
                <a:rPr lang="zh-CN" altLang="zh-CN" sz="2000" dirty="0"/>
                <a:t>项中的</a:t>
              </a:r>
              <a:r>
                <a:rPr lang="en-US" altLang="zh-CN" sz="2000" dirty="0"/>
                <a:t>“</a:t>
              </a:r>
              <a:r>
                <a:rPr lang="zh-CN" altLang="zh-CN" sz="2000" dirty="0"/>
                <a:t>远离网络</a:t>
              </a:r>
              <a:r>
                <a:rPr lang="en-US" altLang="zh-CN" sz="2000" dirty="0"/>
                <a:t>”</a:t>
              </a:r>
              <a:r>
                <a:rPr lang="zh-CN" altLang="zh-CN" sz="2000" dirty="0"/>
                <a:t>说法错误</a:t>
              </a:r>
              <a:r>
                <a:rPr lang="en-US" altLang="zh-CN" sz="2000" dirty="0"/>
                <a:t>,C</a:t>
              </a:r>
              <a:r>
                <a:rPr lang="zh-CN" altLang="zh-CN" sz="2000" dirty="0"/>
                <a:t>项中的</a:t>
              </a:r>
              <a:r>
                <a:rPr lang="en-US" altLang="zh-CN" sz="2000" dirty="0"/>
                <a:t>“</a:t>
              </a:r>
              <a:r>
                <a:rPr lang="zh-CN" altLang="zh-CN" sz="2000" dirty="0"/>
                <a:t>坚决不上网</a:t>
              </a:r>
              <a:r>
                <a:rPr lang="en-US" altLang="zh-CN" sz="2000" dirty="0"/>
                <a:t>”</a:t>
              </a:r>
              <a:r>
                <a:rPr lang="zh-CN" altLang="zh-CN" sz="2000" dirty="0"/>
                <a:t>说法错误</a:t>
              </a:r>
              <a:r>
                <a:rPr lang="en-US" altLang="zh-CN" sz="2000" dirty="0"/>
                <a:t>,D</a:t>
              </a:r>
              <a:r>
                <a:rPr lang="zh-CN" altLang="zh-CN" sz="2000" dirty="0"/>
                <a:t>项中的</a:t>
              </a:r>
              <a:r>
                <a:rPr lang="en-US" altLang="zh-CN" sz="2000" dirty="0"/>
                <a:t>“</a:t>
              </a:r>
              <a:r>
                <a:rPr lang="zh-CN" altLang="zh-CN" sz="2000" dirty="0"/>
                <a:t>解决一切问题</a:t>
              </a:r>
              <a:r>
                <a:rPr lang="en-US" altLang="zh-CN" sz="2000" dirty="0"/>
                <a:t>”</a:t>
              </a:r>
              <a:r>
                <a:rPr lang="zh-CN" altLang="zh-CN" sz="2000" dirty="0"/>
                <a:t>说法错误。故选</a:t>
              </a:r>
              <a:r>
                <a:rPr lang="en-US" altLang="zh-CN" sz="2000" dirty="0"/>
                <a:t>B</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5373216"/>
            <a:ext cx="8247378" cy="1152128"/>
            <a:chOff x="645102" y="4752548"/>
            <a:chExt cx="8247378" cy="1152128"/>
          </a:xfrm>
        </p:grpSpPr>
        <p:grpSp>
          <p:nvGrpSpPr>
            <p:cNvPr id="42" name="组合 41"/>
            <p:cNvGrpSpPr/>
            <p:nvPr/>
          </p:nvGrpSpPr>
          <p:grpSpPr>
            <a:xfrm>
              <a:off x="645102" y="4752548"/>
              <a:ext cx="8247378" cy="1152128"/>
              <a:chOff x="645102" y="3755469"/>
              <a:chExt cx="8247378" cy="1152128"/>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
        <p:nvSpPr>
          <p:cNvPr id="49" name="流程图: 可选过程 48">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湖北武汉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国家大力整治网络乱象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净化网络文化环境。为此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青少年要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提高安全防范意识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远离网络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遵守网络规则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享受健康的网络交往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专心学习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坚决不上网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遵守网络道德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利用网络解决一切问题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38784595"/>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 restart="whenNotActive" fill="hold" evtFilter="cancelBubble" nodeType="interactiveSeq">
                <p:stCondLst>
                  <p:cond evt="onClick" delay="0">
                    <p:tgtEl>
                      <p:spTgt spid="3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31"/>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theme/theme1.xml><?xml version="1.0" encoding="utf-8"?>
<a:theme xmlns:a="http://schemas.openxmlformats.org/drawingml/2006/main" name="主题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146</TotalTime>
  <Words>1197</Words>
  <Application>Microsoft Office PowerPoint</Application>
  <PresentationFormat>全屏显示(4:3)</PresentationFormat>
  <Paragraphs>272</Paragraphs>
  <Slides>13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主题1</vt:lpstr>
      <vt:lpstr>文档</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2014-05-15T01:15:59Z</dcterms:created>
  <dcterms:modified xsi:type="dcterms:W3CDTF">2018-12-24T07:23:15Z</dcterms:modified>
</cp:coreProperties>
</file>