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22"/>
  </p:notesMasterIdLst>
  <p:sldIdLst>
    <p:sldId id="275" r:id="rId2"/>
    <p:sldId id="276" r:id="rId3"/>
    <p:sldId id="277" r:id="rId4"/>
    <p:sldId id="278"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5" r:id="rId20"/>
    <p:sldId id="297"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空气质量下降" id="{9D327333-4966-46BD-9441-646DE651916F}">
          <p14:sldIdLst>
            <p14:sldId id="275"/>
            <p14:sldId id="276"/>
            <p14:sldId id="277"/>
          </p14:sldIdLst>
        </p14:section>
        <p14:section name="森林草原面积减少" id="{B98DB9D4-20B8-4BCE-8E82-AE39088CA5EF}">
          <p14:sldIdLst>
            <p14:sldId id="278"/>
            <p14:sldId id="279"/>
          </p14:sldIdLst>
        </p14:section>
        <p14:section name="人文" id="{969770B6-7041-40D4-BD44-74D927BF9F2A}">
          <p14:sldIdLst>
            <p14:sldId id="280"/>
            <p14:sldId id="281"/>
            <p14:sldId id="282"/>
            <p14:sldId id="283"/>
            <p14:sldId id="284"/>
            <p14:sldId id="285"/>
            <p14:sldId id="286"/>
            <p14:sldId id="287"/>
            <p14:sldId id="288"/>
            <p14:sldId id="289"/>
          </p14:sldIdLst>
        </p14:section>
        <p14:section name="十一" id="{52E0D819-9710-4412-8C09-EC61180B81E4}">
          <p14:sldIdLst>
            <p14:sldId id="290"/>
            <p14:sldId id="291"/>
            <p14:sldId id="292"/>
            <p14:sldId id="295"/>
            <p14:sldId id="29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6" d="100"/>
          <a:sy n="116" d="100"/>
        </p:scale>
        <p:origin x="39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2B78CC-54F1-4132-9CE0-704CF79A3A1D}" type="datetimeFigureOut">
              <a:rPr lang="zh-CN" altLang="en-US" smtClean="0"/>
              <a:t>2014/10/21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C89621-9747-4C37-B720-B1648358D08A}" type="slidenum">
              <a:rPr lang="zh-CN" altLang="en-US" smtClean="0"/>
              <a:t>‹#›</a:t>
            </a:fld>
            <a:endParaRPr lang="zh-CN" altLang="en-US"/>
          </a:p>
        </p:txBody>
      </p:sp>
    </p:spTree>
    <p:extLst>
      <p:ext uri="{BB962C8B-B14F-4D97-AF65-F5344CB8AC3E}">
        <p14:creationId xmlns:p14="http://schemas.microsoft.com/office/powerpoint/2010/main" val="36949530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E4F8F677-EA6A-4B09-8D91-3E49488897EC}" type="datetime11">
              <a:rPr lang="zh-CN" altLang="en-US" smtClean="0"/>
              <a:t>07:54:38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6A7805-E5A9-4268-86A4-A5E6C8C557FF}" type="slidenum">
              <a:rPr lang="zh-CN" altLang="en-US" smtClean="0"/>
              <a:t>‹#›</a:t>
            </a:fld>
            <a:endParaRPr lang="zh-CN" altLang="en-US"/>
          </a:p>
        </p:txBody>
      </p:sp>
    </p:spTree>
    <p:extLst>
      <p:ext uri="{BB962C8B-B14F-4D97-AF65-F5344CB8AC3E}">
        <p14:creationId xmlns:p14="http://schemas.microsoft.com/office/powerpoint/2010/main" val="2484978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D285E9D1-2808-408A-ADF7-0E585EB25F95}" type="datetime11">
              <a:rPr lang="zh-CN" altLang="en-US" smtClean="0"/>
              <a:t>07:54:38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6A7805-E5A9-4268-86A4-A5E6C8C557FF}" type="slidenum">
              <a:rPr lang="zh-CN" altLang="en-US" smtClean="0"/>
              <a:t>‹#›</a:t>
            </a:fld>
            <a:endParaRPr lang="zh-CN" altLang="en-US"/>
          </a:p>
        </p:txBody>
      </p:sp>
    </p:spTree>
    <p:extLst>
      <p:ext uri="{BB962C8B-B14F-4D97-AF65-F5344CB8AC3E}">
        <p14:creationId xmlns:p14="http://schemas.microsoft.com/office/powerpoint/2010/main" val="3549817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FB6E77E-0B03-40BE-98BD-43818941825E}" type="datetime11">
              <a:rPr lang="zh-CN" altLang="en-US" smtClean="0"/>
              <a:t>07:54:38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6A7805-E5A9-4268-86A4-A5E6C8C557FF}" type="slidenum">
              <a:rPr lang="zh-CN" altLang="en-US" smtClean="0"/>
              <a:t>‹#›</a:t>
            </a:fld>
            <a:endParaRPr lang="zh-CN" altLang="en-US"/>
          </a:p>
        </p:txBody>
      </p:sp>
    </p:spTree>
    <p:extLst>
      <p:ext uri="{BB962C8B-B14F-4D97-AF65-F5344CB8AC3E}">
        <p14:creationId xmlns:p14="http://schemas.microsoft.com/office/powerpoint/2010/main" val="13368465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6355152-2FD9-4BBB-B7CD-E3A3B6F26A88}" type="datetime11">
              <a:rPr lang="zh-CN" altLang="en-US" smtClean="0"/>
              <a:t>07:54:38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6A7805-E5A9-4268-86A4-A5E6C8C557FF}" type="slidenum">
              <a:rPr lang="zh-CN" altLang="en-US" smtClean="0"/>
              <a:t>‹#›</a:t>
            </a:fld>
            <a:endParaRPr lang="zh-CN" altLang="en-US"/>
          </a:p>
        </p:txBody>
      </p:sp>
    </p:spTree>
    <p:extLst>
      <p:ext uri="{BB962C8B-B14F-4D97-AF65-F5344CB8AC3E}">
        <p14:creationId xmlns:p14="http://schemas.microsoft.com/office/powerpoint/2010/main" val="1599928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3FE965C-1397-41FC-8D35-03F8DF1511FB}" type="datetime11">
              <a:rPr lang="zh-CN" altLang="en-US" smtClean="0"/>
              <a:t>07:54:38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6A7805-E5A9-4268-86A4-A5E6C8C557FF}" type="slidenum">
              <a:rPr lang="zh-CN" altLang="en-US" smtClean="0"/>
              <a:t>‹#›</a:t>
            </a:fld>
            <a:endParaRPr lang="zh-CN" altLang="en-US"/>
          </a:p>
        </p:txBody>
      </p:sp>
    </p:spTree>
    <p:extLst>
      <p:ext uri="{BB962C8B-B14F-4D97-AF65-F5344CB8AC3E}">
        <p14:creationId xmlns:p14="http://schemas.microsoft.com/office/powerpoint/2010/main" val="29332426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EDDCA5EE-D3C0-48CB-B690-A03844D10975}" type="datetime11">
              <a:rPr lang="zh-CN" altLang="en-US" smtClean="0"/>
              <a:t>07:54:38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6A7805-E5A9-4268-86A4-A5E6C8C557FF}" type="slidenum">
              <a:rPr lang="zh-CN" altLang="en-US" smtClean="0"/>
              <a:t>‹#›</a:t>
            </a:fld>
            <a:endParaRPr lang="zh-CN" altLang="en-US"/>
          </a:p>
        </p:txBody>
      </p:sp>
    </p:spTree>
    <p:extLst>
      <p:ext uri="{BB962C8B-B14F-4D97-AF65-F5344CB8AC3E}">
        <p14:creationId xmlns:p14="http://schemas.microsoft.com/office/powerpoint/2010/main" val="3972096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1674589-B33B-44FE-A515-E47FD71E2991}" type="datetime11">
              <a:rPr lang="zh-CN" altLang="en-US" smtClean="0"/>
              <a:t>07:54:38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F6A7805-E5A9-4268-86A4-A5E6C8C557FF}" type="slidenum">
              <a:rPr lang="zh-CN" altLang="en-US" smtClean="0"/>
              <a:t>‹#›</a:t>
            </a:fld>
            <a:endParaRPr lang="zh-CN" altLang="en-US"/>
          </a:p>
        </p:txBody>
      </p:sp>
    </p:spTree>
    <p:extLst>
      <p:ext uri="{BB962C8B-B14F-4D97-AF65-F5344CB8AC3E}">
        <p14:creationId xmlns:p14="http://schemas.microsoft.com/office/powerpoint/2010/main" val="754656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8F17488-3EF5-4081-99A5-DF346CF4422A}" type="datetime11">
              <a:rPr lang="zh-CN" altLang="en-US" smtClean="0"/>
              <a:t>07:54:38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F6A7805-E5A9-4268-86A4-A5E6C8C557FF}" type="slidenum">
              <a:rPr lang="zh-CN" altLang="en-US" smtClean="0"/>
              <a:t>‹#›</a:t>
            </a:fld>
            <a:endParaRPr lang="zh-CN" altLang="en-US"/>
          </a:p>
        </p:txBody>
      </p:sp>
    </p:spTree>
    <p:extLst>
      <p:ext uri="{BB962C8B-B14F-4D97-AF65-F5344CB8AC3E}">
        <p14:creationId xmlns:p14="http://schemas.microsoft.com/office/powerpoint/2010/main" val="16847266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808B64-3D11-439D-97FF-1B748A3245E2}" type="datetime11">
              <a:rPr lang="zh-CN" altLang="en-US" smtClean="0"/>
              <a:t>07:54:38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F6A7805-E5A9-4268-86A4-A5E6C8C557FF}" type="slidenum">
              <a:rPr lang="zh-CN" altLang="en-US" smtClean="0"/>
              <a:t>‹#›</a:t>
            </a:fld>
            <a:endParaRPr lang="zh-CN" altLang="en-US"/>
          </a:p>
        </p:txBody>
      </p:sp>
    </p:spTree>
    <p:extLst>
      <p:ext uri="{BB962C8B-B14F-4D97-AF65-F5344CB8AC3E}">
        <p14:creationId xmlns:p14="http://schemas.microsoft.com/office/powerpoint/2010/main" val="2008799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87328B8B-CE5E-4B3B-AA57-ECDAE02E9956}" type="datetime11">
              <a:rPr lang="zh-CN" altLang="en-US" smtClean="0"/>
              <a:t>07:54:38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6A7805-E5A9-4268-86A4-A5E6C8C557FF}" type="slidenum">
              <a:rPr lang="zh-CN" altLang="en-US" smtClean="0"/>
              <a:t>‹#›</a:t>
            </a:fld>
            <a:endParaRPr lang="zh-CN" altLang="en-US"/>
          </a:p>
        </p:txBody>
      </p:sp>
    </p:spTree>
    <p:extLst>
      <p:ext uri="{BB962C8B-B14F-4D97-AF65-F5344CB8AC3E}">
        <p14:creationId xmlns:p14="http://schemas.microsoft.com/office/powerpoint/2010/main" val="9206686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9FE2C29-7258-4A9C-AEEF-DB60D87AF8D0}" type="datetime11">
              <a:rPr lang="zh-CN" altLang="en-US" smtClean="0"/>
              <a:t>07:54:38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6A7805-E5A9-4268-86A4-A5E6C8C557FF}" type="slidenum">
              <a:rPr lang="zh-CN" altLang="en-US" smtClean="0"/>
              <a:t>‹#›</a:t>
            </a:fld>
            <a:endParaRPr lang="zh-CN" altLang="en-US"/>
          </a:p>
        </p:txBody>
      </p:sp>
    </p:spTree>
    <p:extLst>
      <p:ext uri="{BB962C8B-B14F-4D97-AF65-F5344CB8AC3E}">
        <p14:creationId xmlns:p14="http://schemas.microsoft.com/office/powerpoint/2010/main" val="4673662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454533-BC28-4E14-B5A2-28C742498136}" type="datetime11">
              <a:rPr lang="zh-CN" altLang="en-US" smtClean="0"/>
              <a:t>07:54:38</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6A7805-E5A9-4268-86A4-A5E6C8C557FF}" type="slidenum">
              <a:rPr lang="zh-CN" altLang="en-US" smtClean="0"/>
              <a:t>‹#›</a:t>
            </a:fld>
            <a:endParaRPr lang="zh-CN" altLang="en-US"/>
          </a:p>
        </p:txBody>
      </p:sp>
    </p:spTree>
    <p:extLst>
      <p:ext uri="{BB962C8B-B14F-4D97-AF65-F5344CB8AC3E}">
        <p14:creationId xmlns:p14="http://schemas.microsoft.com/office/powerpoint/2010/main" val="286974713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a:xfrm>
            <a:off x="6000752" y="274638"/>
            <a:ext cx="5581649" cy="1143000"/>
          </a:xfrm>
        </p:spPr>
        <p:txBody>
          <a:bodyPr>
            <a:normAutofit/>
          </a:bodyPr>
          <a:lstStyle/>
          <a:p>
            <a:pPr eaLnBrk="1" hangingPunct="1">
              <a:defRPr/>
            </a:pPr>
            <a:r>
              <a:rPr kumimoji="0" lang="zh-CN" sz="4800" b="1" dirty="0">
                <a:solidFill>
                  <a:schemeClr val="tx2"/>
                </a:solidFill>
                <a:latin typeface="华文隶书" charset="0"/>
                <a:ea typeface="华文隶书" charset="0"/>
                <a:cs typeface="华文隶书" charset="0"/>
              </a:rPr>
              <a:t>空气质量下降</a:t>
            </a:r>
            <a:endParaRPr kumimoji="0" lang="zh-CN" altLang="en-US" sz="4800" b="1" dirty="0">
              <a:solidFill>
                <a:schemeClr val="tx2"/>
              </a:solidFill>
              <a:latin typeface="华文隶书" charset="0"/>
              <a:ea typeface="华文隶书" charset="0"/>
              <a:cs typeface="华文隶书" charset="0"/>
            </a:endParaRPr>
          </a:p>
        </p:txBody>
      </p:sp>
      <p:pic>
        <p:nvPicPr>
          <p:cNvPr id="31746" name="图片 4"/>
          <p:cNvPicPr>
            <a:picLocks noChangeAspect="1"/>
          </p:cNvPicPr>
          <p:nvPr/>
        </p:nvPicPr>
        <p:blipFill rotWithShape="1">
          <a:blip r:embed="rId2">
            <a:extLst>
              <a:ext uri="{28A0092B-C50C-407E-A947-70E740481C1C}">
                <a14:useLocalDpi xmlns:a14="http://schemas.microsoft.com/office/drawing/2010/main" val="0"/>
              </a:ext>
            </a:extLst>
          </a:blip>
          <a:srcRect l="3355" b="4989"/>
          <a:stretch/>
        </p:blipFill>
        <p:spPr bwMode="auto">
          <a:xfrm>
            <a:off x="5923005" y="2205038"/>
            <a:ext cx="6261762" cy="30754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47" name="TextBox 6"/>
          <p:cNvSpPr txBox="1">
            <a:spLocks noChangeArrowheads="1"/>
          </p:cNvSpPr>
          <p:nvPr/>
        </p:nvSpPr>
        <p:spPr bwMode="auto">
          <a:xfrm>
            <a:off x="312792" y="274638"/>
            <a:ext cx="5492749" cy="64940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sz="2400">
                <a:solidFill>
                  <a:schemeClr val="tx1"/>
                </a:solidFill>
                <a:latin typeface="Calibri" charset="0"/>
                <a:ea typeface="宋体" charset="0"/>
                <a:cs typeface="宋体" charset="0"/>
              </a:defRPr>
            </a:lvl1pPr>
            <a:lvl2pPr marL="742950" indent="-285750">
              <a:defRPr kumimoji="1" sz="2400">
                <a:solidFill>
                  <a:schemeClr val="tx1"/>
                </a:solidFill>
                <a:latin typeface="Calibri" charset="0"/>
                <a:ea typeface="宋体" charset="0"/>
              </a:defRPr>
            </a:lvl2pPr>
            <a:lvl3pPr marL="1143000" indent="-228600">
              <a:defRPr kumimoji="1" sz="2400">
                <a:solidFill>
                  <a:schemeClr val="tx1"/>
                </a:solidFill>
                <a:latin typeface="Calibri" charset="0"/>
                <a:ea typeface="宋体" charset="0"/>
              </a:defRPr>
            </a:lvl3pPr>
            <a:lvl4pPr marL="1600200" indent="-228600">
              <a:defRPr kumimoji="1" sz="2400">
                <a:solidFill>
                  <a:schemeClr val="tx1"/>
                </a:solidFill>
                <a:latin typeface="Calibri" charset="0"/>
                <a:ea typeface="宋体" charset="0"/>
              </a:defRPr>
            </a:lvl4pPr>
            <a:lvl5pPr marL="2057400" indent="-228600">
              <a:defRPr kumimoji="1" sz="2400">
                <a:solidFill>
                  <a:schemeClr val="tx1"/>
                </a:solidFill>
                <a:latin typeface="Calibri" charset="0"/>
                <a:ea typeface="宋体" charset="0"/>
              </a:defRPr>
            </a:lvl5pPr>
            <a:lvl6pPr marL="2514600" indent="-228600" fontAlgn="base">
              <a:spcBef>
                <a:spcPct val="0"/>
              </a:spcBef>
              <a:spcAft>
                <a:spcPct val="0"/>
              </a:spcAft>
              <a:defRPr kumimoji="1" sz="2400">
                <a:solidFill>
                  <a:schemeClr val="tx1"/>
                </a:solidFill>
                <a:latin typeface="Calibri" charset="0"/>
                <a:ea typeface="宋体" charset="0"/>
              </a:defRPr>
            </a:lvl6pPr>
            <a:lvl7pPr marL="2971800" indent="-228600" fontAlgn="base">
              <a:spcBef>
                <a:spcPct val="0"/>
              </a:spcBef>
              <a:spcAft>
                <a:spcPct val="0"/>
              </a:spcAft>
              <a:defRPr kumimoji="1" sz="2400">
                <a:solidFill>
                  <a:schemeClr val="tx1"/>
                </a:solidFill>
                <a:latin typeface="Calibri" charset="0"/>
                <a:ea typeface="宋体" charset="0"/>
              </a:defRPr>
            </a:lvl7pPr>
            <a:lvl8pPr marL="3429000" indent="-228600" fontAlgn="base">
              <a:spcBef>
                <a:spcPct val="0"/>
              </a:spcBef>
              <a:spcAft>
                <a:spcPct val="0"/>
              </a:spcAft>
              <a:defRPr kumimoji="1" sz="2400">
                <a:solidFill>
                  <a:schemeClr val="tx1"/>
                </a:solidFill>
                <a:latin typeface="Calibri" charset="0"/>
                <a:ea typeface="宋体" charset="0"/>
              </a:defRPr>
            </a:lvl8pPr>
            <a:lvl9pPr marL="3886200" indent="-228600" fontAlgn="base">
              <a:spcBef>
                <a:spcPct val="0"/>
              </a:spcBef>
              <a:spcAft>
                <a:spcPct val="0"/>
              </a:spcAft>
              <a:defRPr kumimoji="1" sz="2400">
                <a:solidFill>
                  <a:schemeClr val="tx1"/>
                </a:solidFill>
                <a:latin typeface="Calibri" charset="0"/>
                <a:ea typeface="宋体" charset="0"/>
              </a:defRPr>
            </a:lvl9pPr>
          </a:lstStyle>
          <a:p>
            <a:r>
              <a:rPr kumimoji="0" lang="en-US" altLang="zh-CN" sz="3200" dirty="0">
                <a:solidFill>
                  <a:schemeClr val="accent1"/>
                </a:solidFill>
                <a:latin typeface="华文新魏" charset="0"/>
                <a:ea typeface="华文新魏" charset="0"/>
                <a:cs typeface="华文新魏" charset="0"/>
              </a:rPr>
              <a:t>       2014</a:t>
            </a:r>
            <a:r>
              <a:rPr kumimoji="0" lang="zh-CN" altLang="en-US" sz="3200" dirty="0">
                <a:solidFill>
                  <a:schemeClr val="accent1"/>
                </a:solidFill>
                <a:latin typeface="华文新魏" charset="0"/>
                <a:ea typeface="华文新魏" charset="0"/>
                <a:cs typeface="华文新魏" charset="0"/>
              </a:rPr>
              <a:t>年</a:t>
            </a:r>
            <a:r>
              <a:rPr kumimoji="0" lang="en-US" altLang="zh-CN" sz="3200" dirty="0">
                <a:solidFill>
                  <a:schemeClr val="accent1"/>
                </a:solidFill>
                <a:latin typeface="华文新魏" charset="0"/>
                <a:ea typeface="华文新魏" charset="0"/>
                <a:cs typeface="华文新魏" charset="0"/>
              </a:rPr>
              <a:t>9</a:t>
            </a:r>
            <a:r>
              <a:rPr kumimoji="0" lang="zh-CN" altLang="en-US" sz="3200" dirty="0">
                <a:solidFill>
                  <a:schemeClr val="accent1"/>
                </a:solidFill>
                <a:latin typeface="华文新魏" charset="0"/>
                <a:ea typeface="华文新魏" charset="0"/>
                <a:cs typeface="华文新魏" charset="0"/>
              </a:rPr>
              <a:t>月</a:t>
            </a:r>
            <a:r>
              <a:rPr kumimoji="0" lang="en-US" altLang="zh-CN" sz="3200" dirty="0">
                <a:solidFill>
                  <a:schemeClr val="accent1"/>
                </a:solidFill>
                <a:latin typeface="华文新魏" charset="0"/>
                <a:ea typeface="华文新魏" charset="0"/>
                <a:cs typeface="华文新魏" charset="0"/>
              </a:rPr>
              <a:t>15</a:t>
            </a:r>
            <a:r>
              <a:rPr kumimoji="0" lang="zh-CN" altLang="en-US" sz="3200" dirty="0">
                <a:solidFill>
                  <a:schemeClr val="accent1"/>
                </a:solidFill>
                <a:latin typeface="华文新魏" charset="0"/>
                <a:ea typeface="华文新魏" charset="0"/>
                <a:cs typeface="华文新魏" charset="0"/>
              </a:rPr>
              <a:t>日，青年报报道（上师大附中三林校区被垃圾场包围 师生不堪其扰）：学生们自</a:t>
            </a:r>
            <a:r>
              <a:rPr kumimoji="0" lang="en-US" altLang="zh-CN" sz="3200" dirty="0">
                <a:solidFill>
                  <a:schemeClr val="accent1"/>
                </a:solidFill>
                <a:latin typeface="华文新魏" charset="0"/>
                <a:ea typeface="华文新魏" charset="0"/>
                <a:cs typeface="华文新魏" charset="0"/>
              </a:rPr>
              <a:t>9</a:t>
            </a:r>
            <a:r>
              <a:rPr kumimoji="0" lang="zh-CN" altLang="en-US" sz="3200" dirty="0">
                <a:solidFill>
                  <a:schemeClr val="accent1"/>
                </a:solidFill>
                <a:latin typeface="华文新魏" charset="0"/>
                <a:ea typeface="华文新魏" charset="0"/>
                <a:cs typeface="华文新魏" charset="0"/>
              </a:rPr>
              <a:t>月</a:t>
            </a:r>
            <a:r>
              <a:rPr kumimoji="0" lang="en-US" altLang="zh-CN" sz="3200" dirty="0">
                <a:solidFill>
                  <a:schemeClr val="accent1"/>
                </a:solidFill>
                <a:latin typeface="华文新魏" charset="0"/>
                <a:ea typeface="华文新魏" charset="0"/>
                <a:cs typeface="华文新魏" charset="0"/>
              </a:rPr>
              <a:t>1</a:t>
            </a:r>
            <a:r>
              <a:rPr kumimoji="0" lang="zh-CN" altLang="en-US" sz="3200" dirty="0">
                <a:solidFill>
                  <a:schemeClr val="accent1"/>
                </a:solidFill>
                <a:latin typeface="华文新魏" charset="0"/>
                <a:ea typeface="华文新魏" charset="0"/>
                <a:cs typeface="华文新魏" charset="0"/>
              </a:rPr>
              <a:t>日开学后，每天都要忍受从这些垃圾堆场飘来的臭味，已经到了“窗不能开”的地步。学校本是读书的清净地，却不幸与“臭”沾上了边，深受其害的学生无奈地调侃道：“埋头苦解题，忽然一阵恶臭来，大脑瞬间短路。</a:t>
            </a:r>
            <a:r>
              <a:rPr kumimoji="0" lang="zh-CN" altLang="en-US" sz="3200" dirty="0" smtClean="0">
                <a:solidFill>
                  <a:schemeClr val="accent1"/>
                </a:solidFill>
                <a:latin typeface="华文新魏" charset="0"/>
                <a:ea typeface="华文新魏" charset="0"/>
                <a:cs typeface="华文新魏" charset="0"/>
              </a:rPr>
              <a:t>”吃饭时闻到臭味胃口都没</a:t>
            </a:r>
            <a:r>
              <a:rPr kumimoji="0" lang="zh-CN" altLang="en-US" sz="3200" dirty="0">
                <a:solidFill>
                  <a:schemeClr val="accent1"/>
                </a:solidFill>
                <a:latin typeface="华文新魏" charset="0"/>
                <a:ea typeface="华文新魏" charset="0"/>
                <a:cs typeface="华文新魏" charset="0"/>
              </a:rPr>
              <a:t>了。</a:t>
            </a:r>
          </a:p>
        </p:txBody>
      </p:sp>
      <p:sp>
        <p:nvSpPr>
          <p:cNvPr id="2" name="灯片编号占位符 1"/>
          <p:cNvSpPr>
            <a:spLocks noGrp="1"/>
          </p:cNvSpPr>
          <p:nvPr>
            <p:ph type="sldNum" sz="quarter" idx="12"/>
          </p:nvPr>
        </p:nvSpPr>
        <p:spPr/>
        <p:txBody>
          <a:bodyPr/>
          <a:lstStyle/>
          <a:p>
            <a:fld id="{EF6A7805-E5A9-4268-86A4-A5E6C8C557FF}" type="slidenum">
              <a:rPr lang="zh-CN" altLang="en-US" smtClean="0"/>
              <a:t>1</a:t>
            </a:fld>
            <a:endParaRPr lang="zh-CN" altLang="en-US"/>
          </a:p>
        </p:txBody>
      </p:sp>
    </p:spTree>
    <p:extLst>
      <p:ext uri="{BB962C8B-B14F-4D97-AF65-F5344CB8AC3E}">
        <p14:creationId xmlns:p14="http://schemas.microsoft.com/office/powerpoint/2010/main" val="4057335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内容占位符 2"/>
          <p:cNvSpPr>
            <a:spLocks noGrp="1"/>
          </p:cNvSpPr>
          <p:nvPr>
            <p:ph idx="1"/>
          </p:nvPr>
        </p:nvSpPr>
        <p:spPr>
          <a:xfrm>
            <a:off x="609600" y="1700213"/>
            <a:ext cx="10972800" cy="4425950"/>
          </a:xfrm>
        </p:spPr>
        <p:txBody>
          <a:bodyPr/>
          <a:lstStyle/>
          <a:p>
            <a:pPr algn="just" eaLnBrk="1" hangingPunct="1"/>
            <a:r>
              <a:rPr kumimoji="0" lang="en-US" altLang="zh-CN" sz="4000" dirty="0">
                <a:solidFill>
                  <a:schemeClr val="accent1"/>
                </a:solidFill>
                <a:latin typeface="华文新魏" charset="0"/>
                <a:ea typeface="华文新魏" charset="0"/>
                <a:cs typeface="华文新魏" charset="0"/>
              </a:rPr>
              <a:t>        2006</a:t>
            </a:r>
            <a:r>
              <a:rPr kumimoji="0" lang="zh-CN" altLang="en-US" sz="4000" dirty="0">
                <a:solidFill>
                  <a:schemeClr val="accent1"/>
                </a:solidFill>
                <a:latin typeface="华文新魏" charset="0"/>
                <a:ea typeface="华文新魏" charset="0"/>
                <a:cs typeface="华文新魏" charset="0"/>
              </a:rPr>
              <a:t>年</a:t>
            </a:r>
            <a:r>
              <a:rPr kumimoji="0" lang="en-US" altLang="zh-CN" sz="4000" dirty="0">
                <a:solidFill>
                  <a:schemeClr val="accent1"/>
                </a:solidFill>
                <a:latin typeface="华文新魏" charset="0"/>
                <a:ea typeface="华文新魏" charset="0"/>
                <a:cs typeface="华文新魏" charset="0"/>
              </a:rPr>
              <a:t>5</a:t>
            </a:r>
            <a:r>
              <a:rPr kumimoji="0" lang="zh-CN" altLang="en-US" sz="4000" dirty="0">
                <a:solidFill>
                  <a:schemeClr val="accent1"/>
                </a:solidFill>
                <a:latin typeface="华文新魏" charset="0"/>
                <a:ea typeface="华文新魏" charset="0"/>
                <a:cs typeface="华文新魏" charset="0"/>
              </a:rPr>
              <a:t>月</a:t>
            </a:r>
            <a:r>
              <a:rPr kumimoji="0" lang="en-US" altLang="zh-CN" sz="4000" dirty="0">
                <a:solidFill>
                  <a:schemeClr val="accent1"/>
                </a:solidFill>
                <a:latin typeface="华文新魏" charset="0"/>
                <a:ea typeface="华文新魏" charset="0"/>
                <a:cs typeface="华文新魏" charset="0"/>
              </a:rPr>
              <a:t>20</a:t>
            </a:r>
            <a:r>
              <a:rPr kumimoji="0" lang="zh-CN" altLang="en-US" sz="4000" dirty="0">
                <a:solidFill>
                  <a:schemeClr val="accent1"/>
                </a:solidFill>
                <a:latin typeface="华文新魏" charset="0"/>
                <a:ea typeface="华文新魏" charset="0"/>
                <a:cs typeface="华文新魏" charset="0"/>
              </a:rPr>
              <a:t>日，经国务院批准列入第一批国家级非物质文化遗产名录。</a:t>
            </a:r>
            <a:r>
              <a:rPr kumimoji="0" lang="en-US" altLang="zh-CN" sz="4000" dirty="0">
                <a:solidFill>
                  <a:schemeClr val="accent1"/>
                </a:solidFill>
                <a:latin typeface="华文新魏" charset="0"/>
                <a:ea typeface="华文新魏" charset="0"/>
                <a:cs typeface="华文新魏" charset="0"/>
              </a:rPr>
              <a:t>2011</a:t>
            </a:r>
            <a:r>
              <a:rPr kumimoji="0" lang="zh-CN" altLang="en-US" sz="4000" dirty="0">
                <a:solidFill>
                  <a:schemeClr val="accent1"/>
                </a:solidFill>
                <a:latin typeface="华文新魏" charset="0"/>
                <a:ea typeface="华文新魏" charset="0"/>
                <a:cs typeface="华文新魏" charset="0"/>
              </a:rPr>
              <a:t>年</a:t>
            </a:r>
            <a:r>
              <a:rPr kumimoji="0" lang="en-US" altLang="zh-CN" sz="4000" dirty="0">
                <a:solidFill>
                  <a:schemeClr val="accent1"/>
                </a:solidFill>
                <a:latin typeface="华文新魏" charset="0"/>
                <a:ea typeface="华文新魏" charset="0"/>
                <a:cs typeface="华文新魏" charset="0"/>
              </a:rPr>
              <a:t>11</a:t>
            </a:r>
            <a:r>
              <a:rPr kumimoji="0" lang="zh-CN" altLang="en-US" sz="4000" dirty="0">
                <a:solidFill>
                  <a:schemeClr val="accent1"/>
                </a:solidFill>
                <a:latin typeface="华文新魏" charset="0"/>
                <a:ea typeface="华文新魏" charset="0"/>
                <a:cs typeface="华文新魏" charset="0"/>
              </a:rPr>
              <a:t>月</a:t>
            </a:r>
            <a:r>
              <a:rPr kumimoji="0" lang="en-US" altLang="zh-CN" sz="4000" dirty="0">
                <a:solidFill>
                  <a:schemeClr val="accent1"/>
                </a:solidFill>
                <a:latin typeface="华文新魏" charset="0"/>
                <a:ea typeface="华文新魏" charset="0"/>
                <a:cs typeface="华文新魏" charset="0"/>
              </a:rPr>
              <a:t>27</a:t>
            </a:r>
            <a:r>
              <a:rPr kumimoji="0" lang="zh-CN" altLang="en-US" sz="4000" dirty="0">
                <a:solidFill>
                  <a:schemeClr val="accent1"/>
                </a:solidFill>
                <a:latin typeface="华文新魏" charset="0"/>
                <a:ea typeface="华文新魏" charset="0"/>
                <a:cs typeface="华文新魏" charset="0"/>
              </a:rPr>
              <a:t>日，保护非物质文化遗产政府间委员会第</a:t>
            </a:r>
            <a:r>
              <a:rPr kumimoji="0" lang="en-US" altLang="zh-CN" sz="4000" dirty="0">
                <a:solidFill>
                  <a:schemeClr val="accent1"/>
                </a:solidFill>
                <a:latin typeface="华文新魏" charset="0"/>
                <a:ea typeface="华文新魏" charset="0"/>
                <a:cs typeface="华文新魏" charset="0"/>
              </a:rPr>
              <a:t>6</a:t>
            </a:r>
            <a:r>
              <a:rPr kumimoji="0" lang="zh-CN" altLang="en-US" sz="4000" dirty="0">
                <a:solidFill>
                  <a:schemeClr val="accent1"/>
                </a:solidFill>
                <a:latin typeface="华文新魏" charset="0"/>
                <a:ea typeface="华文新魏" charset="0"/>
                <a:cs typeface="华文新魏" charset="0"/>
              </a:rPr>
              <a:t>届会议正式决定把中国皮影戏列入“人类非物质文化遗产代表作名录”。</a:t>
            </a:r>
            <a:endParaRPr kumimoji="0" lang="en-US" altLang="zh-CN" sz="4000" dirty="0">
              <a:solidFill>
                <a:schemeClr val="accent1"/>
              </a:solidFill>
              <a:latin typeface="华文新魏" charset="0"/>
              <a:ea typeface="华文新魏" charset="0"/>
              <a:cs typeface="华文新魏" charset="0"/>
            </a:endParaRPr>
          </a:p>
          <a:p>
            <a:pPr eaLnBrk="1" hangingPunct="1"/>
            <a:endParaRPr kumimoji="0" lang="zh-CN" altLang="en-US" dirty="0">
              <a:latin typeface="Arial" charset="0"/>
              <a:ea typeface="方正舒体" charset="0"/>
            </a:endParaRPr>
          </a:p>
        </p:txBody>
      </p:sp>
      <p:sp>
        <p:nvSpPr>
          <p:cNvPr id="2" name="灯片编号占位符 1"/>
          <p:cNvSpPr>
            <a:spLocks noGrp="1"/>
          </p:cNvSpPr>
          <p:nvPr>
            <p:ph type="sldNum" sz="quarter" idx="12"/>
          </p:nvPr>
        </p:nvSpPr>
        <p:spPr/>
        <p:txBody>
          <a:bodyPr/>
          <a:lstStyle/>
          <a:p>
            <a:fld id="{EF6A7805-E5A9-4268-86A4-A5E6C8C557FF}" type="slidenum">
              <a:rPr lang="zh-CN" altLang="en-US" smtClean="0"/>
              <a:t>10</a:t>
            </a:fld>
            <a:endParaRPr lang="zh-CN" altLang="en-US"/>
          </a:p>
        </p:txBody>
      </p:sp>
    </p:spTree>
    <p:extLst>
      <p:ext uri="{BB962C8B-B14F-4D97-AF65-F5344CB8AC3E}">
        <p14:creationId xmlns:p14="http://schemas.microsoft.com/office/powerpoint/2010/main" val="1725833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内容占位符 2"/>
          <p:cNvSpPr>
            <a:spLocks noGrp="1"/>
          </p:cNvSpPr>
          <p:nvPr>
            <p:ph idx="1"/>
          </p:nvPr>
        </p:nvSpPr>
        <p:spPr>
          <a:xfrm>
            <a:off x="122767" y="532035"/>
            <a:ext cx="5471584" cy="6056312"/>
          </a:xfrm>
        </p:spPr>
        <p:txBody>
          <a:bodyPr>
            <a:noAutofit/>
          </a:bodyPr>
          <a:lstStyle/>
          <a:p>
            <a:pPr eaLnBrk="1" hangingPunct="1"/>
            <a:r>
              <a:rPr kumimoji="0" lang="zh-CN" altLang="en-US" sz="4000" dirty="0">
                <a:solidFill>
                  <a:schemeClr val="accent1"/>
                </a:solidFill>
                <a:latin typeface="华文新魏" charset="0"/>
                <a:ea typeface="华文新魏" charset="0"/>
                <a:cs typeface="华文新魏" charset="0"/>
              </a:rPr>
              <a:t>        濒临失传的非物质文化遗产：如上海的高桥松饼制作技艺、上海黄酒传统酿造技艺、杏花楼广式月饼制作技艺、南翔小笼馒头制作工艺、蔡伦造纸术、潮州抽纱刺绣技术、</a:t>
            </a:r>
            <a:r>
              <a:rPr kumimoji="0" lang="zh-CN" altLang="en-US" sz="4000" dirty="0">
                <a:solidFill>
                  <a:srgbClr val="FF0000"/>
                </a:solidFill>
                <a:latin typeface="华文新魏" charset="0"/>
                <a:ea typeface="华文新魏" charset="0"/>
                <a:cs typeface="华文新魏" charset="0"/>
              </a:rPr>
              <a:t>高州农民版画、千年寿纸：连四纸等。</a:t>
            </a:r>
            <a:endParaRPr kumimoji="0" lang="zh-CN" altLang="en-US" sz="4000" dirty="0">
              <a:solidFill>
                <a:srgbClr val="FF0000"/>
              </a:solidFill>
              <a:latin typeface="Arial" charset="0"/>
              <a:ea typeface="方正舒体" charset="0"/>
            </a:endParaRPr>
          </a:p>
        </p:txBody>
      </p:sp>
      <p:pic>
        <p:nvPicPr>
          <p:cNvPr id="41986"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58367" y="382588"/>
            <a:ext cx="6350000" cy="3333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987"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58367" y="3716339"/>
            <a:ext cx="6081184" cy="3032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EF6A7805-E5A9-4268-86A4-A5E6C8C557FF}" type="slidenum">
              <a:rPr lang="zh-CN" altLang="en-US" smtClean="0"/>
              <a:t>11</a:t>
            </a:fld>
            <a:endParaRPr lang="zh-CN" altLang="en-US"/>
          </a:p>
        </p:txBody>
      </p:sp>
    </p:spTree>
    <p:extLst>
      <p:ext uri="{BB962C8B-B14F-4D97-AF65-F5344CB8AC3E}">
        <p14:creationId xmlns:p14="http://schemas.microsoft.com/office/powerpoint/2010/main" val="4292241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39184" y="3725622"/>
            <a:ext cx="5232400" cy="792163"/>
          </a:xfrm>
        </p:spPr>
        <p:txBody>
          <a:bodyPr>
            <a:noAutofit/>
          </a:bodyPr>
          <a:lstStyle/>
          <a:p>
            <a:pPr algn="ctr" eaLnBrk="1" hangingPunct="1">
              <a:defRPr/>
            </a:pPr>
            <a:r>
              <a:rPr kumimoji="0" lang="zh-CN" altLang="en-US" sz="3600" dirty="0">
                <a:solidFill>
                  <a:srgbClr val="0F6FC6"/>
                </a:solidFill>
                <a:latin typeface="华文新魏" charset="0"/>
                <a:ea typeface="华文新魏" charset="0"/>
                <a:cs typeface="华文新魏" charset="0"/>
              </a:rPr>
              <a:t>恒山悬空寺附近</a:t>
            </a:r>
            <a:r>
              <a:rPr kumimoji="0" lang="en-US" altLang="zh-CN" sz="3600" dirty="0">
                <a:solidFill>
                  <a:srgbClr val="0F6FC6"/>
                </a:solidFill>
                <a:latin typeface="华文新魏" charset="0"/>
                <a:ea typeface="华文新魏" charset="0"/>
                <a:cs typeface="华文新魏" charset="0"/>
              </a:rPr>
              <a:t/>
            </a:r>
            <a:br>
              <a:rPr kumimoji="0" lang="en-US" altLang="zh-CN" sz="3600" dirty="0">
                <a:solidFill>
                  <a:srgbClr val="0F6FC6"/>
                </a:solidFill>
                <a:latin typeface="华文新魏" charset="0"/>
                <a:ea typeface="华文新魏" charset="0"/>
                <a:cs typeface="华文新魏" charset="0"/>
              </a:rPr>
            </a:br>
            <a:r>
              <a:rPr kumimoji="0" lang="zh-CN" altLang="en-US" sz="3600" dirty="0">
                <a:solidFill>
                  <a:srgbClr val="0F6FC6"/>
                </a:solidFill>
                <a:latin typeface="华文新魏" charset="0"/>
                <a:ea typeface="华文新魏" charset="0"/>
                <a:cs typeface="华文新魏" charset="0"/>
              </a:rPr>
              <a:t>呼啸而过的卡车</a:t>
            </a:r>
          </a:p>
        </p:txBody>
      </p:sp>
      <p:pic>
        <p:nvPicPr>
          <p:cNvPr id="4" name="内容占位符 3"/>
          <p:cNvPicPr>
            <a:picLocks noGrp="1" noChangeAspect="1"/>
          </p:cNvPicPr>
          <p:nvPr>
            <p:ph type="pic" idx="1"/>
          </p:nvPr>
        </p:nvPicPr>
        <p:blipFill>
          <a:blip r:embed="rId2">
            <a:extLst>
              <a:ext uri="{28A0092B-C50C-407E-A947-70E740481C1C}">
                <a14:useLocalDpi xmlns:a14="http://schemas.microsoft.com/office/drawing/2010/main" val="0"/>
              </a:ext>
            </a:extLst>
          </a:blip>
          <a:srcRect l="8000" r="8000"/>
          <a:stretch>
            <a:fillRect/>
          </a:stretch>
        </p:blipFill>
        <p:spPr>
          <a:xfrm>
            <a:off x="239185" y="476250"/>
            <a:ext cx="5378449" cy="3024188"/>
          </a:xfrm>
          <a:ln>
            <a:headEnd/>
            <a:tailEnd/>
          </a:ln>
          <a:effectLst>
            <a:outerShdw blurRad="50800" dist="12700" dir="5400000" algn="t" rotWithShape="0">
              <a:srgbClr val="000000">
                <a:alpha val="59000"/>
              </a:srgbClr>
            </a:outerShdw>
          </a:effectLst>
        </p:spPr>
      </p:pic>
      <p:sp>
        <p:nvSpPr>
          <p:cNvPr id="6" name="文本占位符 5"/>
          <p:cNvSpPr>
            <a:spLocks noGrp="1"/>
          </p:cNvSpPr>
          <p:nvPr>
            <p:ph type="body" sz="half" idx="2"/>
          </p:nvPr>
        </p:nvSpPr>
        <p:spPr>
          <a:xfrm>
            <a:off x="5712884" y="470874"/>
            <a:ext cx="6460067" cy="6171226"/>
          </a:xfrm>
        </p:spPr>
        <p:txBody>
          <a:bodyPr>
            <a:noAutofit/>
          </a:bodyPr>
          <a:lstStyle/>
          <a:p>
            <a:pPr algn="just"/>
            <a:r>
              <a:rPr lang="zh-CN" altLang="zh-CN" sz="3200" dirty="0" smtClean="0">
                <a:solidFill>
                  <a:schemeClr val="accent1"/>
                </a:solidFill>
                <a:latin typeface="华文新魏" charset="0"/>
                <a:ea typeface="华文新魏" charset="0"/>
                <a:cs typeface="华文新魏" charset="0"/>
              </a:rPr>
              <a:t> </a:t>
            </a:r>
            <a:r>
              <a:rPr lang="zh-CN" altLang="en-US" sz="3200" dirty="0" smtClean="0">
                <a:solidFill>
                  <a:schemeClr val="accent1"/>
                </a:solidFill>
                <a:latin typeface="华文新魏" charset="0"/>
                <a:ea typeface="华文新魏" charset="0"/>
                <a:cs typeface="华文新魏" charset="0"/>
              </a:rPr>
              <a:t>     </a:t>
            </a:r>
            <a:r>
              <a:rPr lang="en-US" altLang="zh-CN" sz="3200" dirty="0" smtClean="0">
                <a:solidFill>
                  <a:schemeClr val="accent1"/>
                </a:solidFill>
                <a:latin typeface="华文新魏" charset="0"/>
                <a:ea typeface="华文新魏" charset="0"/>
                <a:cs typeface="华文新魏" charset="0"/>
              </a:rPr>
              <a:t>1982</a:t>
            </a:r>
            <a:r>
              <a:rPr kumimoji="0" lang="zh-CN" altLang="en-US" sz="3200" dirty="0">
                <a:solidFill>
                  <a:schemeClr val="accent1"/>
                </a:solidFill>
                <a:latin typeface="华文新魏" charset="0"/>
                <a:ea typeface="华文新魏" charset="0"/>
                <a:cs typeface="华文新魏" charset="0"/>
              </a:rPr>
              <a:t>年，恒山以山西恒山风景名胜区的名义，被国务院批准列入第一批国家级风景名胜区名单。</a:t>
            </a:r>
            <a:endParaRPr kumimoji="0" lang="en-US" altLang="zh-CN" sz="3200" dirty="0">
              <a:solidFill>
                <a:schemeClr val="accent1"/>
              </a:solidFill>
              <a:latin typeface="华文新魏" charset="0"/>
              <a:ea typeface="华文新魏" charset="0"/>
              <a:cs typeface="华文新魏" charset="0"/>
            </a:endParaRPr>
          </a:p>
          <a:p>
            <a:pPr algn="just" eaLnBrk="1" hangingPunct="1"/>
            <a:r>
              <a:rPr kumimoji="0" lang="en-US" altLang="zh-CN" sz="3200" dirty="0">
                <a:solidFill>
                  <a:schemeClr val="accent1"/>
                </a:solidFill>
                <a:latin typeface="华文新魏" charset="0"/>
                <a:ea typeface="华文新魏" charset="0"/>
                <a:cs typeface="华文新魏" charset="0"/>
              </a:rPr>
              <a:t>       </a:t>
            </a:r>
            <a:r>
              <a:rPr kumimoji="0" lang="zh-CN" altLang="en-US" sz="3200" dirty="0">
                <a:solidFill>
                  <a:schemeClr val="accent1"/>
                </a:solidFill>
                <a:latin typeface="华文新魏" charset="0"/>
                <a:ea typeface="华文新魏" charset="0"/>
                <a:cs typeface="华文新魏" charset="0"/>
              </a:rPr>
              <a:t>由于缺乏监管、长期无序开采矿石，恒山风景区四周群山“遍体鳞伤”，多个山头被挖出大大的缺口，植被遭到严重破坏。放眼望去，青山翠岭变成了土石满坡的不毛之地，令人痛心。煤渣、废石料、煤灰煤泥处处可见，公路两侧的大山多处被大面积“开膛破肚”，被破坏的土石堆成土山截断了山间小路，形成令人触目惊心的“白色伤疤”</a:t>
            </a:r>
            <a:r>
              <a:rPr kumimoji="0" lang="zh-CN" altLang="en-US" sz="3200" dirty="0">
                <a:solidFill>
                  <a:schemeClr val="accent1"/>
                </a:solidFill>
                <a:latin typeface="方正舒体" charset="0"/>
                <a:ea typeface="方正舒体" charset="0"/>
              </a:rPr>
              <a:t>。</a:t>
            </a:r>
          </a:p>
        </p:txBody>
      </p:sp>
      <p:sp>
        <p:nvSpPr>
          <p:cNvPr id="7" name="矩形 6"/>
          <p:cNvSpPr/>
          <p:nvPr/>
        </p:nvSpPr>
        <p:spPr>
          <a:xfrm>
            <a:off x="1703949" y="4506469"/>
            <a:ext cx="2441694" cy="2123658"/>
          </a:xfrm>
          <a:prstGeom prst="rect">
            <a:avLst/>
          </a:prstGeom>
          <a:blipFill>
            <a:blip r:embed="rId3"/>
            <a:tile tx="0" ty="0" sx="100000" sy="100000" flip="none" algn="tl"/>
          </a:blipFill>
        </p:spPr>
        <p:style>
          <a:lnRef idx="2">
            <a:schemeClr val="accent1"/>
          </a:lnRef>
          <a:fillRef idx="1">
            <a:schemeClr val="lt1"/>
          </a:fillRef>
          <a:effectRef idx="0">
            <a:schemeClr val="accent1"/>
          </a:effectRef>
          <a:fontRef idx="minor">
            <a:schemeClr val="dk1"/>
          </a:fontRef>
        </p:style>
        <p:txBody>
          <a:bodyPr wrap="none">
            <a:spAutoFit/>
          </a:bodyPr>
          <a:lstStyle/>
          <a:p>
            <a:pPr algn="ctr">
              <a:defRPr/>
            </a:pPr>
            <a:r>
              <a:rPr lang="zh-CN" altLang="en-US" sz="4400" dirty="0">
                <a:solidFill>
                  <a:schemeClr val="tx2"/>
                </a:solidFill>
                <a:latin typeface="华文新魏"/>
                <a:ea typeface="华文新魏"/>
                <a:cs typeface="华文新魏"/>
              </a:rPr>
              <a:t>利益驱动</a:t>
            </a:r>
            <a:endParaRPr lang="en-US" altLang="zh-CN" sz="4400" dirty="0">
              <a:solidFill>
                <a:schemeClr val="tx2"/>
              </a:solidFill>
              <a:latin typeface="华文新魏"/>
              <a:ea typeface="华文新魏"/>
              <a:cs typeface="华文新魏"/>
            </a:endParaRPr>
          </a:p>
          <a:p>
            <a:pPr algn="ctr">
              <a:defRPr/>
            </a:pPr>
            <a:r>
              <a:rPr lang="zh-CN" altLang="en-US" sz="4400" dirty="0">
                <a:solidFill>
                  <a:schemeClr val="tx2"/>
                </a:solidFill>
                <a:latin typeface="华文新魏"/>
                <a:ea typeface="华文新魏"/>
                <a:cs typeface="华文新魏"/>
              </a:rPr>
              <a:t>盲目建设</a:t>
            </a:r>
            <a:endParaRPr lang="en-US" altLang="zh-CN" sz="4400" dirty="0">
              <a:solidFill>
                <a:schemeClr val="tx2"/>
              </a:solidFill>
              <a:latin typeface="华文新魏"/>
              <a:ea typeface="华文新魏"/>
              <a:cs typeface="华文新魏"/>
            </a:endParaRPr>
          </a:p>
          <a:p>
            <a:pPr algn="ctr">
              <a:defRPr/>
            </a:pPr>
            <a:r>
              <a:rPr lang="zh-CN" altLang="en-US" sz="4400" dirty="0">
                <a:solidFill>
                  <a:schemeClr val="tx2"/>
                </a:solidFill>
                <a:latin typeface="华文新魏"/>
                <a:ea typeface="华文新魏"/>
                <a:cs typeface="华文新魏"/>
              </a:rPr>
              <a:t>破坏环境</a:t>
            </a:r>
          </a:p>
        </p:txBody>
      </p:sp>
      <p:sp>
        <p:nvSpPr>
          <p:cNvPr id="2" name="灯片编号占位符 1"/>
          <p:cNvSpPr>
            <a:spLocks noGrp="1"/>
          </p:cNvSpPr>
          <p:nvPr>
            <p:ph type="sldNum" sz="quarter" idx="12"/>
          </p:nvPr>
        </p:nvSpPr>
        <p:spPr/>
        <p:txBody>
          <a:bodyPr/>
          <a:lstStyle/>
          <a:p>
            <a:fld id="{EF6A7805-E5A9-4268-86A4-A5E6C8C557FF}" type="slidenum">
              <a:rPr lang="zh-CN" altLang="en-US" smtClean="0"/>
              <a:t>12</a:t>
            </a:fld>
            <a:endParaRPr lang="zh-CN" altLang="en-US"/>
          </a:p>
        </p:txBody>
      </p:sp>
    </p:spTree>
    <p:extLst>
      <p:ext uri="{BB962C8B-B14F-4D97-AF65-F5344CB8AC3E}">
        <p14:creationId xmlns:p14="http://schemas.microsoft.com/office/powerpoint/2010/main" val="531604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80">
                                          <p:stCondLst>
                                            <p:cond delay="0"/>
                                          </p:stCondLst>
                                        </p:cTn>
                                        <p:tgtEl>
                                          <p:spTgt spid="5"/>
                                        </p:tgtEl>
                                      </p:cBhvr>
                                    </p:animEffect>
                                    <p:anim calcmode="lin" valueType="num">
                                      <p:cBhvr>
                                        <p:cTn id="2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7" dur="26">
                                          <p:stCondLst>
                                            <p:cond delay="650"/>
                                          </p:stCondLst>
                                        </p:cTn>
                                        <p:tgtEl>
                                          <p:spTgt spid="5"/>
                                        </p:tgtEl>
                                      </p:cBhvr>
                                      <p:to x="100000" y="60000"/>
                                    </p:animScale>
                                    <p:animScale>
                                      <p:cBhvr>
                                        <p:cTn id="28" dur="166" decel="50000">
                                          <p:stCondLst>
                                            <p:cond delay="676"/>
                                          </p:stCondLst>
                                        </p:cTn>
                                        <p:tgtEl>
                                          <p:spTgt spid="5"/>
                                        </p:tgtEl>
                                      </p:cBhvr>
                                      <p:to x="100000" y="100000"/>
                                    </p:animScale>
                                    <p:animScale>
                                      <p:cBhvr>
                                        <p:cTn id="29" dur="26">
                                          <p:stCondLst>
                                            <p:cond delay="1312"/>
                                          </p:stCondLst>
                                        </p:cTn>
                                        <p:tgtEl>
                                          <p:spTgt spid="5"/>
                                        </p:tgtEl>
                                      </p:cBhvr>
                                      <p:to x="100000" y="80000"/>
                                    </p:animScale>
                                    <p:animScale>
                                      <p:cBhvr>
                                        <p:cTn id="30" dur="166" decel="50000">
                                          <p:stCondLst>
                                            <p:cond delay="1338"/>
                                          </p:stCondLst>
                                        </p:cTn>
                                        <p:tgtEl>
                                          <p:spTgt spid="5"/>
                                        </p:tgtEl>
                                      </p:cBhvr>
                                      <p:to x="100000" y="100000"/>
                                    </p:animScale>
                                    <p:animScale>
                                      <p:cBhvr>
                                        <p:cTn id="31" dur="26">
                                          <p:stCondLst>
                                            <p:cond delay="1642"/>
                                          </p:stCondLst>
                                        </p:cTn>
                                        <p:tgtEl>
                                          <p:spTgt spid="5"/>
                                        </p:tgtEl>
                                      </p:cBhvr>
                                      <p:to x="100000" y="90000"/>
                                    </p:animScale>
                                    <p:animScale>
                                      <p:cBhvr>
                                        <p:cTn id="32" dur="166" decel="50000">
                                          <p:stCondLst>
                                            <p:cond delay="1668"/>
                                          </p:stCondLst>
                                        </p:cTn>
                                        <p:tgtEl>
                                          <p:spTgt spid="5"/>
                                        </p:tgtEl>
                                      </p:cBhvr>
                                      <p:to x="100000" y="100000"/>
                                    </p:animScale>
                                    <p:animScale>
                                      <p:cBhvr>
                                        <p:cTn id="33" dur="26">
                                          <p:stCondLst>
                                            <p:cond delay="1808"/>
                                          </p:stCondLst>
                                        </p:cTn>
                                        <p:tgtEl>
                                          <p:spTgt spid="5"/>
                                        </p:tgtEl>
                                      </p:cBhvr>
                                      <p:to x="100000" y="95000"/>
                                    </p:animScale>
                                    <p:animScale>
                                      <p:cBhvr>
                                        <p:cTn id="34" dur="166" decel="50000">
                                          <p:stCondLst>
                                            <p:cond delay="1834"/>
                                          </p:stCondLst>
                                        </p:cTn>
                                        <p:tgtEl>
                                          <p:spTgt spid="5"/>
                                        </p:tgtEl>
                                      </p:cBhvr>
                                      <p:to x="100000" y="100000"/>
                                    </p:animScale>
                                  </p:childTnLst>
                                </p:cTn>
                              </p:par>
                            </p:childTnLst>
                          </p:cTn>
                        </p:par>
                      </p:childTnLst>
                    </p:cTn>
                  </p:par>
                  <p:par>
                    <p:cTn id="35" fill="hold" nodeType="clickPar">
                      <p:stCondLst>
                        <p:cond delay="indefinite"/>
                      </p:stCondLst>
                      <p:childTnLst>
                        <p:par>
                          <p:cTn id="36" fill="hold" nodeType="withGroup">
                            <p:stCondLst>
                              <p:cond delay="0"/>
                            </p:stCondLst>
                            <p:childTnLst>
                              <p:par>
                                <p:cTn id="37" presetID="53" presetClass="entr" presetSubtype="16"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6191251" y="395288"/>
            <a:ext cx="4622800" cy="1162050"/>
          </a:xfrm>
        </p:spPr>
        <p:txBody>
          <a:bodyPr>
            <a:noAutofit/>
          </a:bodyPr>
          <a:lstStyle/>
          <a:p>
            <a:pPr algn="ctr" eaLnBrk="1" hangingPunct="1">
              <a:defRPr/>
            </a:pPr>
            <a:r>
              <a:rPr kumimoji="0" lang="zh-CN" sz="4000" dirty="0">
                <a:solidFill>
                  <a:schemeClr val="accent1"/>
                </a:solidFill>
                <a:latin typeface="华文新魏" charset="0"/>
                <a:ea typeface="华文新魏" charset="0"/>
                <a:cs typeface="华文新魏" charset="0"/>
              </a:rPr>
              <a:t>张家界世界第一梯是景</a:t>
            </a:r>
            <a:r>
              <a:rPr kumimoji="0" lang="zh-CN" sz="4000" dirty="0" smtClean="0">
                <a:solidFill>
                  <a:schemeClr val="accent1"/>
                </a:solidFill>
                <a:latin typeface="华文新魏" charset="0"/>
                <a:ea typeface="华文新魏" charset="0"/>
                <a:cs typeface="华文新魏" charset="0"/>
              </a:rPr>
              <a:t>区大败笔</a:t>
            </a:r>
            <a:r>
              <a:rPr kumimoji="0" lang="zh-CN" sz="4000" dirty="0">
                <a:solidFill>
                  <a:schemeClr val="accent1"/>
                </a:solidFill>
                <a:latin typeface="华文新魏" charset="0"/>
                <a:ea typeface="华文新魏" charset="0"/>
                <a:cs typeface="华文新魏" charset="0"/>
              </a:rPr>
              <a:t>？</a:t>
            </a:r>
            <a:endParaRPr kumimoji="0" lang="zh-CN" altLang="en-US" sz="4000" dirty="0">
              <a:solidFill>
                <a:schemeClr val="accent1"/>
              </a:solidFill>
              <a:latin typeface="华文新魏" charset="0"/>
              <a:ea typeface="华文新魏" charset="0"/>
              <a:cs typeface="华文新魏" charset="0"/>
            </a:endParaRPr>
          </a:p>
        </p:txBody>
      </p:sp>
      <p:pic>
        <p:nvPicPr>
          <p:cNvPr id="8" name="内容占位符 7"/>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5808133" y="1484314"/>
            <a:ext cx="5825067" cy="3190875"/>
          </a:xfrm>
        </p:spPr>
      </p:pic>
      <p:sp>
        <p:nvSpPr>
          <p:cNvPr id="7" name="文本占位符 6"/>
          <p:cNvSpPr>
            <a:spLocks noGrp="1"/>
          </p:cNvSpPr>
          <p:nvPr>
            <p:ph type="body" sz="half" idx="2"/>
          </p:nvPr>
        </p:nvSpPr>
        <p:spPr>
          <a:xfrm>
            <a:off x="239184" y="476251"/>
            <a:ext cx="5568949" cy="6265863"/>
          </a:xfrm>
        </p:spPr>
        <p:txBody>
          <a:bodyPr>
            <a:noAutofit/>
          </a:bodyPr>
          <a:lstStyle/>
          <a:p>
            <a:pPr algn="just" eaLnBrk="1" hangingPunct="1"/>
            <a:r>
              <a:rPr kumimoji="0" lang="en-US" altLang="zh-CN" sz="2800" dirty="0">
                <a:solidFill>
                  <a:srgbClr val="0F6FC6"/>
                </a:solidFill>
                <a:latin typeface="华文新魏" charset="0"/>
                <a:ea typeface="华文新魏" charset="0"/>
                <a:cs typeface="华文新魏" charset="0"/>
              </a:rPr>
              <a:t>        1998</a:t>
            </a:r>
            <a:r>
              <a:rPr kumimoji="0" lang="zh-CN" altLang="en-US" sz="2800" dirty="0">
                <a:solidFill>
                  <a:srgbClr val="0F6FC6"/>
                </a:solidFill>
                <a:latin typeface="华文新魏" charset="0"/>
                <a:ea typeface="华文新魏" charset="0"/>
                <a:cs typeface="华文新魏" charset="0"/>
              </a:rPr>
              <a:t>年</a:t>
            </a:r>
            <a:r>
              <a:rPr kumimoji="0" lang="en-US" altLang="zh-CN" sz="2800" dirty="0">
                <a:solidFill>
                  <a:srgbClr val="0F6FC6"/>
                </a:solidFill>
                <a:latin typeface="华文新魏" charset="0"/>
                <a:ea typeface="华文新魏" charset="0"/>
                <a:cs typeface="华文新魏" charset="0"/>
              </a:rPr>
              <a:t>9</a:t>
            </a:r>
            <a:r>
              <a:rPr kumimoji="0" lang="zh-CN" altLang="en-US" sz="2800" dirty="0">
                <a:solidFill>
                  <a:srgbClr val="0F6FC6"/>
                </a:solidFill>
                <a:latin typeface="华文新魏" charset="0"/>
                <a:ea typeface="华文新魏" charset="0"/>
                <a:cs typeface="华文新魏" charset="0"/>
              </a:rPr>
              <a:t>月，作为我国首批列入世界自然遗产名录的风景名胜区，张家界武陵源风景区却因存在大量粗制滥造的人工建筑，被联合国遗产委员会亮出“黄牌”，尖锐提出“武陵源的自然环境已经像个被围困的孤岛，其城市化对其自然界正在产生越来越大的影响”。</a:t>
            </a:r>
            <a:endParaRPr kumimoji="0" lang="en-US" altLang="zh-CN" sz="2800" dirty="0">
              <a:solidFill>
                <a:srgbClr val="0F6FC6"/>
              </a:solidFill>
              <a:latin typeface="华文新魏" charset="0"/>
              <a:ea typeface="华文新魏" charset="0"/>
              <a:cs typeface="华文新魏" charset="0"/>
            </a:endParaRPr>
          </a:p>
          <a:p>
            <a:pPr algn="just" eaLnBrk="1" hangingPunct="1"/>
            <a:r>
              <a:rPr kumimoji="0" lang="en-US" altLang="zh-CN" sz="2800" dirty="0">
                <a:solidFill>
                  <a:srgbClr val="0F6FC6"/>
                </a:solidFill>
                <a:latin typeface="华文新魏" charset="0"/>
                <a:ea typeface="华文新魏" charset="0"/>
                <a:cs typeface="华文新魏" charset="0"/>
              </a:rPr>
              <a:t>        </a:t>
            </a:r>
            <a:r>
              <a:rPr kumimoji="0" lang="zh-CN" altLang="en-US" sz="2800" dirty="0">
                <a:solidFill>
                  <a:srgbClr val="0F6FC6"/>
                </a:solidFill>
                <a:latin typeface="华文新魏" charset="0"/>
                <a:ea typeface="华文新魏" charset="0"/>
                <a:cs typeface="华文新魏" charset="0"/>
              </a:rPr>
              <a:t>之后，张家界市政府启动了耗资达</a:t>
            </a:r>
            <a:r>
              <a:rPr kumimoji="0" lang="en-US" altLang="zh-CN" sz="2800" dirty="0">
                <a:solidFill>
                  <a:srgbClr val="0F6FC6"/>
                </a:solidFill>
                <a:latin typeface="华文新魏" charset="0"/>
                <a:ea typeface="华文新魏" charset="0"/>
                <a:cs typeface="华文新魏" charset="0"/>
              </a:rPr>
              <a:t>10</a:t>
            </a:r>
            <a:r>
              <a:rPr kumimoji="0" lang="zh-CN" altLang="en-US" sz="2800" dirty="0">
                <a:solidFill>
                  <a:srgbClr val="0F6FC6"/>
                </a:solidFill>
                <a:latin typeface="华文新魏" charset="0"/>
                <a:ea typeface="华文新魏" charset="0"/>
                <a:cs typeface="华文新魏" charset="0"/>
              </a:rPr>
              <a:t>亿元的恢复核心景区原始风貌的工程。但是这一切并没有阻碍武陵源核心景区内庞大的电梯轨道钢架在世界自然遗产上攀爬、延伸，</a:t>
            </a:r>
            <a:r>
              <a:rPr kumimoji="0" lang="zh-CN" altLang="en-US" sz="2800" dirty="0" smtClean="0">
                <a:solidFill>
                  <a:srgbClr val="0F6FC6"/>
                </a:solidFill>
                <a:latin typeface="华文新魏" charset="0"/>
                <a:ea typeface="华文新魏" charset="0"/>
                <a:cs typeface="华文新魏" charset="0"/>
              </a:rPr>
              <a:t>直至运</a:t>
            </a:r>
            <a:r>
              <a:rPr kumimoji="0" lang="zh-CN" altLang="en-US" sz="2800" dirty="0">
                <a:solidFill>
                  <a:srgbClr val="0F6FC6"/>
                </a:solidFill>
                <a:latin typeface="华文新魏" charset="0"/>
                <a:ea typeface="华文新魏" charset="0"/>
                <a:cs typeface="华文新魏" charset="0"/>
              </a:rPr>
              <a:t>行。</a:t>
            </a:r>
          </a:p>
        </p:txBody>
      </p:sp>
      <p:sp>
        <p:nvSpPr>
          <p:cNvPr id="9" name="矩形 8"/>
          <p:cNvSpPr/>
          <p:nvPr/>
        </p:nvSpPr>
        <p:spPr>
          <a:xfrm>
            <a:off x="6895880" y="4869160"/>
            <a:ext cx="3647152" cy="1754327"/>
          </a:xfrm>
          <a:prstGeom prst="rect">
            <a:avLst/>
          </a:prstGeom>
          <a:blipFill>
            <a:blip r:embed="rId3"/>
            <a:tile tx="0" ty="0" sx="100000" sy="100000" flip="none" algn="tl"/>
          </a:blipFill>
        </p:spPr>
        <p:style>
          <a:lnRef idx="2">
            <a:schemeClr val="accent2"/>
          </a:lnRef>
          <a:fillRef idx="1">
            <a:schemeClr val="lt1"/>
          </a:fillRef>
          <a:effectRef idx="0">
            <a:schemeClr val="accent2"/>
          </a:effectRef>
          <a:fontRef idx="minor">
            <a:schemeClr val="dk1"/>
          </a:fontRef>
        </p:style>
        <p:txBody>
          <a:bodyPr wrap="none">
            <a:spAutoFit/>
          </a:bodyPr>
          <a:lstStyle/>
          <a:p>
            <a:pPr algn="ctr">
              <a:defRPr/>
            </a:pPr>
            <a:r>
              <a:rPr lang="zh-CN" altLang="zh-CN" sz="5400" dirty="0" smtClean="0">
                <a:solidFill>
                  <a:schemeClr val="tx2"/>
                </a:solidFill>
                <a:latin typeface="华文隶书" panose="02010800040101010101" pitchFamily="2" charset="-122"/>
                <a:ea typeface="华文隶书" panose="02010800040101010101" pitchFamily="2" charset="-122"/>
              </a:rPr>
              <a:t>粗暴</a:t>
            </a:r>
            <a:r>
              <a:rPr lang="zh-CN" altLang="en-US" sz="5400" dirty="0" smtClean="0">
                <a:solidFill>
                  <a:schemeClr val="tx2"/>
                </a:solidFill>
                <a:latin typeface="华文隶书" panose="02010800040101010101" pitchFamily="2" charset="-122"/>
                <a:ea typeface="华文隶书" panose="02010800040101010101" pitchFamily="2" charset="-122"/>
              </a:rPr>
              <a:t>地</a:t>
            </a:r>
            <a:r>
              <a:rPr lang="zh-CN" altLang="zh-CN" sz="5400" dirty="0" smtClean="0">
                <a:solidFill>
                  <a:schemeClr val="tx2"/>
                </a:solidFill>
                <a:latin typeface="华文隶书" panose="02010800040101010101" pitchFamily="2" charset="-122"/>
                <a:ea typeface="华文隶书" panose="02010800040101010101" pitchFamily="2" charset="-122"/>
              </a:rPr>
              <a:t>改造</a:t>
            </a:r>
            <a:endParaRPr lang="en-US" altLang="zh-CN" sz="5400" dirty="0">
              <a:solidFill>
                <a:schemeClr val="tx2"/>
              </a:solidFill>
              <a:latin typeface="华文隶书" panose="02010800040101010101" pitchFamily="2" charset="-122"/>
              <a:ea typeface="华文隶书" panose="02010800040101010101" pitchFamily="2" charset="-122"/>
            </a:endParaRPr>
          </a:p>
          <a:p>
            <a:pPr algn="ctr">
              <a:defRPr/>
            </a:pPr>
            <a:r>
              <a:rPr lang="zh-CN" altLang="zh-CN" sz="5400" dirty="0">
                <a:solidFill>
                  <a:schemeClr val="tx2"/>
                </a:solidFill>
                <a:latin typeface="华文隶书" panose="02010800040101010101" pitchFamily="2" charset="-122"/>
                <a:ea typeface="华文隶书" panose="02010800040101010101" pitchFamily="2" charset="-122"/>
              </a:rPr>
              <a:t>风景名胜</a:t>
            </a:r>
            <a:endParaRPr lang="zh-CN" altLang="en-US" sz="5400" b="1" dirty="0">
              <a:ln w="24500" cmpd="dbl">
                <a:solidFill>
                  <a:schemeClr val="accent2">
                    <a:shade val="85000"/>
                    <a:satMod val="155000"/>
                  </a:schemeClr>
                </a:solidFill>
                <a:prstDash val="solid"/>
                <a:miter lim="800000"/>
              </a:ln>
              <a:solidFill>
                <a:schemeClr val="tx2"/>
              </a:solidFill>
              <a:effectLst>
                <a:outerShdw blurRad="38100" dist="38100" dir="7020000" algn="tl">
                  <a:srgbClr val="000000">
                    <a:alpha val="35000"/>
                  </a:srgbClr>
                </a:outerShdw>
              </a:effectLst>
              <a:latin typeface="华文隶书" panose="02010800040101010101" pitchFamily="2" charset="-122"/>
              <a:ea typeface="华文隶书" panose="02010800040101010101" pitchFamily="2" charset="-122"/>
            </a:endParaRPr>
          </a:p>
        </p:txBody>
      </p:sp>
      <p:sp>
        <p:nvSpPr>
          <p:cNvPr id="2" name="灯片编号占位符 1"/>
          <p:cNvSpPr>
            <a:spLocks noGrp="1"/>
          </p:cNvSpPr>
          <p:nvPr>
            <p:ph type="sldNum" sz="quarter" idx="12"/>
          </p:nvPr>
        </p:nvSpPr>
        <p:spPr/>
        <p:txBody>
          <a:bodyPr/>
          <a:lstStyle/>
          <a:p>
            <a:fld id="{EF6A7805-E5A9-4268-86A4-A5E6C8C557FF}" type="slidenum">
              <a:rPr lang="zh-CN" altLang="en-US" smtClean="0"/>
              <a:t>13</a:t>
            </a:fld>
            <a:endParaRPr lang="zh-CN" altLang="en-US"/>
          </a:p>
        </p:txBody>
      </p:sp>
    </p:spTree>
    <p:extLst>
      <p:ext uri="{BB962C8B-B14F-4D97-AF65-F5344CB8AC3E}">
        <p14:creationId xmlns:p14="http://schemas.microsoft.com/office/powerpoint/2010/main" val="27806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1" presetClass="entr" presetSubtype="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heel(1)">
                                      <p:cBhvr>
                                        <p:cTn id="23" dur="2000"/>
                                        <p:tgtEl>
                                          <p:spTgt spid="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4" presetClass="entr" presetSubtype="1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4434" y="633414"/>
            <a:ext cx="5281084" cy="1355725"/>
          </a:xfrm>
        </p:spPr>
        <p:txBody>
          <a:bodyPr>
            <a:noAutofit/>
          </a:bodyPr>
          <a:lstStyle/>
          <a:p>
            <a:pPr eaLnBrk="1" hangingPunct="1">
              <a:defRPr/>
            </a:pPr>
            <a:r>
              <a:rPr kumimoji="0" lang="en-US" altLang="zh-CN" dirty="0" smtClean="0">
                <a:solidFill>
                  <a:srgbClr val="0F6FC6"/>
                </a:solidFill>
                <a:latin typeface="华文新魏" charset="0"/>
                <a:ea typeface="华文新魏" charset="0"/>
                <a:cs typeface="华文新魏" charset="0"/>
              </a:rPr>
              <a:t>2011.5.18</a:t>
            </a:r>
            <a:br>
              <a:rPr kumimoji="0" lang="en-US" altLang="zh-CN" dirty="0" smtClean="0">
                <a:solidFill>
                  <a:srgbClr val="0F6FC6"/>
                </a:solidFill>
                <a:latin typeface="华文新魏" charset="0"/>
                <a:ea typeface="华文新魏" charset="0"/>
                <a:cs typeface="华文新魏" charset="0"/>
              </a:rPr>
            </a:br>
            <a:r>
              <a:rPr kumimoji="0" lang="zh-CN" dirty="0" smtClean="0">
                <a:solidFill>
                  <a:srgbClr val="0F6FC6"/>
                </a:solidFill>
                <a:latin typeface="华文新魏" charset="0"/>
                <a:ea typeface="华文新魏" charset="0"/>
                <a:cs typeface="华文新魏" charset="0"/>
              </a:rPr>
              <a:t>故宫盗窃案嫌犯</a:t>
            </a:r>
            <a:r>
              <a:rPr kumimoji="0" lang="en-US" altLang="zh-CN" dirty="0" smtClean="0">
                <a:solidFill>
                  <a:srgbClr val="0F6FC6"/>
                </a:solidFill>
                <a:latin typeface="华文新魏" charset="0"/>
                <a:ea typeface="华文新魏" charset="0"/>
                <a:cs typeface="华文新魏" charset="0"/>
              </a:rPr>
              <a:t/>
            </a:r>
            <a:br>
              <a:rPr kumimoji="0" lang="en-US" altLang="zh-CN" dirty="0" smtClean="0">
                <a:solidFill>
                  <a:srgbClr val="0F6FC6"/>
                </a:solidFill>
                <a:latin typeface="华文新魏" charset="0"/>
                <a:ea typeface="华文新魏" charset="0"/>
                <a:cs typeface="华文新魏" charset="0"/>
              </a:rPr>
            </a:br>
            <a:r>
              <a:rPr kumimoji="0" lang="zh-CN" dirty="0" smtClean="0">
                <a:solidFill>
                  <a:srgbClr val="0F6FC6"/>
                </a:solidFill>
                <a:latin typeface="华文新魏" charset="0"/>
                <a:ea typeface="华文新魏" charset="0"/>
                <a:cs typeface="华文新魏" charset="0"/>
              </a:rPr>
              <a:t>可能至少面临</a:t>
            </a:r>
            <a:r>
              <a:rPr kumimoji="0" lang="en-US" altLang="zh-CN" dirty="0">
                <a:solidFill>
                  <a:srgbClr val="0F6FC6"/>
                </a:solidFill>
                <a:latin typeface="华文新魏" charset="0"/>
                <a:ea typeface="华文新魏" charset="0"/>
                <a:cs typeface="华文新魏" charset="0"/>
              </a:rPr>
              <a:t>10</a:t>
            </a:r>
            <a:r>
              <a:rPr kumimoji="0" lang="zh-CN" dirty="0">
                <a:solidFill>
                  <a:srgbClr val="0F6FC6"/>
                </a:solidFill>
                <a:latin typeface="华文新魏" charset="0"/>
                <a:ea typeface="华文新魏" charset="0"/>
                <a:cs typeface="华文新魏" charset="0"/>
              </a:rPr>
              <a:t>年徒刑</a:t>
            </a:r>
            <a:endParaRPr kumimoji="0" lang="zh-CN" altLang="en-US" dirty="0">
              <a:solidFill>
                <a:srgbClr val="0F6FC6"/>
              </a:solidFill>
              <a:latin typeface="华文新魏" charset="0"/>
              <a:ea typeface="华文新魏" charset="0"/>
              <a:cs typeface="华文新魏" charset="0"/>
            </a:endParaRPr>
          </a:p>
        </p:txBody>
      </p:sp>
      <p:pic>
        <p:nvPicPr>
          <p:cNvPr id="5" name="内容占位符 4"/>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5712885" y="836613"/>
            <a:ext cx="6227233" cy="3098800"/>
          </a:xfrm>
        </p:spPr>
      </p:pic>
      <p:sp>
        <p:nvSpPr>
          <p:cNvPr id="4" name="文本占位符 3"/>
          <p:cNvSpPr>
            <a:spLocks noGrp="1"/>
          </p:cNvSpPr>
          <p:nvPr>
            <p:ph type="body" sz="half" idx="2"/>
          </p:nvPr>
        </p:nvSpPr>
        <p:spPr>
          <a:xfrm>
            <a:off x="143933" y="1989138"/>
            <a:ext cx="5471584" cy="4868862"/>
          </a:xfrm>
        </p:spPr>
        <p:txBody>
          <a:bodyPr>
            <a:noAutofit/>
          </a:bodyPr>
          <a:lstStyle/>
          <a:p>
            <a:pPr algn="just" eaLnBrk="1" hangingPunct="1"/>
            <a:r>
              <a:rPr kumimoji="0" lang="en-US" altLang="zh-CN" sz="3200" dirty="0">
                <a:solidFill>
                  <a:srgbClr val="0F6FC6"/>
                </a:solidFill>
                <a:latin typeface="华文新魏" charset="0"/>
                <a:ea typeface="华文新魏" charset="0"/>
                <a:cs typeface="华文新魏" charset="0"/>
              </a:rPr>
              <a:t>        5</a:t>
            </a:r>
            <a:r>
              <a:rPr kumimoji="0" lang="zh-CN" altLang="en-US" sz="3200" dirty="0">
                <a:solidFill>
                  <a:srgbClr val="0F6FC6"/>
                </a:solidFill>
                <a:latin typeface="华文新魏" charset="0"/>
                <a:ea typeface="华文新魏" charset="0"/>
                <a:cs typeface="华文新魏" charset="0"/>
              </a:rPr>
              <a:t>月</a:t>
            </a:r>
            <a:r>
              <a:rPr kumimoji="0" lang="en-US" altLang="zh-CN" sz="3200" dirty="0">
                <a:solidFill>
                  <a:srgbClr val="0F6FC6"/>
                </a:solidFill>
                <a:latin typeface="华文新魏" charset="0"/>
                <a:ea typeface="华文新魏" charset="0"/>
                <a:cs typeface="华文新魏" charset="0"/>
              </a:rPr>
              <a:t>8</a:t>
            </a:r>
            <a:r>
              <a:rPr kumimoji="0" lang="zh-CN" altLang="en-US" sz="3200" dirty="0">
                <a:solidFill>
                  <a:srgbClr val="0F6FC6"/>
                </a:solidFill>
                <a:latin typeface="华文新魏" charset="0"/>
                <a:ea typeface="华文新魏" charset="0"/>
                <a:cs typeface="华文新魏" charset="0"/>
              </a:rPr>
              <a:t>日，正在故宫进行临时展览的</a:t>
            </a:r>
            <a:r>
              <a:rPr kumimoji="0" lang="en-US" altLang="zh-CN" sz="3200" dirty="0">
                <a:solidFill>
                  <a:srgbClr val="0F6FC6"/>
                </a:solidFill>
                <a:latin typeface="华文新魏" charset="0"/>
                <a:ea typeface="华文新魏" charset="0"/>
                <a:cs typeface="华文新魏" charset="0"/>
              </a:rPr>
              <a:t>《</a:t>
            </a:r>
            <a:r>
              <a:rPr kumimoji="0" lang="zh-CN" altLang="en-US" sz="3200" dirty="0">
                <a:solidFill>
                  <a:srgbClr val="0F6FC6"/>
                </a:solidFill>
                <a:latin typeface="华文新魏" charset="0"/>
                <a:ea typeface="华文新魏" charset="0"/>
                <a:cs typeface="华文新魏" charset="0"/>
              </a:rPr>
              <a:t>交融</a:t>
            </a:r>
            <a:r>
              <a:rPr kumimoji="0" lang="en-US" altLang="zh-CN" sz="3200" dirty="0">
                <a:solidFill>
                  <a:srgbClr val="0F6FC6"/>
                </a:solidFill>
                <a:latin typeface="华文新魏" charset="0"/>
                <a:ea typeface="华文新魏" charset="0"/>
                <a:cs typeface="华文新魏" charset="0"/>
              </a:rPr>
              <a:t>——</a:t>
            </a:r>
            <a:r>
              <a:rPr kumimoji="0" lang="zh-CN" altLang="en-US" sz="3200" dirty="0">
                <a:solidFill>
                  <a:srgbClr val="0F6FC6"/>
                </a:solidFill>
                <a:latin typeface="华文新魏" charset="0"/>
                <a:ea typeface="华文新魏" charset="0"/>
                <a:cs typeface="华文新魏" charset="0"/>
              </a:rPr>
              <a:t>两岸藏珍选粹展</a:t>
            </a:r>
            <a:r>
              <a:rPr kumimoji="0" lang="en-US" altLang="zh-CN" sz="3200" dirty="0">
                <a:solidFill>
                  <a:srgbClr val="0F6FC6"/>
                </a:solidFill>
                <a:latin typeface="华文新魏" charset="0"/>
                <a:ea typeface="华文新魏" charset="0"/>
                <a:cs typeface="华文新魏" charset="0"/>
              </a:rPr>
              <a:t>》9</a:t>
            </a:r>
            <a:r>
              <a:rPr kumimoji="0" lang="zh-CN" altLang="en-US" sz="3200" dirty="0">
                <a:solidFill>
                  <a:srgbClr val="0F6FC6"/>
                </a:solidFill>
                <a:latin typeface="华文新魏" charset="0"/>
                <a:ea typeface="华文新魏" charset="0"/>
                <a:cs typeface="华文新魏" charset="0"/>
              </a:rPr>
              <a:t>件展品失窃。消息一出，立刻成为全社会关注的焦点。丢失的展品包括宝石手袋和宝石化妆盒，均为香港两依藏博物馆送到故宫进行展出的展品，价值约千万元。案发后</a:t>
            </a:r>
            <a:r>
              <a:rPr kumimoji="0" lang="en-US" altLang="zh-CN" sz="3200" dirty="0">
                <a:solidFill>
                  <a:srgbClr val="0F6FC6"/>
                </a:solidFill>
                <a:latin typeface="华文新魏" charset="0"/>
                <a:ea typeface="华文新魏" charset="0"/>
                <a:cs typeface="华文新魏" charset="0"/>
              </a:rPr>
              <a:t>58</a:t>
            </a:r>
            <a:r>
              <a:rPr kumimoji="0" lang="zh-CN" altLang="en-US" sz="3200" dirty="0">
                <a:solidFill>
                  <a:srgbClr val="0F6FC6"/>
                </a:solidFill>
                <a:latin typeface="华文新魏" charset="0"/>
                <a:ea typeface="华文新魏" charset="0"/>
                <a:cs typeface="华文新魏" charset="0"/>
              </a:rPr>
              <a:t>小时，盗宝人石柏魁便被警方抓获，部分展品已被追回并于昨天发还故宫。</a:t>
            </a:r>
          </a:p>
        </p:txBody>
      </p:sp>
      <p:sp>
        <p:nvSpPr>
          <p:cNvPr id="6" name="矩形 5"/>
          <p:cNvSpPr/>
          <p:nvPr/>
        </p:nvSpPr>
        <p:spPr>
          <a:xfrm>
            <a:off x="6819276" y="4797152"/>
            <a:ext cx="4339650" cy="923330"/>
          </a:xfrm>
          <a:prstGeom prst="rect">
            <a:avLst/>
          </a:prstGeom>
          <a:blipFill>
            <a:blip r:embed="rId3"/>
            <a:tile tx="0" ty="0" sx="100000" sy="100000" flip="none" algn="tl"/>
          </a:blipFill>
        </p:spPr>
        <p:style>
          <a:lnRef idx="2">
            <a:schemeClr val="accent4"/>
          </a:lnRef>
          <a:fillRef idx="1">
            <a:schemeClr val="lt1"/>
          </a:fillRef>
          <a:effectRef idx="0">
            <a:schemeClr val="accent4"/>
          </a:effectRef>
          <a:fontRef idx="minor">
            <a:schemeClr val="dk1"/>
          </a:fontRef>
        </p:style>
        <p:txBody>
          <a:bodyPr wrap="non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zh-CN" altLang="zh-CN" sz="5400" b="1" dirty="0">
                <a:solidFill>
                  <a:schemeClr val="tx2"/>
                </a:solidFill>
                <a:latin typeface="华文隶书" panose="02010800040101010101" pitchFamily="2" charset="-122"/>
                <a:ea typeface="华文隶书" panose="02010800040101010101" pitchFamily="2" charset="-122"/>
              </a:rPr>
              <a:t>偷盗文物古迹</a:t>
            </a:r>
            <a:endParaRPr lang="zh-CN" altLang="en-US" sz="5400" b="1" dirty="0">
              <a:ln>
                <a:prstDash val="solid"/>
              </a:ln>
              <a:solidFill>
                <a:schemeClr val="tx2"/>
              </a:solidFill>
              <a:effectLst>
                <a:outerShdw blurRad="88000" dist="50800" dir="5040000" algn="tl">
                  <a:schemeClr val="accent4">
                    <a:tint val="80000"/>
                    <a:satMod val="250000"/>
                    <a:alpha val="45000"/>
                  </a:schemeClr>
                </a:outerShdw>
              </a:effectLst>
              <a:latin typeface="华文隶书" panose="02010800040101010101" pitchFamily="2" charset="-122"/>
              <a:ea typeface="华文隶书" panose="02010800040101010101" pitchFamily="2" charset="-122"/>
            </a:endParaRPr>
          </a:p>
        </p:txBody>
      </p:sp>
      <p:sp>
        <p:nvSpPr>
          <p:cNvPr id="3" name="灯片编号占位符 2"/>
          <p:cNvSpPr>
            <a:spLocks noGrp="1"/>
          </p:cNvSpPr>
          <p:nvPr>
            <p:ph type="sldNum" sz="quarter" idx="12"/>
          </p:nvPr>
        </p:nvSpPr>
        <p:spPr/>
        <p:txBody>
          <a:bodyPr/>
          <a:lstStyle/>
          <a:p>
            <a:fld id="{EF6A7805-E5A9-4268-86A4-A5E6C8C557FF}" type="slidenum">
              <a:rPr lang="zh-CN" altLang="en-US" smtClean="0"/>
              <a:t>14</a:t>
            </a:fld>
            <a:endParaRPr lang="zh-CN" altLang="en-US"/>
          </a:p>
        </p:txBody>
      </p:sp>
    </p:spTree>
    <p:extLst>
      <p:ext uri="{BB962C8B-B14F-4D97-AF65-F5344CB8AC3E}">
        <p14:creationId xmlns:p14="http://schemas.microsoft.com/office/powerpoint/2010/main" val="4231105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3" presetClass="entr" presetSubtype="16"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7"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900" decel="100000" fill="hold"/>
                                        <p:tgtEl>
                                          <p:spTgt spid="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609600" y="2492376"/>
            <a:ext cx="10972800" cy="4176713"/>
          </a:xfrm>
        </p:spPr>
        <p:txBody>
          <a:bodyPr>
            <a:normAutofit/>
          </a:bodyPr>
          <a:lstStyle/>
          <a:p>
            <a:pPr algn="just" eaLnBrk="1" hangingPunct="1"/>
            <a:r>
              <a:rPr kumimoji="0" lang="zh-CN" altLang="en-US" sz="4000" b="1" dirty="0">
                <a:solidFill>
                  <a:schemeClr val="accent1"/>
                </a:solidFill>
                <a:latin typeface="华文行楷" charset="0"/>
                <a:ea typeface="华文行楷" charset="0"/>
                <a:cs typeface="华文行楷" charset="0"/>
              </a:rPr>
              <a:t>阅读课本</a:t>
            </a:r>
            <a:r>
              <a:rPr kumimoji="0" lang="en-US" altLang="zh-CN" sz="4000" b="1" dirty="0">
                <a:solidFill>
                  <a:schemeClr val="accent1"/>
                </a:solidFill>
                <a:latin typeface="华文行楷" charset="0"/>
                <a:ea typeface="华文行楷" charset="0"/>
                <a:cs typeface="华文行楷" charset="0"/>
              </a:rPr>
              <a:t>P35</a:t>
            </a:r>
            <a:r>
              <a:rPr kumimoji="0" lang="zh-CN" altLang="en-US" sz="4000" b="1" dirty="0">
                <a:solidFill>
                  <a:schemeClr val="accent1"/>
                </a:solidFill>
                <a:latin typeface="华文行楷" charset="0"/>
                <a:ea typeface="华文行楷" charset="0"/>
                <a:cs typeface="华文行楷" charset="0"/>
              </a:rPr>
              <a:t>阅读天地，回答思考：</a:t>
            </a:r>
            <a:endParaRPr kumimoji="0" lang="en-US" altLang="zh-CN" sz="4000" b="1" dirty="0">
              <a:solidFill>
                <a:schemeClr val="accent1"/>
              </a:solidFill>
              <a:latin typeface="华文行楷" charset="0"/>
              <a:ea typeface="华文行楷" charset="0"/>
              <a:cs typeface="华文行楷" charset="0"/>
            </a:endParaRPr>
          </a:p>
          <a:p>
            <a:pPr algn="just" eaLnBrk="1" hangingPunct="1"/>
            <a:r>
              <a:rPr kumimoji="0" lang="en-US" altLang="zh-CN" sz="4000" dirty="0">
                <a:solidFill>
                  <a:schemeClr val="accent1"/>
                </a:solidFill>
                <a:latin typeface="华文行楷" charset="0"/>
                <a:ea typeface="华文行楷" charset="0"/>
                <a:cs typeface="华文行楷" charset="0"/>
              </a:rPr>
              <a:t>1</a:t>
            </a:r>
            <a:r>
              <a:rPr kumimoji="0" lang="zh-CN" altLang="en-US" sz="4000" dirty="0">
                <a:solidFill>
                  <a:schemeClr val="accent1"/>
                </a:solidFill>
                <a:latin typeface="华文行楷" charset="0"/>
                <a:ea typeface="华文行楷" charset="0"/>
                <a:cs typeface="华文行楷" charset="0"/>
              </a:rPr>
              <a:t>、在我们生活中有没有类似破坏文物的现象？</a:t>
            </a:r>
            <a:endParaRPr kumimoji="0" lang="en-US" altLang="zh-CN" sz="4000" dirty="0">
              <a:solidFill>
                <a:schemeClr val="accent1"/>
              </a:solidFill>
              <a:latin typeface="华文行楷" charset="0"/>
              <a:ea typeface="华文行楷" charset="0"/>
              <a:cs typeface="华文行楷" charset="0"/>
            </a:endParaRPr>
          </a:p>
          <a:p>
            <a:pPr algn="just" eaLnBrk="1" hangingPunct="1"/>
            <a:r>
              <a:rPr kumimoji="0" lang="en-US" altLang="zh-CN" sz="4000" dirty="0">
                <a:solidFill>
                  <a:schemeClr val="accent1"/>
                </a:solidFill>
                <a:latin typeface="华文行楷" charset="0"/>
                <a:ea typeface="华文行楷" charset="0"/>
                <a:cs typeface="华文行楷" charset="0"/>
              </a:rPr>
              <a:t>2</a:t>
            </a:r>
            <a:r>
              <a:rPr kumimoji="0" lang="zh-CN" altLang="en-US" sz="4000" dirty="0">
                <a:solidFill>
                  <a:schemeClr val="accent1"/>
                </a:solidFill>
                <a:latin typeface="华文行楷" charset="0"/>
                <a:ea typeface="华文行楷" charset="0"/>
                <a:cs typeface="华文行楷" charset="0"/>
              </a:rPr>
              <a:t>、我们应该如何对待这些破坏文物的行为？</a:t>
            </a:r>
            <a:endParaRPr kumimoji="0" lang="en-US" altLang="zh-CN" sz="4000" dirty="0">
              <a:solidFill>
                <a:schemeClr val="accent1"/>
              </a:solidFill>
              <a:latin typeface="华文行楷" charset="0"/>
              <a:ea typeface="华文行楷" charset="0"/>
              <a:cs typeface="华文行楷" charset="0"/>
            </a:endParaRPr>
          </a:p>
          <a:p>
            <a:pPr algn="just" eaLnBrk="1" hangingPunct="1"/>
            <a:endParaRPr kumimoji="0" lang="en-US" altLang="zh-CN" sz="3600" dirty="0">
              <a:solidFill>
                <a:schemeClr val="accent1"/>
              </a:solidFill>
              <a:latin typeface="华文行楷" charset="0"/>
              <a:ea typeface="华文行楷" charset="0"/>
              <a:cs typeface="华文行楷" charset="0"/>
            </a:endParaRPr>
          </a:p>
        </p:txBody>
      </p:sp>
      <p:sp>
        <p:nvSpPr>
          <p:cNvPr id="7" name="矩形 6"/>
          <p:cNvSpPr/>
          <p:nvPr/>
        </p:nvSpPr>
        <p:spPr>
          <a:xfrm>
            <a:off x="2544187" y="620688"/>
            <a:ext cx="7109639" cy="923330"/>
          </a:xfrm>
          <a:prstGeom prst="rect">
            <a:avLst/>
          </a:prstGeom>
          <a:blipFill>
            <a:blip r:embed="rId2"/>
            <a:tile tx="0" ty="0" sx="100000" sy="100000" flip="none" algn="tl"/>
          </a:blipFill>
        </p:spPr>
        <p:style>
          <a:lnRef idx="2">
            <a:schemeClr val="accent6"/>
          </a:lnRef>
          <a:fillRef idx="1">
            <a:schemeClr val="lt1"/>
          </a:fillRef>
          <a:effectRef idx="0">
            <a:schemeClr val="accent6"/>
          </a:effectRef>
          <a:fontRef idx="minor">
            <a:schemeClr val="dk1"/>
          </a:fontRef>
        </p:style>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r>
              <a:rPr lang="zh-CN" altLang="zh-CN" sz="5400" b="1" dirty="0">
                <a:solidFill>
                  <a:srgbClr val="17406D"/>
                </a:solidFill>
                <a:latin typeface="华文隶书" panose="02010800040101010101" pitchFamily="2" charset="-122"/>
                <a:ea typeface="华文隶书" panose="02010800040101010101" pitchFamily="2" charset="-122"/>
              </a:rPr>
              <a:t>个人肆意破坏文物古迹</a:t>
            </a:r>
            <a:endParaRPr lang="zh-CN" altLang="en-US" sz="5400" b="1" cap="all" dirty="0">
              <a:ln w="0"/>
              <a:solidFill>
                <a:srgbClr val="17406D"/>
              </a:solidFill>
              <a:effectLst>
                <a:reflection blurRad="12700" stA="50000" endPos="50000" dist="5000" dir="5400000" sy="-100000" rotWithShape="0"/>
              </a:effectLst>
              <a:latin typeface="华文隶书" panose="02010800040101010101" pitchFamily="2" charset="-122"/>
              <a:ea typeface="华文隶书" panose="02010800040101010101" pitchFamily="2" charset="-122"/>
            </a:endParaRPr>
          </a:p>
        </p:txBody>
      </p:sp>
      <p:sp>
        <p:nvSpPr>
          <p:cNvPr id="2" name="灯片编号占位符 1"/>
          <p:cNvSpPr>
            <a:spLocks noGrp="1"/>
          </p:cNvSpPr>
          <p:nvPr>
            <p:ph type="sldNum" sz="quarter" idx="12"/>
          </p:nvPr>
        </p:nvSpPr>
        <p:spPr/>
        <p:txBody>
          <a:bodyPr/>
          <a:lstStyle/>
          <a:p>
            <a:fld id="{EF6A7805-E5A9-4268-86A4-A5E6C8C557FF}" type="slidenum">
              <a:rPr lang="zh-CN" altLang="en-US" smtClean="0"/>
              <a:t>15</a:t>
            </a:fld>
            <a:endParaRPr lang="zh-CN" altLang="en-US"/>
          </a:p>
        </p:txBody>
      </p:sp>
    </p:spTree>
    <p:extLst>
      <p:ext uri="{BB962C8B-B14F-4D97-AF65-F5344CB8AC3E}">
        <p14:creationId xmlns:p14="http://schemas.microsoft.com/office/powerpoint/2010/main" val="532791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heel(1)">
                                      <p:cBhvr>
                                        <p:cTn id="12" dur="500"/>
                                        <p:tgtEl>
                                          <p:spTgt spid="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heel(1)">
                                      <p:cBhvr>
                                        <p:cTn id="17" dur="500"/>
                                        <p:tgtEl>
                                          <p:spTgt spid="6">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heel(1)">
                                      <p:cBhvr>
                                        <p:cTn id="2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a:defRPr/>
            </a:pPr>
            <a:r>
              <a:rPr kumimoji="0" lang="zh-CN" altLang="en-US" sz="4400" b="1" dirty="0">
                <a:solidFill>
                  <a:schemeClr val="tx2"/>
                </a:solidFill>
                <a:latin typeface="华文楷体"/>
                <a:ea typeface="华文楷体"/>
                <a:cs typeface="华文楷体"/>
              </a:rPr>
              <a:t>做文明游客</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84285" y="765176"/>
            <a:ext cx="6546849" cy="345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6051" y="3644901"/>
            <a:ext cx="6045200" cy="3146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99151" y="3638551"/>
            <a:ext cx="6167967" cy="3146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内容占位符 3"/>
          <p:cNvPicPr>
            <a:picLocks noGrp="1" noChangeAspect="1"/>
          </p:cNvPicPr>
          <p:nvPr>
            <p:ph idx="1"/>
          </p:nvPr>
        </p:nvPicPr>
        <p:blipFill>
          <a:blip r:embed="rId5">
            <a:extLst>
              <a:ext uri="{28A0092B-C50C-407E-A947-70E740481C1C}">
                <a14:useLocalDpi xmlns:a14="http://schemas.microsoft.com/office/drawing/2010/main" val="0"/>
              </a:ext>
            </a:extLst>
          </a:blip>
          <a:srcRect/>
          <a:stretch>
            <a:fillRect/>
          </a:stretch>
        </p:blipFill>
        <p:spPr>
          <a:xfrm>
            <a:off x="127001" y="1341438"/>
            <a:ext cx="5670551" cy="2951162"/>
          </a:xfrm>
        </p:spPr>
      </p:pic>
      <p:sp>
        <p:nvSpPr>
          <p:cNvPr id="3" name="灯片编号占位符 2"/>
          <p:cNvSpPr>
            <a:spLocks noGrp="1"/>
          </p:cNvSpPr>
          <p:nvPr>
            <p:ph type="sldNum" sz="quarter" idx="12"/>
          </p:nvPr>
        </p:nvSpPr>
        <p:spPr/>
        <p:txBody>
          <a:bodyPr/>
          <a:lstStyle/>
          <a:p>
            <a:fld id="{EF6A7805-E5A9-4268-86A4-A5E6C8C557FF}" type="slidenum">
              <a:rPr lang="zh-CN" altLang="en-US" smtClean="0"/>
              <a:t>16</a:t>
            </a:fld>
            <a:endParaRPr lang="zh-CN" altLang="en-US"/>
          </a:p>
        </p:txBody>
      </p:sp>
    </p:spTree>
    <p:extLst>
      <p:ext uri="{BB962C8B-B14F-4D97-AF65-F5344CB8AC3E}">
        <p14:creationId xmlns:p14="http://schemas.microsoft.com/office/powerpoint/2010/main" val="881844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1)">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47467" y="836613"/>
            <a:ext cx="4290484" cy="3954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标题 1"/>
          <p:cNvSpPr>
            <a:spLocks noGrp="1"/>
          </p:cNvSpPr>
          <p:nvPr>
            <p:ph type="title"/>
          </p:nvPr>
        </p:nvSpPr>
        <p:spPr/>
        <p:txBody>
          <a:bodyPr rtlCol="0"/>
          <a:lstStyle/>
          <a:p>
            <a:pPr>
              <a:defRPr/>
            </a:pPr>
            <a:r>
              <a:rPr kumimoji="0" lang="zh-CN" altLang="en-US" b="1" dirty="0" smtClean="0">
                <a:solidFill>
                  <a:srgbClr val="17406D"/>
                </a:solidFill>
                <a:latin typeface="华文楷体"/>
                <a:ea typeface="华文楷体"/>
                <a:cs typeface="华文楷体"/>
              </a:rPr>
              <a:t>做文明游客</a:t>
            </a:r>
            <a:endParaRPr kumimoji="0" lang="zh-CN" altLang="en-US" dirty="0">
              <a:solidFill>
                <a:srgbClr val="17406D"/>
              </a:solidFill>
              <a:latin typeface="华文楷体"/>
              <a:ea typeface="华文楷体"/>
              <a:cs typeface="华文楷体"/>
            </a:endParaRPr>
          </a:p>
        </p:txBody>
      </p:sp>
      <p:pic>
        <p:nvPicPr>
          <p:cNvPr id="4" name="内容占位符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334433" y="1412875"/>
            <a:ext cx="6182784" cy="3486150"/>
          </a:xfr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95700" y="3397251"/>
            <a:ext cx="5903384" cy="3324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灯片编号占位符 2"/>
          <p:cNvSpPr>
            <a:spLocks noGrp="1"/>
          </p:cNvSpPr>
          <p:nvPr>
            <p:ph type="sldNum" sz="quarter" idx="12"/>
          </p:nvPr>
        </p:nvSpPr>
        <p:spPr/>
        <p:txBody>
          <a:bodyPr/>
          <a:lstStyle/>
          <a:p>
            <a:fld id="{EF6A7805-E5A9-4268-86A4-A5E6C8C557FF}" type="slidenum">
              <a:rPr lang="zh-CN" altLang="en-US" smtClean="0"/>
              <a:t>17</a:t>
            </a:fld>
            <a:endParaRPr lang="zh-CN" altLang="en-US"/>
          </a:p>
        </p:txBody>
      </p:sp>
    </p:spTree>
    <p:extLst>
      <p:ext uri="{BB962C8B-B14F-4D97-AF65-F5344CB8AC3E}">
        <p14:creationId xmlns:p14="http://schemas.microsoft.com/office/powerpoint/2010/main" val="966957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42"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a:defRPr/>
            </a:pPr>
            <a:r>
              <a:rPr kumimoji="0" lang="zh-CN" altLang="en-US" b="1" dirty="0" smtClean="0">
                <a:solidFill>
                  <a:srgbClr val="17406D"/>
                </a:solidFill>
                <a:latin typeface="华文楷体"/>
                <a:ea typeface="华文楷体"/>
                <a:cs typeface="华文楷体"/>
              </a:rPr>
              <a:t>做文明游客</a:t>
            </a:r>
            <a:endParaRPr kumimoji="0" lang="zh-CN" altLang="en-US" dirty="0">
              <a:solidFill>
                <a:srgbClr val="17406D"/>
              </a:solidFill>
              <a:latin typeface="华文楷体"/>
              <a:ea typeface="华文楷体"/>
              <a:cs typeface="华文楷体"/>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88318" y="1700213"/>
            <a:ext cx="6087533" cy="3870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00151" y="2060575"/>
            <a:ext cx="7861300" cy="4090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灯片编号占位符 2"/>
          <p:cNvSpPr>
            <a:spLocks noGrp="1"/>
          </p:cNvSpPr>
          <p:nvPr>
            <p:ph type="sldNum" sz="quarter" idx="12"/>
          </p:nvPr>
        </p:nvSpPr>
        <p:spPr/>
        <p:txBody>
          <a:bodyPr/>
          <a:lstStyle/>
          <a:p>
            <a:fld id="{EF6A7805-E5A9-4268-86A4-A5E6C8C557FF}" type="slidenum">
              <a:rPr lang="zh-CN" altLang="en-US" smtClean="0"/>
              <a:t>18</a:t>
            </a:fld>
            <a:endParaRPr lang="zh-CN" altLang="en-US"/>
          </a:p>
        </p:txBody>
      </p:sp>
    </p:spTree>
    <p:extLst>
      <p:ext uri="{BB962C8B-B14F-4D97-AF65-F5344CB8AC3E}">
        <p14:creationId xmlns:p14="http://schemas.microsoft.com/office/powerpoint/2010/main" val="1609257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kumimoji="0" lang="zh-CN" altLang="en-US" sz="4400" b="1" dirty="0">
                <a:solidFill>
                  <a:srgbClr val="17406D"/>
                </a:solidFill>
                <a:latin typeface="Arial" charset="0"/>
                <a:ea typeface="方正舒体" charset="0"/>
              </a:rPr>
              <a:t>新闻资讯</a:t>
            </a:r>
          </a:p>
        </p:txBody>
      </p:sp>
      <p:sp>
        <p:nvSpPr>
          <p:cNvPr id="52226" name="内容占位符 2"/>
          <p:cNvSpPr>
            <a:spLocks noGrp="1"/>
          </p:cNvSpPr>
          <p:nvPr>
            <p:ph idx="1"/>
          </p:nvPr>
        </p:nvSpPr>
        <p:spPr>
          <a:xfrm>
            <a:off x="609600" y="1412875"/>
            <a:ext cx="10972800" cy="5329238"/>
          </a:xfrm>
        </p:spPr>
        <p:txBody>
          <a:bodyPr>
            <a:normAutofit/>
          </a:bodyPr>
          <a:lstStyle/>
          <a:p>
            <a:pPr algn="just"/>
            <a:r>
              <a:rPr kumimoji="0" lang="en-US" altLang="zh-CN" dirty="0">
                <a:solidFill>
                  <a:srgbClr val="17406D"/>
                </a:solidFill>
                <a:latin typeface="华文新魏" charset="0"/>
                <a:ea typeface="华文新魏" charset="0"/>
                <a:cs typeface="华文新魏" charset="0"/>
              </a:rPr>
              <a:t>       </a:t>
            </a:r>
            <a:r>
              <a:rPr kumimoji="0" lang="zh-CN" altLang="en-US" dirty="0" smtClean="0">
                <a:solidFill>
                  <a:srgbClr val="17406D"/>
                </a:solidFill>
                <a:latin typeface="华文新魏" charset="0"/>
                <a:ea typeface="华文新魏" charset="0"/>
                <a:cs typeface="华文新魏" charset="0"/>
              </a:rPr>
              <a:t> </a:t>
            </a:r>
            <a:r>
              <a:rPr kumimoji="0" lang="en-US" altLang="zh-CN" dirty="0" smtClean="0">
                <a:solidFill>
                  <a:srgbClr val="17406D"/>
                </a:solidFill>
                <a:latin typeface="华文新魏" charset="0"/>
                <a:ea typeface="华文新魏" charset="0"/>
                <a:cs typeface="华文新魏" charset="0"/>
              </a:rPr>
              <a:t>2014</a:t>
            </a:r>
            <a:r>
              <a:rPr kumimoji="0" lang="zh-CN" altLang="en-US" dirty="0">
                <a:solidFill>
                  <a:srgbClr val="17406D"/>
                </a:solidFill>
                <a:latin typeface="华文新魏" charset="0"/>
                <a:ea typeface="华文新魏" charset="0"/>
                <a:cs typeface="华文新魏" charset="0"/>
              </a:rPr>
              <a:t>年</a:t>
            </a:r>
            <a:r>
              <a:rPr kumimoji="0" lang="en-US" altLang="zh-CN" dirty="0">
                <a:solidFill>
                  <a:srgbClr val="17406D"/>
                </a:solidFill>
                <a:latin typeface="华文新魏" charset="0"/>
                <a:ea typeface="华文新魏" charset="0"/>
                <a:cs typeface="华文新魏" charset="0"/>
              </a:rPr>
              <a:t>9</a:t>
            </a:r>
            <a:r>
              <a:rPr kumimoji="0" lang="zh-CN" altLang="en-US" dirty="0">
                <a:solidFill>
                  <a:srgbClr val="17406D"/>
                </a:solidFill>
                <a:latin typeface="华文新魏" charset="0"/>
                <a:ea typeface="华文新魏" charset="0"/>
                <a:cs typeface="华文新魏" charset="0"/>
              </a:rPr>
              <a:t>月</a:t>
            </a:r>
            <a:r>
              <a:rPr kumimoji="0" lang="en-US" altLang="zh-CN" dirty="0">
                <a:solidFill>
                  <a:srgbClr val="17406D"/>
                </a:solidFill>
                <a:latin typeface="华文新魏" charset="0"/>
                <a:ea typeface="华文新魏" charset="0"/>
                <a:cs typeface="华文新魏" charset="0"/>
              </a:rPr>
              <a:t>27</a:t>
            </a:r>
            <a:r>
              <a:rPr kumimoji="0" lang="zh-CN" altLang="en-US" dirty="0">
                <a:solidFill>
                  <a:srgbClr val="17406D"/>
                </a:solidFill>
                <a:latin typeface="华文新魏" charset="0"/>
                <a:ea typeface="华文新魏" charset="0"/>
                <a:cs typeface="华文新魏" charset="0"/>
              </a:rPr>
              <a:t>日，中国经济网福建报道：</a:t>
            </a:r>
            <a:r>
              <a:rPr kumimoji="0" lang="en-US" altLang="zh-CN" dirty="0">
                <a:solidFill>
                  <a:srgbClr val="17406D"/>
                </a:solidFill>
                <a:latin typeface="华文新魏" charset="0"/>
                <a:ea typeface="华文新魏" charset="0"/>
                <a:cs typeface="华文新魏" charset="0"/>
              </a:rPr>
              <a:t>《</a:t>
            </a:r>
            <a:r>
              <a:rPr kumimoji="0" lang="zh-CN" altLang="en-US" dirty="0">
                <a:solidFill>
                  <a:srgbClr val="17406D"/>
                </a:solidFill>
                <a:latin typeface="华文新魏" charset="0"/>
                <a:ea typeface="华文新魏" charset="0"/>
                <a:cs typeface="华文新魏" charset="0"/>
              </a:rPr>
              <a:t>福建省提升出境旅游文明素质实施方案</a:t>
            </a:r>
            <a:r>
              <a:rPr kumimoji="0" lang="en-US" altLang="zh-CN" dirty="0">
                <a:solidFill>
                  <a:srgbClr val="17406D"/>
                </a:solidFill>
                <a:latin typeface="华文新魏" charset="0"/>
                <a:ea typeface="华文新魏" charset="0"/>
                <a:cs typeface="华文新魏" charset="0"/>
              </a:rPr>
              <a:t>》</a:t>
            </a:r>
            <a:r>
              <a:rPr kumimoji="0" lang="zh-CN" altLang="en-US" dirty="0">
                <a:solidFill>
                  <a:srgbClr val="17406D"/>
                </a:solidFill>
                <a:latin typeface="华文新魏" charset="0"/>
                <a:ea typeface="华文新魏" charset="0"/>
                <a:cs typeface="华文新魏" charset="0"/>
              </a:rPr>
              <a:t>及</a:t>
            </a:r>
            <a:r>
              <a:rPr kumimoji="0" lang="en-US" altLang="zh-CN" dirty="0">
                <a:solidFill>
                  <a:srgbClr val="17406D"/>
                </a:solidFill>
                <a:latin typeface="华文新魏" charset="0"/>
                <a:ea typeface="华文新魏" charset="0"/>
                <a:cs typeface="华文新魏" charset="0"/>
              </a:rPr>
              <a:t>《</a:t>
            </a:r>
            <a:r>
              <a:rPr kumimoji="0" lang="zh-CN" altLang="en-US" dirty="0">
                <a:solidFill>
                  <a:srgbClr val="17406D"/>
                </a:solidFill>
                <a:latin typeface="华文新魏" charset="0"/>
                <a:ea typeface="华文新魏" charset="0"/>
                <a:cs typeface="华文新魏" charset="0"/>
              </a:rPr>
              <a:t>清新福建文明旅游行动方案</a:t>
            </a:r>
            <a:r>
              <a:rPr kumimoji="0" lang="en-US" altLang="zh-CN" dirty="0">
                <a:solidFill>
                  <a:srgbClr val="17406D"/>
                </a:solidFill>
                <a:latin typeface="华文新魏" charset="0"/>
                <a:ea typeface="华文新魏" charset="0"/>
                <a:cs typeface="华文新魏" charset="0"/>
              </a:rPr>
              <a:t>》</a:t>
            </a:r>
            <a:r>
              <a:rPr kumimoji="0" lang="zh-CN" altLang="en-US" dirty="0">
                <a:solidFill>
                  <a:srgbClr val="17406D"/>
                </a:solidFill>
                <a:latin typeface="华文新魏" charset="0"/>
                <a:ea typeface="华文新魏" charset="0"/>
                <a:cs typeface="华文新魏" charset="0"/>
              </a:rPr>
              <a:t>正式出台。</a:t>
            </a:r>
            <a:endParaRPr kumimoji="0" lang="en-US" altLang="zh-CN" dirty="0">
              <a:solidFill>
                <a:srgbClr val="17406D"/>
              </a:solidFill>
              <a:latin typeface="华文新魏" charset="0"/>
              <a:ea typeface="华文新魏" charset="0"/>
              <a:cs typeface="华文新魏" charset="0"/>
            </a:endParaRPr>
          </a:p>
          <a:p>
            <a:pPr algn="just"/>
            <a:r>
              <a:rPr kumimoji="0" lang="en-US" altLang="zh-CN" dirty="0">
                <a:solidFill>
                  <a:srgbClr val="17406D"/>
                </a:solidFill>
                <a:latin typeface="华文新魏" charset="0"/>
                <a:ea typeface="华文新魏" charset="0"/>
                <a:cs typeface="华文新魏" charset="0"/>
              </a:rPr>
              <a:t>     《</a:t>
            </a:r>
            <a:r>
              <a:rPr kumimoji="0" lang="zh-CN" altLang="en-US" dirty="0">
                <a:solidFill>
                  <a:srgbClr val="17406D"/>
                </a:solidFill>
                <a:latin typeface="华文新魏" charset="0"/>
                <a:ea typeface="华文新魏" charset="0"/>
                <a:cs typeface="华文新魏" charset="0"/>
              </a:rPr>
              <a:t>方案</a:t>
            </a:r>
            <a:r>
              <a:rPr kumimoji="0" lang="en-US" altLang="zh-CN" dirty="0">
                <a:solidFill>
                  <a:srgbClr val="17406D"/>
                </a:solidFill>
                <a:latin typeface="华文新魏" charset="0"/>
                <a:ea typeface="华文新魏" charset="0"/>
                <a:cs typeface="华文新魏" charset="0"/>
              </a:rPr>
              <a:t>》</a:t>
            </a:r>
            <a:r>
              <a:rPr kumimoji="0" lang="zh-CN" altLang="en-US" dirty="0">
                <a:solidFill>
                  <a:srgbClr val="17406D"/>
                </a:solidFill>
                <a:latin typeface="华文新魏" charset="0"/>
                <a:ea typeface="华文新魏" charset="0"/>
                <a:cs typeface="华文新魏" charset="0"/>
              </a:rPr>
              <a:t>明确提出，</a:t>
            </a:r>
            <a:r>
              <a:rPr kumimoji="0" lang="en-US" altLang="zh-CN" dirty="0">
                <a:solidFill>
                  <a:srgbClr val="17406D"/>
                </a:solidFill>
                <a:latin typeface="华文新魏" charset="0"/>
                <a:ea typeface="华文新魏" charset="0"/>
                <a:cs typeface="华文新魏" charset="0"/>
              </a:rPr>
              <a:t>6</a:t>
            </a:r>
            <a:r>
              <a:rPr kumimoji="0" lang="zh-CN" altLang="en-US" dirty="0">
                <a:solidFill>
                  <a:srgbClr val="17406D"/>
                </a:solidFill>
                <a:latin typeface="华文新魏" charset="0"/>
                <a:ea typeface="华文新魏" charset="0"/>
                <a:cs typeface="华文新魏" charset="0"/>
              </a:rPr>
              <a:t>大关卡共同做</a:t>
            </a:r>
            <a:r>
              <a:rPr kumimoji="0" lang="zh-CN" altLang="en-US" dirty="0" smtClean="0">
                <a:solidFill>
                  <a:srgbClr val="17406D"/>
                </a:solidFill>
                <a:latin typeface="华文新魏" charset="0"/>
                <a:ea typeface="华文新魏" charset="0"/>
                <a:cs typeface="华文新魏" charset="0"/>
              </a:rPr>
              <a:t>好文明旅游工作，恪守依法出游底线</a:t>
            </a:r>
            <a:r>
              <a:rPr kumimoji="0" lang="zh-CN" altLang="en-US" dirty="0">
                <a:solidFill>
                  <a:srgbClr val="17406D"/>
                </a:solidFill>
                <a:latin typeface="华文新魏" charset="0"/>
                <a:ea typeface="华文新魏" charset="0"/>
                <a:cs typeface="华文新魏" charset="0"/>
              </a:rPr>
              <a:t>；而当发生不文明行为时，要追溯游客本人及领队双向责任。 </a:t>
            </a:r>
          </a:p>
          <a:p>
            <a:pPr algn="just"/>
            <a:r>
              <a:rPr kumimoji="0" lang="zh-CN" altLang="en-US" dirty="0" smtClean="0">
                <a:solidFill>
                  <a:srgbClr val="17406D"/>
                </a:solidFill>
                <a:latin typeface="华文新魏" charset="0"/>
                <a:ea typeface="华文新魏" charset="0"/>
                <a:cs typeface="华文新魏" charset="0"/>
              </a:rPr>
              <a:t>        将建立游客红黑榜</a:t>
            </a:r>
            <a:r>
              <a:rPr kumimoji="0" lang="zh-CN" altLang="en-US" dirty="0">
                <a:solidFill>
                  <a:srgbClr val="17406D"/>
                </a:solidFill>
                <a:latin typeface="华文新魏" charset="0"/>
                <a:ea typeface="华文新魏" charset="0"/>
                <a:cs typeface="华文新魏" charset="0"/>
              </a:rPr>
              <a:t>，对遵守文明礼仪的游客给予褒扬，坚持对不文明游客上旅游黑榜公示，曝光不文明行为典型事例和相关责任单位、责任人，并不再承接其出境旅游的申请。 </a:t>
            </a:r>
          </a:p>
        </p:txBody>
      </p:sp>
      <p:sp>
        <p:nvSpPr>
          <p:cNvPr id="3" name="灯片编号占位符 2"/>
          <p:cNvSpPr>
            <a:spLocks noGrp="1"/>
          </p:cNvSpPr>
          <p:nvPr>
            <p:ph type="sldNum" sz="quarter" idx="12"/>
          </p:nvPr>
        </p:nvSpPr>
        <p:spPr/>
        <p:txBody>
          <a:bodyPr/>
          <a:lstStyle/>
          <a:p>
            <a:fld id="{EF6A7805-E5A9-4268-86A4-A5E6C8C557FF}" type="slidenum">
              <a:rPr lang="zh-CN" altLang="en-US" smtClean="0"/>
              <a:t>19</a:t>
            </a:fld>
            <a:endParaRPr lang="zh-CN" altLang="en-US"/>
          </a:p>
        </p:txBody>
      </p:sp>
    </p:spTree>
    <p:extLst>
      <p:ext uri="{BB962C8B-B14F-4D97-AF65-F5344CB8AC3E}">
        <p14:creationId xmlns:p14="http://schemas.microsoft.com/office/powerpoint/2010/main" val="93439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Box 4"/>
          <p:cNvSpPr txBox="1">
            <a:spLocks noChangeArrowheads="1"/>
          </p:cNvSpPr>
          <p:nvPr/>
        </p:nvSpPr>
        <p:spPr bwMode="auto">
          <a:xfrm>
            <a:off x="758826" y="423865"/>
            <a:ext cx="10847916"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sz="2400">
                <a:solidFill>
                  <a:schemeClr val="tx1"/>
                </a:solidFill>
                <a:latin typeface="Calibri" charset="0"/>
                <a:ea typeface="宋体" charset="0"/>
                <a:cs typeface="宋体" charset="0"/>
              </a:defRPr>
            </a:lvl1pPr>
            <a:lvl2pPr marL="742950" indent="-285750">
              <a:defRPr kumimoji="1" sz="2400">
                <a:solidFill>
                  <a:schemeClr val="tx1"/>
                </a:solidFill>
                <a:latin typeface="Calibri" charset="0"/>
                <a:ea typeface="宋体" charset="0"/>
              </a:defRPr>
            </a:lvl2pPr>
            <a:lvl3pPr marL="1143000" indent="-228600">
              <a:defRPr kumimoji="1" sz="2400">
                <a:solidFill>
                  <a:schemeClr val="tx1"/>
                </a:solidFill>
                <a:latin typeface="Calibri" charset="0"/>
                <a:ea typeface="宋体" charset="0"/>
              </a:defRPr>
            </a:lvl3pPr>
            <a:lvl4pPr marL="1600200" indent="-228600">
              <a:defRPr kumimoji="1" sz="2400">
                <a:solidFill>
                  <a:schemeClr val="tx1"/>
                </a:solidFill>
                <a:latin typeface="Calibri" charset="0"/>
                <a:ea typeface="宋体" charset="0"/>
              </a:defRPr>
            </a:lvl4pPr>
            <a:lvl5pPr marL="2057400" indent="-228600">
              <a:defRPr kumimoji="1" sz="2400">
                <a:solidFill>
                  <a:schemeClr val="tx1"/>
                </a:solidFill>
                <a:latin typeface="Calibri" charset="0"/>
                <a:ea typeface="宋体" charset="0"/>
              </a:defRPr>
            </a:lvl5pPr>
            <a:lvl6pPr marL="2514600" indent="-228600" fontAlgn="base">
              <a:spcBef>
                <a:spcPct val="0"/>
              </a:spcBef>
              <a:spcAft>
                <a:spcPct val="0"/>
              </a:spcAft>
              <a:defRPr kumimoji="1" sz="2400">
                <a:solidFill>
                  <a:schemeClr val="tx1"/>
                </a:solidFill>
                <a:latin typeface="Calibri" charset="0"/>
                <a:ea typeface="宋体" charset="0"/>
              </a:defRPr>
            </a:lvl6pPr>
            <a:lvl7pPr marL="2971800" indent="-228600" fontAlgn="base">
              <a:spcBef>
                <a:spcPct val="0"/>
              </a:spcBef>
              <a:spcAft>
                <a:spcPct val="0"/>
              </a:spcAft>
              <a:defRPr kumimoji="1" sz="2400">
                <a:solidFill>
                  <a:schemeClr val="tx1"/>
                </a:solidFill>
                <a:latin typeface="Calibri" charset="0"/>
                <a:ea typeface="宋体" charset="0"/>
              </a:defRPr>
            </a:lvl7pPr>
            <a:lvl8pPr marL="3429000" indent="-228600" fontAlgn="base">
              <a:spcBef>
                <a:spcPct val="0"/>
              </a:spcBef>
              <a:spcAft>
                <a:spcPct val="0"/>
              </a:spcAft>
              <a:defRPr kumimoji="1" sz="2400">
                <a:solidFill>
                  <a:schemeClr val="tx1"/>
                </a:solidFill>
                <a:latin typeface="Calibri" charset="0"/>
                <a:ea typeface="宋体" charset="0"/>
              </a:defRPr>
            </a:lvl8pPr>
            <a:lvl9pPr marL="3886200" indent="-228600" fontAlgn="base">
              <a:spcBef>
                <a:spcPct val="0"/>
              </a:spcBef>
              <a:spcAft>
                <a:spcPct val="0"/>
              </a:spcAft>
              <a:defRPr kumimoji="1" sz="2400">
                <a:solidFill>
                  <a:schemeClr val="tx1"/>
                </a:solidFill>
                <a:latin typeface="Calibri" charset="0"/>
                <a:ea typeface="宋体" charset="0"/>
              </a:defRPr>
            </a:lvl9pPr>
          </a:lstStyle>
          <a:p>
            <a:r>
              <a:rPr kumimoji="0" lang="zh-CN" altLang="en-US" sz="3600" b="1" dirty="0">
                <a:solidFill>
                  <a:schemeClr val="accent1"/>
                </a:solidFill>
                <a:latin typeface="华文新魏" charset="0"/>
                <a:ea typeface="华文新魏" charset="0"/>
                <a:cs typeface="华文新魏" charset="0"/>
              </a:rPr>
              <a:t>联系课本</a:t>
            </a:r>
            <a:r>
              <a:rPr kumimoji="0" lang="en-US" altLang="zh-CN" sz="3600" b="1" dirty="0">
                <a:solidFill>
                  <a:schemeClr val="accent1"/>
                </a:solidFill>
                <a:latin typeface="华文新魏" charset="0"/>
                <a:ea typeface="华文新魏" charset="0"/>
                <a:cs typeface="华文新魏" charset="0"/>
              </a:rPr>
              <a:t>P32——33</a:t>
            </a:r>
            <a:r>
              <a:rPr kumimoji="0" lang="zh-CN" altLang="en-US" sz="3600" b="1" dirty="0">
                <a:solidFill>
                  <a:schemeClr val="accent1"/>
                </a:solidFill>
                <a:latin typeface="华文新魏" charset="0"/>
                <a:ea typeface="华文新魏" charset="0"/>
                <a:cs typeface="华文新魏" charset="0"/>
              </a:rPr>
              <a:t>，思考：</a:t>
            </a:r>
            <a:endParaRPr kumimoji="0" lang="en-US" altLang="zh-CN" sz="3600" b="1" dirty="0">
              <a:solidFill>
                <a:schemeClr val="accent1"/>
              </a:solidFill>
              <a:latin typeface="华文新魏" charset="0"/>
              <a:ea typeface="华文新魏" charset="0"/>
              <a:cs typeface="华文新魏" charset="0"/>
            </a:endParaRPr>
          </a:p>
          <a:p>
            <a:r>
              <a:rPr kumimoji="0" lang="en-US" altLang="zh-CN" sz="3600" b="1" dirty="0">
                <a:solidFill>
                  <a:schemeClr val="accent1"/>
                </a:solidFill>
                <a:latin typeface="华文新魏" charset="0"/>
                <a:ea typeface="华文新魏" charset="0"/>
                <a:cs typeface="华文新魏" charset="0"/>
              </a:rPr>
              <a:t>1</a:t>
            </a:r>
            <a:r>
              <a:rPr kumimoji="0" lang="zh-CN" altLang="en-US" sz="3600" b="1" dirty="0">
                <a:solidFill>
                  <a:schemeClr val="accent1"/>
                </a:solidFill>
                <a:latin typeface="华文新魏" charset="0"/>
                <a:ea typeface="华文新魏" charset="0"/>
                <a:cs typeface="华文新魏" charset="0"/>
              </a:rPr>
              <a:t>、空气质量下降的危害有什么？</a:t>
            </a:r>
            <a:endParaRPr kumimoji="0" lang="en-US" altLang="zh-CN" sz="3600" b="1" dirty="0">
              <a:solidFill>
                <a:schemeClr val="accent1"/>
              </a:solidFill>
              <a:latin typeface="华文新魏" charset="0"/>
              <a:ea typeface="华文新魏" charset="0"/>
              <a:cs typeface="华文新魏" charset="0"/>
            </a:endParaRPr>
          </a:p>
          <a:p>
            <a:r>
              <a:rPr kumimoji="0" lang="en-US" altLang="zh-CN" sz="3600" b="1" dirty="0">
                <a:solidFill>
                  <a:schemeClr val="accent1"/>
                </a:solidFill>
                <a:latin typeface="华文新魏" charset="0"/>
                <a:ea typeface="华文新魏" charset="0"/>
                <a:cs typeface="华文新魏" charset="0"/>
              </a:rPr>
              <a:t>2</a:t>
            </a:r>
            <a:r>
              <a:rPr kumimoji="0" lang="zh-CN" altLang="en-US" sz="3600" b="1" dirty="0">
                <a:solidFill>
                  <a:schemeClr val="accent1"/>
                </a:solidFill>
                <a:latin typeface="华文新魏" charset="0"/>
                <a:ea typeface="华文新魏" charset="0"/>
                <a:cs typeface="华文新魏" charset="0"/>
              </a:rPr>
              <a:t>、造成空气质量下降的原因有什么？</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82784" y="2406650"/>
            <a:ext cx="5822949" cy="2973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78600" y="3303588"/>
            <a:ext cx="5147733" cy="3554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97701" y="2406651"/>
            <a:ext cx="5194300" cy="2684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41301" y="2282826"/>
            <a:ext cx="5473700" cy="2932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82033" y="3803650"/>
            <a:ext cx="6360584" cy="318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EF6A7805-E5A9-4268-86A4-A5E6C8C557FF}" type="slidenum">
              <a:rPr lang="zh-CN" altLang="en-US" smtClean="0"/>
              <a:t>2</a:t>
            </a:fld>
            <a:endParaRPr lang="zh-CN" altLang="en-US"/>
          </a:p>
        </p:txBody>
      </p:sp>
    </p:spTree>
    <p:extLst>
      <p:ext uri="{BB962C8B-B14F-4D97-AF65-F5344CB8AC3E}">
        <p14:creationId xmlns:p14="http://schemas.microsoft.com/office/powerpoint/2010/main" val="181234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10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3"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4" presetClass="entr" presetSubtype="1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1"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style.rotation</p:attrName>
                                        </p:attrNameLst>
                                      </p:cBhvr>
                                      <p:tavLst>
                                        <p:tav tm="0">
                                          <p:val>
                                            <p:fltVal val="90"/>
                                          </p:val>
                                        </p:tav>
                                        <p:tav tm="100000">
                                          <p:val>
                                            <p:fltVal val="0"/>
                                          </p:val>
                                        </p:tav>
                                      </p:tavLst>
                                    </p:anim>
                                    <p:animEffect transition="in" filter="fade">
                                      <p:cBhvr>
                                        <p:cTn id="3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p:txBody>
          <a:bodyPr/>
          <a:lstStyle/>
          <a:p>
            <a:pPr eaLnBrk="1" hangingPunct="1">
              <a:defRPr/>
            </a:pPr>
            <a:r>
              <a:rPr kumimoji="0" lang="zh-CN" altLang="en-US" b="1" dirty="0">
                <a:solidFill>
                  <a:srgbClr val="17406D"/>
                </a:solidFill>
                <a:latin typeface="华文隶书" charset="0"/>
                <a:ea typeface="华文隶书" charset="0"/>
                <a:cs typeface="华文隶书" charset="0"/>
              </a:rPr>
              <a:t>课堂总结</a:t>
            </a:r>
          </a:p>
        </p:txBody>
      </p:sp>
      <p:sp>
        <p:nvSpPr>
          <p:cNvPr id="54274" name="内容占位符 2"/>
          <p:cNvSpPr>
            <a:spLocks noGrp="1"/>
          </p:cNvSpPr>
          <p:nvPr>
            <p:ph idx="1"/>
          </p:nvPr>
        </p:nvSpPr>
        <p:spPr>
          <a:xfrm>
            <a:off x="609600" y="1600200"/>
            <a:ext cx="10972800" cy="4997450"/>
          </a:xfrm>
        </p:spPr>
        <p:txBody>
          <a:bodyPr>
            <a:noAutofit/>
          </a:bodyPr>
          <a:lstStyle/>
          <a:p>
            <a:pPr eaLnBrk="1" hangingPunct="1"/>
            <a:r>
              <a:rPr kumimoji="0" lang="zh-CN" altLang="en-US" sz="3600" dirty="0">
                <a:solidFill>
                  <a:srgbClr val="17406D"/>
                </a:solidFill>
                <a:latin typeface="华文新魏" charset="0"/>
                <a:ea typeface="华文新魏" charset="0"/>
                <a:cs typeface="华文新魏" charset="0"/>
              </a:rPr>
              <a:t>        人类的生存和发展离不开自然环境和人文环境</a:t>
            </a:r>
            <a:r>
              <a:rPr kumimoji="0" lang="zh-CN" altLang="en-US" sz="3600" dirty="0" smtClean="0">
                <a:solidFill>
                  <a:srgbClr val="17406D"/>
                </a:solidFill>
                <a:latin typeface="华文新魏" charset="0"/>
                <a:ea typeface="华文新魏" charset="0"/>
                <a:cs typeface="华文新魏" charset="0"/>
              </a:rPr>
              <a:t>，作为人类保存和传承历史和传统</a:t>
            </a:r>
            <a:r>
              <a:rPr kumimoji="0" lang="zh-CN" altLang="en-US" sz="3600" dirty="0">
                <a:solidFill>
                  <a:srgbClr val="17406D"/>
                </a:solidFill>
                <a:latin typeface="华文新魏" charset="0"/>
                <a:ea typeface="华文新魏" charset="0"/>
                <a:cs typeface="华文新魏" charset="0"/>
              </a:rPr>
              <a:t>文化的重要载体的人文环境也为人类敲响了警钟，人类文明的传承和发展将受到破坏。</a:t>
            </a:r>
            <a:endParaRPr kumimoji="0" lang="en-US" altLang="zh-CN" sz="3600" dirty="0">
              <a:solidFill>
                <a:srgbClr val="17406D"/>
              </a:solidFill>
              <a:latin typeface="华文新魏" charset="0"/>
              <a:ea typeface="华文新魏" charset="0"/>
              <a:cs typeface="华文新魏" charset="0"/>
            </a:endParaRPr>
          </a:p>
          <a:p>
            <a:pPr eaLnBrk="1" hangingPunct="1"/>
            <a:r>
              <a:rPr kumimoji="0" lang="en-US" altLang="zh-CN" sz="3600" dirty="0">
                <a:solidFill>
                  <a:srgbClr val="17406D"/>
                </a:solidFill>
                <a:latin typeface="华文新魏" charset="0"/>
                <a:ea typeface="华文新魏" charset="0"/>
                <a:cs typeface="华文新魏" charset="0"/>
              </a:rPr>
              <a:t>        </a:t>
            </a:r>
            <a:r>
              <a:rPr kumimoji="0" lang="zh-CN" altLang="en-US" sz="3600" dirty="0" smtClean="0">
                <a:solidFill>
                  <a:srgbClr val="17406D"/>
                </a:solidFill>
                <a:latin typeface="华文新魏" charset="0"/>
                <a:ea typeface="华文新魏" charset="0"/>
                <a:cs typeface="华文新魏" charset="0"/>
              </a:rPr>
              <a:t>保护生存环境就是保护人类</a:t>
            </a:r>
            <a:r>
              <a:rPr kumimoji="0" lang="zh-CN" altLang="en-US" sz="3600" dirty="0">
                <a:solidFill>
                  <a:srgbClr val="17406D"/>
                </a:solidFill>
                <a:latin typeface="华文新魏" charset="0"/>
                <a:ea typeface="华文新魏" charset="0"/>
                <a:cs typeface="华文新魏" charset="0"/>
              </a:rPr>
              <a:t>自己</a:t>
            </a:r>
            <a:r>
              <a:rPr kumimoji="0" lang="zh-CN" altLang="en-US" sz="3600" dirty="0" smtClean="0">
                <a:solidFill>
                  <a:srgbClr val="17406D"/>
                </a:solidFill>
                <a:latin typeface="华文新魏" charset="0"/>
                <a:ea typeface="华文新魏" charset="0"/>
                <a:cs typeface="华文新魏" charset="0"/>
              </a:rPr>
              <a:t>，重视生存环境的</a:t>
            </a:r>
            <a:r>
              <a:rPr kumimoji="0" lang="zh-CN" altLang="en-US" sz="3600" dirty="0">
                <a:solidFill>
                  <a:srgbClr val="17406D"/>
                </a:solidFill>
                <a:latin typeface="华文新魏" charset="0"/>
                <a:ea typeface="华文新魏" charset="0"/>
                <a:cs typeface="华文新魏" charset="0"/>
              </a:rPr>
              <a:t>治理</a:t>
            </a:r>
            <a:r>
              <a:rPr kumimoji="0" lang="zh-CN" altLang="en-US" sz="3600" dirty="0" smtClean="0">
                <a:solidFill>
                  <a:srgbClr val="17406D"/>
                </a:solidFill>
                <a:latin typeface="华文新魏" charset="0"/>
                <a:ea typeface="华文新魏" charset="0"/>
                <a:cs typeface="华文新魏" charset="0"/>
              </a:rPr>
              <a:t>，已是一个刻不容缓</a:t>
            </a:r>
            <a:r>
              <a:rPr kumimoji="0" lang="zh-CN" altLang="en-US" sz="3600" dirty="0">
                <a:solidFill>
                  <a:srgbClr val="17406D"/>
                </a:solidFill>
                <a:latin typeface="华文新魏" charset="0"/>
                <a:ea typeface="华文新魏" charset="0"/>
                <a:cs typeface="华文新魏" charset="0"/>
              </a:rPr>
              <a:t>的问题</a:t>
            </a:r>
            <a:r>
              <a:rPr kumimoji="0" lang="zh-CN" altLang="en-US" sz="3600" dirty="0" smtClean="0">
                <a:solidFill>
                  <a:srgbClr val="17406D"/>
                </a:solidFill>
                <a:latin typeface="华文新魏" charset="0"/>
                <a:ea typeface="华文新魏" charset="0"/>
                <a:cs typeface="华文新魏" charset="0"/>
              </a:rPr>
              <a:t>。应该做一个有责</a:t>
            </a:r>
            <a:r>
              <a:rPr kumimoji="0" lang="zh-CN" altLang="en-US" sz="3600" dirty="0">
                <a:solidFill>
                  <a:srgbClr val="17406D"/>
                </a:solidFill>
                <a:latin typeface="华文新魏" charset="0"/>
                <a:ea typeface="华文新魏" charset="0"/>
                <a:cs typeface="华文新魏" charset="0"/>
              </a:rPr>
              <a:t>任心的公民，用爱心去善待大自然的赐予，保护人类文化的结晶。</a:t>
            </a:r>
          </a:p>
        </p:txBody>
      </p:sp>
      <p:sp>
        <p:nvSpPr>
          <p:cNvPr id="2" name="灯片编号占位符 1"/>
          <p:cNvSpPr>
            <a:spLocks noGrp="1"/>
          </p:cNvSpPr>
          <p:nvPr>
            <p:ph type="sldNum" sz="quarter" idx="12"/>
          </p:nvPr>
        </p:nvSpPr>
        <p:spPr/>
        <p:txBody>
          <a:bodyPr/>
          <a:lstStyle/>
          <a:p>
            <a:fld id="{EF6A7805-E5A9-4268-86A4-A5E6C8C557FF}" type="slidenum">
              <a:rPr lang="zh-CN" altLang="en-US" smtClean="0"/>
              <a:t>20</a:t>
            </a:fld>
            <a:endParaRPr lang="zh-CN" altLang="en-US"/>
          </a:p>
        </p:txBody>
      </p:sp>
    </p:spTree>
    <p:extLst>
      <p:ext uri="{BB962C8B-B14F-4D97-AF65-F5344CB8AC3E}">
        <p14:creationId xmlns:p14="http://schemas.microsoft.com/office/powerpoint/2010/main" val="1771369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549275"/>
            <a:ext cx="9753600" cy="4872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794" name="TextBox 5"/>
          <p:cNvSpPr txBox="1">
            <a:spLocks noChangeArrowheads="1"/>
          </p:cNvSpPr>
          <p:nvPr/>
        </p:nvSpPr>
        <p:spPr bwMode="auto">
          <a:xfrm>
            <a:off x="527051" y="5754113"/>
            <a:ext cx="11137900" cy="584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spAutoFit/>
          </a:bodyPr>
          <a:lstStyle>
            <a:lvl1pPr>
              <a:defRPr kumimoji="1" sz="2400">
                <a:solidFill>
                  <a:schemeClr val="tx1"/>
                </a:solidFill>
                <a:latin typeface="Calibri" charset="0"/>
                <a:ea typeface="宋体" charset="0"/>
                <a:cs typeface="宋体" charset="0"/>
              </a:defRPr>
            </a:lvl1pPr>
            <a:lvl2pPr marL="742950" indent="-285750">
              <a:defRPr kumimoji="1" sz="2400">
                <a:solidFill>
                  <a:schemeClr val="tx1"/>
                </a:solidFill>
                <a:latin typeface="Calibri" charset="0"/>
                <a:ea typeface="宋体" charset="0"/>
              </a:defRPr>
            </a:lvl2pPr>
            <a:lvl3pPr marL="1143000" indent="-228600">
              <a:defRPr kumimoji="1" sz="2400">
                <a:solidFill>
                  <a:schemeClr val="tx1"/>
                </a:solidFill>
                <a:latin typeface="Calibri" charset="0"/>
                <a:ea typeface="宋体" charset="0"/>
              </a:defRPr>
            </a:lvl3pPr>
            <a:lvl4pPr marL="1600200" indent="-228600">
              <a:defRPr kumimoji="1" sz="2400">
                <a:solidFill>
                  <a:schemeClr val="tx1"/>
                </a:solidFill>
                <a:latin typeface="Calibri" charset="0"/>
                <a:ea typeface="宋体" charset="0"/>
              </a:defRPr>
            </a:lvl4pPr>
            <a:lvl5pPr marL="2057400" indent="-228600">
              <a:defRPr kumimoji="1" sz="2400">
                <a:solidFill>
                  <a:schemeClr val="tx1"/>
                </a:solidFill>
                <a:latin typeface="Calibri" charset="0"/>
                <a:ea typeface="宋体" charset="0"/>
              </a:defRPr>
            </a:lvl5pPr>
            <a:lvl6pPr marL="2514600" indent="-228600" fontAlgn="base">
              <a:spcBef>
                <a:spcPct val="0"/>
              </a:spcBef>
              <a:spcAft>
                <a:spcPct val="0"/>
              </a:spcAft>
              <a:defRPr kumimoji="1" sz="2400">
                <a:solidFill>
                  <a:schemeClr val="tx1"/>
                </a:solidFill>
                <a:latin typeface="Calibri" charset="0"/>
                <a:ea typeface="宋体" charset="0"/>
              </a:defRPr>
            </a:lvl6pPr>
            <a:lvl7pPr marL="2971800" indent="-228600" fontAlgn="base">
              <a:spcBef>
                <a:spcPct val="0"/>
              </a:spcBef>
              <a:spcAft>
                <a:spcPct val="0"/>
              </a:spcAft>
              <a:defRPr kumimoji="1" sz="2400">
                <a:solidFill>
                  <a:schemeClr val="tx1"/>
                </a:solidFill>
                <a:latin typeface="Calibri" charset="0"/>
                <a:ea typeface="宋体" charset="0"/>
              </a:defRPr>
            </a:lvl7pPr>
            <a:lvl8pPr marL="3429000" indent="-228600" fontAlgn="base">
              <a:spcBef>
                <a:spcPct val="0"/>
              </a:spcBef>
              <a:spcAft>
                <a:spcPct val="0"/>
              </a:spcAft>
              <a:defRPr kumimoji="1" sz="2400">
                <a:solidFill>
                  <a:schemeClr val="tx1"/>
                </a:solidFill>
                <a:latin typeface="Calibri" charset="0"/>
                <a:ea typeface="宋体" charset="0"/>
              </a:defRPr>
            </a:lvl8pPr>
            <a:lvl9pPr marL="3886200" indent="-228600" fontAlgn="base">
              <a:spcBef>
                <a:spcPct val="0"/>
              </a:spcBef>
              <a:spcAft>
                <a:spcPct val="0"/>
              </a:spcAft>
              <a:defRPr kumimoji="1" sz="2400">
                <a:solidFill>
                  <a:schemeClr val="tx1"/>
                </a:solidFill>
                <a:latin typeface="Calibri" charset="0"/>
                <a:ea typeface="宋体" charset="0"/>
              </a:defRPr>
            </a:lvl9pPr>
          </a:lstStyle>
          <a:p>
            <a:pPr algn="ctr"/>
            <a:r>
              <a:rPr kumimoji="0" lang="zh-CN" altLang="en-US" sz="3200" b="1" dirty="0">
                <a:solidFill>
                  <a:schemeClr val="accent1"/>
                </a:solidFill>
                <a:latin typeface="华文楷体"/>
                <a:ea typeface="华文楷体"/>
                <a:cs typeface="华文楷体"/>
              </a:rPr>
              <a:t>细颗粒物指数已经成为一个重要的测控空气污染程度的指数</a:t>
            </a:r>
          </a:p>
        </p:txBody>
      </p:sp>
      <p:sp>
        <p:nvSpPr>
          <p:cNvPr id="2" name="灯片编号占位符 1"/>
          <p:cNvSpPr>
            <a:spLocks noGrp="1"/>
          </p:cNvSpPr>
          <p:nvPr>
            <p:ph type="sldNum" sz="quarter" idx="12"/>
          </p:nvPr>
        </p:nvSpPr>
        <p:spPr/>
        <p:txBody>
          <a:bodyPr/>
          <a:lstStyle/>
          <a:p>
            <a:fld id="{EF6A7805-E5A9-4268-86A4-A5E6C8C557FF}" type="slidenum">
              <a:rPr lang="zh-CN" altLang="en-US" smtClean="0"/>
              <a:t>3</a:t>
            </a:fld>
            <a:endParaRPr lang="zh-CN" altLang="en-US"/>
          </a:p>
        </p:txBody>
      </p:sp>
    </p:spTree>
    <p:extLst>
      <p:ext uri="{BB962C8B-B14F-4D97-AF65-F5344CB8AC3E}">
        <p14:creationId xmlns:p14="http://schemas.microsoft.com/office/powerpoint/2010/main" val="1327320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527051" y="260350"/>
            <a:ext cx="109728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chor="ctr"/>
          <a:lstStyle/>
          <a:p>
            <a:pPr>
              <a:defRPr/>
            </a:pPr>
            <a:r>
              <a:rPr lang="zh-CN" altLang="en-US" sz="4800" b="1">
                <a:solidFill>
                  <a:schemeClr val="tx2"/>
                </a:solidFill>
                <a:latin typeface="Arial" charset="0"/>
              </a:rPr>
              <a:t>　</a:t>
            </a:r>
            <a:endParaRPr lang="zh-CN" altLang="en-US" sz="4800" b="1" u="sng">
              <a:solidFill>
                <a:srgbClr val="CC0000"/>
              </a:solidFill>
              <a:latin typeface="Arial" charset="0"/>
            </a:endParaRPr>
          </a:p>
        </p:txBody>
      </p:sp>
      <p:sp>
        <p:nvSpPr>
          <p:cNvPr id="23555" name="Text Box 3"/>
          <p:cNvSpPr txBox="1">
            <a:spLocks noChangeArrowheads="1"/>
          </p:cNvSpPr>
          <p:nvPr/>
        </p:nvSpPr>
        <p:spPr bwMode="auto">
          <a:xfrm>
            <a:off x="334434" y="1272051"/>
            <a:ext cx="11713633" cy="4731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eaLnBrk="1" hangingPunct="1">
              <a:lnSpc>
                <a:spcPct val="120000"/>
              </a:lnSpc>
              <a:defRPr/>
            </a:pPr>
            <a:r>
              <a:rPr lang="zh-CN" altLang="en-US" sz="2800" dirty="0">
                <a:solidFill>
                  <a:schemeClr val="accent1"/>
                </a:solidFill>
                <a:latin typeface="华文新魏"/>
                <a:ea typeface="华文新魏"/>
                <a:cs typeface="华文新魏"/>
              </a:rPr>
              <a:t>　　　</a:t>
            </a:r>
            <a:r>
              <a:rPr lang="zh-CN" altLang="en-US" sz="2800" dirty="0">
                <a:solidFill>
                  <a:schemeClr val="accent1"/>
                </a:solidFill>
                <a:latin typeface="华文新魏"/>
                <a:ea typeface="华文新魏"/>
                <a:cs typeface="华文新魏"/>
                <a:sym typeface="Arial" charset="0"/>
              </a:rPr>
              <a:t>我国是世界第二草原大国，天然草场约占国土面积的</a:t>
            </a:r>
            <a:r>
              <a:rPr lang="en-US" altLang="zh-CN" sz="2800" dirty="0">
                <a:solidFill>
                  <a:schemeClr val="accent1"/>
                </a:solidFill>
                <a:latin typeface="华文新魏"/>
                <a:ea typeface="华文新魏"/>
                <a:cs typeface="华文新魏"/>
                <a:sym typeface="Arial" charset="0"/>
              </a:rPr>
              <a:t>40%</a:t>
            </a:r>
            <a:r>
              <a:rPr lang="zh-CN" altLang="en-US" sz="2800" dirty="0">
                <a:solidFill>
                  <a:schemeClr val="accent1"/>
                </a:solidFill>
                <a:latin typeface="华文新魏"/>
                <a:ea typeface="华文新魏"/>
                <a:cs typeface="华文新魏"/>
                <a:sym typeface="Arial" charset="0"/>
              </a:rPr>
              <a:t>。然而，时至今日，在我国近</a:t>
            </a:r>
            <a:r>
              <a:rPr lang="en-US" altLang="zh-CN" sz="2800" dirty="0">
                <a:solidFill>
                  <a:schemeClr val="accent1"/>
                </a:solidFill>
                <a:latin typeface="华文新魏"/>
                <a:ea typeface="华文新魏"/>
                <a:cs typeface="华文新魏"/>
                <a:sym typeface="Arial" charset="0"/>
              </a:rPr>
              <a:t>4</a:t>
            </a:r>
            <a:r>
              <a:rPr lang="zh-CN" altLang="en-US" sz="2800" dirty="0">
                <a:solidFill>
                  <a:schemeClr val="accent1"/>
                </a:solidFill>
                <a:latin typeface="华文新魏"/>
                <a:ea typeface="华文新魏"/>
                <a:cs typeface="华文新魏"/>
                <a:sym typeface="Arial" charset="0"/>
              </a:rPr>
              <a:t>亿公顷的天然草原中，约有</a:t>
            </a:r>
            <a:r>
              <a:rPr lang="en-US" altLang="zh-CN" sz="2800" dirty="0">
                <a:solidFill>
                  <a:schemeClr val="accent1"/>
                </a:solidFill>
                <a:latin typeface="华文新魏"/>
                <a:ea typeface="华文新魏"/>
                <a:cs typeface="华文新魏"/>
                <a:sym typeface="Arial" charset="0"/>
              </a:rPr>
              <a:t>90%</a:t>
            </a:r>
            <a:r>
              <a:rPr lang="zh-CN" altLang="en-US" sz="2800" dirty="0">
                <a:solidFill>
                  <a:schemeClr val="accent1"/>
                </a:solidFill>
                <a:latin typeface="华文新魏"/>
                <a:ea typeface="华文新魏"/>
                <a:cs typeface="华文新魏"/>
                <a:sym typeface="Arial" charset="0"/>
              </a:rPr>
              <a:t>的可利用草原已出现了不同程度的退化、沙化、盐碱化现象。其中沙化土地就有</a:t>
            </a:r>
            <a:r>
              <a:rPr lang="en-US" altLang="zh-CN" sz="2800" dirty="0">
                <a:solidFill>
                  <a:schemeClr val="accent1"/>
                </a:solidFill>
                <a:latin typeface="华文新魏"/>
                <a:ea typeface="华文新魏"/>
                <a:cs typeface="华文新魏"/>
                <a:sym typeface="Arial" charset="0"/>
              </a:rPr>
              <a:t>173.97</a:t>
            </a:r>
            <a:r>
              <a:rPr lang="zh-CN" altLang="en-US" sz="2800" dirty="0">
                <a:solidFill>
                  <a:schemeClr val="accent1"/>
                </a:solidFill>
                <a:latin typeface="华文新魏"/>
                <a:ea typeface="华文新魏"/>
                <a:cs typeface="华文新魏"/>
                <a:sym typeface="Arial" charset="0"/>
              </a:rPr>
              <a:t>万</a:t>
            </a:r>
            <a:r>
              <a:rPr lang="zh-CN" altLang="en-US" sz="2800" dirty="0" smtClean="0">
                <a:solidFill>
                  <a:schemeClr val="accent1"/>
                </a:solidFill>
                <a:latin typeface="华文新魏"/>
                <a:ea typeface="华文新魏"/>
                <a:cs typeface="华文新魏"/>
                <a:sym typeface="Arial" charset="0"/>
              </a:rPr>
              <a:t>平方公里</a:t>
            </a:r>
            <a:r>
              <a:rPr lang="zh-CN" altLang="en-US" sz="2800" dirty="0">
                <a:solidFill>
                  <a:schemeClr val="accent1"/>
                </a:solidFill>
                <a:latin typeface="华文新魏"/>
                <a:ea typeface="华文新魏"/>
                <a:cs typeface="华文新魏"/>
                <a:sym typeface="Arial" charset="0"/>
              </a:rPr>
              <a:t>，占我国整个国土面</a:t>
            </a:r>
            <a:endParaRPr lang="en-US" altLang="zh-CN" sz="2800" dirty="0">
              <a:solidFill>
                <a:schemeClr val="accent1"/>
              </a:solidFill>
              <a:latin typeface="华文新魏"/>
              <a:ea typeface="华文新魏"/>
              <a:cs typeface="华文新魏"/>
              <a:sym typeface="Arial" charset="0"/>
            </a:endParaRPr>
          </a:p>
          <a:p>
            <a:pPr eaLnBrk="1" hangingPunct="1">
              <a:lnSpc>
                <a:spcPct val="120000"/>
              </a:lnSpc>
              <a:defRPr/>
            </a:pPr>
            <a:r>
              <a:rPr lang="zh-CN" altLang="en-US" sz="2800" dirty="0">
                <a:solidFill>
                  <a:schemeClr val="accent1"/>
                </a:solidFill>
                <a:latin typeface="华文新魏"/>
                <a:ea typeface="华文新魏"/>
                <a:cs typeface="华文新魏"/>
                <a:sym typeface="Arial" charset="0"/>
              </a:rPr>
              <a:t>积的</a:t>
            </a:r>
            <a:r>
              <a:rPr lang="en-US" altLang="zh-CN" sz="2800" dirty="0">
                <a:solidFill>
                  <a:schemeClr val="accent1"/>
                </a:solidFill>
                <a:latin typeface="华文新魏"/>
                <a:ea typeface="华文新魏"/>
                <a:cs typeface="华文新魏"/>
                <a:sym typeface="Arial" charset="0"/>
              </a:rPr>
              <a:t>18.21%</a:t>
            </a:r>
            <a:r>
              <a:rPr lang="zh-CN" altLang="en-US" sz="2800" dirty="0">
                <a:solidFill>
                  <a:schemeClr val="accent1"/>
                </a:solidFill>
                <a:latin typeface="华文新魏"/>
                <a:ea typeface="华文新魏"/>
                <a:cs typeface="华文新魏"/>
                <a:sym typeface="Arial" charset="0"/>
              </a:rPr>
              <a:t>。</a:t>
            </a:r>
          </a:p>
          <a:p>
            <a:pPr eaLnBrk="1" hangingPunct="1">
              <a:lnSpc>
                <a:spcPct val="120000"/>
              </a:lnSpc>
              <a:defRPr/>
            </a:pPr>
            <a:r>
              <a:rPr lang="zh-CN" altLang="en-US" sz="2800" dirty="0">
                <a:solidFill>
                  <a:schemeClr val="accent1"/>
                </a:solidFill>
                <a:latin typeface="华文新魏"/>
                <a:ea typeface="华文新魏"/>
                <a:cs typeface="华文新魏"/>
                <a:sym typeface="Arial" charset="0"/>
              </a:rPr>
              <a:t>　　每年由沙化造成的直接</a:t>
            </a:r>
          </a:p>
          <a:p>
            <a:pPr eaLnBrk="1" hangingPunct="1">
              <a:lnSpc>
                <a:spcPct val="120000"/>
              </a:lnSpc>
              <a:defRPr/>
            </a:pPr>
            <a:r>
              <a:rPr lang="zh-CN" altLang="en-US" sz="2800" dirty="0">
                <a:solidFill>
                  <a:schemeClr val="accent1"/>
                </a:solidFill>
                <a:latin typeface="华文新魏"/>
                <a:ea typeface="华文新魏"/>
                <a:cs typeface="华文新魏"/>
                <a:sym typeface="Arial" charset="0"/>
              </a:rPr>
              <a:t>经济损失就超过</a:t>
            </a:r>
            <a:r>
              <a:rPr lang="en-US" altLang="zh-CN" sz="2800" dirty="0">
                <a:solidFill>
                  <a:schemeClr val="accent1"/>
                </a:solidFill>
                <a:latin typeface="华文新魏"/>
                <a:ea typeface="华文新魏"/>
                <a:cs typeface="华文新魏"/>
                <a:sym typeface="Arial" charset="0"/>
              </a:rPr>
              <a:t>540</a:t>
            </a:r>
            <a:r>
              <a:rPr lang="zh-CN" altLang="en-US" sz="2800" dirty="0">
                <a:solidFill>
                  <a:schemeClr val="accent1"/>
                </a:solidFill>
                <a:latin typeface="华文新魏"/>
                <a:ea typeface="华文新魏"/>
                <a:cs typeface="华文新魏"/>
                <a:sym typeface="Arial" charset="0"/>
              </a:rPr>
              <a:t>亿元。</a:t>
            </a:r>
          </a:p>
          <a:p>
            <a:pPr eaLnBrk="1" hangingPunct="1">
              <a:lnSpc>
                <a:spcPct val="120000"/>
              </a:lnSpc>
              <a:defRPr/>
            </a:pPr>
            <a:r>
              <a:rPr lang="zh-CN" altLang="en-US" sz="2800" dirty="0">
                <a:solidFill>
                  <a:schemeClr val="accent1"/>
                </a:solidFill>
                <a:latin typeface="华文新魏"/>
                <a:ea typeface="华文新魏"/>
                <a:cs typeface="华文新魏"/>
                <a:sym typeface="Arial" charset="0"/>
              </a:rPr>
              <a:t>　　荒漠化已严重威威胁到</a:t>
            </a:r>
          </a:p>
          <a:p>
            <a:pPr eaLnBrk="1" hangingPunct="1">
              <a:lnSpc>
                <a:spcPct val="120000"/>
              </a:lnSpc>
              <a:defRPr/>
            </a:pPr>
            <a:r>
              <a:rPr lang="zh-CN" altLang="en-US" sz="2800" dirty="0">
                <a:solidFill>
                  <a:schemeClr val="accent1"/>
                </a:solidFill>
                <a:latin typeface="华文新魏"/>
                <a:ea typeface="华文新魏"/>
                <a:cs typeface="华文新魏"/>
                <a:sym typeface="Arial" charset="0"/>
              </a:rPr>
              <a:t>我国的经济社会发展。</a:t>
            </a:r>
          </a:p>
        </p:txBody>
      </p:sp>
      <p:pic>
        <p:nvPicPr>
          <p:cNvPr id="23556" name="Picture 4" descr="c8e62db2c67c2f630923028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0267" y="2954505"/>
            <a:ext cx="6191251" cy="3484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标题 1"/>
          <p:cNvSpPr>
            <a:spLocks noGrp="1"/>
          </p:cNvSpPr>
          <p:nvPr>
            <p:ph type="title"/>
          </p:nvPr>
        </p:nvSpPr>
        <p:spPr>
          <a:xfrm>
            <a:off x="838200" y="279511"/>
            <a:ext cx="10515600" cy="1325563"/>
          </a:xfrm>
        </p:spPr>
        <p:txBody>
          <a:bodyPr/>
          <a:lstStyle/>
          <a:p>
            <a:pPr eaLnBrk="1" hangingPunct="1">
              <a:defRPr/>
            </a:pPr>
            <a:r>
              <a:rPr kumimoji="0" lang="zh-CN" altLang="en-US" b="1" dirty="0">
                <a:solidFill>
                  <a:schemeClr val="tx2"/>
                </a:solidFill>
                <a:latin typeface="华文隶书" charset="0"/>
                <a:ea typeface="华文隶书" charset="0"/>
                <a:cs typeface="华文隶书" charset="0"/>
              </a:rPr>
              <a:t>森林草原面积减少</a:t>
            </a:r>
            <a:endParaRPr kumimoji="0" lang="zh-CN" altLang="en-US" dirty="0">
              <a:solidFill>
                <a:schemeClr val="tx2"/>
              </a:solidFill>
              <a:latin typeface="Arial" charset="0"/>
              <a:ea typeface="方正舒体" charset="0"/>
            </a:endParaRPr>
          </a:p>
        </p:txBody>
      </p:sp>
      <p:sp>
        <p:nvSpPr>
          <p:cNvPr id="4" name="TextBox 3"/>
          <p:cNvSpPr txBox="1">
            <a:spLocks noChangeArrowheads="1"/>
          </p:cNvSpPr>
          <p:nvPr/>
        </p:nvSpPr>
        <p:spPr bwMode="auto">
          <a:xfrm>
            <a:off x="313941" y="5864337"/>
            <a:ext cx="7152217" cy="107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sz="2400">
                <a:solidFill>
                  <a:schemeClr val="tx1"/>
                </a:solidFill>
                <a:latin typeface="Calibri" charset="0"/>
                <a:ea typeface="宋体" charset="0"/>
                <a:cs typeface="宋体" charset="0"/>
              </a:defRPr>
            </a:lvl1pPr>
            <a:lvl2pPr marL="742950" indent="-285750">
              <a:defRPr kumimoji="1" sz="2400">
                <a:solidFill>
                  <a:schemeClr val="tx1"/>
                </a:solidFill>
                <a:latin typeface="Calibri" charset="0"/>
                <a:ea typeface="宋体" charset="0"/>
              </a:defRPr>
            </a:lvl2pPr>
            <a:lvl3pPr marL="1143000" indent="-228600">
              <a:defRPr kumimoji="1" sz="2400">
                <a:solidFill>
                  <a:schemeClr val="tx1"/>
                </a:solidFill>
                <a:latin typeface="Calibri" charset="0"/>
                <a:ea typeface="宋体" charset="0"/>
              </a:defRPr>
            </a:lvl3pPr>
            <a:lvl4pPr marL="1600200" indent="-228600">
              <a:defRPr kumimoji="1" sz="2400">
                <a:solidFill>
                  <a:schemeClr val="tx1"/>
                </a:solidFill>
                <a:latin typeface="Calibri" charset="0"/>
                <a:ea typeface="宋体" charset="0"/>
              </a:defRPr>
            </a:lvl4pPr>
            <a:lvl5pPr marL="2057400" indent="-228600">
              <a:defRPr kumimoji="1" sz="2400">
                <a:solidFill>
                  <a:schemeClr val="tx1"/>
                </a:solidFill>
                <a:latin typeface="Calibri" charset="0"/>
                <a:ea typeface="宋体" charset="0"/>
              </a:defRPr>
            </a:lvl5pPr>
            <a:lvl6pPr marL="2514600" indent="-228600" fontAlgn="base">
              <a:spcBef>
                <a:spcPct val="0"/>
              </a:spcBef>
              <a:spcAft>
                <a:spcPct val="0"/>
              </a:spcAft>
              <a:defRPr kumimoji="1" sz="2400">
                <a:solidFill>
                  <a:schemeClr val="tx1"/>
                </a:solidFill>
                <a:latin typeface="Calibri" charset="0"/>
                <a:ea typeface="宋体" charset="0"/>
              </a:defRPr>
            </a:lvl6pPr>
            <a:lvl7pPr marL="2971800" indent="-228600" fontAlgn="base">
              <a:spcBef>
                <a:spcPct val="0"/>
              </a:spcBef>
              <a:spcAft>
                <a:spcPct val="0"/>
              </a:spcAft>
              <a:defRPr kumimoji="1" sz="2400">
                <a:solidFill>
                  <a:schemeClr val="tx1"/>
                </a:solidFill>
                <a:latin typeface="Calibri" charset="0"/>
                <a:ea typeface="宋体" charset="0"/>
              </a:defRPr>
            </a:lvl7pPr>
            <a:lvl8pPr marL="3429000" indent="-228600" fontAlgn="base">
              <a:spcBef>
                <a:spcPct val="0"/>
              </a:spcBef>
              <a:spcAft>
                <a:spcPct val="0"/>
              </a:spcAft>
              <a:defRPr kumimoji="1" sz="2400">
                <a:solidFill>
                  <a:schemeClr val="tx1"/>
                </a:solidFill>
                <a:latin typeface="Calibri" charset="0"/>
                <a:ea typeface="宋体" charset="0"/>
              </a:defRPr>
            </a:lvl8pPr>
            <a:lvl9pPr marL="3886200" indent="-228600" fontAlgn="base">
              <a:spcBef>
                <a:spcPct val="0"/>
              </a:spcBef>
              <a:spcAft>
                <a:spcPct val="0"/>
              </a:spcAft>
              <a:defRPr kumimoji="1" sz="2400">
                <a:solidFill>
                  <a:schemeClr val="tx1"/>
                </a:solidFill>
                <a:latin typeface="Calibri" charset="0"/>
                <a:ea typeface="宋体" charset="0"/>
              </a:defRPr>
            </a:lvl9pPr>
          </a:lstStyle>
          <a:p>
            <a:pPr algn="just"/>
            <a:r>
              <a:rPr kumimoji="0" lang="zh-CN" altLang="en-US" sz="3200" b="1" dirty="0">
                <a:solidFill>
                  <a:srgbClr val="FF0000"/>
                </a:solidFill>
                <a:latin typeface="华文隶书" charset="0"/>
                <a:ea typeface="华文隶书" charset="0"/>
                <a:cs typeface="华文隶书" charset="0"/>
              </a:rPr>
              <a:t>结合课本回答</a:t>
            </a:r>
            <a:r>
              <a:rPr kumimoji="0" lang="zh-CN" altLang="en-US" sz="3200" b="1" dirty="0" smtClean="0">
                <a:solidFill>
                  <a:srgbClr val="FF0000"/>
                </a:solidFill>
                <a:latin typeface="华文隶书" charset="0"/>
                <a:ea typeface="华文隶书" charset="0"/>
                <a:cs typeface="华文隶书" charset="0"/>
              </a:rPr>
              <a:t>：</a:t>
            </a:r>
            <a:endParaRPr kumimoji="0" lang="en-US" altLang="zh-CN" sz="3200" b="1" dirty="0" smtClean="0">
              <a:solidFill>
                <a:srgbClr val="FF0000"/>
              </a:solidFill>
              <a:latin typeface="华文隶书" charset="0"/>
              <a:ea typeface="华文隶书" charset="0"/>
              <a:cs typeface="华文隶书" charset="0"/>
            </a:endParaRPr>
          </a:p>
          <a:p>
            <a:pPr algn="just"/>
            <a:r>
              <a:rPr kumimoji="0" lang="zh-CN" altLang="en-US" sz="3200" b="1" dirty="0" smtClean="0">
                <a:solidFill>
                  <a:srgbClr val="FF0000"/>
                </a:solidFill>
                <a:latin typeface="华文隶书" charset="0"/>
                <a:ea typeface="华文隶书" charset="0"/>
                <a:cs typeface="华文隶书" charset="0"/>
              </a:rPr>
              <a:t>森林草原面积减少带</a:t>
            </a:r>
            <a:r>
              <a:rPr kumimoji="0" lang="zh-CN" altLang="en-US" sz="3200" b="1" dirty="0">
                <a:solidFill>
                  <a:srgbClr val="FF0000"/>
                </a:solidFill>
                <a:latin typeface="华文隶书" charset="0"/>
                <a:ea typeface="华文隶书" charset="0"/>
                <a:cs typeface="华文隶书" charset="0"/>
              </a:rPr>
              <a:t>来的危害有哪些？</a:t>
            </a:r>
          </a:p>
        </p:txBody>
      </p:sp>
      <p:sp>
        <p:nvSpPr>
          <p:cNvPr id="3" name="灯片编号占位符 2"/>
          <p:cNvSpPr>
            <a:spLocks noGrp="1"/>
          </p:cNvSpPr>
          <p:nvPr>
            <p:ph type="sldNum" sz="quarter" idx="12"/>
          </p:nvPr>
        </p:nvSpPr>
        <p:spPr/>
        <p:txBody>
          <a:bodyPr/>
          <a:lstStyle/>
          <a:p>
            <a:fld id="{EF6A7805-E5A9-4268-86A4-A5E6C8C557FF}" type="slidenum">
              <a:rPr lang="zh-CN" altLang="en-US" smtClean="0"/>
              <a:t>4</a:t>
            </a:fld>
            <a:endParaRPr lang="zh-CN" altLang="en-US"/>
          </a:p>
        </p:txBody>
      </p:sp>
    </p:spTree>
    <p:extLst>
      <p:ext uri="{BB962C8B-B14F-4D97-AF65-F5344CB8AC3E}">
        <p14:creationId xmlns:p14="http://schemas.microsoft.com/office/powerpoint/2010/main" val="3160662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3555"/>
                                        </p:tgtEl>
                                        <p:attrNameLst>
                                          <p:attrName>style.visibility</p:attrName>
                                        </p:attrNameLst>
                                      </p:cBhvr>
                                      <p:to>
                                        <p:strVal val="visible"/>
                                      </p:to>
                                    </p:set>
                                    <p:anim calcmode="lin" valueType="num">
                                      <p:cBhvr additive="base">
                                        <p:cTn id="12" dur="500" fill="hold"/>
                                        <p:tgtEl>
                                          <p:spTgt spid="23555"/>
                                        </p:tgtEl>
                                        <p:attrNameLst>
                                          <p:attrName>ppt_x</p:attrName>
                                        </p:attrNameLst>
                                      </p:cBhvr>
                                      <p:tavLst>
                                        <p:tav tm="0">
                                          <p:val>
                                            <p:strVal val="#ppt_x"/>
                                          </p:val>
                                        </p:tav>
                                        <p:tav tm="100000">
                                          <p:val>
                                            <p:strVal val="#ppt_x"/>
                                          </p:val>
                                        </p:tav>
                                      </p:tavLst>
                                    </p:anim>
                                    <p:anim calcmode="lin" valueType="num">
                                      <p:cBhvr additive="base">
                                        <p:cTn id="13"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42" presetClass="entr" presetSubtype="0" fill="hold" nodeType="clickEffect">
                                  <p:stCondLst>
                                    <p:cond delay="0"/>
                                  </p:stCondLst>
                                  <p:childTnLst>
                                    <p:set>
                                      <p:cBhvr>
                                        <p:cTn id="17" dur="1" fill="hold">
                                          <p:stCondLst>
                                            <p:cond delay="0"/>
                                          </p:stCondLst>
                                        </p:cTn>
                                        <p:tgtEl>
                                          <p:spTgt spid="23556"/>
                                        </p:tgtEl>
                                        <p:attrNameLst>
                                          <p:attrName>style.visibility</p:attrName>
                                        </p:attrNameLst>
                                      </p:cBhvr>
                                      <p:to>
                                        <p:strVal val="visible"/>
                                      </p:to>
                                    </p:set>
                                    <p:animEffect transition="in" filter="fade">
                                      <p:cBhvr>
                                        <p:cTn id="18" dur="500"/>
                                        <p:tgtEl>
                                          <p:spTgt spid="23556"/>
                                        </p:tgtEl>
                                      </p:cBhvr>
                                    </p:animEffect>
                                    <p:anim calcmode="lin" valueType="num">
                                      <p:cBhvr>
                                        <p:cTn id="19" dur="500" fill="hold"/>
                                        <p:tgtEl>
                                          <p:spTgt spid="23556"/>
                                        </p:tgtEl>
                                        <p:attrNameLst>
                                          <p:attrName>ppt_x</p:attrName>
                                        </p:attrNameLst>
                                      </p:cBhvr>
                                      <p:tavLst>
                                        <p:tav tm="0">
                                          <p:val>
                                            <p:strVal val="#ppt_x"/>
                                          </p:val>
                                        </p:tav>
                                        <p:tav tm="100000">
                                          <p:val>
                                            <p:strVal val="#ppt_x"/>
                                          </p:val>
                                        </p:tav>
                                      </p:tavLst>
                                    </p:anim>
                                    <p:anim calcmode="lin" valueType="num">
                                      <p:cBhvr>
                                        <p:cTn id="20" dur="500" fill="hold"/>
                                        <p:tgtEl>
                                          <p:spTgt spid="23556"/>
                                        </p:tgtEl>
                                        <p:attrNameLst>
                                          <p:attrName>ppt_y</p:attrName>
                                        </p:attrNameLst>
                                      </p:cBhvr>
                                      <p:tavLst>
                                        <p:tav tm="0">
                                          <p:val>
                                            <p:strVal val="#ppt_y+.1"/>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p:txBody>
          <a:bodyPr/>
          <a:lstStyle/>
          <a:p>
            <a:pPr eaLnBrk="1" hangingPunct="1">
              <a:defRPr/>
            </a:pPr>
            <a:r>
              <a:rPr kumimoji="0" lang="zh-CN" altLang="en-US" b="1" dirty="0">
                <a:solidFill>
                  <a:srgbClr val="17406D"/>
                </a:solidFill>
                <a:latin typeface="华文隶书" charset="0"/>
                <a:ea typeface="华文隶书" charset="0"/>
                <a:cs typeface="华文隶书" charset="0"/>
              </a:rPr>
              <a:t>森林草原面积减少</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14917" y="1844675"/>
            <a:ext cx="7084483" cy="332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44534" y="3195638"/>
            <a:ext cx="6870700" cy="342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58217" y="2054226"/>
            <a:ext cx="7203016" cy="3273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75885" y="2492376"/>
            <a:ext cx="6769100" cy="3044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内容占位符 3"/>
          <p:cNvPicPr>
            <a:picLocks noGrp="1" noChangeAspect="1"/>
          </p:cNvPicPr>
          <p:nvPr>
            <p:ph idx="1"/>
          </p:nvPr>
        </p:nvPicPr>
        <p:blipFill>
          <a:blip r:embed="rId6">
            <a:extLst>
              <a:ext uri="{28A0092B-C50C-407E-A947-70E740481C1C}">
                <a14:useLocalDpi xmlns:a14="http://schemas.microsoft.com/office/drawing/2010/main" val="0"/>
              </a:ext>
            </a:extLst>
          </a:blip>
          <a:srcRect/>
          <a:stretch>
            <a:fillRect/>
          </a:stretch>
        </p:blipFill>
        <p:spPr>
          <a:xfrm>
            <a:off x="912284" y="1462089"/>
            <a:ext cx="6813549" cy="3500437"/>
          </a:xfrm>
        </p:spPr>
      </p:pic>
      <p:sp>
        <p:nvSpPr>
          <p:cNvPr id="7" name="TextBox 6"/>
          <p:cNvSpPr txBox="1">
            <a:spLocks noChangeArrowheads="1"/>
          </p:cNvSpPr>
          <p:nvPr/>
        </p:nvSpPr>
        <p:spPr bwMode="auto">
          <a:xfrm>
            <a:off x="1007534" y="5300663"/>
            <a:ext cx="3456517"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sz="2400">
                <a:solidFill>
                  <a:schemeClr val="tx1"/>
                </a:solidFill>
                <a:latin typeface="Calibri" charset="0"/>
                <a:ea typeface="宋体" charset="0"/>
                <a:cs typeface="宋体" charset="0"/>
              </a:defRPr>
            </a:lvl1pPr>
            <a:lvl2pPr marL="742950" indent="-285750">
              <a:defRPr kumimoji="1" sz="2400">
                <a:solidFill>
                  <a:schemeClr val="tx1"/>
                </a:solidFill>
                <a:latin typeface="Calibri" charset="0"/>
                <a:ea typeface="宋体" charset="0"/>
              </a:defRPr>
            </a:lvl2pPr>
            <a:lvl3pPr marL="1143000" indent="-228600">
              <a:defRPr kumimoji="1" sz="2400">
                <a:solidFill>
                  <a:schemeClr val="tx1"/>
                </a:solidFill>
                <a:latin typeface="Calibri" charset="0"/>
                <a:ea typeface="宋体" charset="0"/>
              </a:defRPr>
            </a:lvl3pPr>
            <a:lvl4pPr marL="1600200" indent="-228600">
              <a:defRPr kumimoji="1" sz="2400">
                <a:solidFill>
                  <a:schemeClr val="tx1"/>
                </a:solidFill>
                <a:latin typeface="Calibri" charset="0"/>
                <a:ea typeface="宋体" charset="0"/>
              </a:defRPr>
            </a:lvl4pPr>
            <a:lvl5pPr marL="2057400" indent="-228600">
              <a:defRPr kumimoji="1" sz="2400">
                <a:solidFill>
                  <a:schemeClr val="tx1"/>
                </a:solidFill>
                <a:latin typeface="Calibri" charset="0"/>
                <a:ea typeface="宋体" charset="0"/>
              </a:defRPr>
            </a:lvl5pPr>
            <a:lvl6pPr marL="2514600" indent="-228600" fontAlgn="base">
              <a:spcBef>
                <a:spcPct val="0"/>
              </a:spcBef>
              <a:spcAft>
                <a:spcPct val="0"/>
              </a:spcAft>
              <a:defRPr kumimoji="1" sz="2400">
                <a:solidFill>
                  <a:schemeClr val="tx1"/>
                </a:solidFill>
                <a:latin typeface="Calibri" charset="0"/>
                <a:ea typeface="宋体" charset="0"/>
              </a:defRPr>
            </a:lvl6pPr>
            <a:lvl7pPr marL="2971800" indent="-228600" fontAlgn="base">
              <a:spcBef>
                <a:spcPct val="0"/>
              </a:spcBef>
              <a:spcAft>
                <a:spcPct val="0"/>
              </a:spcAft>
              <a:defRPr kumimoji="1" sz="2400">
                <a:solidFill>
                  <a:schemeClr val="tx1"/>
                </a:solidFill>
                <a:latin typeface="Calibri" charset="0"/>
                <a:ea typeface="宋体" charset="0"/>
              </a:defRPr>
            </a:lvl7pPr>
            <a:lvl8pPr marL="3429000" indent="-228600" fontAlgn="base">
              <a:spcBef>
                <a:spcPct val="0"/>
              </a:spcBef>
              <a:spcAft>
                <a:spcPct val="0"/>
              </a:spcAft>
              <a:defRPr kumimoji="1" sz="2400">
                <a:solidFill>
                  <a:schemeClr val="tx1"/>
                </a:solidFill>
                <a:latin typeface="Calibri" charset="0"/>
                <a:ea typeface="宋体" charset="0"/>
              </a:defRPr>
            </a:lvl8pPr>
            <a:lvl9pPr marL="3886200" indent="-228600" fontAlgn="base">
              <a:spcBef>
                <a:spcPct val="0"/>
              </a:spcBef>
              <a:spcAft>
                <a:spcPct val="0"/>
              </a:spcAft>
              <a:defRPr kumimoji="1" sz="2400">
                <a:solidFill>
                  <a:schemeClr val="tx1"/>
                </a:solidFill>
                <a:latin typeface="Calibri" charset="0"/>
                <a:ea typeface="宋体" charset="0"/>
              </a:defRPr>
            </a:lvl9pPr>
          </a:lstStyle>
          <a:p>
            <a:pPr algn="ctr"/>
            <a:r>
              <a:rPr kumimoji="0" lang="zh-CN" altLang="en-US" sz="4000" b="1" dirty="0">
                <a:solidFill>
                  <a:schemeClr val="accent1"/>
                </a:solidFill>
                <a:latin typeface="方正舒体" charset="0"/>
                <a:ea typeface="方正舒体" charset="0"/>
                <a:cs typeface="方正舒体" charset="0"/>
              </a:rPr>
              <a:t>我国的森林覆盖率</a:t>
            </a:r>
            <a:r>
              <a:rPr kumimoji="0" lang="en-US" altLang="zh-CN" sz="4000" b="1" dirty="0">
                <a:solidFill>
                  <a:schemeClr val="accent1"/>
                </a:solidFill>
                <a:latin typeface="方正舒体" charset="0"/>
                <a:ea typeface="方正舒体" charset="0"/>
                <a:cs typeface="方正舒体" charset="0"/>
              </a:rPr>
              <a:t>21.63%</a:t>
            </a:r>
            <a:endParaRPr kumimoji="0" lang="zh-CN" altLang="en-US" sz="4000" b="1" dirty="0">
              <a:solidFill>
                <a:schemeClr val="accent1"/>
              </a:solidFill>
              <a:latin typeface="方正舒体" charset="0"/>
              <a:ea typeface="方正舒体" charset="0"/>
              <a:cs typeface="方正舒体" charset="0"/>
            </a:endParaRPr>
          </a:p>
        </p:txBody>
      </p:sp>
      <p:pic>
        <p:nvPicPr>
          <p:cNvPr id="8" name="图片 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0391" y="1689099"/>
            <a:ext cx="4940209" cy="33477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灯片编号占位符 8"/>
          <p:cNvSpPr>
            <a:spLocks noGrp="1"/>
          </p:cNvSpPr>
          <p:nvPr>
            <p:ph type="sldNum" sz="quarter" idx="12"/>
          </p:nvPr>
        </p:nvSpPr>
        <p:spPr/>
        <p:txBody>
          <a:bodyPr/>
          <a:lstStyle/>
          <a:p>
            <a:fld id="{EF6A7805-E5A9-4268-86A4-A5E6C8C557FF}" type="slidenum">
              <a:rPr lang="zh-CN" altLang="en-US" smtClean="0"/>
              <a:t>5</a:t>
            </a:fld>
            <a:endParaRPr lang="zh-CN" altLang="en-US"/>
          </a:p>
        </p:txBody>
      </p:sp>
    </p:spTree>
    <p:extLst>
      <p:ext uri="{BB962C8B-B14F-4D97-AF65-F5344CB8AC3E}">
        <p14:creationId xmlns:p14="http://schemas.microsoft.com/office/powerpoint/2010/main" val="3168878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42"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6" presetClass="entr" presetSubtype="16"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ircle(in)">
                                      <p:cBhvr>
                                        <p:cTn id="27" dur="2000"/>
                                        <p:tgtEl>
                                          <p:spTgt spid="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6" presetClass="entr" presetSubtype="16"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circle(in)">
                                      <p:cBhvr>
                                        <p:cTn id="4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noAutofit/>
          </a:bodyPr>
          <a:lstStyle/>
          <a:p>
            <a:pPr eaLnBrk="1" hangingPunct="1">
              <a:defRPr/>
            </a:pPr>
            <a:r>
              <a:rPr kumimoji="0" lang="zh-CN" altLang="en-US" b="1" dirty="0">
                <a:solidFill>
                  <a:schemeClr val="tx2"/>
                </a:solidFill>
                <a:latin typeface="华文隶书" charset="0"/>
                <a:ea typeface="华文隶书" charset="0"/>
                <a:cs typeface="华文隶书" charset="0"/>
              </a:rPr>
              <a:t>我们周边的人文环境向人们敲响了警钟</a:t>
            </a:r>
          </a:p>
        </p:txBody>
      </p:sp>
      <p:sp>
        <p:nvSpPr>
          <p:cNvPr id="3" name="内容占位符 2"/>
          <p:cNvSpPr>
            <a:spLocks noGrp="1"/>
          </p:cNvSpPr>
          <p:nvPr>
            <p:ph idx="1"/>
          </p:nvPr>
        </p:nvSpPr>
        <p:spPr>
          <a:xfrm>
            <a:off x="609600" y="1844675"/>
            <a:ext cx="10972800" cy="4281488"/>
          </a:xfrm>
        </p:spPr>
        <p:txBody>
          <a:bodyPr>
            <a:noAutofit/>
          </a:bodyPr>
          <a:lstStyle/>
          <a:p>
            <a:pPr marL="0" indent="0" algn="just" eaLnBrk="1" hangingPunct="1">
              <a:buFont typeface="Arial" charset="0"/>
              <a:buNone/>
            </a:pPr>
            <a:r>
              <a:rPr kumimoji="0" lang="zh-CN" altLang="en-US" sz="4000" b="1" dirty="0">
                <a:solidFill>
                  <a:schemeClr val="accent1"/>
                </a:solidFill>
                <a:latin typeface="华文行楷" charset="0"/>
                <a:ea typeface="华文行楷" charset="0"/>
                <a:cs typeface="华文行楷" charset="0"/>
              </a:rPr>
              <a:t>具体表现有哪些？</a:t>
            </a:r>
            <a:endParaRPr kumimoji="0" lang="en-US" altLang="zh-CN" sz="4000" b="1" dirty="0">
              <a:solidFill>
                <a:schemeClr val="accent1"/>
              </a:solidFill>
              <a:latin typeface="华文行楷" charset="0"/>
              <a:ea typeface="华文行楷" charset="0"/>
              <a:cs typeface="华文行楷" charset="0"/>
            </a:endParaRPr>
          </a:p>
          <a:p>
            <a:pPr marL="0" indent="0" algn="just" eaLnBrk="1" hangingPunct="1">
              <a:buFont typeface="Arial" charset="0"/>
              <a:buNone/>
            </a:pPr>
            <a:endParaRPr kumimoji="0" lang="en-US" altLang="zh-CN" sz="3600" b="1" dirty="0">
              <a:solidFill>
                <a:schemeClr val="accent1"/>
              </a:solidFill>
              <a:latin typeface="华文行楷" charset="0"/>
              <a:ea typeface="华文行楷" charset="0"/>
              <a:cs typeface="华文行楷" charset="0"/>
            </a:endParaRPr>
          </a:p>
          <a:p>
            <a:pPr marL="0" indent="0" algn="just" eaLnBrk="1" hangingPunct="1">
              <a:buFont typeface="Arial" charset="0"/>
              <a:buNone/>
            </a:pPr>
            <a:r>
              <a:rPr kumimoji="0" lang="zh-CN" altLang="en-US" sz="3600" dirty="0">
                <a:solidFill>
                  <a:schemeClr val="accent1"/>
                </a:solidFill>
                <a:latin typeface="华文行楷" charset="0"/>
                <a:ea typeface="华文行楷" charset="0"/>
                <a:cs typeface="华文行楷" charset="0"/>
              </a:rPr>
              <a:t>文化遗产得不到妥善保护，濒临失传；</a:t>
            </a:r>
            <a:endParaRPr kumimoji="0" lang="en-US" altLang="zh-CN" sz="3600" dirty="0">
              <a:solidFill>
                <a:schemeClr val="accent1"/>
              </a:solidFill>
              <a:latin typeface="华文行楷" charset="0"/>
              <a:ea typeface="华文行楷" charset="0"/>
              <a:cs typeface="华文行楷" charset="0"/>
            </a:endParaRPr>
          </a:p>
          <a:p>
            <a:pPr marL="0" indent="0" algn="just" eaLnBrk="1" hangingPunct="1">
              <a:buFont typeface="Arial" charset="0"/>
              <a:buNone/>
            </a:pPr>
            <a:r>
              <a:rPr kumimoji="0" lang="zh-CN" altLang="en-US" sz="3600" dirty="0">
                <a:solidFill>
                  <a:schemeClr val="accent1"/>
                </a:solidFill>
                <a:latin typeface="华文行楷" charset="0"/>
                <a:ea typeface="华文行楷" charset="0"/>
                <a:cs typeface="华文行楷" charset="0"/>
              </a:rPr>
              <a:t>风景名胜变成经济开发区，盲目开发建设；</a:t>
            </a:r>
            <a:endParaRPr kumimoji="0" lang="en-US" altLang="zh-CN" sz="3600" dirty="0">
              <a:solidFill>
                <a:schemeClr val="accent1"/>
              </a:solidFill>
              <a:latin typeface="华文行楷" charset="0"/>
              <a:ea typeface="华文行楷" charset="0"/>
              <a:cs typeface="华文行楷" charset="0"/>
            </a:endParaRPr>
          </a:p>
          <a:p>
            <a:pPr marL="0" indent="0" algn="just" eaLnBrk="1" hangingPunct="1">
              <a:buFont typeface="Arial" charset="0"/>
              <a:buNone/>
            </a:pPr>
            <a:r>
              <a:rPr kumimoji="0" lang="zh-CN" altLang="en-US" sz="3600" dirty="0">
                <a:solidFill>
                  <a:schemeClr val="accent1"/>
                </a:solidFill>
                <a:latin typeface="华文行楷" charset="0"/>
                <a:ea typeface="华文行楷" charset="0"/>
                <a:cs typeface="华文行楷" charset="0"/>
              </a:rPr>
              <a:t>粗暴的改造风景名胜，建一些不伦不类的人工建筑；</a:t>
            </a:r>
            <a:endParaRPr kumimoji="0" lang="en-US" altLang="zh-CN" sz="3600" dirty="0">
              <a:solidFill>
                <a:schemeClr val="accent1"/>
              </a:solidFill>
              <a:latin typeface="华文行楷" charset="0"/>
              <a:ea typeface="华文行楷" charset="0"/>
              <a:cs typeface="华文行楷" charset="0"/>
            </a:endParaRPr>
          </a:p>
          <a:p>
            <a:pPr marL="0" indent="0" algn="just" eaLnBrk="1" hangingPunct="1">
              <a:buFont typeface="Arial" charset="0"/>
              <a:buNone/>
            </a:pPr>
            <a:r>
              <a:rPr kumimoji="0" lang="zh-CN" altLang="en-US" sz="3600" dirty="0">
                <a:solidFill>
                  <a:schemeClr val="accent1"/>
                </a:solidFill>
                <a:latin typeface="华文行楷" charset="0"/>
                <a:ea typeface="华文行楷" charset="0"/>
                <a:cs typeface="华文行楷" charset="0"/>
              </a:rPr>
              <a:t>偷盗文物古迹；</a:t>
            </a:r>
            <a:endParaRPr kumimoji="0" lang="en-US" altLang="zh-CN" sz="3600" dirty="0">
              <a:solidFill>
                <a:schemeClr val="accent1"/>
              </a:solidFill>
              <a:latin typeface="华文行楷" charset="0"/>
              <a:ea typeface="华文行楷" charset="0"/>
              <a:cs typeface="华文行楷" charset="0"/>
            </a:endParaRPr>
          </a:p>
          <a:p>
            <a:pPr marL="0" indent="0" algn="just" eaLnBrk="1" hangingPunct="1">
              <a:buFont typeface="Arial" charset="0"/>
              <a:buNone/>
            </a:pPr>
            <a:r>
              <a:rPr kumimoji="0" lang="zh-CN" altLang="en-US" sz="3600" dirty="0">
                <a:solidFill>
                  <a:schemeClr val="accent1"/>
                </a:solidFill>
                <a:latin typeface="华文行楷" charset="0"/>
                <a:ea typeface="华文行楷" charset="0"/>
                <a:cs typeface="华文行楷" charset="0"/>
              </a:rPr>
              <a:t>个人肆意破坏文物古迹。</a:t>
            </a:r>
          </a:p>
        </p:txBody>
      </p:sp>
      <p:sp>
        <p:nvSpPr>
          <p:cNvPr id="2" name="灯片编号占位符 1"/>
          <p:cNvSpPr>
            <a:spLocks noGrp="1"/>
          </p:cNvSpPr>
          <p:nvPr>
            <p:ph type="sldNum" sz="quarter" idx="12"/>
          </p:nvPr>
        </p:nvSpPr>
        <p:spPr/>
        <p:txBody>
          <a:bodyPr/>
          <a:lstStyle/>
          <a:p>
            <a:fld id="{EF6A7805-E5A9-4268-86A4-A5E6C8C557FF}" type="slidenum">
              <a:rPr lang="zh-CN" altLang="en-US" smtClean="0"/>
              <a:t>6</a:t>
            </a:fld>
            <a:endParaRPr lang="zh-CN" altLang="en-US"/>
          </a:p>
        </p:txBody>
      </p:sp>
    </p:spTree>
    <p:extLst>
      <p:ext uri="{BB962C8B-B14F-4D97-AF65-F5344CB8AC3E}">
        <p14:creationId xmlns:p14="http://schemas.microsoft.com/office/powerpoint/2010/main" val="108663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7" dur="500"/>
                                        <p:tgtEl>
                                          <p:spTgt spid="3">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2" dur="500"/>
                                        <p:tgtEl>
                                          <p:spTgt spid="3">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7" dur="500"/>
                                        <p:tgtEl>
                                          <p:spTgt spid="3">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randombar(horizontal)">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内容占位符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5615517" y="3408364"/>
            <a:ext cx="4445000" cy="2790825"/>
          </a:xfrm>
        </p:spPr>
      </p:pic>
      <p:pic>
        <p:nvPicPr>
          <p:cNvPr id="37890"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15517" y="260351"/>
            <a:ext cx="5712883" cy="3071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891" name="图片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4367" y="260351"/>
            <a:ext cx="5041900" cy="5116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892" name="TextBox 8"/>
          <p:cNvSpPr txBox="1">
            <a:spLocks noChangeArrowheads="1"/>
          </p:cNvSpPr>
          <p:nvPr/>
        </p:nvSpPr>
        <p:spPr bwMode="auto">
          <a:xfrm>
            <a:off x="664634" y="5689915"/>
            <a:ext cx="4161367"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sz="2400">
                <a:solidFill>
                  <a:schemeClr val="tx1"/>
                </a:solidFill>
                <a:latin typeface="Calibri" charset="0"/>
                <a:ea typeface="宋体" charset="0"/>
                <a:cs typeface="宋体" charset="0"/>
              </a:defRPr>
            </a:lvl1pPr>
            <a:lvl2pPr marL="742950" indent="-285750">
              <a:defRPr kumimoji="1" sz="2400">
                <a:solidFill>
                  <a:schemeClr val="tx1"/>
                </a:solidFill>
                <a:latin typeface="Calibri" charset="0"/>
                <a:ea typeface="宋体" charset="0"/>
              </a:defRPr>
            </a:lvl2pPr>
            <a:lvl3pPr marL="1143000" indent="-228600">
              <a:defRPr kumimoji="1" sz="2400">
                <a:solidFill>
                  <a:schemeClr val="tx1"/>
                </a:solidFill>
                <a:latin typeface="Calibri" charset="0"/>
                <a:ea typeface="宋体" charset="0"/>
              </a:defRPr>
            </a:lvl3pPr>
            <a:lvl4pPr marL="1600200" indent="-228600">
              <a:defRPr kumimoji="1" sz="2400">
                <a:solidFill>
                  <a:schemeClr val="tx1"/>
                </a:solidFill>
                <a:latin typeface="Calibri" charset="0"/>
                <a:ea typeface="宋体" charset="0"/>
              </a:defRPr>
            </a:lvl4pPr>
            <a:lvl5pPr marL="2057400" indent="-228600">
              <a:defRPr kumimoji="1" sz="2400">
                <a:solidFill>
                  <a:schemeClr val="tx1"/>
                </a:solidFill>
                <a:latin typeface="Calibri" charset="0"/>
                <a:ea typeface="宋体" charset="0"/>
              </a:defRPr>
            </a:lvl5pPr>
            <a:lvl6pPr marL="2514600" indent="-228600" fontAlgn="base">
              <a:spcBef>
                <a:spcPct val="0"/>
              </a:spcBef>
              <a:spcAft>
                <a:spcPct val="0"/>
              </a:spcAft>
              <a:defRPr kumimoji="1" sz="2400">
                <a:solidFill>
                  <a:schemeClr val="tx1"/>
                </a:solidFill>
                <a:latin typeface="Calibri" charset="0"/>
                <a:ea typeface="宋体" charset="0"/>
              </a:defRPr>
            </a:lvl6pPr>
            <a:lvl7pPr marL="2971800" indent="-228600" fontAlgn="base">
              <a:spcBef>
                <a:spcPct val="0"/>
              </a:spcBef>
              <a:spcAft>
                <a:spcPct val="0"/>
              </a:spcAft>
              <a:defRPr kumimoji="1" sz="2400">
                <a:solidFill>
                  <a:schemeClr val="tx1"/>
                </a:solidFill>
                <a:latin typeface="Calibri" charset="0"/>
                <a:ea typeface="宋体" charset="0"/>
              </a:defRPr>
            </a:lvl7pPr>
            <a:lvl8pPr marL="3429000" indent="-228600" fontAlgn="base">
              <a:spcBef>
                <a:spcPct val="0"/>
              </a:spcBef>
              <a:spcAft>
                <a:spcPct val="0"/>
              </a:spcAft>
              <a:defRPr kumimoji="1" sz="2400">
                <a:solidFill>
                  <a:schemeClr val="tx1"/>
                </a:solidFill>
                <a:latin typeface="Calibri" charset="0"/>
                <a:ea typeface="宋体" charset="0"/>
              </a:defRPr>
            </a:lvl8pPr>
            <a:lvl9pPr marL="3886200" indent="-228600" fontAlgn="base">
              <a:spcBef>
                <a:spcPct val="0"/>
              </a:spcBef>
              <a:spcAft>
                <a:spcPct val="0"/>
              </a:spcAft>
              <a:defRPr kumimoji="1" sz="2400">
                <a:solidFill>
                  <a:schemeClr val="tx1"/>
                </a:solidFill>
                <a:latin typeface="Calibri" charset="0"/>
                <a:ea typeface="宋体" charset="0"/>
              </a:defRPr>
            </a:lvl9pPr>
          </a:lstStyle>
          <a:p>
            <a:pPr algn="ctr"/>
            <a:r>
              <a:rPr kumimoji="0" lang="zh-CN" altLang="en-US" sz="4400" b="1" dirty="0">
                <a:solidFill>
                  <a:srgbClr val="0F6FC6"/>
                </a:solidFill>
                <a:latin typeface="华文新魏"/>
                <a:ea typeface="华文新魏"/>
                <a:cs typeface="华文新魏"/>
              </a:rPr>
              <a:t>关羽出场图</a:t>
            </a:r>
            <a:endParaRPr kumimoji="0" lang="zh-CN" altLang="en-US" b="1" dirty="0">
              <a:solidFill>
                <a:srgbClr val="0F6FC6"/>
              </a:solidFill>
              <a:latin typeface="华文新魏"/>
              <a:ea typeface="华文新魏"/>
              <a:cs typeface="华文新魏"/>
            </a:endParaRPr>
          </a:p>
        </p:txBody>
      </p:sp>
      <p:sp>
        <p:nvSpPr>
          <p:cNvPr id="37893" name="TextBox 9"/>
          <p:cNvSpPr txBox="1">
            <a:spLocks noChangeArrowheads="1"/>
          </p:cNvSpPr>
          <p:nvPr/>
        </p:nvSpPr>
        <p:spPr bwMode="auto">
          <a:xfrm>
            <a:off x="9935634" y="3573463"/>
            <a:ext cx="1729317"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sz="2400">
                <a:solidFill>
                  <a:schemeClr val="tx1"/>
                </a:solidFill>
                <a:latin typeface="Calibri" charset="0"/>
                <a:ea typeface="宋体" charset="0"/>
                <a:cs typeface="宋体" charset="0"/>
              </a:defRPr>
            </a:lvl1pPr>
            <a:lvl2pPr marL="742950" indent="-285750">
              <a:defRPr kumimoji="1" sz="2400">
                <a:solidFill>
                  <a:schemeClr val="tx1"/>
                </a:solidFill>
                <a:latin typeface="Calibri" charset="0"/>
                <a:ea typeface="宋体" charset="0"/>
              </a:defRPr>
            </a:lvl2pPr>
            <a:lvl3pPr marL="1143000" indent="-228600">
              <a:defRPr kumimoji="1" sz="2400">
                <a:solidFill>
                  <a:schemeClr val="tx1"/>
                </a:solidFill>
                <a:latin typeface="Calibri" charset="0"/>
                <a:ea typeface="宋体" charset="0"/>
              </a:defRPr>
            </a:lvl3pPr>
            <a:lvl4pPr marL="1600200" indent="-228600">
              <a:defRPr kumimoji="1" sz="2400">
                <a:solidFill>
                  <a:schemeClr val="tx1"/>
                </a:solidFill>
                <a:latin typeface="Calibri" charset="0"/>
                <a:ea typeface="宋体" charset="0"/>
              </a:defRPr>
            </a:lvl4pPr>
            <a:lvl5pPr marL="2057400" indent="-228600">
              <a:defRPr kumimoji="1" sz="2400">
                <a:solidFill>
                  <a:schemeClr val="tx1"/>
                </a:solidFill>
                <a:latin typeface="Calibri" charset="0"/>
                <a:ea typeface="宋体" charset="0"/>
              </a:defRPr>
            </a:lvl5pPr>
            <a:lvl6pPr marL="2514600" indent="-228600" fontAlgn="base">
              <a:spcBef>
                <a:spcPct val="0"/>
              </a:spcBef>
              <a:spcAft>
                <a:spcPct val="0"/>
              </a:spcAft>
              <a:defRPr kumimoji="1" sz="2400">
                <a:solidFill>
                  <a:schemeClr val="tx1"/>
                </a:solidFill>
                <a:latin typeface="Calibri" charset="0"/>
                <a:ea typeface="宋体" charset="0"/>
              </a:defRPr>
            </a:lvl6pPr>
            <a:lvl7pPr marL="2971800" indent="-228600" fontAlgn="base">
              <a:spcBef>
                <a:spcPct val="0"/>
              </a:spcBef>
              <a:spcAft>
                <a:spcPct val="0"/>
              </a:spcAft>
              <a:defRPr kumimoji="1" sz="2400">
                <a:solidFill>
                  <a:schemeClr val="tx1"/>
                </a:solidFill>
                <a:latin typeface="Calibri" charset="0"/>
                <a:ea typeface="宋体" charset="0"/>
              </a:defRPr>
            </a:lvl7pPr>
            <a:lvl8pPr marL="3429000" indent="-228600" fontAlgn="base">
              <a:spcBef>
                <a:spcPct val="0"/>
              </a:spcBef>
              <a:spcAft>
                <a:spcPct val="0"/>
              </a:spcAft>
              <a:defRPr kumimoji="1" sz="2400">
                <a:solidFill>
                  <a:schemeClr val="tx1"/>
                </a:solidFill>
                <a:latin typeface="Calibri" charset="0"/>
                <a:ea typeface="宋体" charset="0"/>
              </a:defRPr>
            </a:lvl8pPr>
            <a:lvl9pPr marL="3886200" indent="-228600" fontAlgn="base">
              <a:spcBef>
                <a:spcPct val="0"/>
              </a:spcBef>
              <a:spcAft>
                <a:spcPct val="0"/>
              </a:spcAft>
              <a:defRPr kumimoji="1" sz="2400">
                <a:solidFill>
                  <a:schemeClr val="tx1"/>
                </a:solidFill>
                <a:latin typeface="Calibri" charset="0"/>
                <a:ea typeface="宋体" charset="0"/>
              </a:defRPr>
            </a:lvl9pPr>
          </a:lstStyle>
          <a:p>
            <a:pPr algn="ctr"/>
            <a:r>
              <a:rPr kumimoji="0" lang="zh-CN" altLang="en-US" sz="4000" b="1" dirty="0" smtClean="0">
                <a:solidFill>
                  <a:srgbClr val="0F6FC6"/>
                </a:solidFill>
                <a:latin typeface="华文新魏"/>
                <a:ea typeface="华文新魏"/>
                <a:cs typeface="华文新魏"/>
              </a:rPr>
              <a:t>张飞审瓜图</a:t>
            </a:r>
            <a:endParaRPr kumimoji="0" lang="zh-CN" altLang="en-US" sz="4000" b="1" dirty="0">
              <a:solidFill>
                <a:srgbClr val="0F6FC6"/>
              </a:solidFill>
              <a:latin typeface="华文新魏"/>
              <a:ea typeface="华文新魏"/>
              <a:cs typeface="华文新魏"/>
            </a:endParaRPr>
          </a:p>
        </p:txBody>
      </p:sp>
      <p:sp>
        <p:nvSpPr>
          <p:cNvPr id="2" name="灯片编号占位符 1"/>
          <p:cNvSpPr>
            <a:spLocks noGrp="1"/>
          </p:cNvSpPr>
          <p:nvPr>
            <p:ph type="sldNum" sz="quarter" idx="12"/>
          </p:nvPr>
        </p:nvSpPr>
        <p:spPr/>
        <p:txBody>
          <a:bodyPr/>
          <a:lstStyle/>
          <a:p>
            <a:fld id="{EF6A7805-E5A9-4268-86A4-A5E6C8C557FF}" type="slidenum">
              <a:rPr lang="zh-CN" altLang="en-US" smtClean="0"/>
              <a:t>7</a:t>
            </a:fld>
            <a:endParaRPr lang="zh-CN" altLang="en-US"/>
          </a:p>
        </p:txBody>
      </p:sp>
    </p:spTree>
    <p:extLst>
      <p:ext uri="{BB962C8B-B14F-4D97-AF65-F5344CB8AC3E}">
        <p14:creationId xmlns:p14="http://schemas.microsoft.com/office/powerpoint/2010/main" val="3239638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内容占位符 2"/>
          <p:cNvSpPr>
            <a:spLocks noGrp="1"/>
          </p:cNvSpPr>
          <p:nvPr>
            <p:ph idx="1"/>
          </p:nvPr>
        </p:nvSpPr>
        <p:spPr>
          <a:xfrm>
            <a:off x="609600" y="565502"/>
            <a:ext cx="10972800" cy="5761037"/>
          </a:xfrm>
        </p:spPr>
        <p:txBody>
          <a:bodyPr>
            <a:noAutofit/>
          </a:bodyPr>
          <a:lstStyle/>
          <a:p>
            <a:pPr algn="just" eaLnBrk="1" hangingPunct="1"/>
            <a:r>
              <a:rPr kumimoji="0" lang="zh-CN" altLang="en-US" sz="3600" dirty="0">
                <a:solidFill>
                  <a:schemeClr val="accent1"/>
                </a:solidFill>
                <a:latin typeface="华文新魏" charset="0"/>
                <a:ea typeface="华文新魏" charset="0"/>
                <a:cs typeface="华文新魏" charset="0"/>
              </a:rPr>
              <a:t>        皮影戏，又称“影子戏”或“灯影戏”，是一种以兽皮或纸板做成的人物剪影，在蜡烛或燃烧的酒精等光源的照射下用隔亮布进行演戏，是中国汉族民间广为流传的傀儡戏之一。</a:t>
            </a:r>
            <a:endParaRPr kumimoji="0" lang="en-US" altLang="zh-CN" sz="3600" dirty="0">
              <a:solidFill>
                <a:schemeClr val="accent1"/>
              </a:solidFill>
              <a:latin typeface="华文新魏" charset="0"/>
              <a:ea typeface="华文新魏" charset="0"/>
              <a:cs typeface="华文新魏" charset="0"/>
            </a:endParaRPr>
          </a:p>
          <a:p>
            <a:pPr algn="just" eaLnBrk="1" hangingPunct="1"/>
            <a:r>
              <a:rPr kumimoji="0" lang="en-US" altLang="zh-CN" sz="3600" dirty="0">
                <a:solidFill>
                  <a:schemeClr val="accent1"/>
                </a:solidFill>
                <a:latin typeface="华文新魏" charset="0"/>
                <a:ea typeface="华文新魏" charset="0"/>
                <a:cs typeface="华文新魏" charset="0"/>
              </a:rPr>
              <a:t>        </a:t>
            </a:r>
            <a:r>
              <a:rPr kumimoji="0" lang="zh-CN" altLang="en-US" sz="3600" dirty="0">
                <a:solidFill>
                  <a:schemeClr val="accent1"/>
                </a:solidFill>
                <a:latin typeface="华文新魏" charset="0"/>
                <a:ea typeface="华文新魏" charset="0"/>
                <a:cs typeface="华文新魏" charset="0"/>
              </a:rPr>
              <a:t>表演时，艺人们在白色幕布后面，一边用手操纵戏曲人物，一边用当地流行的曲调唱述故事，同时配以打击乐器和弦乐，有浓厚的乡土气息。</a:t>
            </a:r>
            <a:endParaRPr kumimoji="0" lang="en-US" altLang="zh-CN" sz="3600" dirty="0">
              <a:solidFill>
                <a:schemeClr val="accent1"/>
              </a:solidFill>
              <a:latin typeface="华文新魏" charset="0"/>
              <a:ea typeface="华文新魏" charset="0"/>
              <a:cs typeface="华文新魏" charset="0"/>
            </a:endParaRPr>
          </a:p>
          <a:p>
            <a:pPr algn="just" eaLnBrk="1" hangingPunct="1"/>
            <a:r>
              <a:rPr kumimoji="0" lang="en-US" altLang="zh-CN" sz="3600" dirty="0">
                <a:solidFill>
                  <a:schemeClr val="accent1"/>
                </a:solidFill>
                <a:latin typeface="华文新魏" charset="0"/>
                <a:ea typeface="华文新魏" charset="0"/>
                <a:cs typeface="华文新魏" charset="0"/>
              </a:rPr>
              <a:t>        </a:t>
            </a:r>
            <a:r>
              <a:rPr kumimoji="0" lang="zh-CN" altLang="en-US" sz="3600" dirty="0">
                <a:solidFill>
                  <a:schemeClr val="accent1"/>
                </a:solidFill>
                <a:latin typeface="华文新魏" charset="0"/>
                <a:ea typeface="华文新魏" charset="0"/>
                <a:cs typeface="华文新魏" charset="0"/>
              </a:rPr>
              <a:t>皮影制作要经过选皮、制皮、画稿、过稿、镂刻、敷彩、熨平、缀结八个过程，制作过程繁复。</a:t>
            </a:r>
            <a:endParaRPr kumimoji="0" lang="en-US" altLang="zh-CN" sz="3600" dirty="0">
              <a:solidFill>
                <a:schemeClr val="accent1"/>
              </a:solidFill>
              <a:latin typeface="华文新魏" charset="0"/>
              <a:ea typeface="华文新魏" charset="0"/>
              <a:cs typeface="华文新魏" charset="0"/>
            </a:endParaRPr>
          </a:p>
          <a:p>
            <a:pPr algn="just" eaLnBrk="1" hangingPunct="1"/>
            <a:r>
              <a:rPr kumimoji="0" lang="zh-CN" altLang="en-US" sz="3600" dirty="0">
                <a:solidFill>
                  <a:schemeClr val="accent1"/>
                </a:solidFill>
                <a:latin typeface="华文新魏" charset="0"/>
                <a:ea typeface="华文新魏" charset="0"/>
                <a:cs typeface="华文新魏" charset="0"/>
              </a:rPr>
              <a:t>       </a:t>
            </a:r>
            <a:r>
              <a:rPr kumimoji="0" lang="zh-CN" altLang="en-US" sz="3600" dirty="0" smtClean="0">
                <a:solidFill>
                  <a:schemeClr val="accent1"/>
                </a:solidFill>
                <a:latin typeface="华文新魏" charset="0"/>
                <a:ea typeface="华文新魏" charset="0"/>
                <a:cs typeface="华文新魏" charset="0"/>
              </a:rPr>
              <a:t>皮影戏</a:t>
            </a:r>
            <a:r>
              <a:rPr kumimoji="0" lang="zh-CN" altLang="en-US" sz="3600" dirty="0">
                <a:solidFill>
                  <a:schemeClr val="accent1"/>
                </a:solidFill>
                <a:latin typeface="华文新魏" charset="0"/>
                <a:ea typeface="华文新魏" charset="0"/>
                <a:cs typeface="华文新魏" charset="0"/>
              </a:rPr>
              <a:t>在中国流传地域广阔，在不同区域的长期演化过程中，形成了不同</a:t>
            </a:r>
            <a:r>
              <a:rPr kumimoji="0" lang="zh-CN" altLang="en-US" sz="3600" dirty="0" smtClean="0">
                <a:solidFill>
                  <a:schemeClr val="accent1"/>
                </a:solidFill>
                <a:latin typeface="华文新魏" charset="0"/>
                <a:ea typeface="华文新魏" charset="0"/>
                <a:cs typeface="华文新魏" charset="0"/>
              </a:rPr>
              <a:t>流派</a:t>
            </a:r>
            <a:r>
              <a:rPr lang="en-US" altLang="zh-CN" sz="3600" dirty="0" smtClean="0">
                <a:solidFill>
                  <a:schemeClr val="accent1"/>
                </a:solidFill>
                <a:latin typeface="华文新魏" charset="0"/>
                <a:ea typeface="华文新魏" charset="0"/>
                <a:cs typeface="华文新魏" charset="0"/>
              </a:rPr>
              <a:t>。</a:t>
            </a:r>
            <a:endParaRPr kumimoji="0" lang="zh-CN" altLang="en-US" sz="3600" dirty="0">
              <a:solidFill>
                <a:schemeClr val="accent1"/>
              </a:solidFill>
              <a:latin typeface="华文新魏" charset="0"/>
              <a:ea typeface="华文新魏" charset="0"/>
              <a:cs typeface="华文新魏" charset="0"/>
            </a:endParaRPr>
          </a:p>
        </p:txBody>
      </p:sp>
      <p:sp>
        <p:nvSpPr>
          <p:cNvPr id="2" name="灯片编号占位符 1"/>
          <p:cNvSpPr>
            <a:spLocks noGrp="1"/>
          </p:cNvSpPr>
          <p:nvPr>
            <p:ph type="sldNum" sz="quarter" idx="12"/>
          </p:nvPr>
        </p:nvSpPr>
        <p:spPr/>
        <p:txBody>
          <a:bodyPr/>
          <a:lstStyle/>
          <a:p>
            <a:fld id="{EF6A7805-E5A9-4268-86A4-A5E6C8C557FF}" type="slidenum">
              <a:rPr lang="zh-CN" altLang="en-US" smtClean="0"/>
              <a:t>8</a:t>
            </a:fld>
            <a:endParaRPr lang="zh-CN" altLang="en-US"/>
          </a:p>
        </p:txBody>
      </p:sp>
    </p:spTree>
    <p:extLst>
      <p:ext uri="{BB962C8B-B14F-4D97-AF65-F5344CB8AC3E}">
        <p14:creationId xmlns:p14="http://schemas.microsoft.com/office/powerpoint/2010/main" val="175076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内容占位符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34433" y="3756025"/>
            <a:ext cx="9804400" cy="2609850"/>
          </a:xfr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20267" y="188914"/>
            <a:ext cx="5880100" cy="3305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676" name="TextBox 5"/>
          <p:cNvSpPr txBox="1">
            <a:spLocks noChangeArrowheads="1"/>
          </p:cNvSpPr>
          <p:nvPr/>
        </p:nvSpPr>
        <p:spPr bwMode="auto">
          <a:xfrm>
            <a:off x="2567517" y="2453002"/>
            <a:ext cx="307340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sz="2400">
                <a:solidFill>
                  <a:schemeClr val="tx1"/>
                </a:solidFill>
                <a:latin typeface="Calibri" charset="0"/>
                <a:ea typeface="宋体" charset="0"/>
                <a:cs typeface="宋体" charset="0"/>
              </a:defRPr>
            </a:lvl1pPr>
            <a:lvl2pPr marL="742950" indent="-285750">
              <a:defRPr kumimoji="1" sz="2400">
                <a:solidFill>
                  <a:schemeClr val="tx1"/>
                </a:solidFill>
                <a:latin typeface="Calibri" charset="0"/>
                <a:ea typeface="宋体" charset="0"/>
              </a:defRPr>
            </a:lvl2pPr>
            <a:lvl3pPr marL="1143000" indent="-228600">
              <a:defRPr kumimoji="1" sz="2400">
                <a:solidFill>
                  <a:schemeClr val="tx1"/>
                </a:solidFill>
                <a:latin typeface="Calibri" charset="0"/>
                <a:ea typeface="宋体" charset="0"/>
              </a:defRPr>
            </a:lvl3pPr>
            <a:lvl4pPr marL="1600200" indent="-228600">
              <a:defRPr kumimoji="1" sz="2400">
                <a:solidFill>
                  <a:schemeClr val="tx1"/>
                </a:solidFill>
                <a:latin typeface="Calibri" charset="0"/>
                <a:ea typeface="宋体" charset="0"/>
              </a:defRPr>
            </a:lvl4pPr>
            <a:lvl5pPr marL="2057400" indent="-228600">
              <a:defRPr kumimoji="1" sz="2400">
                <a:solidFill>
                  <a:schemeClr val="tx1"/>
                </a:solidFill>
                <a:latin typeface="Calibri" charset="0"/>
                <a:ea typeface="宋体" charset="0"/>
              </a:defRPr>
            </a:lvl5pPr>
            <a:lvl6pPr marL="2514600" indent="-228600" fontAlgn="base">
              <a:spcBef>
                <a:spcPct val="0"/>
              </a:spcBef>
              <a:spcAft>
                <a:spcPct val="0"/>
              </a:spcAft>
              <a:defRPr kumimoji="1" sz="2400">
                <a:solidFill>
                  <a:schemeClr val="tx1"/>
                </a:solidFill>
                <a:latin typeface="Calibri" charset="0"/>
                <a:ea typeface="宋体" charset="0"/>
              </a:defRPr>
            </a:lvl6pPr>
            <a:lvl7pPr marL="2971800" indent="-228600" fontAlgn="base">
              <a:spcBef>
                <a:spcPct val="0"/>
              </a:spcBef>
              <a:spcAft>
                <a:spcPct val="0"/>
              </a:spcAft>
              <a:defRPr kumimoji="1" sz="2400">
                <a:solidFill>
                  <a:schemeClr val="tx1"/>
                </a:solidFill>
                <a:latin typeface="Calibri" charset="0"/>
                <a:ea typeface="宋体" charset="0"/>
              </a:defRPr>
            </a:lvl7pPr>
            <a:lvl8pPr marL="3429000" indent="-228600" fontAlgn="base">
              <a:spcBef>
                <a:spcPct val="0"/>
              </a:spcBef>
              <a:spcAft>
                <a:spcPct val="0"/>
              </a:spcAft>
              <a:defRPr kumimoji="1" sz="2400">
                <a:solidFill>
                  <a:schemeClr val="tx1"/>
                </a:solidFill>
                <a:latin typeface="Calibri" charset="0"/>
                <a:ea typeface="宋体" charset="0"/>
              </a:defRPr>
            </a:lvl8pPr>
            <a:lvl9pPr marL="3886200" indent="-228600" fontAlgn="base">
              <a:spcBef>
                <a:spcPct val="0"/>
              </a:spcBef>
              <a:spcAft>
                <a:spcPct val="0"/>
              </a:spcAft>
              <a:defRPr kumimoji="1" sz="2400">
                <a:solidFill>
                  <a:schemeClr val="tx1"/>
                </a:solidFill>
                <a:latin typeface="Calibri" charset="0"/>
                <a:ea typeface="宋体" charset="0"/>
              </a:defRPr>
            </a:lvl9pPr>
          </a:lstStyle>
          <a:p>
            <a:pPr algn="ctr"/>
            <a:r>
              <a:rPr kumimoji="0" lang="zh-CN" altLang="en-US" sz="4000" b="1" dirty="0">
                <a:solidFill>
                  <a:srgbClr val="0F6FC6"/>
                </a:solidFill>
                <a:latin typeface="华文新魏"/>
                <a:ea typeface="华文新魏"/>
                <a:cs typeface="华文新魏"/>
              </a:rPr>
              <a:t>华县皮影</a:t>
            </a:r>
          </a:p>
        </p:txBody>
      </p:sp>
      <p:sp>
        <p:nvSpPr>
          <p:cNvPr id="7" name="TextBox 6"/>
          <p:cNvSpPr txBox="1">
            <a:spLocks noChangeArrowheads="1"/>
          </p:cNvSpPr>
          <p:nvPr/>
        </p:nvSpPr>
        <p:spPr bwMode="auto">
          <a:xfrm>
            <a:off x="1223433" y="3032385"/>
            <a:ext cx="2880784"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sz="2400">
                <a:solidFill>
                  <a:schemeClr val="tx1"/>
                </a:solidFill>
                <a:latin typeface="Calibri" charset="0"/>
                <a:ea typeface="宋体" charset="0"/>
                <a:cs typeface="宋体" charset="0"/>
              </a:defRPr>
            </a:lvl1pPr>
            <a:lvl2pPr marL="742950" indent="-285750">
              <a:defRPr kumimoji="1" sz="2400">
                <a:solidFill>
                  <a:schemeClr val="tx1"/>
                </a:solidFill>
                <a:latin typeface="Calibri" charset="0"/>
                <a:ea typeface="宋体" charset="0"/>
              </a:defRPr>
            </a:lvl2pPr>
            <a:lvl3pPr marL="1143000" indent="-228600">
              <a:defRPr kumimoji="1" sz="2400">
                <a:solidFill>
                  <a:schemeClr val="tx1"/>
                </a:solidFill>
                <a:latin typeface="Calibri" charset="0"/>
                <a:ea typeface="宋体" charset="0"/>
              </a:defRPr>
            </a:lvl3pPr>
            <a:lvl4pPr marL="1600200" indent="-228600">
              <a:defRPr kumimoji="1" sz="2400">
                <a:solidFill>
                  <a:schemeClr val="tx1"/>
                </a:solidFill>
                <a:latin typeface="Calibri" charset="0"/>
                <a:ea typeface="宋体" charset="0"/>
              </a:defRPr>
            </a:lvl4pPr>
            <a:lvl5pPr marL="2057400" indent="-228600">
              <a:defRPr kumimoji="1" sz="2400">
                <a:solidFill>
                  <a:schemeClr val="tx1"/>
                </a:solidFill>
                <a:latin typeface="Calibri" charset="0"/>
                <a:ea typeface="宋体" charset="0"/>
              </a:defRPr>
            </a:lvl5pPr>
            <a:lvl6pPr marL="2514600" indent="-228600" fontAlgn="base">
              <a:spcBef>
                <a:spcPct val="0"/>
              </a:spcBef>
              <a:spcAft>
                <a:spcPct val="0"/>
              </a:spcAft>
              <a:defRPr kumimoji="1" sz="2400">
                <a:solidFill>
                  <a:schemeClr val="tx1"/>
                </a:solidFill>
                <a:latin typeface="Calibri" charset="0"/>
                <a:ea typeface="宋体" charset="0"/>
              </a:defRPr>
            </a:lvl6pPr>
            <a:lvl7pPr marL="2971800" indent="-228600" fontAlgn="base">
              <a:spcBef>
                <a:spcPct val="0"/>
              </a:spcBef>
              <a:spcAft>
                <a:spcPct val="0"/>
              </a:spcAft>
              <a:defRPr kumimoji="1" sz="2400">
                <a:solidFill>
                  <a:schemeClr val="tx1"/>
                </a:solidFill>
                <a:latin typeface="Calibri" charset="0"/>
                <a:ea typeface="宋体" charset="0"/>
              </a:defRPr>
            </a:lvl7pPr>
            <a:lvl8pPr marL="3429000" indent="-228600" fontAlgn="base">
              <a:spcBef>
                <a:spcPct val="0"/>
              </a:spcBef>
              <a:spcAft>
                <a:spcPct val="0"/>
              </a:spcAft>
              <a:defRPr kumimoji="1" sz="2400">
                <a:solidFill>
                  <a:schemeClr val="tx1"/>
                </a:solidFill>
                <a:latin typeface="Calibri" charset="0"/>
                <a:ea typeface="宋体" charset="0"/>
              </a:defRPr>
            </a:lvl8pPr>
            <a:lvl9pPr marL="3886200" indent="-228600" fontAlgn="base">
              <a:spcBef>
                <a:spcPct val="0"/>
              </a:spcBef>
              <a:spcAft>
                <a:spcPct val="0"/>
              </a:spcAft>
              <a:defRPr kumimoji="1" sz="2400">
                <a:solidFill>
                  <a:schemeClr val="tx1"/>
                </a:solidFill>
                <a:latin typeface="Calibri" charset="0"/>
                <a:ea typeface="宋体" charset="0"/>
              </a:defRPr>
            </a:lvl9pPr>
          </a:lstStyle>
          <a:p>
            <a:pPr algn="ctr"/>
            <a:r>
              <a:rPr kumimoji="0" lang="zh-CN" altLang="en-US" sz="4000" b="1" dirty="0">
                <a:solidFill>
                  <a:schemeClr val="accent1"/>
                </a:solidFill>
                <a:latin typeface="华文新魏"/>
                <a:ea typeface="华文新魏"/>
                <a:cs typeface="华文新魏"/>
              </a:rPr>
              <a:t>湖北皮影</a:t>
            </a:r>
          </a:p>
        </p:txBody>
      </p:sp>
      <p:sp>
        <p:nvSpPr>
          <p:cNvPr id="8" name="矩形 7"/>
          <p:cNvSpPr/>
          <p:nvPr/>
        </p:nvSpPr>
        <p:spPr>
          <a:xfrm>
            <a:off x="1169100" y="492930"/>
            <a:ext cx="3262432" cy="1938992"/>
          </a:xfrm>
          <a:prstGeom prst="rect">
            <a:avLst/>
          </a:prstGeom>
          <a:blipFill>
            <a:blip r:embed="rId4"/>
            <a:tile tx="0" ty="0" sx="100000" sy="100000" flip="none" algn="tl"/>
          </a:blipFill>
        </p:spPr>
        <p:style>
          <a:lnRef idx="2">
            <a:schemeClr val="accent1"/>
          </a:lnRef>
          <a:fillRef idx="1">
            <a:schemeClr val="lt1"/>
          </a:fillRef>
          <a:effectRef idx="0">
            <a:schemeClr val="accent1"/>
          </a:effectRef>
          <a:fontRef idx="minor">
            <a:schemeClr val="dk1"/>
          </a:fontRef>
        </p:style>
        <p:txBody>
          <a:bodyPr wrap="none">
            <a:spAutoFit/>
          </a:bodyPr>
          <a:lstStyle/>
          <a:p>
            <a:pPr algn="ctr">
              <a:defRPr/>
            </a:pPr>
            <a:r>
              <a:rPr lang="zh-CN" altLang="en-US" sz="6000" dirty="0">
                <a:solidFill>
                  <a:schemeClr val="tx2"/>
                </a:solidFill>
                <a:latin typeface="华文隶书"/>
                <a:ea typeface="华文隶书"/>
                <a:cs typeface="华文隶书"/>
              </a:rPr>
              <a:t>文化遗产</a:t>
            </a:r>
            <a:endParaRPr lang="en-US" altLang="zh-CN" sz="6000" dirty="0">
              <a:solidFill>
                <a:schemeClr val="tx2"/>
              </a:solidFill>
              <a:latin typeface="华文隶书"/>
              <a:ea typeface="华文隶书"/>
              <a:cs typeface="华文隶书"/>
            </a:endParaRPr>
          </a:p>
          <a:p>
            <a:pPr algn="ctr">
              <a:defRPr/>
            </a:pPr>
            <a:r>
              <a:rPr lang="zh-CN" altLang="en-US" sz="6000" dirty="0">
                <a:solidFill>
                  <a:schemeClr val="tx2"/>
                </a:solidFill>
                <a:latin typeface="华文隶书"/>
                <a:ea typeface="华文隶书"/>
                <a:cs typeface="华文隶书"/>
              </a:rPr>
              <a:t>濒临失传</a:t>
            </a:r>
          </a:p>
        </p:txBody>
      </p:sp>
      <p:sp>
        <p:nvSpPr>
          <p:cNvPr id="2" name="灯片编号占位符 1"/>
          <p:cNvSpPr>
            <a:spLocks noGrp="1"/>
          </p:cNvSpPr>
          <p:nvPr>
            <p:ph type="sldNum" sz="quarter" idx="12"/>
          </p:nvPr>
        </p:nvSpPr>
        <p:spPr/>
        <p:txBody>
          <a:bodyPr/>
          <a:lstStyle/>
          <a:p>
            <a:fld id="{EF6A7805-E5A9-4268-86A4-A5E6C8C557FF}" type="slidenum">
              <a:rPr lang="zh-CN" altLang="en-US" smtClean="0"/>
              <a:t>9</a:t>
            </a:fld>
            <a:endParaRPr lang="zh-CN" altLang="en-US"/>
          </a:p>
        </p:txBody>
      </p:sp>
    </p:spTree>
    <p:extLst>
      <p:ext uri="{BB962C8B-B14F-4D97-AF65-F5344CB8AC3E}">
        <p14:creationId xmlns:p14="http://schemas.microsoft.com/office/powerpoint/2010/main" val="698839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28676"/>
                                        </p:tgtEl>
                                        <p:attrNameLst>
                                          <p:attrName>style.visibility</p:attrName>
                                        </p:attrNameLst>
                                      </p:cBhvr>
                                      <p:to>
                                        <p:strVal val="visible"/>
                                      </p:to>
                                    </p:set>
                                    <p:animEffect transition="in" filter="circle(in)">
                                      <p:cBhvr>
                                        <p:cTn id="11" dur="2000"/>
                                        <p:tgtEl>
                                          <p:spTgt spid="2867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3" presetClass="entr" presetSubtype="16" fill="hold" nodeType="clickEffect">
                                  <p:stCondLst>
                                    <p:cond delay="0"/>
                                  </p:stCondLst>
                                  <p:childTnLst>
                                    <p:set>
                                      <p:cBhvr>
                                        <p:cTn id="15" dur="1" fill="hold">
                                          <p:stCondLst>
                                            <p:cond delay="0"/>
                                          </p:stCondLst>
                                        </p:cTn>
                                        <p:tgtEl>
                                          <p:spTgt spid="28674"/>
                                        </p:tgtEl>
                                        <p:attrNameLst>
                                          <p:attrName>style.visibility</p:attrName>
                                        </p:attrNameLst>
                                      </p:cBhvr>
                                      <p:to>
                                        <p:strVal val="visible"/>
                                      </p:to>
                                    </p:set>
                                    <p:anim calcmode="lin" valueType="num">
                                      <p:cBhvr>
                                        <p:cTn id="16" dur="500" fill="hold"/>
                                        <p:tgtEl>
                                          <p:spTgt spid="28674"/>
                                        </p:tgtEl>
                                        <p:attrNameLst>
                                          <p:attrName>ppt_w</p:attrName>
                                        </p:attrNameLst>
                                      </p:cBhvr>
                                      <p:tavLst>
                                        <p:tav tm="0">
                                          <p:val>
                                            <p:fltVal val="0"/>
                                          </p:val>
                                        </p:tav>
                                        <p:tav tm="100000">
                                          <p:val>
                                            <p:strVal val="#ppt_w"/>
                                          </p:val>
                                        </p:tav>
                                      </p:tavLst>
                                    </p:anim>
                                    <p:anim calcmode="lin" valueType="num">
                                      <p:cBhvr>
                                        <p:cTn id="17" dur="500" fill="hold"/>
                                        <p:tgtEl>
                                          <p:spTgt spid="28674"/>
                                        </p:tgtEl>
                                        <p:attrNameLst>
                                          <p:attrName>ppt_h</p:attrName>
                                        </p:attrNameLst>
                                      </p:cBhvr>
                                      <p:tavLst>
                                        <p:tav tm="0">
                                          <p:val>
                                            <p:fltVal val="0"/>
                                          </p:val>
                                        </p:tav>
                                        <p:tav tm="100000">
                                          <p:val>
                                            <p:strVal val="#ppt_h"/>
                                          </p:val>
                                        </p:tav>
                                      </p:tavLst>
                                    </p:anim>
                                    <p:animEffect transition="in" filter="fade">
                                      <p:cBhvr>
                                        <p:cTn id="18" dur="500"/>
                                        <p:tgtEl>
                                          <p:spTgt spid="2867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21"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7" grpId="0"/>
    </p:bldLst>
  </p:timing>
</p:sld>
</file>

<file path=ppt/theme/theme1.xml><?xml version="1.0" encoding="utf-8"?>
<a:theme xmlns:a="http://schemas.openxmlformats.org/drawingml/2006/main" name="Office Theme">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2117</TotalTime>
  <Words>1130</Words>
  <Paragraphs>86</Paragraphs>
  <Slides>20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方正舒体</vt:lpstr>
      <vt:lpstr>华文行楷</vt:lpstr>
      <vt:lpstr>华文楷体</vt:lpstr>
      <vt:lpstr>华文隶书</vt:lpstr>
      <vt:lpstr>华文新魏</vt:lpstr>
      <vt:lpstr>宋体</vt:lpstr>
      <vt:lpstr>Arial</vt:lpstr>
      <vt:lpstr>Calibri</vt:lpstr>
      <vt:lpstr>Calibri Light</vt:lpstr>
      <vt:lpstr>Office Theme</vt:lpstr>
      <vt:lpstr>空气质量下降</vt:lpstr>
      <vt:lpstr>PowerPoint 演示文稿</vt:lpstr>
      <vt:lpstr>PowerPoint 演示文稿</vt:lpstr>
      <vt:lpstr>森林草原面积减少</vt:lpstr>
      <vt:lpstr>森林草原面积减少</vt:lpstr>
      <vt:lpstr>我们周边的人文环境向人们敲响了警钟</vt:lpstr>
      <vt:lpstr>PowerPoint 演示文稿</vt:lpstr>
      <vt:lpstr>PowerPoint 演示文稿</vt:lpstr>
      <vt:lpstr>PowerPoint 演示文稿</vt:lpstr>
      <vt:lpstr>PowerPoint 演示文稿</vt:lpstr>
      <vt:lpstr>PowerPoint 演示文稿</vt:lpstr>
      <vt:lpstr>恒山悬空寺附近 呼啸而过的卡车</vt:lpstr>
      <vt:lpstr>张家界世界第一梯是景区大败笔？</vt:lpstr>
      <vt:lpstr>2011.5.18 故宫盗窃案嫌犯 可能至少面临10年徒刑</vt:lpstr>
      <vt:lpstr>PowerPoint 演示文稿</vt:lpstr>
      <vt:lpstr>做文明游客</vt:lpstr>
      <vt:lpstr>做文明游客</vt:lpstr>
      <vt:lpstr>做文明游客</vt:lpstr>
      <vt:lpstr>新闻资讯</vt:lpstr>
      <vt:lpstr>课堂总结</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Tclsevers</cp:lastModifiedBy>
  <dcterms:created xsi:type="dcterms:W3CDTF">2014-09-28T03:55:57Z</dcterms:created>
  <dcterms:modified xsi:type="dcterms:W3CDTF">2018-11-23T04:40:40Z</dcterms:modified>
</cp:coreProperties>
</file>