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4" r:id="rId4"/>
    <p:sldId id="258" r:id="rId5"/>
    <p:sldId id="259" r:id="rId6"/>
    <p:sldId id="273" r:id="rId7"/>
    <p:sldId id="260" r:id="rId8"/>
    <p:sldId id="261" r:id="rId9"/>
    <p:sldId id="263" r:id="rId10"/>
    <p:sldId id="264" r:id="rId11"/>
    <p:sldId id="271" r:id="rId12"/>
    <p:sldId id="272" r:id="rId13"/>
    <p:sldId id="265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21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7"/>
          <p:cNvCxnSpPr/>
          <p:nvPr/>
        </p:nvCxnSpPr>
        <p:spPr>
          <a:xfrm>
            <a:off x="914400" y="3398838"/>
            <a:ext cx="104648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71603"/>
            <a:ext cx="104648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505200"/>
            <a:ext cx="85344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6A745-4B81-496B-A0EC-B92F2E81F8B2}" type="datetimeFigureOut">
              <a:rPr lang="zh-CN" altLang="en-US"/>
              <a:pPr>
                <a:defRPr/>
              </a:pPr>
              <a:t>2016/2/28 Sunday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5B5B3-DB81-4EFD-A4F5-02207B4523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E1F17-7F46-4F5A-90D7-2A02AA84836A}" type="datetimeFigureOut">
              <a:rPr lang="zh-CN" altLang="en-US"/>
              <a:pPr>
                <a:defRPr/>
              </a:pPr>
              <a:t>2016/2/28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CF942-95AE-4400-9C85-206F9EAE2E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609600"/>
            <a:ext cx="2743200" cy="5867400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80264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B02F0-7BE5-44AA-A855-DFDDB9C393B6}" type="datetimeFigureOut">
              <a:rPr lang="zh-CN" altLang="en-US"/>
              <a:pPr>
                <a:defRPr/>
              </a:pPr>
              <a:t>2016/2/28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0A83B-89D8-408E-B8E1-29BD9035CF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7813"/>
            <a:ext cx="10972800" cy="58531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BE0F5-6807-470C-BA13-D9E73BAAD9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D0934-817A-4024-8BF3-D9789468B563}" type="datetimeFigureOut">
              <a:rPr lang="zh-CN" altLang="en-US"/>
              <a:pPr>
                <a:defRPr/>
              </a:pPr>
              <a:t>2016/2/28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4FCE0-4593-47E5-B229-F583DA9FB3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976313" y="4598988"/>
            <a:ext cx="104648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2362201"/>
            <a:ext cx="10363200" cy="2200275"/>
          </a:xfrm>
        </p:spPr>
        <p:txBody>
          <a:bodyPr anchor="b"/>
          <a:lstStyle>
            <a:lvl1pPr algn="l">
              <a:defRPr sz="4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626867"/>
            <a:ext cx="10363200" cy="150018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7525D-BD04-4F09-8844-444C6A376A0F}" type="datetimeFigureOut">
              <a:rPr lang="zh-CN" altLang="en-US"/>
              <a:pPr>
                <a:defRPr/>
              </a:pPr>
              <a:t>2016/2/28 Sunday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4C9C2-3195-4892-A9CF-31FADB17ED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73352"/>
            <a:ext cx="53848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73352"/>
            <a:ext cx="53848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D9FFA-FD3F-45FA-AE23-839C014E4CAE}" type="datetimeFigureOut">
              <a:rPr lang="zh-CN" altLang="en-US"/>
              <a:pPr>
                <a:defRPr/>
              </a:pPr>
              <a:t>2016/2/28 Sunday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6F5C4-4550-4EB9-A76D-7BFE54182F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 rot="5400000">
            <a:off x="3742531" y="4045744"/>
            <a:ext cx="470852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76400"/>
            <a:ext cx="524256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38400"/>
            <a:ext cx="524256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39840" y="1676400"/>
            <a:ext cx="524256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9840" y="2438400"/>
            <a:ext cx="524256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58EE2-AAA0-4C90-AB73-BE413A940A37}" type="datetimeFigureOut">
              <a:rPr lang="zh-CN" altLang="en-US"/>
              <a:pPr>
                <a:defRPr/>
              </a:pPr>
              <a:t>2016/2/28 Sunday</a:t>
            </a:fld>
            <a:endParaRPr lang="zh-CN" alt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32539-B660-40B8-9232-9D0F41E508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B7917-ABC0-46FA-89AF-C1940AA07480}" type="datetimeFigureOut">
              <a:rPr lang="zh-CN" altLang="en-US"/>
              <a:pPr>
                <a:defRPr/>
              </a:pPr>
              <a:t>2016/2/28 Sunday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BFD0E-7FFD-4D84-8BA1-A8DB77289D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867FC-2AAC-4AA0-8664-6AFF9E0DBD8C}" type="datetimeFigureOut">
              <a:rPr lang="zh-CN" altLang="en-US"/>
              <a:pPr>
                <a:defRPr/>
              </a:pPr>
              <a:t>2016/2/28 Sunday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A23CE-8EED-4793-A62C-3BDB6CDFE8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8"/>
          <p:cNvCxnSpPr/>
          <p:nvPr/>
        </p:nvCxnSpPr>
        <p:spPr>
          <a:xfrm rot="5400000">
            <a:off x="912019" y="3580607"/>
            <a:ext cx="5578475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92080"/>
            <a:ext cx="2852928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792080"/>
            <a:ext cx="7620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2130555"/>
            <a:ext cx="2852928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FDAA6-F832-4876-BDDC-66548F0F1B1D}" type="datetimeFigureOut">
              <a:rPr lang="zh-CN" altLang="en-US"/>
              <a:pPr>
                <a:defRPr/>
              </a:pPr>
              <a:t>2016/2/28 Sunday</a:t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4B814-F405-4162-9650-0ED15D3684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792480"/>
            <a:ext cx="2856907" cy="126492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11480" y="838201"/>
            <a:ext cx="787252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133600"/>
            <a:ext cx="2852928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B5004-E5AC-43C8-B852-88D570E9390D}" type="datetimeFigureOut">
              <a:rPr lang="zh-CN" altLang="en-US"/>
              <a:pPr>
                <a:defRPr/>
              </a:pPr>
              <a:t>2016/2/28 Sunday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F3E67-23A2-49CF-956D-152C78C9B3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663"/>
            <a:ext cx="12192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19050"/>
            <a:ext cx="3860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  <a:ea typeface="宋体" charset="-122"/>
              </a:defRPr>
            </a:lvl1pPr>
          </a:lstStyle>
          <a:p>
            <a:pPr>
              <a:defRPr/>
            </a:pPr>
            <a:fld id="{640DB4C2-B838-45BB-820A-C7276E3E4CA6}" type="datetimeFigureOut">
              <a:rPr lang="zh-CN" altLang="en-US"/>
              <a:pPr>
                <a:defRPr/>
              </a:pPr>
              <a:t>2016/2/28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0" y="19050"/>
            <a:ext cx="54864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00" y="19050"/>
            <a:ext cx="1422400" cy="3286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 b="1">
                <a:solidFill>
                  <a:srgbClr val="FFFFFF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ECB44EB-7273-4790-AA84-342A8A53EF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4" r:id="rId3"/>
    <p:sldLayoutId id="2147483671" r:id="rId4"/>
    <p:sldLayoutId id="2147483675" r:id="rId5"/>
    <p:sldLayoutId id="2147483670" r:id="rId6"/>
    <p:sldLayoutId id="2147483669" r:id="rId7"/>
    <p:sldLayoutId id="2147483676" r:id="rId8"/>
    <p:sldLayoutId id="2147483668" r:id="rId9"/>
    <p:sldLayoutId id="2147483667" r:id="rId10"/>
    <p:sldLayoutId id="2147483666" r:id="rId11"/>
    <p:sldLayoutId id="2147483677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chemeClr val="tx2"/>
          </a:solidFill>
          <a:latin typeface="+mj-lt"/>
          <a:ea typeface="+mj-ea"/>
          <a:cs typeface="隶书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Maiandra GD" pitchFamily="34" charset="0"/>
          <a:ea typeface="隶书" pitchFamily="49" charset="-122"/>
          <a:cs typeface="隶书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Maiandra GD" pitchFamily="34" charset="0"/>
          <a:ea typeface="隶书" pitchFamily="49" charset="-122"/>
          <a:cs typeface="隶书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Maiandra GD" pitchFamily="34" charset="0"/>
          <a:ea typeface="隶书" pitchFamily="49" charset="-122"/>
          <a:cs typeface="隶书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Maiandra GD" pitchFamily="34" charset="0"/>
          <a:ea typeface="隶书" pitchFamily="49" charset="-122"/>
          <a:cs typeface="隶书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Maiandra GD" pitchFamily="34" charset="0"/>
          <a:ea typeface="隶书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Maiandra GD" pitchFamily="34" charset="0"/>
          <a:ea typeface="隶书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Maiandra GD" pitchFamily="34" charset="0"/>
          <a:ea typeface="隶书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Maiandra GD" pitchFamily="34" charset="0"/>
          <a:ea typeface="隶书" pitchFamily="49" charset="-122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华文楷体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华文楷体"/>
        </a:defRPr>
      </a:lvl2pPr>
      <a:lvl3pPr marL="73025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华文楷体"/>
        </a:defRPr>
      </a:lvl3pPr>
      <a:lvl4pPr marL="1004888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华文楷体"/>
        </a:defRPr>
      </a:lvl4pPr>
      <a:lvl5pPr marL="1187450" indent="-1365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华文楷体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1371600"/>
            <a:ext cx="10464800" cy="19272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 smtClean="0">
                <a:cs typeface="+mj-cs"/>
              </a:rPr>
              <a:t>公共设施 情系大众</a:t>
            </a:r>
            <a:endParaRPr lang="zh-CN" altLang="en-US" dirty="0">
              <a:cs typeface="+mj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400" dirty="0">
                <a:cs typeface="+mn-cs"/>
              </a:rPr>
              <a:t>我们周围的公共设施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4400" dirty="0">
                <a:cs typeface="+mj-cs"/>
              </a:rPr>
              <a:t>按照公共设施的空间布局方面可以</a:t>
            </a:r>
            <a:r>
              <a:rPr lang="zh-CN" altLang="zh-CN" sz="4400" dirty="0" smtClean="0">
                <a:cs typeface="+mj-cs"/>
              </a:rPr>
              <a:t>分为</a:t>
            </a:r>
            <a:r>
              <a:rPr lang="zh-CN" altLang="en-US" sz="4400" dirty="0" smtClean="0">
                <a:cs typeface="+mj-cs"/>
              </a:rPr>
              <a:t>：</a:t>
            </a:r>
            <a:endParaRPr lang="zh-CN" altLang="en-US" sz="4400" dirty="0"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3600" b="1" smtClean="0"/>
              <a:t>全市性公共设施：</a:t>
            </a:r>
            <a:r>
              <a:rPr lang="zh-CN" altLang="en-US" sz="3200" smtClean="0"/>
              <a:t>城市污水处理、城市道路桥梁港口、城市广场、城市路灯路标、城市防空、城市绿化、公园等。</a:t>
            </a:r>
          </a:p>
          <a:p>
            <a:pPr eaLnBrk="1" hangingPunct="1"/>
            <a:r>
              <a:rPr lang="zh-CN" altLang="en-US" sz="3600" b="1" smtClean="0"/>
              <a:t>区域性公共设施</a:t>
            </a:r>
            <a:r>
              <a:rPr lang="zh-CN" altLang="en-US" sz="3200" smtClean="0"/>
              <a:t>（全社区成员共享的设施）：信息网络中心、区域性体育场、区域性文化中心、国际展演中心、区域性的历史文物馆等。</a:t>
            </a:r>
          </a:p>
          <a:p>
            <a:pPr eaLnBrk="1" hangingPunct="1"/>
            <a:r>
              <a:rPr lang="zh-CN" altLang="en-US" sz="3600" b="1" smtClean="0"/>
              <a:t>邻里性公共设施</a:t>
            </a:r>
            <a:r>
              <a:rPr lang="zh-CN" altLang="en-US" sz="3200" smtClean="0"/>
              <a:t>（距离部分社区成员很近的公共设施）：邻里公园绿地或街心公园、小型运动设施、儿童游戏场所、户外开放广场空间、变电所、垃圾站、公用厕所等。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4400" dirty="0" smtClean="0">
                <a:cs typeface="+mj-cs"/>
              </a:rPr>
              <a:t>公共设施在我们生活中的作用</a:t>
            </a:r>
            <a:endParaRPr lang="zh-CN" altLang="en-US" sz="4400" dirty="0"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3773488"/>
          </a:xfrm>
        </p:spPr>
        <p:txBody>
          <a:bodyPr/>
          <a:lstStyle/>
          <a:p>
            <a:pPr>
              <a:defRPr/>
            </a:pPr>
            <a:r>
              <a:rPr lang="zh-CN" altLang="en-US" sz="4000" b="1" dirty="0">
                <a:cs typeface="+mn-cs"/>
              </a:rPr>
              <a:t>阅读</a:t>
            </a:r>
            <a:r>
              <a:rPr lang="en-US" altLang="zh-CN" sz="4000" b="1" dirty="0">
                <a:cs typeface="+mn-cs"/>
              </a:rPr>
              <a:t>P49</a:t>
            </a:r>
            <a:r>
              <a:rPr lang="zh-CN" altLang="en-US" sz="4000" b="1" dirty="0">
                <a:cs typeface="+mn-cs"/>
              </a:rPr>
              <a:t>阅读天地</a:t>
            </a:r>
            <a:endParaRPr lang="en-US" altLang="zh-CN" sz="4000" b="1" dirty="0">
              <a:cs typeface="+mn-cs"/>
            </a:endParaRPr>
          </a:p>
          <a:p>
            <a:pPr>
              <a:defRPr/>
            </a:pPr>
            <a:r>
              <a:rPr lang="zh-CN" altLang="en-US" sz="4000" b="1" dirty="0">
                <a:cs typeface="+mn-cs"/>
              </a:rPr>
              <a:t>思考</a:t>
            </a:r>
            <a:r>
              <a:rPr lang="zh-CN" altLang="en-US" sz="4000" b="1" dirty="0" smtClean="0">
                <a:cs typeface="+mn-cs"/>
              </a:rPr>
              <a:t>：</a:t>
            </a:r>
            <a:endParaRPr lang="en-US" altLang="zh-CN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  <a:p>
            <a:pPr>
              <a:defRPr/>
            </a:pPr>
            <a:r>
              <a:rPr lang="en-US" altLang="zh-CN" sz="4000" b="1" dirty="0">
                <a:cs typeface="+mn-cs"/>
              </a:rPr>
              <a:t>1</a:t>
            </a:r>
            <a:r>
              <a:rPr lang="zh-CN" altLang="en-US" sz="4000" b="1" dirty="0">
                <a:cs typeface="+mn-cs"/>
              </a:rPr>
              <a:t>、材料中涉及到哪些公共设施？</a:t>
            </a:r>
            <a:endParaRPr lang="en-US" altLang="zh-CN" sz="4000" b="1" dirty="0">
              <a:cs typeface="+mn-cs"/>
            </a:endParaRPr>
          </a:p>
          <a:p>
            <a:pPr>
              <a:defRPr/>
            </a:pPr>
            <a:r>
              <a:rPr lang="en-US" altLang="zh-CN" sz="4000" b="1" dirty="0">
                <a:cs typeface="+mn-cs"/>
              </a:rPr>
              <a:t>2</a:t>
            </a:r>
            <a:r>
              <a:rPr lang="zh-CN" altLang="en-US" sz="4000" b="1" dirty="0">
                <a:cs typeface="+mn-cs"/>
              </a:rPr>
              <a:t>、简单说一下这些公共设施的具体作用？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09600" y="4652963"/>
            <a:ext cx="105997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/>
              <a:t>发布气象预警通过媒体、广播、互联网等通讯、公用信息网络设施；下暴雨要用到消防防汛设施；道路交通设施；供电设施</a:t>
            </a:r>
            <a:r>
              <a:rPr lang="en-US" altLang="zh-CN" sz="3200"/>
              <a:t>……</a:t>
            </a:r>
            <a:endParaRPr lang="zh-CN" altLang="en-US" sz="320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4400" dirty="0" smtClean="0">
                <a:cs typeface="+mj-cs"/>
              </a:rPr>
              <a:t>公共设施在我们生活中的作用</a:t>
            </a:r>
            <a:endParaRPr lang="zh-CN" altLang="en-US" sz="4400" dirty="0"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4000" b="1" smtClean="0"/>
              <a:t>1</a:t>
            </a:r>
            <a:r>
              <a:rPr lang="zh-CN" altLang="en-US" sz="4000" b="1" smtClean="0"/>
              <a:t>、材料中说：“暴雨引起部分路段积水，城市交通受到影响”，如果不排出积水，会产生什么影响？</a:t>
            </a:r>
            <a:endParaRPr lang="en-US" altLang="zh-CN" sz="4000" b="1" smtClean="0"/>
          </a:p>
          <a:p>
            <a:r>
              <a:rPr lang="en-US" altLang="zh-CN" sz="4000" b="1" smtClean="0"/>
              <a:t>2</a:t>
            </a:r>
            <a:r>
              <a:rPr lang="zh-CN" altLang="en-US" sz="4000" b="1" smtClean="0"/>
              <a:t>、 “大风刮到了不少电线杆和大树”、“路段积水，城市交通受到影响”，交通受阻，给我们的生活造成了哪些影响？</a:t>
            </a:r>
            <a:endParaRPr lang="en-US" altLang="zh-CN" sz="4000" b="1" smtClean="0"/>
          </a:p>
          <a:p>
            <a:r>
              <a:rPr lang="en-US" altLang="zh-CN" sz="4000" b="1" smtClean="0"/>
              <a:t>3</a:t>
            </a:r>
            <a:r>
              <a:rPr lang="zh-CN" altLang="en-US" sz="4000" b="1" smtClean="0"/>
              <a:t>、“大风刮倒了多处供电设施，造成近</a:t>
            </a:r>
            <a:r>
              <a:rPr lang="en-US" altLang="zh-CN" sz="4000" b="1" smtClean="0"/>
              <a:t>20</a:t>
            </a:r>
            <a:r>
              <a:rPr lang="zh-CN" altLang="en-US" sz="4000" b="1" smtClean="0"/>
              <a:t>起停电事故”，给我们的生活造成的影响有哪些？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14363" y="1628775"/>
            <a:ext cx="10968037" cy="19383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/>
              <a:t>2012</a:t>
            </a:r>
            <a:r>
              <a:rPr lang="zh-CN" altLang="zh-CN" sz="4000"/>
              <a:t>年</a:t>
            </a:r>
            <a:r>
              <a:rPr lang="en-US" altLang="zh-CN" sz="4000"/>
              <a:t>7</a:t>
            </a:r>
            <a:r>
              <a:rPr lang="zh-CN" altLang="zh-CN" sz="4000"/>
              <a:t>月</a:t>
            </a:r>
            <a:r>
              <a:rPr lang="en-US" altLang="zh-CN" sz="4000"/>
              <a:t>23</a:t>
            </a:r>
            <a:r>
              <a:rPr lang="zh-CN" altLang="zh-CN" sz="4000"/>
              <a:t>日，北京遭遇特大暴雨，城区多处积水严重，路面交通中断，部分地铁停运，航班取消或延误。</a:t>
            </a:r>
            <a:endParaRPr lang="zh-CN" altLang="en-US" sz="4000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09600" y="5589588"/>
            <a:ext cx="10972800" cy="1200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600"/>
              <a:t>我们生活中哪些地方用到电？</a:t>
            </a:r>
            <a:endParaRPr lang="en-US" altLang="zh-CN" sz="3600"/>
          </a:p>
          <a:p>
            <a:endParaRPr lang="zh-CN" altLang="en-US" sz="360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95313" y="5589588"/>
            <a:ext cx="10972800" cy="1200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600"/>
              <a:t>一旦停电，电力部门抢修不及时，我们的社会、个人正常生活会有什么影响？</a:t>
            </a:r>
            <a:endParaRPr lang="zh-CN" altLang="en-US" sz="360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400" dirty="0" smtClean="0">
                <a:cs typeface="+mj-cs"/>
              </a:rPr>
              <a:t>社会生活离不开公共设施</a:t>
            </a:r>
            <a:endParaRPr lang="zh-CN" altLang="en-US" sz="4400" dirty="0"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182880" indent="-18288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4000" b="1" dirty="0">
                <a:latin typeface="+mj-ea"/>
                <a:ea typeface="+mj-ea"/>
                <a:cs typeface="+mn-cs"/>
              </a:rPr>
              <a:t>    公共设施服务大众，已经融入我们的正常生活，我们现在已经离不开这些公共设施。公共设施是我们城市公共生活不可缺少的基本条件。</a:t>
            </a:r>
            <a:endParaRPr lang="en-US" altLang="zh-CN" sz="4000" b="1" dirty="0">
              <a:latin typeface="+mj-ea"/>
              <a:ea typeface="+mj-ea"/>
              <a:cs typeface="+mn-cs"/>
            </a:endParaRPr>
          </a:p>
          <a:p>
            <a:pPr marL="182880" indent="-18288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4000" b="1" dirty="0">
                <a:latin typeface="+mj-ea"/>
                <a:ea typeface="+mj-ea"/>
                <a:cs typeface="+mn-cs"/>
              </a:rPr>
              <a:t>    特别是交通、通讯、供电、供水、供气等被称为“城市生命线系统”，是保证城市生活正常运转的最重要的基础设施，任何环节滞后或失灵都可能导致整个城市生活的紊乱或瘫痪。</a:t>
            </a:r>
          </a:p>
          <a:p>
            <a:pPr marL="182880" indent="-18288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en-US" sz="3600" b="1" dirty="0"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zh-CN" altLang="en-US">
              <a:cs typeface="+mj-cs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51088" y="981075"/>
            <a:ext cx="4321175" cy="3240088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16500" y="2708275"/>
            <a:ext cx="5060950" cy="379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zh-CN" altLang="en-US">
              <a:cs typeface="+mj-cs"/>
            </a:endParaRPr>
          </a:p>
        </p:txBody>
      </p:sp>
      <p:sp>
        <p:nvSpPr>
          <p:cNvPr id="2867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4000" smtClean="0"/>
              <a:t>         中新网盐城</a:t>
            </a:r>
            <a:r>
              <a:rPr lang="en-US" altLang="zh-CN" sz="4000" smtClean="0"/>
              <a:t>2014</a:t>
            </a:r>
            <a:r>
              <a:rPr lang="zh-CN" altLang="en-US" sz="4000" smtClean="0"/>
              <a:t>年</a:t>
            </a:r>
            <a:r>
              <a:rPr lang="en-US" altLang="zh-CN" sz="4000" smtClean="0"/>
              <a:t>5</a:t>
            </a:r>
            <a:r>
              <a:rPr lang="zh-CN" altLang="en-US" sz="4000" smtClean="0"/>
              <a:t>月</a:t>
            </a:r>
            <a:r>
              <a:rPr lang="en-US" altLang="zh-CN" sz="4000" smtClean="0"/>
              <a:t>19</a:t>
            </a:r>
            <a:r>
              <a:rPr lang="zh-CN" altLang="en-US" sz="4000" smtClean="0"/>
              <a:t>日电：近日，江苏大丰市因被传自来水受到污染，市民涌向商场、超市抢购矿泉水，导致矿泉水一度脱销。记者</a:t>
            </a:r>
            <a:r>
              <a:rPr lang="en-US" altLang="zh-CN" sz="4000" smtClean="0"/>
              <a:t>19</a:t>
            </a:r>
            <a:r>
              <a:rPr lang="zh-CN" altLang="en-US" sz="4000" smtClean="0"/>
              <a:t>日采访了解到，目前当地自来水供水正常，官方已加强水源检测，做到每小时检测一次，暂未发现异常情况。</a:t>
            </a:r>
          </a:p>
        </p:txBody>
      </p:sp>
      <p:sp>
        <p:nvSpPr>
          <p:cNvPr id="28675" name="文本框 2"/>
          <p:cNvSpPr txBox="1">
            <a:spLocks noChangeArrowheads="1"/>
          </p:cNvSpPr>
          <p:nvPr/>
        </p:nvSpPr>
        <p:spPr bwMode="auto">
          <a:xfrm>
            <a:off x="609600" y="1600200"/>
            <a:ext cx="11102975" cy="480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/>
              <a:t>“城市生命线系统”任何一个环节滞后或者失灵，都有可能导致城市生活紊乱或瘫痪。材料中出现了饮用水水源污染的消息后，群众哄抢矿泉水，自来水公司紧急采取措施，消除人民恐慌，就是因为群众和自来水公司消息滞后或措施失灵。</a:t>
            </a:r>
            <a:endParaRPr lang="en-US" altLang="zh-CN" sz="3600" b="1"/>
          </a:p>
          <a:p>
            <a:endParaRPr lang="en-US" altLang="zh-CN" sz="360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400" dirty="0">
                <a:cs typeface="+mj-cs"/>
              </a:rPr>
              <a:t>社会生活离不开公共设施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4000" smtClean="0"/>
              <a:t>公共设施是我们社会公共生活中不可缺少的基本条件（物质保障）。</a:t>
            </a:r>
            <a:endParaRPr lang="en-US" altLang="zh-CN" sz="4000" smtClean="0"/>
          </a:p>
          <a:p>
            <a:pPr eaLnBrk="1" hangingPunct="1"/>
            <a:r>
              <a:rPr lang="zh-CN" altLang="en-US" sz="4000" smtClean="0"/>
              <a:t>公共设施的社会作用：公共设施的建设是提高人民生活质量和水平，使大家享有各种服务和便利的物质保障，对构建城市和社区的和谐发展有重要意义。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4400" dirty="0">
                <a:cs typeface="+mj-cs"/>
              </a:rPr>
              <a:t>公共设施</a:t>
            </a:r>
            <a:endParaRPr lang="zh-CN" altLang="en-US" sz="4400" dirty="0">
              <a:cs typeface="+mj-cs"/>
            </a:endParaRPr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953000"/>
          </a:xfrm>
        </p:spPr>
        <p:txBody>
          <a:bodyPr/>
          <a:lstStyle/>
          <a:p>
            <a:pPr eaLnBrk="1" hangingPunct="1"/>
            <a:r>
              <a:rPr lang="zh-CN" altLang="zh-CN" sz="4000" smtClean="0"/>
              <a:t>公共设施，顾名思义就是由政府或其他社会组织提供的，属于社会公众使用或享用的公共建筑或设备。</a:t>
            </a:r>
            <a:endParaRPr lang="zh-CN" altLang="en-US" sz="4000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cs typeface="+mj-cs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4400" b="1" smtClean="0"/>
              <a:t>哪些公共设施是由政府提供？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zh-CN" altLang="en-US">
              <a:cs typeface="+mj-cs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74825" y="479425"/>
            <a:ext cx="5219700" cy="2857500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69050" y="500063"/>
            <a:ext cx="42767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13" y="2392363"/>
            <a:ext cx="5943600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13" y="1412875"/>
            <a:ext cx="5351462" cy="356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zh-CN" altLang="en-US">
              <a:cs typeface="+mj-cs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33550" y="593725"/>
            <a:ext cx="4657725" cy="2857500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91275" y="620713"/>
            <a:ext cx="42767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3284538"/>
            <a:ext cx="9144000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cs typeface="+mj-cs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4400" b="1" smtClean="0"/>
              <a:t>哪些由社会组织或企业出资建设</a:t>
            </a:r>
            <a:r>
              <a:rPr lang="zh-CN" altLang="en-US" sz="4400" b="1" smtClean="0"/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zh-CN" altLang="en-US">
              <a:cs typeface="+mj-cs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95525" y="4468813"/>
            <a:ext cx="1960563" cy="1917700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02538" y="3854450"/>
            <a:ext cx="2532062" cy="253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32375" y="3695700"/>
            <a:ext cx="21431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16725" y="993775"/>
            <a:ext cx="3241675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2888" y="1125538"/>
            <a:ext cx="284162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400" dirty="0" smtClean="0">
                <a:cs typeface="+mj-cs"/>
              </a:rPr>
              <a:t>思考</a:t>
            </a:r>
            <a:endParaRPr lang="zh-CN" altLang="en-US" sz="4400" dirty="0"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774700"/>
            <a:ext cx="8229600" cy="749300"/>
          </a:xfrm>
        </p:spPr>
        <p:txBody>
          <a:bodyPr/>
          <a:lstStyle/>
          <a:p>
            <a:pPr eaLnBrk="1" hangingPunct="1"/>
            <a:r>
              <a:rPr lang="zh-CN" altLang="zh-CN" sz="4400" b="1" smtClean="0"/>
              <a:t>公共设施有哪些特点？</a:t>
            </a:r>
            <a:endParaRPr lang="en-US" altLang="zh-CN" sz="4400" b="1" smtClean="0"/>
          </a:p>
        </p:txBody>
      </p:sp>
      <p:grpSp>
        <p:nvGrpSpPr>
          <p:cNvPr id="4" name="矩形 3"/>
          <p:cNvGrpSpPr>
            <a:grpSpLocks/>
          </p:cNvGrpSpPr>
          <p:nvPr/>
        </p:nvGrpSpPr>
        <p:grpSpPr bwMode="auto">
          <a:xfrm>
            <a:off x="444500" y="4492625"/>
            <a:ext cx="11303000" cy="2389188"/>
            <a:chOff x="280" y="2830"/>
            <a:chExt cx="7120" cy="1505"/>
          </a:xfrm>
        </p:grpSpPr>
        <p:pic>
          <p:nvPicPr>
            <p:cNvPr id="21507" name="矩形 3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0" y="2830"/>
              <a:ext cx="7120" cy="1505"/>
            </a:xfrm>
            <a:prstGeom prst="rect">
              <a:avLst/>
            </a:prstGeom>
            <a:noFill/>
          </p:spPr>
        </p:pic>
        <p:sp>
          <p:nvSpPr>
            <p:cNvPr id="21508" name="Text Box 4"/>
            <p:cNvSpPr txBox="1">
              <a:spLocks noChangeArrowheads="1"/>
            </p:cNvSpPr>
            <p:nvPr/>
          </p:nvSpPr>
          <p:spPr bwMode="auto">
            <a:xfrm>
              <a:off x="384" y="2934"/>
              <a:ext cx="6912" cy="1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200" b="1">
                  <a:solidFill>
                    <a:srgbClr val="000000"/>
                  </a:solidFill>
                  <a:latin typeface="Cambria" pitchFamily="18" charset="0"/>
                  <a:ea typeface="华文楷体"/>
                  <a:cs typeface="华文楷体"/>
                </a:rPr>
                <a:t>1</a:t>
              </a:r>
              <a:r>
                <a:rPr lang="zh-CN" altLang="en-US" sz="3200" b="1">
                  <a:solidFill>
                    <a:srgbClr val="000000"/>
                  </a:solidFill>
                  <a:latin typeface="Cambria" pitchFamily="18" charset="0"/>
                  <a:ea typeface="华文楷体"/>
                  <a:cs typeface="华文楷体"/>
                </a:rPr>
                <a:t>、从经济学角度看，公共设施一般是由政府提供的公共产品；</a:t>
              </a:r>
              <a:endParaRPr lang="en-US" altLang="zh-CN" sz="3200" b="1">
                <a:solidFill>
                  <a:srgbClr val="000000"/>
                </a:solidFill>
                <a:latin typeface="Cambria" pitchFamily="18" charset="0"/>
                <a:ea typeface="华文楷体"/>
                <a:cs typeface="华文楷体"/>
              </a:endParaRPr>
            </a:p>
            <a:p>
              <a:r>
                <a:rPr lang="en-US" altLang="zh-CN" sz="3200" b="1">
                  <a:solidFill>
                    <a:srgbClr val="000000"/>
                  </a:solidFill>
                  <a:latin typeface="Cambria" pitchFamily="18" charset="0"/>
                  <a:ea typeface="华文楷体"/>
                  <a:cs typeface="华文楷体"/>
                </a:rPr>
                <a:t>2</a:t>
              </a:r>
              <a:r>
                <a:rPr lang="zh-CN" altLang="en-US" sz="3200" b="1">
                  <a:solidFill>
                    <a:srgbClr val="000000"/>
                  </a:solidFill>
                  <a:latin typeface="Cambria" pitchFamily="18" charset="0"/>
                  <a:ea typeface="华文楷体"/>
                  <a:cs typeface="华文楷体"/>
                </a:rPr>
                <a:t>、从社会学角度看，公共设施为了满足人们的公用需求和公用空间选择，是为公众服务的设施。公共设施无处不在。</a:t>
              </a:r>
            </a:p>
          </p:txBody>
        </p:sp>
      </p:grpSp>
      <p:grpSp>
        <p:nvGrpSpPr>
          <p:cNvPr id="5" name="TextBox 4"/>
          <p:cNvGrpSpPr>
            <a:grpSpLocks/>
          </p:cNvGrpSpPr>
          <p:nvPr/>
        </p:nvGrpSpPr>
        <p:grpSpPr bwMode="auto">
          <a:xfrm>
            <a:off x="360363" y="1274763"/>
            <a:ext cx="11471275" cy="3546475"/>
            <a:chOff x="227" y="803"/>
            <a:chExt cx="7226" cy="2234"/>
          </a:xfrm>
        </p:grpSpPr>
        <p:pic>
          <p:nvPicPr>
            <p:cNvPr id="21510" name="TextBox 4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7" y="803"/>
              <a:ext cx="7226" cy="2234"/>
            </a:xfrm>
            <a:prstGeom prst="rect">
              <a:avLst/>
            </a:prstGeom>
            <a:noFill/>
          </p:spPr>
        </p:pic>
        <p:sp>
          <p:nvSpPr>
            <p:cNvPr id="21511" name="Text Box 7"/>
            <p:cNvSpPr txBox="1">
              <a:spLocks noChangeArrowheads="1"/>
            </p:cNvSpPr>
            <p:nvPr/>
          </p:nvSpPr>
          <p:spPr bwMode="auto">
            <a:xfrm>
              <a:off x="384" y="960"/>
              <a:ext cx="6912" cy="19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>
                  <a:solidFill>
                    <a:srgbClr val="000000"/>
                  </a:solidFill>
                  <a:latin typeface="隶书"/>
                  <a:ea typeface="隶书"/>
                  <a:cs typeface="隶书"/>
                </a:rPr>
                <a:t>问题：</a:t>
              </a:r>
              <a:endParaRPr lang="en-US" altLang="zh-CN" sz="3200" b="1">
                <a:solidFill>
                  <a:srgbClr val="000000"/>
                </a:solidFill>
                <a:latin typeface="隶书"/>
                <a:ea typeface="隶书"/>
                <a:cs typeface="隶书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200" b="1">
                  <a:solidFill>
                    <a:srgbClr val="000000"/>
                  </a:solidFill>
                  <a:latin typeface="隶书"/>
                  <a:ea typeface="隶书"/>
                  <a:cs typeface="隶书"/>
                </a:rPr>
                <a:t>1</a:t>
              </a:r>
              <a:r>
                <a:rPr lang="zh-CN" altLang="en-US" sz="3200" b="1">
                  <a:solidFill>
                    <a:srgbClr val="000000"/>
                  </a:solidFill>
                  <a:latin typeface="隶书"/>
                  <a:ea typeface="隶书"/>
                  <a:cs typeface="隶书"/>
                </a:rPr>
                <a:t>、公共设施为什么一般由政府提供？（经济）</a:t>
              </a:r>
              <a:endParaRPr lang="en-US" altLang="zh-CN" sz="3200" b="1">
                <a:solidFill>
                  <a:srgbClr val="000000"/>
                </a:solidFill>
                <a:latin typeface="隶书"/>
                <a:ea typeface="隶书"/>
                <a:cs typeface="隶书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200" b="1">
                  <a:solidFill>
                    <a:srgbClr val="000000"/>
                  </a:solidFill>
                  <a:latin typeface="隶书"/>
                  <a:ea typeface="隶书"/>
                  <a:cs typeface="隶书"/>
                </a:rPr>
                <a:t>2</a:t>
              </a:r>
              <a:r>
                <a:rPr lang="zh-CN" altLang="en-US" sz="3200" b="1">
                  <a:solidFill>
                    <a:srgbClr val="000000"/>
                  </a:solidFill>
                  <a:latin typeface="隶书"/>
                  <a:ea typeface="隶书"/>
                  <a:cs typeface="隶书"/>
                </a:rPr>
                <a:t>、政府或其他组织为什么要提供这些公共设施？</a:t>
              </a:r>
              <a:endParaRPr lang="en-US" altLang="zh-CN" sz="3200" b="1">
                <a:solidFill>
                  <a:srgbClr val="000000"/>
                </a:solidFill>
                <a:latin typeface="隶书"/>
                <a:ea typeface="隶书"/>
                <a:cs typeface="隶书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b="1">
                  <a:solidFill>
                    <a:srgbClr val="000000"/>
                  </a:solidFill>
                  <a:latin typeface="隶书"/>
                  <a:ea typeface="隶书"/>
                  <a:cs typeface="隶书"/>
                </a:rPr>
                <a:t>（社会效果）</a:t>
              </a: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Group 2"/>
          <p:cNvGraphicFramePr>
            <a:graphicFrameLocks noGrp="1"/>
          </p:cNvGraphicFramePr>
          <p:nvPr>
            <p:ph/>
          </p:nvPr>
        </p:nvGraphicFramePr>
        <p:xfrm>
          <a:off x="3648075" y="1849438"/>
          <a:ext cx="3816350" cy="3840162"/>
        </p:xfrm>
        <a:graphic>
          <a:graphicData uri="http://schemas.openxmlformats.org/drawingml/2006/table">
            <a:tbl>
              <a:tblPr/>
              <a:tblGrid>
                <a:gridCol w="3816424"/>
              </a:tblGrid>
              <a:tr h="45720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69925" indent="-32543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022350" indent="-3508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339850" indent="-3159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1681163" indent="-339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1383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5955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0527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5099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  <a:cs typeface="Times New Roman" pitchFamily="18" charset="0"/>
                        </a:rPr>
                        <a:t>教育设施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69925" indent="-32543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022350" indent="-3508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339850" indent="-3159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1681163" indent="-339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1383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5955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0527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5099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  <a:cs typeface="Times New Roman" pitchFamily="18" charset="0"/>
                        </a:rPr>
                        <a:t>医疗卫生设施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69925" indent="-32543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022350" indent="-3508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339850" indent="-3159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1681163" indent="-339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1383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5955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0527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5099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  <a:cs typeface="Times New Roman" pitchFamily="18" charset="0"/>
                        </a:rPr>
                        <a:t>文化娱乐设施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69925" indent="-32543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022350" indent="-3508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339850" indent="-3159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1681163" indent="-339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1383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5955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0527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5099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  <a:cs typeface="Times New Roman" pitchFamily="18" charset="0"/>
                        </a:rPr>
                        <a:t>市政公用设施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69925" indent="-32543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022350" indent="-3508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339850" indent="-3159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1681163" indent="-339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1383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5955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0527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5099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  <a:cs typeface="Times New Roman" pitchFamily="18" charset="0"/>
                        </a:rPr>
                        <a:t>公安和消防设施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69925" indent="-32543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022350" indent="-3508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339850" indent="-3159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1681163" indent="-339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1383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5955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0527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509963" indent="-339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  <a:cs typeface="Times New Roman" pitchFamily="18" charset="0"/>
                        </a:rPr>
                        <a:t>商业服务设施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矩形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87700" y="506413"/>
            <a:ext cx="5827713" cy="121920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6354763" y="5732463"/>
            <a:ext cx="4133850" cy="76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dirty="0">
                <a:latin typeface="+mj-ea"/>
                <a:ea typeface="+mj-ea"/>
              </a:rPr>
              <a:t>分类依据：需求</a:t>
            </a:r>
            <a:endParaRPr lang="zh-CN" altLang="en-US" sz="4400" dirty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透明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透明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2007-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214</TotalTime>
  <Words>1173</Words>
  <Paragraphs>46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6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Calibri</vt:lpstr>
      <vt:lpstr>宋体</vt:lpstr>
      <vt:lpstr>Arial</vt:lpstr>
      <vt:lpstr>Maiandra GD</vt:lpstr>
      <vt:lpstr>隶书</vt:lpstr>
      <vt:lpstr>Cambria</vt:lpstr>
      <vt:lpstr>华文楷体</vt:lpstr>
      <vt:lpstr>Times New Roman</vt:lpstr>
      <vt:lpstr>透明</vt:lpstr>
      <vt:lpstr>透明</vt:lpstr>
      <vt:lpstr>透明</vt:lpstr>
      <vt:lpstr>透明</vt:lpstr>
      <vt:lpstr>透明</vt:lpstr>
      <vt:lpstr>透明</vt:lpstr>
      <vt:lpstr>公共设施 情系大众</vt:lpstr>
      <vt:lpstr>公共设施</vt:lpstr>
      <vt:lpstr>幻灯片 3</vt:lpstr>
      <vt:lpstr>幻灯片 4</vt:lpstr>
      <vt:lpstr>幻灯片 5</vt:lpstr>
      <vt:lpstr>幻灯片 6</vt:lpstr>
      <vt:lpstr>幻灯片 7</vt:lpstr>
      <vt:lpstr>思考</vt:lpstr>
      <vt:lpstr>幻灯片 9</vt:lpstr>
      <vt:lpstr>按照公共设施的空间布局方面可以分为：</vt:lpstr>
      <vt:lpstr>公共设施在我们生活中的作用</vt:lpstr>
      <vt:lpstr>公共设施在我们生活中的作用</vt:lpstr>
      <vt:lpstr>社会生活离不开公共设施</vt:lpstr>
      <vt:lpstr>幻灯片 14</vt:lpstr>
      <vt:lpstr>幻灯片 15</vt:lpstr>
      <vt:lpstr>社会生活离不开公共设施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Microsoft</cp:lastModifiedBy>
  <dcterms:created xsi:type="dcterms:W3CDTF">2014-10-19T12:25:39Z</dcterms:created>
  <dcterms:modified xsi:type="dcterms:W3CDTF">2018-11-23T04:40:40Z</dcterms:modified>
</cp:coreProperties>
</file>