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3"/>
    <p:sldId id="260" r:id="rId4"/>
    <p:sldId id="257" r:id="rId5"/>
    <p:sldId id="256" r:id="rId6"/>
    <p:sldId id="268" r:id="rId7"/>
    <p:sldId id="269" r:id="rId8"/>
    <p:sldId id="258" r:id="rId9"/>
    <p:sldId id="264" r:id="rId10"/>
    <p:sldId id="265" r:id="rId11"/>
    <p:sldId id="266" r:id="rId12"/>
    <p:sldId id="281" r:id="rId13"/>
    <p:sldId id="267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81125" y="2247900"/>
            <a:ext cx="923036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4800" b="1">
              <a:latin typeface="黑体" charset="0"/>
              <a:ea typeface="黑体" charset="0"/>
            </a:endParaRPr>
          </a:p>
          <a:p>
            <a:r>
              <a:rPr lang="zh-CN" altLang="en-US" sz="4800" b="1">
                <a:latin typeface="黑体" charset="0"/>
                <a:ea typeface="黑体" charset="0"/>
              </a:rPr>
              <a:t>第一框   交通是现代社会的血脉</a:t>
            </a:r>
            <a:endParaRPr lang="zh-CN" altLang="en-US" sz="4800" b="1">
              <a:latin typeface="黑体" charset="0"/>
              <a:ea typeface="黑体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60270" y="1240155"/>
            <a:ext cx="6562090" cy="1276350"/>
          </a:xfrm>
          <a:prstGeom prst="rect">
            <a:avLst/>
          </a:prstGeom>
        </p:spPr>
      </p:pic>
      <p:pic>
        <p:nvPicPr>
          <p:cNvPr id="4099" name="图片 4098" descr="MCj02869320000[1]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96580" y="3851910"/>
            <a:ext cx="3919855" cy="30003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73730" y="455295"/>
            <a:ext cx="497586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敏敏的国庆假期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6045" y="1254760"/>
            <a:ext cx="9822180" cy="3566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4560"/>
              </a:lnSpc>
            </a:pPr>
            <a:r>
              <a:rPr lang="en-US" altLang="zh-CN" sz="2800" b="1">
                <a:latin typeface="黑体" charset="0"/>
                <a:ea typeface="黑体" charset="0"/>
              </a:rPr>
              <a:t>    </a:t>
            </a:r>
            <a:r>
              <a:rPr lang="zh-CN" altLang="en-US" sz="2800" b="1">
                <a:latin typeface="黑体" charset="0"/>
                <a:ea typeface="黑体" charset="0"/>
              </a:rPr>
              <a:t>今年的国庆假期，爸爸开车带我和妈妈去了崇明的东平森林公园。 在路上，妈妈和我“忆苦思甜”，说起她小时候的经历：那时候到崇明玩要先坐公交，后换轮渡， 大半天的时间都耽搁在路上。如果遇上大雾大风天，还有可能停航。碰上过年过节，还有可能买不到轮 渡的票。</a:t>
            </a:r>
            <a:endParaRPr lang="zh-CN" altLang="en-US" sz="2800" b="1">
              <a:latin typeface="黑体" charset="0"/>
              <a:ea typeface="黑体" charset="0"/>
            </a:endParaRPr>
          </a:p>
          <a:p>
            <a:pPr>
              <a:lnSpc>
                <a:spcPts val="4560"/>
              </a:lnSpc>
            </a:pPr>
            <a:r>
              <a:rPr lang="zh-CN" altLang="en-US" sz="2800" b="1">
                <a:latin typeface="黑体" charset="0"/>
                <a:ea typeface="黑体" charset="0"/>
              </a:rPr>
              <a:t>    今天我们从长江隧桥过去，才用了不到2小时。</a:t>
            </a:r>
            <a:endParaRPr lang="zh-CN" altLang="en-US" sz="2800" b="1">
              <a:latin typeface="黑体" charset="0"/>
              <a:ea typeface="黑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745" y="5370830"/>
            <a:ext cx="1100899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讨论：崇明越江隧道的开通给崇明带来了哪些变化？</a:t>
            </a:r>
            <a:endParaRPr lang="zh-CN" altLang="en-US" sz="3600" b="1">
              <a:solidFill>
                <a:srgbClr val="0033CC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05735" y="2136775"/>
            <a:ext cx="68414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latin typeface="黑体" charset="0"/>
                <a:ea typeface="黑体" charset="0"/>
              </a:rPr>
              <a:t>视频：上海长江隧桥建成通车</a:t>
            </a:r>
            <a:endParaRPr lang="zh-CN" altLang="zh-CN" sz="4000" b="1">
              <a:latin typeface="黑体" charset="0"/>
              <a:ea typeface="黑体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28495" y="3032125"/>
            <a:ext cx="831659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2、建设现代交通体系是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改善人民物质生活</a:t>
            </a:r>
            <a:r>
              <a:rPr lang="zh-CN" altLang="en-US" sz="3600" b="1">
                <a:latin typeface="黑体" charset="0"/>
                <a:ea typeface="黑体" charset="0"/>
              </a:rPr>
              <a:t>的重要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保障</a:t>
            </a:r>
            <a:r>
              <a:rPr lang="zh-CN" altLang="en-US" sz="3600" b="1">
                <a:latin typeface="黑体" charset="0"/>
                <a:ea typeface="黑体" charset="0"/>
              </a:rPr>
              <a:t>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4200" y="1546225"/>
            <a:ext cx="848868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1、建设现代交通体系对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国民经济发展</a:t>
            </a:r>
            <a:r>
              <a:rPr lang="zh-CN" altLang="en-US" sz="3600" b="1">
                <a:latin typeface="黑体" charset="0"/>
                <a:ea typeface="黑体" charset="0"/>
              </a:rPr>
              <a:t>起着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支撑和保障</a:t>
            </a:r>
            <a:r>
              <a:rPr lang="zh-CN" altLang="en-US" sz="3600" b="1">
                <a:latin typeface="黑体" charset="0"/>
                <a:ea typeface="黑体" charset="0"/>
              </a:rPr>
              <a:t>作用。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6405" y="506095"/>
            <a:ext cx="7802880" cy="743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微软雅黑" charset="0"/>
                <a:ea typeface="微软雅黑" charset="0"/>
              </a:rPr>
              <a:t>一、交通是现代社会的血脉</a:t>
            </a:r>
            <a:endParaRPr lang="zh-CN" altLang="en-US" sz="4000" b="1">
              <a:latin typeface="微软雅黑" charset="0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4200" y="1558925"/>
            <a:ext cx="848868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1、建设现代交通体系对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国民经济发展</a:t>
            </a:r>
            <a:r>
              <a:rPr lang="zh-CN" altLang="en-US" sz="3600" b="1">
                <a:latin typeface="黑体" charset="0"/>
                <a:ea typeface="黑体" charset="0"/>
              </a:rPr>
              <a:t>起着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支撑和保障</a:t>
            </a:r>
            <a:r>
              <a:rPr lang="zh-CN" altLang="en-US" sz="3600" b="1">
                <a:latin typeface="黑体" charset="0"/>
                <a:ea typeface="黑体" charset="0"/>
              </a:rPr>
              <a:t>作用。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6405" y="518795"/>
            <a:ext cx="7802880" cy="743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微软雅黑" charset="0"/>
                <a:ea typeface="微软雅黑" charset="0"/>
              </a:rPr>
              <a:t>一、交通是现代社会的血脉</a:t>
            </a:r>
            <a:endParaRPr lang="zh-CN" altLang="en-US" sz="4000" b="1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21875" y="1005840"/>
            <a:ext cx="716280" cy="4968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charset="0"/>
                <a:ea typeface="黑体" charset="0"/>
              </a:rPr>
              <a:t>上海市工业综合开发区</a:t>
            </a:r>
            <a:endParaRPr lang="zh-CN" altLang="en-US" sz="3200" b="1">
              <a:latin typeface="黑体" charset="0"/>
              <a:ea typeface="黑体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88720" y="561340"/>
            <a:ext cx="7513320" cy="58953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02460" y="34925"/>
            <a:ext cx="6280785" cy="6863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63535" y="2311400"/>
            <a:ext cx="337248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charset="0"/>
                <a:ea typeface="黑体" charset="0"/>
              </a:rPr>
              <a:t>上海市工业综合开发区为何建在奉贤区的北面？</a:t>
            </a:r>
            <a:endParaRPr lang="zh-CN" altLang="en-US" sz="2800" b="1">
              <a:latin typeface="黑体" charset="0"/>
              <a:ea typeface="黑体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7825" y="747395"/>
            <a:ext cx="1300480" cy="1740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77060" y="646430"/>
            <a:ext cx="9860280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charset="0"/>
                <a:ea typeface="黑体" charset="0"/>
              </a:rPr>
              <a:t>距上海浦东国际机场 46 公里 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距上海虹桥国际机场 29 公里 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目前两个机场的年旅客吞吐量为1640万人次，待浦东国际机场 4条跑道全部建成后，上海航空的年客运量将达到近1亿人次。</a:t>
            </a:r>
            <a:endParaRPr lang="zh-CN" altLang="en-US" sz="2800">
              <a:latin typeface="黑体" charset="0"/>
              <a:ea typeface="黑体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3727450"/>
            <a:ext cx="1300480" cy="17405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99615" y="3606165"/>
            <a:ext cx="9578340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charset="0"/>
                <a:ea typeface="黑体" charset="0"/>
              </a:rPr>
              <a:t>距货运上海站40公里（客运、货运）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距叶榭站5公里（货运中转站）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上海是中国华东重要的铁路枢纽，上海有各种铁路专用线近百条。上海铁路将建立以直达快运为主线，南接港澳、北连俄欧、东通海外，西达中亚的国际集装箱多式联运网络。</a:t>
            </a:r>
            <a:endParaRPr lang="zh-CN" altLang="en-US" sz="2800">
              <a:latin typeface="黑体" charset="0"/>
              <a:ea typeface="黑体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27025" y="461645"/>
            <a:ext cx="1464310" cy="19602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19605" y="418465"/>
            <a:ext cx="9834880" cy="2651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黑体" charset="0"/>
                <a:ea typeface="黑体" charset="0"/>
              </a:rPr>
              <a:t> </a:t>
            </a:r>
            <a:r>
              <a:rPr lang="zh-CN" altLang="en-US" sz="2800">
                <a:latin typeface="黑体" charset="0"/>
                <a:ea typeface="黑体" charset="0"/>
              </a:rPr>
              <a:t>开发区通过多条主干公路与全国公路网连通，交通便利。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 距A4高速公路0公里（A4高速公路连接奉浦大桥与市区外环线） 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 距大叶公路0公里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 距A30高速公路5公里（郊区环线）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 距沪宁高速公路32公里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 距沪杭高速公路18公里</a:t>
            </a:r>
            <a:endParaRPr lang="zh-CN" altLang="en-US" sz="2800">
              <a:latin typeface="黑体" charset="0"/>
              <a:ea typeface="黑体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0995" y="3838575"/>
            <a:ext cx="1456690" cy="1948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6795" y="3826510"/>
            <a:ext cx="8562340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charset="0"/>
                <a:ea typeface="黑体" charset="0"/>
              </a:rPr>
              <a:t>距上海港50公里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距大小洋山深水港49公里</a:t>
            </a:r>
            <a:endParaRPr lang="zh-CN" altLang="en-US" sz="2800">
              <a:latin typeface="黑体" charset="0"/>
              <a:ea typeface="黑体" charset="0"/>
            </a:endParaRPr>
          </a:p>
          <a:p>
            <a:r>
              <a:rPr lang="zh-CN" altLang="en-US" sz="2800">
                <a:latin typeface="黑体" charset="0"/>
                <a:ea typeface="黑体" charset="0"/>
              </a:rPr>
              <a:t>上海是中国的国际航运中心，上海港是中国最大的港口，上海港的吞吐量占中国的18％。</a:t>
            </a:r>
            <a:endParaRPr lang="en-US" altLang="zh-CN" sz="2800">
              <a:latin typeface="黑体" charset="0"/>
              <a:ea typeface="黑体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8268" t="49521" r="25814" b="17751"/>
          <a:stretch>
            <a:fillRect/>
          </a:stretch>
        </p:blipFill>
        <p:spPr>
          <a:xfrm>
            <a:off x="24130" y="44450"/>
            <a:ext cx="6426200" cy="6720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33260" y="2225675"/>
            <a:ext cx="415544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charset="0"/>
                <a:ea typeface="黑体" charset="0"/>
              </a:rPr>
              <a:t>上海市工业综合开发区为何建在奉贤区的北面？</a:t>
            </a:r>
            <a:endParaRPr lang="zh-CN" altLang="en-US" sz="2800" b="1"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90395" y="4556125"/>
            <a:ext cx="860933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3、建设现代交通体系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有利于</a:t>
            </a:r>
            <a:r>
              <a:rPr lang="zh-CN" altLang="en-US" sz="3600" b="1">
                <a:latin typeface="黑体" charset="0"/>
                <a:ea typeface="黑体" charset="0"/>
              </a:rPr>
              <a:t>更好地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服务全国、走向世界</a:t>
            </a:r>
            <a:r>
              <a:rPr lang="zh-CN" altLang="en-US" sz="3600" b="1">
                <a:latin typeface="黑体" charset="0"/>
                <a:ea typeface="黑体" charset="0"/>
              </a:rPr>
              <a:t>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2300" y="3032125"/>
            <a:ext cx="831659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2、建设现代交通体系是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改善人民物质生活</a:t>
            </a:r>
            <a:r>
              <a:rPr lang="zh-CN" altLang="en-US" sz="3600" b="1">
                <a:latin typeface="黑体" charset="0"/>
                <a:ea typeface="黑体" charset="0"/>
              </a:rPr>
              <a:t>的重要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保障</a:t>
            </a:r>
            <a:r>
              <a:rPr lang="zh-CN" altLang="en-US" sz="3600" b="1">
                <a:latin typeface="黑体" charset="0"/>
                <a:ea typeface="黑体" charset="0"/>
              </a:rPr>
              <a:t>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54200" y="1558925"/>
            <a:ext cx="848868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1、建设现代交通体系对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国民经济发展</a:t>
            </a:r>
            <a:r>
              <a:rPr lang="zh-CN" altLang="en-US" sz="3600" b="1">
                <a:latin typeface="黑体" charset="0"/>
                <a:ea typeface="黑体" charset="0"/>
              </a:rPr>
              <a:t>起着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支撑和保障</a:t>
            </a:r>
            <a:r>
              <a:rPr lang="zh-CN" altLang="en-US" sz="3600" b="1">
                <a:latin typeface="黑体" charset="0"/>
                <a:ea typeface="黑体" charset="0"/>
              </a:rPr>
              <a:t>作用。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6405" y="518795"/>
            <a:ext cx="7802880" cy="743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微软雅黑" charset="0"/>
                <a:ea typeface="微软雅黑" charset="0"/>
              </a:rPr>
              <a:t>一、交通是现代社会的血脉</a:t>
            </a:r>
            <a:endParaRPr lang="zh-CN" altLang="en-US" sz="4000" b="1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69415" y="1688465"/>
            <a:ext cx="8085455" cy="2560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黑体" charset="0"/>
                <a:ea typeface="黑体" charset="0"/>
              </a:rPr>
              <a:t>上海城市快速交通路网——三环十射</a:t>
            </a:r>
            <a:endParaRPr lang="zh-CN" altLang="en-US" sz="3600" b="1">
              <a:latin typeface="黑体" charset="0"/>
              <a:ea typeface="黑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charset="0"/>
                <a:ea typeface="黑体" charset="0"/>
              </a:rPr>
              <a:t>上海轨道交通网</a:t>
            </a:r>
            <a:endParaRPr lang="zh-CN" altLang="en-US" sz="3600" b="1">
              <a:latin typeface="黑体" charset="0"/>
              <a:ea typeface="黑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charset="0"/>
                <a:ea typeface="黑体" charset="0"/>
              </a:rPr>
              <a:t>上海对外交通网络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pic>
        <p:nvPicPr>
          <p:cNvPr id="4099" name="图片 4098" descr="MCj02869320000[1]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196580" y="3851910"/>
            <a:ext cx="3919855" cy="30003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7" name="图片 5126" descr="060828381f30e924567a8e084d086e061c950a7b0208d7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5945" y="12065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文本框 4"/>
          <p:cNvSpPr txBox="1"/>
          <p:nvPr/>
        </p:nvSpPr>
        <p:spPr>
          <a:xfrm>
            <a:off x="10600690" y="878840"/>
            <a:ext cx="741680" cy="478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charset="0"/>
                <a:ea typeface="黑体" charset="0"/>
              </a:rPr>
              <a:t>“三环十射”快速交通路网</a:t>
            </a:r>
            <a:endParaRPr lang="zh-CN" altLang="en-US" sz="2800" b="1">
              <a:latin typeface="黑体" charset="0"/>
              <a:ea typeface="黑体" charset="0"/>
            </a:endParaRPr>
          </a:p>
        </p:txBody>
      </p:sp>
      <p:sp>
        <p:nvSpPr>
          <p:cNvPr id="5128" name="爆炸形 1 5127"/>
          <p:cNvSpPr/>
          <p:nvPr/>
        </p:nvSpPr>
        <p:spPr>
          <a:xfrm>
            <a:off x="1170940" y="746760"/>
            <a:ext cx="7543800" cy="5638800"/>
          </a:xfrm>
          <a:prstGeom prst="irregularSeal1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54045" y="2289810"/>
            <a:ext cx="4557395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charset="0"/>
                <a:ea typeface="宋体" charset="0"/>
              </a:rPr>
              <a:t>“申”字型高架路网</a:t>
            </a:r>
            <a:endParaRPr lang="zh-CN" altLang="en-US" sz="3200" b="1">
              <a:solidFill>
                <a:srgbClr val="FF0000"/>
              </a:solidFill>
              <a:latin typeface="宋体" charset="0"/>
              <a:ea typeface="宋体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charset="0"/>
                <a:ea typeface="宋体" charset="0"/>
              </a:rPr>
              <a:t>“三环十射” 中心城区快速公路总长=3600公里</a:t>
            </a:r>
            <a:endParaRPr lang="zh-CN" altLang="en-US" sz="3200" b="1">
              <a:solidFill>
                <a:srgbClr val="FF0000"/>
              </a:solidFill>
              <a:latin typeface="宋体" charset="0"/>
              <a:ea typeface="宋体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charset="0"/>
                <a:ea typeface="宋体" charset="0"/>
              </a:rPr>
              <a:t>车辆通过的速度平均60—80公里/时 </a:t>
            </a:r>
            <a:endParaRPr lang="zh-CN" altLang="en-US" sz="3200" b="1">
              <a:solidFill>
                <a:srgbClr val="FF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29640" y="290830"/>
            <a:ext cx="6950710" cy="62268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70875" y="814705"/>
            <a:ext cx="349313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4560"/>
              </a:lnSpc>
            </a:pPr>
            <a:r>
              <a:rPr lang="zh-CN" altLang="en-US" sz="2800" b="1">
                <a:latin typeface="黑体" charset="0"/>
                <a:ea typeface="黑体" charset="0"/>
              </a:rPr>
              <a:t>上海地铁运营已经达到 468KM，位列世界第一。截止2012年，上海轨道交通网络基本建成，轨道交通在上海城市公交出行总量中所占的比重，已达到45％左右，明显缓解了道路交通压力。</a:t>
            </a:r>
            <a:endParaRPr lang="zh-CN" altLang="en-US" sz="2800" b="1"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90015" y="1155065"/>
            <a:ext cx="8829675" cy="1588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charset="0"/>
                <a:ea typeface="微软雅黑" charset="0"/>
              </a:rPr>
              <a:t>轨道交通</a:t>
            </a:r>
            <a:r>
              <a:rPr lang="zh-CN" altLang="en-US" sz="3200" b="1">
                <a:latin typeface="微软雅黑" charset="0"/>
                <a:ea typeface="微软雅黑" charset="0"/>
              </a:rPr>
              <a:t>为</a:t>
            </a:r>
            <a:r>
              <a:rPr lang="zh-CN" altLang="en-US" sz="3200" b="1">
                <a:solidFill>
                  <a:srgbClr val="0033CC"/>
                </a:solidFill>
                <a:latin typeface="微软雅黑" charset="0"/>
                <a:ea typeface="微软雅黑" charset="0"/>
              </a:rPr>
              <a:t>骨干</a:t>
            </a:r>
            <a:r>
              <a:rPr lang="zh-CN" altLang="en-US" sz="3200" b="1">
                <a:latin typeface="微软雅黑" charset="0"/>
                <a:ea typeface="微软雅黑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charset="0"/>
                <a:ea typeface="微软雅黑" charset="0"/>
              </a:rPr>
              <a:t>地面公交</a:t>
            </a:r>
            <a:r>
              <a:rPr lang="zh-CN" altLang="en-US" sz="3200" b="1">
                <a:latin typeface="微软雅黑" charset="0"/>
                <a:ea typeface="微软雅黑" charset="0"/>
              </a:rPr>
              <a:t>为</a:t>
            </a:r>
            <a:r>
              <a:rPr lang="zh-CN" altLang="en-US" sz="3200" b="1">
                <a:solidFill>
                  <a:srgbClr val="0033CC"/>
                </a:solidFill>
                <a:latin typeface="微软雅黑" charset="0"/>
                <a:ea typeface="微软雅黑" charset="0"/>
              </a:rPr>
              <a:t>基础</a:t>
            </a:r>
            <a:r>
              <a:rPr lang="zh-CN" altLang="en-US" sz="3200" b="1">
                <a:latin typeface="微软雅黑" charset="0"/>
                <a:ea typeface="微软雅黑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charset="0"/>
                <a:ea typeface="微软雅黑" charset="0"/>
              </a:rPr>
              <a:t>出租汽车</a:t>
            </a:r>
            <a:r>
              <a:rPr lang="zh-CN" altLang="en-US" sz="3200" b="1">
                <a:latin typeface="微软雅黑" charset="0"/>
                <a:ea typeface="微软雅黑" charset="0"/>
              </a:rPr>
              <a:t>为</a:t>
            </a:r>
            <a:r>
              <a:rPr lang="zh-CN" altLang="en-US" sz="3200" b="1">
                <a:solidFill>
                  <a:srgbClr val="0033CC"/>
                </a:solidFill>
                <a:latin typeface="微软雅黑" charset="0"/>
                <a:ea typeface="微软雅黑" charset="0"/>
              </a:rPr>
              <a:t>补充</a:t>
            </a:r>
            <a:r>
              <a:rPr lang="zh-CN" altLang="en-US" sz="3200" b="1">
                <a:latin typeface="微软雅黑" charset="0"/>
                <a:ea typeface="微软雅黑" charset="0"/>
              </a:rPr>
              <a:t>、市区郊区协调发展、内外交通有机连接的现代交通体系。</a:t>
            </a:r>
            <a:endParaRPr lang="zh-CN" altLang="en-US" sz="3200" b="1">
              <a:latin typeface="微软雅黑" charset="0"/>
              <a:ea typeface="微软雅黑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0095" y="3547110"/>
            <a:ext cx="37426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46390" y="4536440"/>
            <a:ext cx="4257040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68775" y="3277870"/>
            <a:ext cx="429514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50085" y="1504315"/>
            <a:ext cx="710438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P：61“轨道交通与梅陇镇的变化”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8310" y="2736850"/>
            <a:ext cx="8769350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思考：轨道交通的建设对沿线地区的经济发展与繁荣有哪些重要作用？</a:t>
            </a:r>
            <a:endParaRPr lang="zh-CN" altLang="en-US" sz="3600" b="1">
              <a:solidFill>
                <a:srgbClr val="0033CC"/>
              </a:solidFill>
              <a:latin typeface="黑体" charset="0"/>
              <a:ea typeface="黑体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22640" y="4562475"/>
            <a:ext cx="374269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4" name="图片 12293" descr="30-92664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85035" y="8890"/>
            <a:ext cx="5346700" cy="689483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937895" y="1145540"/>
            <a:ext cx="967105" cy="399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charset="0"/>
                <a:ea typeface="黑体" charset="0"/>
              </a:rPr>
              <a:t>上海对外交通网络</a:t>
            </a:r>
            <a:endParaRPr lang="zh-CN" altLang="en-US" sz="3200" b="1"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91335" y="995680"/>
            <a:ext cx="8599170" cy="177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33CC"/>
                </a:solidFill>
                <a:latin typeface="微软雅黑" charset="0"/>
                <a:ea typeface="微软雅黑" charset="0"/>
              </a:rPr>
              <a:t>地面交通、轨道交通和对外交通</a:t>
            </a:r>
            <a:r>
              <a:rPr lang="zh-CN" altLang="en-US" sz="3600" b="1">
                <a:latin typeface="微软雅黑" charset="0"/>
                <a:ea typeface="微软雅黑" charset="0"/>
              </a:rPr>
              <a:t>的相互衔接和组合效应，为上海经济持续快速发展提供者便捷、创达、高效的交通服务。</a:t>
            </a:r>
            <a:endParaRPr lang="zh-CN" altLang="en-US" sz="3600" b="1">
              <a:latin typeface="微软雅黑" charset="0"/>
              <a:ea typeface="微软雅黑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949065" y="3926205"/>
            <a:ext cx="4295140" cy="228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88655" y="3216275"/>
            <a:ext cx="3742690" cy="2286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8475" y="3583305"/>
            <a:ext cx="336169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54200" y="1546225"/>
            <a:ext cx="848868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黑体" charset="0"/>
                <a:ea typeface="黑体" charset="0"/>
              </a:rPr>
              <a:t>1、建设现代交通体系对</a:t>
            </a:r>
            <a:r>
              <a:rPr lang="zh-CN" altLang="en-US" sz="3600" b="1">
                <a:solidFill>
                  <a:srgbClr val="0033CC"/>
                </a:solidFill>
                <a:latin typeface="黑体" charset="0"/>
                <a:ea typeface="黑体" charset="0"/>
              </a:rPr>
              <a:t>国民经济发展</a:t>
            </a:r>
            <a:r>
              <a:rPr lang="zh-CN" altLang="en-US" sz="3600" b="1">
                <a:latin typeface="黑体" charset="0"/>
                <a:ea typeface="黑体" charset="0"/>
              </a:rPr>
              <a:t>起着</a:t>
            </a:r>
            <a:r>
              <a:rPr lang="zh-CN" altLang="en-US" sz="3600" b="1">
                <a:solidFill>
                  <a:srgbClr val="C00000"/>
                </a:solidFill>
                <a:latin typeface="黑体" charset="0"/>
                <a:ea typeface="黑体" charset="0"/>
              </a:rPr>
              <a:t>支撑和保障</a:t>
            </a:r>
            <a:r>
              <a:rPr lang="zh-CN" altLang="en-US" sz="3600" b="1">
                <a:latin typeface="黑体" charset="0"/>
                <a:ea typeface="黑体" charset="0"/>
              </a:rPr>
              <a:t>作用。</a:t>
            </a:r>
            <a:endParaRPr lang="zh-CN" altLang="en-US" sz="3600" b="1">
              <a:latin typeface="黑体" charset="0"/>
              <a:ea typeface="黑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6405" y="506095"/>
            <a:ext cx="7802880" cy="743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微软雅黑" charset="0"/>
                <a:ea typeface="微软雅黑" charset="0"/>
              </a:rPr>
              <a:t>一、交通是现代社会的血脉</a:t>
            </a:r>
            <a:endParaRPr lang="zh-CN" altLang="en-US" sz="4000" b="1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Paragraphs>80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2015-11-19T03:24:00Z</dcterms:created>
  <dcterms:modified xsi:type="dcterms:W3CDTF">2018-11-23T04:40:40Z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