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56" r:id="rId2"/>
    <p:sldId id="273" r:id="rId3"/>
    <p:sldId id="257" r:id="rId4"/>
    <p:sldId id="268" r:id="rId5"/>
    <p:sldId id="270" r:id="rId6"/>
    <p:sldId id="258" r:id="rId7"/>
    <p:sldId id="259" r:id="rId8"/>
    <p:sldId id="261" r:id="rId9"/>
    <p:sldId id="262" r:id="rId10"/>
    <p:sldId id="263" r:id="rId11"/>
    <p:sldId id="265" r:id="rId12"/>
    <p:sldId id="264" r:id="rId13"/>
    <p:sldId id="267" r:id="rId14"/>
    <p:sldId id="266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AA29178-D684-2543-BEC8-64A9360AD910}">
          <p14:sldIdLst>
            <p14:sldId id="256"/>
            <p14:sldId id="273"/>
            <p14:sldId id="257"/>
            <p14:sldId id="268"/>
            <p14:sldId id="270"/>
            <p14:sldId id="258"/>
          </p14:sldIdLst>
        </p14:section>
        <p14:section name="无标题的节" id="{227FBC2B-1F2F-804D-A990-2670562DB0B8}">
          <p14:sldIdLst>
            <p14:sldId id="259"/>
            <p14:sldId id="261"/>
            <p14:sldId id="262"/>
            <p14:sldId id="263"/>
            <p14:sldId id="265"/>
          </p14:sldIdLst>
        </p14:section>
        <p14:section name="无标题的节" id="{6A85929C-62B3-C647-BE28-43C4F855FC41}">
          <p14:sldIdLst>
            <p14:sldId id="264"/>
            <p14:sldId id="267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EFB"/>
    <a:srgbClr val="073E87"/>
    <a:srgbClr val="568FD7"/>
    <a:srgbClr val="CC0000"/>
    <a:srgbClr val="FDF2D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85" autoAdjust="0"/>
    <p:restoredTop sz="96429" autoAdjust="0"/>
  </p:normalViewPr>
  <p:slideViewPr>
    <p:cSldViewPr showGuides="1">
      <p:cViewPr varScale="1">
        <p:scale>
          <a:sx n="101" d="100"/>
          <a:sy n="101" d="100"/>
        </p:scale>
        <p:origin x="144" y="4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8B4EE-A23F-4DAF-B477-04BABBB16783}" type="datetimeFigureOut">
              <a:rPr lang="zh-CN" altLang="en-US" smtClean="0"/>
              <a:t>2014/12/3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05C02-371F-42FD-BB54-AA1408A79A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477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47BA-FC46-402C-AEC2-3230ADCFF6F0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819CC-D93E-4DCE-8926-DA42B54A9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3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41439-93C3-4856-BEF1-AF1072272EFA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22B34-FBBD-4895-8DCC-3BF931092F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36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F8110-A95B-48ED-9C60-9211137CAF7F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C919E-AEE1-4B65-9842-07A4B86DC5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319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5371D-883A-4251-934B-3DFA1D9C32C4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9E938-58EE-4740-B227-CB48313536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529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5994400" y="3924300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6261100" y="3924300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5729288" y="3924300"/>
            <a:ext cx="112712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D9372-A2C9-4784-AC2D-E68E8412DEA9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052CCF-0DDD-4B76-AC70-7BBA4E724B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9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426DA-0F9F-49D2-9928-E396DB68F408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F359A-E7E1-40E1-968F-A8D9193AFF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943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410FC-C243-4429-8B17-8D26D60DA9D1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FC810-AD04-4A0F-A9F3-6F76533087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122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74CB2-879B-44B4-A759-1ECCCE2264E5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EF00D-78EC-4BED-BF3A-631329F69B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88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1BBE1-65F5-4206-91EF-2C762C0CC7C6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11DDF-E1E4-4FEC-8979-74FE243A1A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14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01894-9102-4497-9AFE-E18976BF6CA7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E2B18-6C41-4210-95BD-7C669669A0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284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2B906-43A9-4095-B3AD-A789009C02EC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1E7D8-E75A-4F4C-8D67-39C33ADB3A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42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3600" y="6356350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hangingPunct="1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宋体" charset="-122"/>
              </a:defRPr>
            </a:lvl1pPr>
          </a:lstStyle>
          <a:p>
            <a:pPr>
              <a:defRPr/>
            </a:pPr>
            <a:fld id="{A662E01D-B82E-4476-A3FA-2A180AB662C2}" type="datetimeFigureOut">
              <a:rPr lang="zh-CN" altLang="en-US"/>
              <a:pPr>
                <a:defRPr/>
              </a:pPr>
              <a:t>2014/12/3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7888" y="6356350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900" y="6356350"/>
            <a:ext cx="749300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880BFD38-1D6E-4148-BF4D-07FD5BCAC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277600" y="6499225"/>
            <a:ext cx="112713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0413" y="6499225"/>
            <a:ext cx="111125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1033" name="Picture 7" descr="C:\Users\use\AppData\Local\Microsoft\Windows\Temporary Internet Files\Content.IE5\J25FN39X\MC900439075[1]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580239">
            <a:off x="8878094" y="3956844"/>
            <a:ext cx="3497263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5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Gill Sans MT" panose="020B0502020104020203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24555;&#30424;\Ling\&#23454;&#20064;\&#35838;&#20214;&#12289;&#25945;&#26696;\&#20843;&#24180;&#32423;\&#31532;&#19968;&#23398;&#26399;\&#31532;&#22235;&#35838;\&#31532;&#19968;&#26694;%20&#20132;&#36890;&#26159;&#29616;&#20195;&#31038;&#20250;&#30340;&#34880;&#33033;%201&#35838;&#26102;\&#20132;&#36890;&#25317;&#22581;&#29616;&#35937;.wmv" TargetMode="External"/><Relationship Id="rId1" Type="http://schemas.microsoft.com/office/2007/relationships/media" Target="file:///E:\&#24555;&#30424;\Ling\&#23454;&#20064;\&#35838;&#20214;&#12289;&#25945;&#26696;\&#20843;&#24180;&#32423;\&#31532;&#19968;&#23398;&#26399;\&#31532;&#22235;&#35838;\&#31532;&#19968;&#26694;%20&#20132;&#36890;&#26159;&#29616;&#20195;&#31038;&#20250;&#30340;&#34880;&#33033;%201&#35838;&#26102;\&#20132;&#36890;&#25317;&#22581;&#29616;&#35937;.wmv" TargetMode="Externa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24555;&#30424;\Ling\&#23454;&#20064;\&#35838;&#20214;&#12289;&#25945;&#26696;\&#20843;&#24180;&#32423;\&#31532;&#19968;&#23398;&#26399;\&#31532;&#22235;&#35838;\&#31532;&#19968;&#26694;%20&#20132;&#36890;&#26159;&#29616;&#20195;&#31038;&#20250;&#30340;&#34880;&#33033;%201&#35838;&#26102;\&#19978;&#28023;&#20132;&#36890;.wmv" TargetMode="External"/><Relationship Id="rId1" Type="http://schemas.microsoft.com/office/2007/relationships/media" Target="file:///E:\&#24555;&#30424;\Ling\&#23454;&#20064;\&#35838;&#20214;&#12289;&#25945;&#26696;\&#20843;&#24180;&#32423;\&#31532;&#19968;&#23398;&#26399;\&#31532;&#22235;&#35838;\&#31532;&#19968;&#26694;%20&#20132;&#36890;&#26159;&#29616;&#20195;&#31038;&#20250;&#30340;&#34880;&#33033;%201&#35838;&#26102;\&#19978;&#28023;&#20132;&#36890;.wmv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-12836"/>
            <a:ext cx="5760640" cy="381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3068960"/>
            <a:ext cx="55562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650744" y="620688"/>
            <a:ext cx="2954655" cy="92333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5400" dirty="0"/>
              <a:t>交通安全</a:t>
            </a:r>
          </a:p>
        </p:txBody>
      </p:sp>
      <p:sp>
        <p:nvSpPr>
          <p:cNvPr id="8" name="矩形 7"/>
          <p:cNvSpPr/>
          <p:nvPr/>
        </p:nvSpPr>
        <p:spPr>
          <a:xfrm>
            <a:off x="1650744" y="1700808"/>
            <a:ext cx="2954655" cy="92333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5400" dirty="0"/>
              <a:t>牵系万家</a:t>
            </a:r>
            <a:endParaRPr lang="zh-CN" altLang="en-US" sz="54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3640" y="3880871"/>
            <a:ext cx="4720952" cy="2862322"/>
          </a:xfrm>
          <a:prstGeom prst="rect">
            <a:avLst/>
          </a:prstGeom>
          <a:solidFill>
            <a:srgbClr val="FDF2D9">
              <a:alpha val="60000"/>
            </a:srgbClr>
          </a:solidFill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2014</a:t>
            </a:r>
            <a:r>
              <a:rPr lang="zh-CN" altLang="zh-CN" sz="3600" dirty="0">
                <a:latin typeface="+mn-ea"/>
                <a:ea typeface="+mn-ea"/>
              </a:rPr>
              <a:t>年</a:t>
            </a:r>
            <a:r>
              <a:rPr lang="en-US" altLang="zh-CN" sz="3600" dirty="0">
                <a:latin typeface="+mn-ea"/>
                <a:ea typeface="+mn-ea"/>
              </a:rPr>
              <a:t>11</a:t>
            </a:r>
            <a:r>
              <a:rPr lang="zh-CN" altLang="zh-CN" sz="3600" dirty="0">
                <a:latin typeface="+mn-ea"/>
                <a:ea typeface="+mn-ea"/>
              </a:rPr>
              <a:t>月</a:t>
            </a:r>
            <a:r>
              <a:rPr lang="en-US" altLang="zh-CN" sz="3600" dirty="0">
                <a:latin typeface="+mn-ea"/>
                <a:ea typeface="+mn-ea"/>
              </a:rPr>
              <a:t>15</a:t>
            </a:r>
            <a:r>
              <a:rPr lang="zh-CN" altLang="zh-CN" sz="3600" dirty="0">
                <a:latin typeface="+mn-ea"/>
                <a:ea typeface="+mn-ea"/>
              </a:rPr>
              <a:t>日早上</a:t>
            </a:r>
            <a:r>
              <a:rPr lang="en-US" altLang="zh-CN" sz="3600" dirty="0">
                <a:latin typeface="+mn-ea"/>
                <a:ea typeface="+mn-ea"/>
              </a:rPr>
              <a:t>7</a:t>
            </a:r>
            <a:r>
              <a:rPr lang="zh-CN" altLang="zh-CN" sz="3600" dirty="0">
                <a:latin typeface="+mn-ea"/>
                <a:ea typeface="+mn-ea"/>
              </a:rPr>
              <a:t>时</a:t>
            </a:r>
            <a:r>
              <a:rPr lang="en-US" altLang="zh-CN" sz="3600" dirty="0">
                <a:latin typeface="+mn-ea"/>
                <a:ea typeface="+mn-ea"/>
              </a:rPr>
              <a:t>30</a:t>
            </a:r>
            <a:r>
              <a:rPr lang="zh-CN" altLang="zh-CN" sz="3600" dirty="0">
                <a:latin typeface="+mn-ea"/>
                <a:ea typeface="+mn-ea"/>
              </a:rPr>
              <a:t>分许，四川松潘县境内发生一起特大交通事故，已致</a:t>
            </a:r>
            <a:r>
              <a:rPr lang="en-US" altLang="zh-CN" sz="3600" dirty="0">
                <a:latin typeface="+mn-ea"/>
                <a:ea typeface="+mn-ea"/>
              </a:rPr>
              <a:t>8</a:t>
            </a:r>
            <a:r>
              <a:rPr lang="zh-CN" altLang="zh-CN" sz="3600" dirty="0">
                <a:latin typeface="+mn-ea"/>
                <a:ea typeface="+mn-ea"/>
              </a:rPr>
              <a:t>人死亡。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" r="8947" b="9861"/>
          <a:stretch/>
        </p:blipFill>
        <p:spPr>
          <a:xfrm>
            <a:off x="767408" y="188639"/>
            <a:ext cx="9577064" cy="6672545"/>
          </a:xfrm>
        </p:spPr>
      </p:pic>
      <p:sp>
        <p:nvSpPr>
          <p:cNvPr id="5" name="文本框 4"/>
          <p:cNvSpPr txBox="1"/>
          <p:nvPr/>
        </p:nvSpPr>
        <p:spPr>
          <a:xfrm>
            <a:off x="6096000" y="188639"/>
            <a:ext cx="3816350" cy="261610"/>
          </a:xfrm>
          <a:prstGeom prst="rect">
            <a:avLst/>
          </a:prstGeom>
          <a:solidFill>
            <a:srgbClr val="FCFEFB"/>
          </a:solidFill>
        </p:spPr>
        <p:txBody>
          <a:bodyPr wrap="square" rtlCol="0">
            <a:spAutoFit/>
          </a:bodyPr>
          <a:lstStyle/>
          <a:p>
            <a:endParaRPr lang="zh-CN" altLang="en-US" sz="1050" dirty="0"/>
          </a:p>
        </p:txBody>
      </p:sp>
      <p:sp>
        <p:nvSpPr>
          <p:cNvPr id="9220" name="AutoShap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12350" y="6165850"/>
            <a:ext cx="503238" cy="503238"/>
          </a:xfrm>
          <a:custGeom>
            <a:avLst/>
            <a:gdLst>
              <a:gd name="T0" fmla="*/ 195117930 w 21600"/>
              <a:gd name="T1" fmla="*/ 0 h 21600"/>
              <a:gd name="T2" fmla="*/ 117065553 w 21600"/>
              <a:gd name="T3" fmla="*/ 91052436 h 21600"/>
              <a:gd name="T4" fmla="*/ 0 w 21600"/>
              <a:gd name="T5" fmla="*/ 227643553 h 21600"/>
              <a:gd name="T6" fmla="*/ 117065553 w 21600"/>
              <a:gd name="T7" fmla="*/ 273157284 h 21600"/>
              <a:gd name="T8" fmla="*/ 234131083 w 21600"/>
              <a:gd name="T9" fmla="*/ 189692652 h 21600"/>
              <a:gd name="T10" fmla="*/ 273157284 w 21600"/>
              <a:gd name="T11" fmla="*/ 9105243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2"/>
          <p:cNvGrpSpPr>
            <a:grpSpLocks/>
          </p:cNvGrpSpPr>
          <p:nvPr/>
        </p:nvGrpSpPr>
        <p:grpSpPr bwMode="auto">
          <a:xfrm>
            <a:off x="1524000" y="0"/>
            <a:ext cx="9144000" cy="6858000"/>
            <a:chOff x="0" y="0"/>
            <a:chExt cx="5760" cy="4320"/>
          </a:xfrm>
        </p:grpSpPr>
        <p:pic>
          <p:nvPicPr>
            <p:cNvPr id="10246" name="Picture 13" descr="gj_1"/>
            <p:cNvPicPr>
              <a:picLocks noChangeAspect="1" noChangeArrowheads="1"/>
            </p:cNvPicPr>
            <p:nvPr/>
          </p:nvPicPr>
          <p:blipFill>
            <a:blip r:embed="rId2">
              <a:lum bright="36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0"/>
              <a:ext cx="2744" cy="2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14" descr="00123f33f74706e38ed901"/>
            <p:cNvPicPr>
              <a:picLocks noChangeAspect="1" noChangeArrowheads="1"/>
            </p:cNvPicPr>
            <p:nvPr/>
          </p:nvPicPr>
          <p:blipFill>
            <a:blip r:embed="rId3">
              <a:lum bright="30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6" y="2105"/>
              <a:ext cx="2744" cy="2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Picture 15" descr="2516994060"/>
            <p:cNvPicPr>
              <a:picLocks noChangeAspect="1" noChangeArrowheads="1"/>
            </p:cNvPicPr>
            <p:nvPr/>
          </p:nvPicPr>
          <p:blipFill>
            <a:blip r:embed="rId4">
              <a:lum brigh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16" cy="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16" descr="P201010271729129579180032"/>
            <p:cNvPicPr>
              <a:picLocks noChangeAspect="1" noChangeArrowheads="1"/>
            </p:cNvPicPr>
            <p:nvPr/>
          </p:nvPicPr>
          <p:blipFill>
            <a:blip r:embed="rId5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20"/>
              <a:ext cx="3016" cy="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7" name="Rectangle 9"/>
          <p:cNvSpPr>
            <a:spLocks noGrp="1" noChangeArrowheads="1"/>
          </p:cNvSpPr>
          <p:nvPr>
            <p:ph type="title"/>
          </p:nvPr>
        </p:nvSpPr>
        <p:spPr>
          <a:xfrm>
            <a:off x="2207568" y="908050"/>
            <a:ext cx="7776865" cy="1008782"/>
          </a:xfrm>
          <a:solidFill>
            <a:schemeClr val="bg1">
              <a:alpha val="60000"/>
            </a:schemeClr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8000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6600" dirty="0">
                <a:solidFill>
                  <a:schemeClr val="tx1"/>
                </a:solidFill>
                <a:effectLst/>
                <a:latin typeface="+mn-ea"/>
                <a:ea typeface="+mn-ea"/>
              </a:rPr>
              <a:t>举例子</a:t>
            </a:r>
          </a:p>
        </p:txBody>
      </p:sp>
      <p:sp>
        <p:nvSpPr>
          <p:cNvPr id="1024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524000" y="2205038"/>
            <a:ext cx="9144000" cy="2060575"/>
          </a:xfrm>
          <a:solidFill>
            <a:schemeClr val="bg1">
              <a:alpha val="60000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dirty="0" smtClean="0">
                <a:solidFill>
                  <a:schemeClr val="tx1"/>
                </a:solidFill>
                <a:latin typeface="+mn-ea"/>
              </a:rPr>
              <a:t>请你说说哪些交通工具构成了上海的对外交通网络？</a:t>
            </a:r>
          </a:p>
        </p:txBody>
      </p:sp>
      <p:sp>
        <p:nvSpPr>
          <p:cNvPr id="10245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912350" y="6165850"/>
            <a:ext cx="503238" cy="503238"/>
          </a:xfrm>
          <a:custGeom>
            <a:avLst/>
            <a:gdLst>
              <a:gd name="T0" fmla="*/ 195117930 w 21600"/>
              <a:gd name="T1" fmla="*/ 0 h 21600"/>
              <a:gd name="T2" fmla="*/ 117065553 w 21600"/>
              <a:gd name="T3" fmla="*/ 91052436 h 21600"/>
              <a:gd name="T4" fmla="*/ 0 w 21600"/>
              <a:gd name="T5" fmla="*/ 227643553 h 21600"/>
              <a:gd name="T6" fmla="*/ 117065553 w 21600"/>
              <a:gd name="T7" fmla="*/ 273157284 h 21600"/>
              <a:gd name="T8" fmla="*/ 234131083 w 21600"/>
              <a:gd name="T9" fmla="*/ 189692652 h 21600"/>
              <a:gd name="T10" fmla="*/ 273157284 w 21600"/>
              <a:gd name="T11" fmla="*/ 9105243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0525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交通是现代社会的血脉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1438"/>
            <a:ext cx="12192000" cy="5516561"/>
          </a:xfrm>
        </p:spPr>
        <p:txBody>
          <a:bodyPr rtlCol="0">
            <a:norm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+mn-ea"/>
                <a:cs typeface="黑体" charset="0"/>
              </a:rPr>
              <a:t>想一想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cs typeface="黑体" charset="0"/>
              </a:rPr>
              <a:t>：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cs typeface="黑体" charset="0"/>
              </a:rPr>
              <a:t>造成城市拥堵的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cs typeface="黑体" charset="0"/>
              </a:rPr>
              <a:t>原因有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cs typeface="黑体" charset="0"/>
              </a:rPr>
              <a:t>哪些？</a:t>
            </a:r>
            <a:endParaRPr lang="zh-CN" altLang="en-US" sz="3600" dirty="0">
              <a:solidFill>
                <a:schemeClr val="tx1"/>
              </a:solidFill>
              <a:latin typeface="+mn-ea"/>
              <a:cs typeface="黑体" charset="0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zh-CN" altLang="en-US" sz="3500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交通拥堵现象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9" b="3196"/>
          <a:stretch/>
        </p:blipFill>
        <p:spPr bwMode="auto">
          <a:xfrm>
            <a:off x="2207568" y="2060848"/>
            <a:ext cx="7561337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1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/>
              <a:t>课堂总结</a:t>
            </a:r>
            <a:endParaRPr lang="zh-CN" altLang="en-US" dirty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</a:rPr>
              <a:t>我们的日常生活离不开交通，交通是现代社会的血脉。</a:t>
            </a:r>
          </a:p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</a:rPr>
              <a:t>上海道路交通建设不断加速，行成了立体化交通网络。</a:t>
            </a:r>
          </a:p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</a:rPr>
              <a:t>为了保证交通的有序、安全、畅通，必须增强道路交通安全意识，自觉遵守相关的道德规范和法律规范。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/>
              <a:t>课后作业</a:t>
            </a:r>
            <a:endParaRPr lang="zh-CN" altLang="en-US" dirty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1981200" y="2420938"/>
            <a:ext cx="8229600" cy="3705225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</a:rPr>
              <a:t>填一填 </a:t>
            </a:r>
            <a:r>
              <a:rPr lang="en-US" altLang="zh-CN" sz="3200" dirty="0" smtClean="0">
                <a:solidFill>
                  <a:schemeClr val="tx1"/>
                </a:solidFill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</a:rPr>
              <a:t>3</a:t>
            </a:r>
          </a:p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</a:rPr>
              <a:t>答一答 </a:t>
            </a:r>
            <a:r>
              <a:rPr lang="en-US" altLang="zh-CN" sz="3200" dirty="0" smtClean="0">
                <a:solidFill>
                  <a:schemeClr val="tx1"/>
                </a:solidFill>
              </a:rPr>
              <a:t>1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交通是现代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社会的血脉</a:t>
            </a:r>
            <a:endParaRPr kumimoji="1"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本课主要内容：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一、交通的重要作用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二、上海交通发展概况</a:t>
            </a:r>
            <a:endParaRPr kumimoji="1"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kumimoji="1" lang="zh-CN" altLang="en-US" sz="3200" b="1" dirty="0" smtClean="0">
                <a:solidFill>
                  <a:schemeClr val="tx1"/>
                </a:solidFill>
                <a:latin typeface="+mn-ea"/>
              </a:rPr>
              <a:t>三、为保障道路交通安全畅通，自觉遵守相关道德规范、法律规范的重要性</a:t>
            </a:r>
            <a:endParaRPr kumimoji="1"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607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967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4400" dirty="0">
                <a:effectLst/>
              </a:rPr>
              <a:t>交通是现代社会的血脉</a:t>
            </a:r>
            <a:endParaRPr lang="zh-CN" altLang="en-US" sz="4400" dirty="0"/>
          </a:p>
        </p:txBody>
      </p:sp>
      <p:pic>
        <p:nvPicPr>
          <p:cNvPr id="4" name="上海交通.wmv">
            <a:hlinkClick r:id="" action="ppaction://media"/>
            <a:hlinkHover r:id="" action="ppaction://ole?verb=0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0" y="1196752"/>
            <a:ext cx="6096000" cy="4572000"/>
          </a:xfrm>
        </p:spPr>
      </p:pic>
      <p:sp>
        <p:nvSpPr>
          <p:cNvPr id="5" name="TextBox 4"/>
          <p:cNvSpPr txBox="1"/>
          <p:nvPr/>
        </p:nvSpPr>
        <p:spPr>
          <a:xfrm>
            <a:off x="0" y="6093296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3200" b="1" dirty="0">
                <a:solidFill>
                  <a:schemeClr val="accent2"/>
                </a:solidFill>
                <a:ea typeface="宋体" charset="-122"/>
              </a:rPr>
              <a:t>思考</a:t>
            </a:r>
            <a:r>
              <a:rPr lang="zh-CN" altLang="en-US" sz="3200" b="1" dirty="0" smtClean="0">
                <a:solidFill>
                  <a:schemeClr val="accent2"/>
                </a:solidFill>
                <a:ea typeface="宋体" charset="-122"/>
              </a:rPr>
              <a:t>：</a:t>
            </a:r>
            <a:r>
              <a:rPr lang="zh-CN" altLang="en-US" sz="3200" b="1" dirty="0">
                <a:solidFill>
                  <a:schemeClr val="accent2"/>
                </a:solidFill>
                <a:ea typeface="宋体" charset="-122"/>
              </a:rPr>
              <a:t>在视频中你看到</a:t>
            </a:r>
            <a:r>
              <a:rPr lang="zh-CN" altLang="en-US" sz="3200" b="1" dirty="0" smtClean="0">
                <a:solidFill>
                  <a:schemeClr val="accent2"/>
                </a:solidFill>
                <a:ea typeface="宋体" charset="-122"/>
              </a:rPr>
              <a:t>了哪些交通工具？</a:t>
            </a:r>
            <a:endParaRPr lang="zh-CN" altLang="en-US" sz="3200" b="1" dirty="0">
              <a:solidFill>
                <a:schemeClr val="accent2"/>
              </a:solidFill>
              <a:ea typeface="宋体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交通是现代社会的血脉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思考讨论并回答：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在日常生活中，接触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过哪些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交通运输工具，属于什么交通运输方式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公路运输、铁路运输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……)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总结：生活中主要交通运输方式有公路运输、铁路运输、内河航运、海洋运输、管道运输等。前面几种兼顾货运与客运，而管道运输只用于货运。</a:t>
            </a:r>
            <a:endParaRPr lang="zh-CN" altLang="en-US" sz="3200" b="1" dirty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7516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229200"/>
            <a:ext cx="10972800" cy="1240160"/>
          </a:xfrm>
        </p:spPr>
        <p:txBody>
          <a:bodyPr/>
          <a:lstStyle/>
          <a:p>
            <a:pPr marL="342900" lvl="0" indent="-342900" eaLnBrk="1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effectLst/>
                <a:latin typeface="华文新魏"/>
                <a:ea typeface="华文新魏"/>
                <a:cs typeface="+mn-cs"/>
              </a:rPr>
              <a:t>回答：青藏铁路以及</a:t>
            </a:r>
            <a:r>
              <a:rPr lang="zh-CN" altLang="en-US" sz="3600" b="1" dirty="0">
                <a:solidFill>
                  <a:prstClr val="black"/>
                </a:solidFill>
                <a:effectLst/>
                <a:latin typeface="华文新魏"/>
                <a:ea typeface="华文新魏"/>
                <a:cs typeface="+mn-cs"/>
              </a:rPr>
              <a:t>洋山港的修建有什么作用？</a:t>
            </a:r>
            <a:r>
              <a:rPr lang="en-US" altLang="zh-CN" sz="3600" b="1" dirty="0">
                <a:solidFill>
                  <a:prstClr val="black"/>
                </a:solidFill>
                <a:effectLst/>
                <a:latin typeface="华文新魏"/>
                <a:ea typeface="华文新魏"/>
                <a:cs typeface="+mn-cs"/>
              </a:rPr>
              <a:t/>
            </a:r>
            <a:br>
              <a:rPr lang="en-US" altLang="zh-CN" sz="3600" b="1" dirty="0">
                <a:solidFill>
                  <a:prstClr val="black"/>
                </a:solidFill>
                <a:effectLst/>
                <a:latin typeface="华文新魏"/>
                <a:ea typeface="华文新魏"/>
                <a:cs typeface="+mn-cs"/>
              </a:rPr>
            </a:br>
            <a:r>
              <a:rPr lang="zh-CN" altLang="en-US" sz="3600" b="1" dirty="0">
                <a:solidFill>
                  <a:schemeClr val="accent2"/>
                </a:solidFill>
                <a:effectLst/>
                <a:latin typeface="华文新魏"/>
                <a:ea typeface="华文新魏"/>
                <a:cs typeface="+mn-cs"/>
              </a:rPr>
              <a:t>（从个人生活、</a:t>
            </a:r>
            <a:r>
              <a:rPr lang="zh-CN" altLang="en-US" sz="3600" b="1" dirty="0" smtClean="0">
                <a:solidFill>
                  <a:schemeClr val="accent2"/>
                </a:solidFill>
                <a:effectLst/>
                <a:latin typeface="华文新魏"/>
                <a:ea typeface="华文新魏"/>
                <a:cs typeface="+mn-cs"/>
              </a:rPr>
              <a:t>民族交流以及</a:t>
            </a:r>
            <a:r>
              <a:rPr lang="zh-CN" altLang="en-US" sz="3600" b="1" dirty="0">
                <a:solidFill>
                  <a:schemeClr val="accent2"/>
                </a:solidFill>
                <a:effectLst/>
                <a:latin typeface="华文新魏"/>
                <a:ea typeface="华文新魏"/>
                <a:cs typeface="+mn-cs"/>
              </a:rPr>
              <a:t>社会发展等方面回答</a:t>
            </a:r>
            <a:r>
              <a:rPr lang="zh-CN" altLang="en-US" sz="3600" b="1" dirty="0" smtClean="0">
                <a:solidFill>
                  <a:schemeClr val="accent2"/>
                </a:solidFill>
                <a:effectLst/>
                <a:latin typeface="华文新魏"/>
                <a:ea typeface="华文新魏"/>
                <a:cs typeface="+mn-cs"/>
              </a:rPr>
              <a:t>）</a:t>
            </a:r>
            <a:endParaRPr kumimoji="1" lang="zh-CN" altLang="en-US" sz="6000" dirty="0">
              <a:solidFill>
                <a:schemeClr val="accent2"/>
              </a:solidFill>
            </a:endParaRPr>
          </a:p>
        </p:txBody>
      </p:sp>
      <p:pic>
        <p:nvPicPr>
          <p:cNvPr id="11" name="内容占位符 10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10218" r="10218"/>
          <a:stretch>
            <a:fillRect/>
          </a:stretch>
        </p:blipFill>
        <p:spPr>
          <a:xfrm>
            <a:off x="487680" y="332656"/>
            <a:ext cx="5388864" cy="4526280"/>
          </a:xfrm>
        </p:spPr>
      </p:pic>
      <p:pic>
        <p:nvPicPr>
          <p:cNvPr id="26" name="内容占位符 2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0221" r="10221"/>
          <a:stretch>
            <a:fillRect/>
          </a:stretch>
        </p:blipFill>
        <p:spPr>
          <a:xfrm>
            <a:off x="6197600" y="332656"/>
            <a:ext cx="5384800" cy="4525963"/>
          </a:xfrm>
        </p:spPr>
      </p:pic>
    </p:spTree>
    <p:extLst>
      <p:ext uri="{BB962C8B-B14F-4D97-AF65-F5344CB8AC3E}">
        <p14:creationId xmlns:p14="http://schemas.microsoft.com/office/powerpoint/2010/main" val="352231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交通是现代社会的血脉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说一说：</a:t>
            </a:r>
            <a:endParaRPr lang="en-US" altLang="zh-CN" sz="3200" b="1" dirty="0">
              <a:solidFill>
                <a:schemeClr val="tx1"/>
              </a:solidFill>
              <a:latin typeface="+mn-ea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如果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以刚刚提到的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这些交通工具为例的交通系统在一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夜间全部瘫痪了，对于我们的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个人生活、社会生活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而言，会发生什么影响？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总结：我们的生活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（日常出行、贸易往来、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社会交往）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都离不开交通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404813"/>
            <a:ext cx="8229600" cy="863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“十二五”上海交通规划（部分截取）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40769"/>
            <a:ext cx="12192000" cy="532832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/>
                </a:solidFill>
              </a:rPr>
              <a:t>到</a:t>
            </a:r>
            <a:r>
              <a:rPr lang="en-US" altLang="zh-CN" sz="3200" dirty="0">
                <a:solidFill>
                  <a:schemeClr val="tx1"/>
                </a:solidFill>
              </a:rPr>
              <a:t>2015</a:t>
            </a:r>
            <a:r>
              <a:rPr lang="zh-CN" altLang="en-US" sz="3200" dirty="0">
                <a:solidFill>
                  <a:schemeClr val="tx1"/>
                </a:solidFill>
              </a:rPr>
              <a:t>年底，轨道交通力争使网络运营线路总长</a:t>
            </a:r>
            <a:r>
              <a:rPr lang="zh-CN" altLang="en-US" sz="3200" dirty="0" smtClean="0">
                <a:solidFill>
                  <a:schemeClr val="tx1"/>
                </a:solidFill>
              </a:rPr>
              <a:t>达到</a:t>
            </a:r>
            <a:r>
              <a:rPr lang="en-US" altLang="zh-CN" sz="3200" dirty="0" smtClean="0">
                <a:solidFill>
                  <a:schemeClr val="tx1"/>
                </a:solidFill>
              </a:rPr>
              <a:t>600</a:t>
            </a:r>
            <a:r>
              <a:rPr lang="zh-CN" altLang="en-US" sz="3200" dirty="0">
                <a:solidFill>
                  <a:schemeClr val="tx1"/>
                </a:solidFill>
              </a:rPr>
              <a:t>公里左右，车站总数达到</a:t>
            </a:r>
            <a:r>
              <a:rPr lang="en-US" altLang="zh-CN" sz="3200" dirty="0">
                <a:solidFill>
                  <a:schemeClr val="tx1"/>
                </a:solidFill>
              </a:rPr>
              <a:t>375</a:t>
            </a:r>
            <a:r>
              <a:rPr lang="zh-CN" altLang="en-US" sz="3200" dirty="0">
                <a:solidFill>
                  <a:schemeClr val="tx1"/>
                </a:solidFill>
              </a:rPr>
              <a:t>座</a:t>
            </a:r>
            <a:r>
              <a:rPr lang="zh-CN" altLang="en-US" sz="3200" dirty="0" smtClean="0">
                <a:solidFill>
                  <a:schemeClr val="tx1"/>
                </a:solidFill>
              </a:rPr>
              <a:t>左右</a:t>
            </a:r>
            <a:r>
              <a:rPr lang="en-US" altLang="zh-CN" sz="3200" dirty="0">
                <a:solidFill>
                  <a:schemeClr val="tx1"/>
                </a:solidFill>
              </a:rPr>
              <a:t>……</a:t>
            </a:r>
            <a:r>
              <a:rPr lang="zh-CN" altLang="en-US" sz="3200" dirty="0" smtClean="0">
                <a:solidFill>
                  <a:schemeClr val="tx1"/>
                </a:solidFill>
              </a:rPr>
              <a:t>公交</a:t>
            </a:r>
            <a:r>
              <a:rPr lang="zh-CN" altLang="en-US" sz="3200" dirty="0">
                <a:solidFill>
                  <a:schemeClr val="tx1"/>
                </a:solidFill>
              </a:rPr>
              <a:t>中途站距离轨道交通站点出入口距离原则上不超过</a:t>
            </a:r>
            <a:r>
              <a:rPr lang="en-US" altLang="zh-CN" sz="3200" dirty="0">
                <a:solidFill>
                  <a:schemeClr val="tx1"/>
                </a:solidFill>
              </a:rPr>
              <a:t>50</a:t>
            </a:r>
            <a:r>
              <a:rPr lang="zh-CN" altLang="en-US" sz="3200" dirty="0">
                <a:solidFill>
                  <a:schemeClr val="tx1"/>
                </a:solidFill>
              </a:rPr>
              <a:t>米；完善轨道交通应急公交配套服务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</a:rPr>
              <a:t>规划</a:t>
            </a:r>
            <a:r>
              <a:rPr lang="zh-CN" altLang="en-US" sz="3200" dirty="0">
                <a:solidFill>
                  <a:schemeClr val="tx1"/>
                </a:solidFill>
              </a:rPr>
              <a:t>新开工建设枢纽</a:t>
            </a:r>
            <a:r>
              <a:rPr lang="en-US" altLang="zh-CN" sz="3200" dirty="0">
                <a:solidFill>
                  <a:schemeClr val="tx1"/>
                </a:solidFill>
              </a:rPr>
              <a:t>60</a:t>
            </a:r>
            <a:r>
              <a:rPr lang="zh-CN" altLang="en-US" sz="3200" dirty="0">
                <a:solidFill>
                  <a:schemeClr val="tx1"/>
                </a:solidFill>
              </a:rPr>
              <a:t>个以上，到“十二五”期末，力争实现约</a:t>
            </a:r>
            <a:r>
              <a:rPr lang="en-US" altLang="zh-CN" sz="3200" dirty="0">
                <a:solidFill>
                  <a:schemeClr val="tx1"/>
                </a:solidFill>
              </a:rPr>
              <a:t>900</a:t>
            </a:r>
            <a:r>
              <a:rPr lang="zh-CN" altLang="en-US" sz="3200" dirty="0">
                <a:solidFill>
                  <a:schemeClr val="tx1"/>
                </a:solidFill>
              </a:rPr>
              <a:t>条次公交线路进入枢纽站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</a:rPr>
              <a:t>到</a:t>
            </a:r>
            <a:r>
              <a:rPr lang="en-US" altLang="zh-CN" sz="3200" dirty="0">
                <a:solidFill>
                  <a:schemeClr val="tx1"/>
                </a:solidFill>
              </a:rPr>
              <a:t>2015</a:t>
            </a:r>
            <a:r>
              <a:rPr lang="zh-CN" altLang="en-US" sz="3200" dirty="0">
                <a:solidFill>
                  <a:schemeClr val="tx1"/>
                </a:solidFill>
              </a:rPr>
              <a:t>年，地面公交力争使公交专用道总里程达</a:t>
            </a:r>
            <a:r>
              <a:rPr lang="en-US" altLang="zh-CN" sz="3200" dirty="0">
                <a:solidFill>
                  <a:schemeClr val="tx1"/>
                </a:solidFill>
              </a:rPr>
              <a:t>300</a:t>
            </a:r>
            <a:r>
              <a:rPr lang="zh-CN" altLang="en-US" sz="3200" dirty="0">
                <a:solidFill>
                  <a:schemeClr val="tx1"/>
                </a:solidFill>
              </a:rPr>
              <a:t>公里左右，其中中心城约</a:t>
            </a:r>
            <a:r>
              <a:rPr lang="en-US" altLang="zh-CN" sz="3200" dirty="0">
                <a:solidFill>
                  <a:schemeClr val="tx1"/>
                </a:solidFill>
              </a:rPr>
              <a:t>240</a:t>
            </a:r>
            <a:r>
              <a:rPr lang="zh-CN" altLang="en-US" sz="3200" dirty="0">
                <a:solidFill>
                  <a:schemeClr val="tx1"/>
                </a:solidFill>
              </a:rPr>
              <a:t>公里左右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200" dirty="0" smtClean="0">
                <a:solidFill>
                  <a:schemeClr val="tx1"/>
                </a:solidFill>
              </a:rPr>
              <a:t>优化</a:t>
            </a:r>
            <a:r>
              <a:rPr lang="zh-CN" altLang="en-US" sz="3200" dirty="0">
                <a:solidFill>
                  <a:schemeClr val="tx1"/>
                </a:solidFill>
              </a:rPr>
              <a:t>航线，新辟轮渡航线，调整码头资源；提升出租车的运营效率和服务水平</a:t>
            </a:r>
            <a:r>
              <a:rPr lang="zh-CN" altLang="en-US" sz="3200" dirty="0" smtClean="0">
                <a:solidFill>
                  <a:schemeClr val="tx1"/>
                </a:solidFill>
              </a:rPr>
              <a:t>；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C00000"/>
                </a:solidFill>
              </a:rPr>
              <a:t>联系</a:t>
            </a:r>
            <a:r>
              <a:rPr lang="zh-CN" altLang="en-US" sz="3200" dirty="0" smtClean="0">
                <a:solidFill>
                  <a:srgbClr val="C00000"/>
                </a:solidFill>
              </a:rPr>
              <a:t>课本</a:t>
            </a:r>
            <a:r>
              <a:rPr lang="en-US" altLang="zh-CN" sz="3200" dirty="0" smtClean="0">
                <a:solidFill>
                  <a:srgbClr val="C00000"/>
                </a:solidFill>
              </a:rPr>
              <a:t>P66</a:t>
            </a:r>
            <a:r>
              <a:rPr lang="zh-CN" altLang="en-US" sz="3200" dirty="0" smtClean="0">
                <a:solidFill>
                  <a:srgbClr val="C00000"/>
                </a:solidFill>
              </a:rPr>
              <a:t>以及</a:t>
            </a:r>
            <a:r>
              <a:rPr lang="en-US" altLang="zh-CN" sz="3200" dirty="0" smtClean="0">
                <a:solidFill>
                  <a:srgbClr val="C00000"/>
                </a:solidFill>
              </a:rPr>
              <a:t>P70</a:t>
            </a:r>
            <a:r>
              <a:rPr lang="zh-CN" altLang="en-US" sz="3200" dirty="0">
                <a:solidFill>
                  <a:srgbClr val="C00000"/>
                </a:solidFill>
              </a:rPr>
              <a:t>相关</a:t>
            </a:r>
            <a:r>
              <a:rPr lang="zh-CN" altLang="en-US" sz="3200" dirty="0" smtClean="0">
                <a:solidFill>
                  <a:srgbClr val="C00000"/>
                </a:solidFill>
              </a:rPr>
              <a:t>链接，</a:t>
            </a:r>
            <a:r>
              <a:rPr lang="zh-CN" altLang="en-US" sz="3200" dirty="0">
                <a:solidFill>
                  <a:srgbClr val="C00000"/>
                </a:solidFill>
              </a:rPr>
              <a:t>上海的交通建设呈现出一种什么样</a:t>
            </a:r>
            <a:r>
              <a:rPr lang="zh-CN" altLang="en-US" sz="3200" dirty="0" smtClean="0">
                <a:solidFill>
                  <a:srgbClr val="C00000"/>
                </a:solidFill>
              </a:rPr>
              <a:t>的发展趋势？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588170" y="2133600"/>
            <a:ext cx="1800225" cy="23749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algn="just" eaLnBrk="1" fontAlgn="ctr" hangingPunct="1">
              <a:spcBef>
                <a:spcPct val="0"/>
              </a:spcBef>
              <a:buFontTx/>
              <a:buNone/>
            </a:pPr>
            <a:r>
              <a:rPr lang="zh-CN" altLang="en-US" sz="4200" b="1" dirty="0">
                <a:solidFill>
                  <a:srgbClr val="C00000"/>
                </a:solidFill>
                <a:latin typeface="+mn-ea"/>
                <a:ea typeface="+mn-ea"/>
              </a:rPr>
              <a:t>上海的</a:t>
            </a:r>
          </a:p>
          <a:p>
            <a:pPr algn="just" eaLnBrk="1" fontAlgn="ctr" hangingPunct="1">
              <a:spcBef>
                <a:spcPct val="0"/>
              </a:spcBef>
              <a:buFontTx/>
              <a:buNone/>
            </a:pPr>
            <a:r>
              <a:rPr lang="zh-CN" altLang="en-US" sz="4200" b="1" dirty="0">
                <a:solidFill>
                  <a:srgbClr val="C00000"/>
                </a:solidFill>
                <a:latin typeface="+mn-ea"/>
                <a:ea typeface="+mn-ea"/>
              </a:rPr>
              <a:t>立体化</a:t>
            </a:r>
          </a:p>
          <a:p>
            <a:pPr algn="just" eaLnBrk="1" fontAlgn="ctr" hangingPunct="1">
              <a:spcBef>
                <a:spcPct val="0"/>
              </a:spcBef>
              <a:buFontTx/>
              <a:buNone/>
            </a:pPr>
            <a:r>
              <a:rPr lang="zh-CN" altLang="en-US" sz="4200" b="1" dirty="0">
                <a:solidFill>
                  <a:srgbClr val="C00000"/>
                </a:solidFill>
                <a:latin typeface="+mn-ea"/>
                <a:ea typeface="+mn-ea"/>
              </a:rPr>
              <a:t>交通网</a:t>
            </a:r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>
            <a:off x="6161874" y="1412875"/>
            <a:ext cx="576263" cy="527467"/>
          </a:xfrm>
          <a:prstGeom prst="rightArrow">
            <a:avLst>
              <a:gd name="adj1" fmla="val 50000"/>
              <a:gd name="adj2" fmla="val 27313"/>
            </a:avLst>
          </a:prstGeom>
          <a:solidFill>
            <a:srgbClr val="568FD7"/>
          </a:solidFill>
          <a:ln>
            <a:solidFill>
              <a:schemeClr val="accent2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6738136" y="692150"/>
            <a:ext cx="389436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为方便人们出行和城市生活的有序运行提供了重要的基础条件。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6738136" y="2781301"/>
            <a:ext cx="3894368" cy="1439861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使上海城市交通进一步提速。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6738136" y="4508500"/>
            <a:ext cx="3894368" cy="216086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继续方便着人们的出行，并对上海服务全国、走向世界起着重要的作用。</a:t>
            </a:r>
          </a:p>
        </p:txBody>
      </p:sp>
      <p:grpSp>
        <p:nvGrpSpPr>
          <p:cNvPr id="25622" name="Group 22"/>
          <p:cNvGrpSpPr>
            <a:grpSpLocks/>
          </p:cNvGrpSpPr>
          <p:nvPr/>
        </p:nvGrpSpPr>
        <p:grpSpPr bwMode="auto">
          <a:xfrm>
            <a:off x="3066249" y="2781301"/>
            <a:ext cx="3050045" cy="1511301"/>
            <a:chOff x="1837" y="1978"/>
            <a:chExt cx="1425" cy="952"/>
          </a:xfrm>
          <a:noFill/>
        </p:grpSpPr>
        <p:sp>
          <p:nvSpPr>
            <p:cNvPr id="7188" name="Text Box 8"/>
            <p:cNvSpPr txBox="1">
              <a:spLocks noChangeArrowheads="1"/>
            </p:cNvSpPr>
            <p:nvPr/>
          </p:nvSpPr>
          <p:spPr bwMode="auto">
            <a:xfrm>
              <a:off x="1837" y="1978"/>
              <a:ext cx="1361" cy="907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2.“</a:t>
              </a:r>
              <a:r>
                <a:rPr lang="zh-CN" altLang="en-US" sz="3200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环加射线”轨道</a:t>
              </a:r>
              <a:r>
                <a:rPr lang="zh-CN" altLang="en-US" sz="3200" dirty="0" smtClean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交通网   </a:t>
              </a:r>
              <a:endPara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89" name="AutoShape 20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2944" y="2779"/>
              <a:ext cx="318" cy="151"/>
            </a:xfrm>
            <a:prstGeom prst="actionButtonBlank">
              <a:avLst/>
            </a:prstGeom>
            <a:solidFill>
              <a:srgbClr val="073E87"/>
            </a:solidFill>
            <a:ln>
              <a:solidFill>
                <a:srgbClr val="073E87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27" name="Group 27"/>
          <p:cNvGrpSpPr>
            <a:grpSpLocks/>
          </p:cNvGrpSpPr>
          <p:nvPr/>
        </p:nvGrpSpPr>
        <p:grpSpPr bwMode="auto">
          <a:xfrm>
            <a:off x="3066250" y="692150"/>
            <a:ext cx="3050045" cy="1800225"/>
            <a:chOff x="1837" y="436"/>
            <a:chExt cx="1425" cy="1134"/>
          </a:xfrm>
          <a:noFill/>
        </p:grpSpPr>
        <p:sp>
          <p:nvSpPr>
            <p:cNvPr id="7186" name="Text Box 7"/>
            <p:cNvSpPr txBox="1">
              <a:spLocks noChangeArrowheads="1"/>
            </p:cNvSpPr>
            <p:nvPr/>
          </p:nvSpPr>
          <p:spPr bwMode="auto">
            <a:xfrm>
              <a:off x="1837" y="436"/>
              <a:ext cx="1361" cy="1134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9pPr>
            </a:lstStyle>
            <a:p>
              <a:pPr algn="just" eaLnBrk="1" fontAlgn="b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1.“</a:t>
              </a:r>
              <a:r>
                <a:rPr lang="zh-CN" altLang="en-US" sz="3200" dirty="0">
                  <a:solidFill>
                    <a:schemeClr val="accent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三环十射”快速交通路网拥抱着申城</a:t>
              </a:r>
            </a:p>
          </p:txBody>
        </p:sp>
        <p:sp>
          <p:nvSpPr>
            <p:cNvPr id="7187" name="AutoShape 26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2944" y="1419"/>
              <a:ext cx="318" cy="151"/>
            </a:xfrm>
            <a:prstGeom prst="actionButtonBlank">
              <a:avLst/>
            </a:prstGeom>
            <a:solidFill>
              <a:srgbClr val="568FD7"/>
            </a:solidFill>
            <a:ln>
              <a:solidFill>
                <a:srgbClr val="568FD7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9" name="AutoShape 3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235869" y="5108366"/>
            <a:ext cx="504825" cy="576262"/>
          </a:xfrm>
          <a:prstGeom prst="downArrow">
            <a:avLst>
              <a:gd name="adj1" fmla="val 50000"/>
              <a:gd name="adj2" fmla="val 28538"/>
            </a:avLst>
          </a:prstGeom>
          <a:solidFill>
            <a:srgbClr val="C00000"/>
          </a:solidFill>
          <a:ln>
            <a:solidFill>
              <a:srgbClr val="C00000"/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35" name="Group 35"/>
          <p:cNvGrpSpPr>
            <a:grpSpLocks/>
          </p:cNvGrpSpPr>
          <p:nvPr/>
        </p:nvGrpSpPr>
        <p:grpSpPr bwMode="auto">
          <a:xfrm>
            <a:off x="3066250" y="4508500"/>
            <a:ext cx="3050044" cy="1800225"/>
            <a:chOff x="1837" y="2840"/>
            <a:chExt cx="1425" cy="1134"/>
          </a:xfrm>
          <a:noFill/>
        </p:grpSpPr>
        <p:sp>
          <p:nvSpPr>
            <p:cNvPr id="7184" name="Text Box 9"/>
            <p:cNvSpPr txBox="1">
              <a:spLocks noChangeArrowheads="1"/>
            </p:cNvSpPr>
            <p:nvPr/>
          </p:nvSpPr>
          <p:spPr bwMode="auto">
            <a:xfrm>
              <a:off x="1837" y="2840"/>
              <a:ext cx="1361" cy="1088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陆海空对外交通网络连接着全国和世界</a:t>
              </a:r>
            </a:p>
          </p:txBody>
        </p:sp>
        <p:sp>
          <p:nvSpPr>
            <p:cNvPr id="7185" name="AutoShape 34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2944" y="3823"/>
              <a:ext cx="318" cy="151"/>
            </a:xfrm>
            <a:prstGeom prst="actionButtonBlank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Courier New" panose="02070309020205020404" pitchFamily="49" charset="0"/>
                <a:buChar char="o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rgbClr val="7F7F7F"/>
                  </a:solidFill>
                  <a:latin typeface="Bookman Old Style" panose="02050604050505020204" pitchFamily="18" charset="0"/>
                  <a:ea typeface="华文新魏" panose="0201080004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左大括号 2"/>
          <p:cNvSpPr/>
          <p:nvPr/>
        </p:nvSpPr>
        <p:spPr>
          <a:xfrm>
            <a:off x="2531270" y="980728"/>
            <a:ext cx="504056" cy="5688632"/>
          </a:xfrm>
          <a:prstGeom prst="leftBrac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 dirty="0"/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6161873" y="5108366"/>
            <a:ext cx="576263" cy="527467"/>
          </a:xfrm>
          <a:prstGeom prst="rightArrow">
            <a:avLst>
              <a:gd name="adj1" fmla="val 50000"/>
              <a:gd name="adj2" fmla="val 27313"/>
            </a:avLst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AutoShape 10"/>
          <p:cNvSpPr>
            <a:spLocks noChangeArrowheads="1"/>
          </p:cNvSpPr>
          <p:nvPr/>
        </p:nvSpPr>
        <p:spPr bwMode="auto">
          <a:xfrm>
            <a:off x="6161874" y="3177381"/>
            <a:ext cx="576263" cy="527467"/>
          </a:xfrm>
          <a:prstGeom prst="rightArrow">
            <a:avLst>
              <a:gd name="adj1" fmla="val 50000"/>
              <a:gd name="adj2" fmla="val 27313"/>
            </a:avLst>
          </a:prstGeom>
          <a:solidFill>
            <a:srgbClr val="073E87"/>
          </a:solidFill>
          <a:ln>
            <a:solidFill>
              <a:srgbClr val="073E87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Bookman Old Style" panose="02050604050505020204" pitchFamily="18" charset="0"/>
                <a:ea typeface="华文新魏" panose="020108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animBg="1"/>
      <p:bldP spid="25611" grpId="0"/>
      <p:bldP spid="25613" grpId="0" animBg="1"/>
      <p:bldP spid="25615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00110359"/>
          <p:cNvPicPr>
            <a:picLocks noChangeAspect="1" noChangeArrowheads="1"/>
          </p:cNvPicPr>
          <p:nvPr/>
        </p:nvPicPr>
        <p:blipFill rotWithShape="1">
          <a:blip r:embed="rId2">
            <a:lum brigh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12202" r="3484" b="12444"/>
          <a:stretch/>
        </p:blipFill>
        <p:spPr bwMode="auto">
          <a:xfrm>
            <a:off x="0" y="-27383"/>
            <a:ext cx="12192000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7383"/>
            <a:ext cx="12192000" cy="1170383"/>
          </a:xfrm>
          <a:solidFill>
            <a:schemeClr val="bg1">
              <a:alpha val="50000"/>
            </a:schemeClr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accent2"/>
                </a:solidFill>
              </a:rPr>
              <a:t>阅读材料并回答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143000"/>
            <a:ext cx="12192000" cy="5742385"/>
          </a:xfrm>
          <a:solidFill>
            <a:schemeClr val="bg1">
              <a:alpha val="50000"/>
            </a:schemeClr>
          </a:solidFill>
        </p:spPr>
        <p:txBody>
          <a:bodyPr/>
          <a:lstStyle/>
          <a:p>
            <a:pPr marL="609600" indent="-609600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三环”、“十射”分别指的是哪几条？</a:t>
            </a:r>
          </a:p>
          <a:p>
            <a:pPr marL="609600" indent="-609600" eaLnBrk="1" hangingPunct="1">
              <a:spcBef>
                <a:spcPct val="15000"/>
              </a:spcBef>
              <a:buFont typeface="Arial" panose="020B0604020202020204" pitchFamily="34" charset="0"/>
              <a:buNone/>
            </a:pP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（请在书本</a:t>
            </a:r>
            <a:r>
              <a:rPr lang="en-US" altLang="zh-CN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66</a:t>
            </a: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页的地图上找出这几条路）</a:t>
            </a:r>
          </a:p>
          <a:p>
            <a:pPr marL="609600" indent="-609600" eaLnBrk="1" hangingPunct="1">
              <a:spcBef>
                <a:spcPct val="40000"/>
              </a:spcBef>
              <a:buFontTx/>
              <a:buAutoNum type="arabicPeriod" startAt="2"/>
            </a:pP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“申”字型的高架路网由哪几条路构成？</a:t>
            </a:r>
          </a:p>
          <a:p>
            <a:pPr marL="609600" indent="-609600" eaLnBrk="1" hangingPunct="1">
              <a:spcBef>
                <a:spcPct val="15000"/>
              </a:spcBef>
              <a:buFont typeface="Arial" panose="020B0604020202020204" pitchFamily="34" charset="0"/>
              <a:buNone/>
            </a:pP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（请在书本</a:t>
            </a:r>
            <a:r>
              <a:rPr lang="en-US" altLang="zh-CN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66</a:t>
            </a: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页的地图上画出这几条路）</a:t>
            </a:r>
          </a:p>
          <a:p>
            <a:pPr marL="609600" indent="-609600" eaLnBrk="1" hangingPunct="1">
              <a:spcBef>
                <a:spcPct val="35000"/>
              </a:spcBef>
              <a:buFontTx/>
              <a:buAutoNum type="arabicPeriod" startAt="3"/>
            </a:pPr>
            <a:r>
              <a:rPr lang="zh-CN" altLang="en-US" sz="34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“申”字型高架路网的建成对于城市交通有什么作用？</a:t>
            </a:r>
          </a:p>
        </p:txBody>
      </p:sp>
      <p:sp>
        <p:nvSpPr>
          <p:cNvPr id="8197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40416" y="6165304"/>
            <a:ext cx="503238" cy="503238"/>
          </a:xfrm>
          <a:custGeom>
            <a:avLst/>
            <a:gdLst>
              <a:gd name="T0" fmla="*/ 195117930 w 21600"/>
              <a:gd name="T1" fmla="*/ 0 h 21600"/>
              <a:gd name="T2" fmla="*/ 117065553 w 21600"/>
              <a:gd name="T3" fmla="*/ 91052436 h 21600"/>
              <a:gd name="T4" fmla="*/ 0 w 21600"/>
              <a:gd name="T5" fmla="*/ 227643553 h 21600"/>
              <a:gd name="T6" fmla="*/ 117065553 w 21600"/>
              <a:gd name="T7" fmla="*/ 273157284 h 21600"/>
              <a:gd name="T8" fmla="*/ 234131083 w 21600"/>
              <a:gd name="T9" fmla="*/ 189692652 h 21600"/>
              <a:gd name="T10" fmla="*/ 273157284 w 21600"/>
              <a:gd name="T11" fmla="*/ 91052436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2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569</Words>
  <Paragraphs>51</Paragraphs>
  <Slides>14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仿宋</vt:lpstr>
      <vt:lpstr>黑体</vt:lpstr>
      <vt:lpstr>华文楷体</vt:lpstr>
      <vt:lpstr>华文新魏</vt:lpstr>
      <vt:lpstr>宋体</vt:lpstr>
      <vt:lpstr>Arial</vt:lpstr>
      <vt:lpstr>Bookman Old Style</vt:lpstr>
      <vt:lpstr>Calibri</vt:lpstr>
      <vt:lpstr>Century Gothic</vt:lpstr>
      <vt:lpstr>Courier New</vt:lpstr>
      <vt:lpstr>Gill Sans MT</vt:lpstr>
      <vt:lpstr>主管人员</vt:lpstr>
      <vt:lpstr>PowerPoint 演示文稿</vt:lpstr>
      <vt:lpstr>交通是现代社会的血脉</vt:lpstr>
      <vt:lpstr>交通是现代社会的血脉</vt:lpstr>
      <vt:lpstr>交通是现代社会的血脉</vt:lpstr>
      <vt:lpstr>回答：青藏铁路以及洋山港的修建有什么作用？ （从个人生活、民族交流以及社会发展等方面回答）</vt:lpstr>
      <vt:lpstr>交通是现代社会的血脉</vt:lpstr>
      <vt:lpstr>“十二五”上海交通规划（部分截取）</vt:lpstr>
      <vt:lpstr>PowerPoint 演示文稿</vt:lpstr>
      <vt:lpstr>阅读材料并回答</vt:lpstr>
      <vt:lpstr>PowerPoint 演示文稿</vt:lpstr>
      <vt:lpstr>  举例子</vt:lpstr>
      <vt:lpstr>交通是现代社会的血脉</vt:lpstr>
      <vt:lpstr>课堂总结</vt:lpstr>
      <vt:lpstr>课后作业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Tclsevers</cp:lastModifiedBy>
  <dcterms:created xsi:type="dcterms:W3CDTF">2014-11-17T00:05:33Z</dcterms:created>
  <dcterms:modified xsi:type="dcterms:W3CDTF">2018-11-23T04:40:40Z</dcterms:modified>
</cp:coreProperties>
</file>