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7" r:id="rId12"/>
    <p:sldId id="278" r:id="rId13"/>
    <p:sldId id="276" r:id="rId14"/>
    <p:sldId id="279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AD2361"/>
    <a:srgbClr val="00CC00"/>
    <a:srgbClr val="0033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08" autoAdjust="0"/>
  </p:normalViewPr>
  <p:slideViewPr>
    <p:cSldViewPr>
      <p:cViewPr varScale="1">
        <p:scale>
          <a:sx n="87" d="100"/>
          <a:sy n="87" d="100"/>
        </p:scale>
        <p:origin x="-22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A986C-3046-4E12-9D06-646373182D4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09B61-1850-44FD-A939-AA3E951F58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83E072-4F8B-4878-A92D-FAA66404FA3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A4719-4033-40CE-B448-8E4535A51F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0313" y="274638"/>
            <a:ext cx="2746375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8313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5260D1-8D5C-4C0E-AB7D-62468A9C007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CB35B9-7097-4509-99E9-A9B49FA8667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1A4E72-B335-449F-B07F-AC7027170767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CDBF5-CAED-44FD-BD95-082F99A25B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1DF123-3634-42EB-BCD4-12E968E6CD29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B04AB-542F-48A3-AE2E-0F934175BC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3888" y="1628775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488" y="1628775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D1120-E133-4880-9B21-28D082C98C67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2EC2-3188-447E-BC71-811FEADAD4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E9FEA1-426E-419F-9CF3-01B617E902E3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3BF4D-E0F9-4D1E-8D76-3714F9C9DE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3DC5F5-28BE-469E-B676-EB521DDDFE61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DC144-0203-4F75-95EB-0B72F43419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A70E16-D1E2-4C9B-8073-2495207B1F48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4ECEA-7A6B-4B82-8538-F2B15B25E2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5B9381-36F7-4EE6-8600-E1B6515D84B8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4C487-BA59-46ED-8B5C-B67E98B2932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AC8EB3-61FA-4D36-8B00-47A3D9D5A541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15437-5CD7-4F49-B245-63B7165013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3888" y="1628775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EE29944-6955-4232-9D4D-79EE9B326E4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EB4727E-9C98-4B99-A2A2-6CDC3840FFB6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4823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12192000" cy="260350"/>
          </a:xfrm>
          <a:prstGeom prst="rect">
            <a:avLst/>
          </a:prstGeom>
          <a:noFill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219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8113713" y="6548438"/>
            <a:ext cx="3787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7150" y="4791075"/>
            <a:ext cx="6881813" cy="1371600"/>
          </a:xfrm>
        </p:spPr>
      </p:pic>
      <p:sp>
        <p:nvSpPr>
          <p:cNvPr id="13314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地点：</a:t>
            </a:r>
            <a:r>
              <a:rPr lang="en-US" altLang="zh-CN" sz="4000" b="0">
                <a:solidFill>
                  <a:schemeClr val="tx1"/>
                </a:solidFill>
              </a:rPr>
              <a:t>×××</a:t>
            </a:r>
            <a:r>
              <a:rPr lang="zh-CN" altLang="en-US" sz="4000" b="0">
                <a:solidFill>
                  <a:schemeClr val="tx1"/>
                </a:solidFill>
              </a:rPr>
              <a:t>路公交车上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时间：星期六早上</a:t>
            </a:r>
            <a:r>
              <a:rPr lang="en-US" altLang="zh-CN" sz="4000" b="0">
                <a:solidFill>
                  <a:schemeClr val="tx1"/>
                </a:solidFill>
              </a:rPr>
              <a:t>8</a:t>
            </a:r>
            <a:r>
              <a:rPr lang="zh-CN" altLang="en-US" sz="4000" b="0">
                <a:solidFill>
                  <a:schemeClr val="tx1"/>
                </a:solidFill>
              </a:rPr>
              <a:t>：</a:t>
            </a:r>
            <a:r>
              <a:rPr lang="en-US" altLang="zh-CN" sz="4000" b="0">
                <a:solidFill>
                  <a:schemeClr val="tx1"/>
                </a:solidFill>
              </a:rPr>
              <a:t>10</a:t>
            </a:r>
            <a:r>
              <a:rPr lang="zh-CN" altLang="en-US" sz="4000" b="0">
                <a:solidFill>
                  <a:schemeClr val="tx1"/>
                </a:solidFill>
              </a:rPr>
              <a:t>分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人物：小张、孕妇、无数乘客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情境：小张没有硬挤公交车，而是等了好久才上另一辆公交车。好不容易有一个座位，刚坐下，就上来一个大肚子的孕妇，不偏不倚，就站在小张身边，不让吧，于心不忍，让吧，自己也很累。小张思想又开始斗争了</a:t>
            </a:r>
            <a:r>
              <a:rPr lang="en-US" altLang="zh-CN" sz="4000" b="0">
                <a:solidFill>
                  <a:schemeClr val="tx1"/>
                </a:solidFill>
              </a:rPr>
              <a:t>……</a:t>
            </a:r>
          </a:p>
          <a:p>
            <a:endParaRPr lang="zh-CN" altLang="en-US" sz="4000"/>
          </a:p>
        </p:txBody>
      </p:sp>
      <p:sp>
        <p:nvSpPr>
          <p:cNvPr id="4" name="TextBox 3"/>
          <p:cNvSpPr txBox="1"/>
          <p:nvPr/>
        </p:nvSpPr>
        <p:spPr>
          <a:xfrm>
            <a:off x="7608168" y="684973"/>
            <a:ext cx="2232248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>
                  <a:solidFill>
                    <a:schemeClr val="accent6"/>
                  </a:solidFill>
                </a:ln>
                <a:solidFill>
                  <a:srgbClr val="AD23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镜头二：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7213" y="4071938"/>
            <a:ext cx="6997700" cy="1755775"/>
          </a:xfrm>
        </p:spPr>
      </p:pic>
      <p:sp>
        <p:nvSpPr>
          <p:cNvPr id="22530" name="内容占位符 2"/>
          <p:cNvSpPr>
            <a:spLocks noGrp="1"/>
          </p:cNvSpPr>
          <p:nvPr>
            <p:ph sz="quarter" idx="4294967295"/>
          </p:nvPr>
        </p:nvSpPr>
        <p:spPr>
          <a:xfrm>
            <a:off x="2093913" y="1858963"/>
            <a:ext cx="8229600" cy="4295775"/>
          </a:xfrm>
        </p:spPr>
        <p:txBody>
          <a:bodyPr/>
          <a:lstStyle/>
          <a:p>
            <a:r>
              <a:rPr lang="en-US" altLang="zh-CN" sz="4000" b="0">
                <a:solidFill>
                  <a:schemeClr val="tx1"/>
                </a:solidFill>
              </a:rPr>
              <a:t>1</a:t>
            </a:r>
            <a:r>
              <a:rPr lang="zh-CN" altLang="zh-CN" sz="4000" b="0">
                <a:solidFill>
                  <a:schemeClr val="tx1"/>
                </a:solidFill>
              </a:rPr>
              <a:t>、乘客候车须在站台或者人行道上</a:t>
            </a:r>
            <a:r>
              <a:rPr lang="en-US" altLang="zh-CN" sz="4000" b="0">
                <a:solidFill>
                  <a:schemeClr val="tx1"/>
                </a:solidFill>
              </a:rPr>
              <a:t>……</a:t>
            </a:r>
            <a:endParaRPr lang="zh-CN" altLang="zh-CN" sz="4000" b="0">
              <a:solidFill>
                <a:schemeClr val="tx1"/>
              </a:solidFill>
            </a:endParaRPr>
          </a:p>
          <a:p>
            <a:r>
              <a:rPr lang="en-US" altLang="zh-CN" sz="4000" b="0">
                <a:solidFill>
                  <a:schemeClr val="tx1"/>
                </a:solidFill>
              </a:rPr>
              <a:t>2</a:t>
            </a:r>
            <a:r>
              <a:rPr lang="zh-CN" altLang="en-US" sz="4000" b="0">
                <a:solidFill>
                  <a:schemeClr val="tx1"/>
                </a:solidFill>
              </a:rPr>
              <a:t>、乘客上车后应该</a:t>
            </a:r>
            <a:r>
              <a:rPr lang="en-US" altLang="zh-CN" sz="4000" b="0">
                <a:solidFill>
                  <a:schemeClr val="tx1"/>
                </a:solidFill>
              </a:rPr>
              <a:t>……</a:t>
            </a:r>
          </a:p>
          <a:p>
            <a:r>
              <a:rPr lang="en-US" altLang="zh-CN" sz="4000" b="0">
                <a:solidFill>
                  <a:schemeClr val="tx1"/>
                </a:solidFill>
              </a:rPr>
              <a:t>……</a:t>
            </a:r>
            <a:endParaRPr lang="zh-CN" altLang="en-US" sz="40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7213" y="4071938"/>
            <a:ext cx="6997700" cy="1755775"/>
          </a:xfrm>
        </p:spPr>
      </p:pic>
      <p:sp>
        <p:nvSpPr>
          <p:cNvPr id="23554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                     </a:t>
            </a:r>
            <a:r>
              <a:rPr lang="zh-CN" altLang="en-US" sz="4000" b="0">
                <a:solidFill>
                  <a:srgbClr val="FF0000"/>
                </a:solidFill>
              </a:rPr>
              <a:t>文明行路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行人须走人行道，不图方便不乱行；过马路走横道线，不翻栏杆不斜穿；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遵守信号听指挥，不闯红灯不抢行；分到骑行守规矩，不抢车道不占道；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驾车遵线守标志，不乱变道不超速；学法知法更守法，争做文明行路人。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7213" y="4071938"/>
            <a:ext cx="6997700" cy="1755775"/>
          </a:xfrm>
        </p:spPr>
      </p:pic>
      <p:sp>
        <p:nvSpPr>
          <p:cNvPr id="24578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en-US" altLang="zh-CN" sz="4000" b="0">
                <a:solidFill>
                  <a:srgbClr val="FF0000"/>
                </a:solidFill>
              </a:rPr>
              <a:t>         </a:t>
            </a:r>
            <a:r>
              <a:rPr lang="zh-CN" altLang="zh-CN" sz="4000" b="0">
                <a:solidFill>
                  <a:srgbClr val="FF0000"/>
                </a:solidFill>
              </a:rPr>
              <a:t>文明乘车</a:t>
            </a:r>
          </a:p>
          <a:p>
            <a:r>
              <a:rPr lang="zh-CN" altLang="zh-CN" sz="4000" b="0">
                <a:solidFill>
                  <a:schemeClr val="tx1"/>
                </a:solidFill>
              </a:rPr>
              <a:t>举止文明，遵守“七不”；排队上车，先下后上；</a:t>
            </a:r>
          </a:p>
          <a:p>
            <a:r>
              <a:rPr lang="zh-CN" altLang="zh-CN" sz="4000" b="0">
                <a:solidFill>
                  <a:schemeClr val="tx1"/>
                </a:solidFill>
              </a:rPr>
              <a:t>主动让座，照顾老幼；互相谦让，注重公德；</a:t>
            </a:r>
          </a:p>
          <a:p>
            <a:r>
              <a:rPr lang="zh-CN" altLang="zh-CN" sz="4000" b="0">
                <a:solidFill>
                  <a:schemeClr val="tx1"/>
                </a:solidFill>
              </a:rPr>
              <a:t>衣着整洁，讲究卫生；《乘车规则》，人人遵守。</a:t>
            </a:r>
          </a:p>
          <a:p>
            <a:endParaRPr lang="zh-CN" altLang="en-US" sz="3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4071938"/>
            <a:ext cx="6791325" cy="1811337"/>
          </a:xfrm>
        </p:spPr>
      </p:pic>
      <p:sp>
        <p:nvSpPr>
          <p:cNvPr id="25602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       实践表明，交通安全需要道德规范来维护。遵守道德规范，维护交通秩序，是公民具有社会责任心的表现，也是道路交通安全、畅通的重要保证。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       我们应该牢牢记住“出行有道、行车有德、交通安全、人人有责”，坚持“文明行路、文明乘车、文明骑车、文明开车”，是我们的交通环境更加有序、安全、畅通。</a:t>
            </a:r>
          </a:p>
          <a:p>
            <a:endParaRPr lang="zh-CN" altLang="en-US" sz="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4071938"/>
            <a:ext cx="6791325" cy="1811337"/>
          </a:xfrm>
        </p:spPr>
      </p:pic>
      <p:sp>
        <p:nvSpPr>
          <p:cNvPr id="26626" name="内容占位符 2"/>
          <p:cNvSpPr>
            <a:spLocks noGrp="1"/>
          </p:cNvSpPr>
          <p:nvPr>
            <p:ph sz="quarter" idx="4294967295"/>
          </p:nvPr>
        </p:nvSpPr>
        <p:spPr>
          <a:xfrm>
            <a:off x="2093913" y="3171825"/>
            <a:ext cx="8229600" cy="2982913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答一答 </a:t>
            </a:r>
            <a:r>
              <a:rPr lang="en-US" altLang="zh-CN" sz="4000" b="0">
                <a:solidFill>
                  <a:schemeClr val="tx1"/>
                </a:solidFill>
              </a:rPr>
              <a:t>2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辨一辨 </a:t>
            </a:r>
            <a:r>
              <a:rPr lang="en-US" altLang="zh-CN" sz="4000" b="0">
                <a:solidFill>
                  <a:schemeClr val="tx1"/>
                </a:solidFill>
              </a:rPr>
              <a:t>2</a:t>
            </a:r>
          </a:p>
          <a:p>
            <a:endParaRPr lang="zh-CN" altLang="en-US" sz="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内容占位符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8475" y="182563"/>
            <a:ext cx="2889250" cy="6248400"/>
          </a:xfrm>
        </p:spPr>
      </p:pic>
      <p:sp>
        <p:nvSpPr>
          <p:cNvPr id="5" name="矩形 4"/>
          <p:cNvSpPr/>
          <p:nvPr/>
        </p:nvSpPr>
        <p:spPr>
          <a:xfrm>
            <a:off x="5214938" y="908050"/>
            <a:ext cx="5561012" cy="25542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>
              <a:defRPr/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zh-CN" altLang="zh-CN" sz="3200" dirty="0">
                <a:solidFill>
                  <a:schemeClr val="accent6">
                    <a:lumMod val="50000"/>
                  </a:schemeClr>
                </a:solidFill>
              </a:rPr>
              <a:t>为了不给孕妇让座，重庆两名男子在公交车上竟比起了身份证，并约定年龄小的让座。最后，</a:t>
            </a: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</a:rPr>
              <a:t>58</a:t>
            </a:r>
            <a:r>
              <a:rPr lang="zh-CN" altLang="zh-CN" sz="3200" dirty="0">
                <a:solidFill>
                  <a:schemeClr val="accent6">
                    <a:lumMod val="50000"/>
                  </a:schemeClr>
                </a:solidFill>
              </a:rPr>
              <a:t>岁的张先生因比对方小</a:t>
            </a: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zh-CN" sz="3200" dirty="0">
                <a:solidFill>
                  <a:schemeClr val="accent6">
                    <a:lumMod val="50000"/>
                  </a:schemeClr>
                </a:solidFill>
              </a:rPr>
              <a:t>岁，成了“失败者”。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33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91013" y="4065588"/>
            <a:ext cx="6999287" cy="1755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4243388"/>
            <a:ext cx="6791325" cy="1511300"/>
          </a:xfrm>
        </p:spPr>
      </p:pic>
      <p:sp>
        <p:nvSpPr>
          <p:cNvPr id="15362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en-US" altLang="zh-CN" sz="4800">
                <a:solidFill>
                  <a:srgbClr val="FF0000"/>
                </a:solidFill>
              </a:rPr>
              <a:t>《</a:t>
            </a:r>
            <a:r>
              <a:rPr lang="zh-CN" altLang="en-US" sz="4800">
                <a:solidFill>
                  <a:srgbClr val="FF0000"/>
                </a:solidFill>
              </a:rPr>
              <a:t>上海市公共汽车和电车乘坐规则</a:t>
            </a:r>
            <a:r>
              <a:rPr lang="en-US" altLang="zh-CN" sz="4800">
                <a:solidFill>
                  <a:srgbClr val="FF0000"/>
                </a:solidFill>
              </a:rPr>
              <a:t>》</a:t>
            </a:r>
            <a:r>
              <a:rPr lang="zh-CN" altLang="en-US" sz="4800">
                <a:solidFill>
                  <a:srgbClr val="FF0000"/>
                </a:solidFill>
              </a:rPr>
              <a:t>规定：</a:t>
            </a:r>
          </a:p>
          <a:p>
            <a:r>
              <a:rPr lang="zh-CN" altLang="en-US" sz="4800">
                <a:solidFill>
                  <a:srgbClr val="FF0000"/>
                </a:solidFill>
              </a:rPr>
              <a:t>第二条  主动照顾老、幼、病、残、孕妇及怀抱婴儿的乘客优先上车并让座。不准多占座位或者躺卧、站立在座位上。</a:t>
            </a:r>
            <a:endParaRPr lang="en-US" altLang="zh-CN" sz="4800">
              <a:solidFill>
                <a:srgbClr val="FF0000"/>
              </a:solidFill>
            </a:endParaRPr>
          </a:p>
          <a:p>
            <a:endParaRPr lang="en-US" altLang="zh-CN" sz="4800">
              <a:solidFill>
                <a:srgbClr val="FF0000"/>
              </a:solidFill>
            </a:endParaRPr>
          </a:p>
          <a:p>
            <a:r>
              <a:rPr lang="zh-CN" altLang="en-US" sz="4000" b="0"/>
              <a:t>完成</a:t>
            </a:r>
            <a:r>
              <a:rPr lang="en-US" altLang="zh-CN" sz="4000" b="0"/>
              <a:t>P73</a:t>
            </a:r>
            <a:r>
              <a:rPr lang="zh-CN" altLang="en-US" sz="4000" b="0"/>
              <a:t>阅读天地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3725" y="5078413"/>
            <a:ext cx="6881813" cy="1371600"/>
          </a:xfrm>
        </p:spPr>
      </p:pic>
      <p:sp>
        <p:nvSpPr>
          <p:cNvPr id="16386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地点：</a:t>
            </a:r>
            <a:r>
              <a:rPr lang="en-US" altLang="zh-CN" sz="4000" b="0">
                <a:solidFill>
                  <a:schemeClr val="tx1"/>
                </a:solidFill>
              </a:rPr>
              <a:t>×××</a:t>
            </a:r>
            <a:r>
              <a:rPr lang="zh-CN" altLang="en-US" sz="4000" b="0">
                <a:solidFill>
                  <a:schemeClr val="tx1"/>
                </a:solidFill>
              </a:rPr>
              <a:t>路公交车上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时间：星期六早上</a:t>
            </a:r>
            <a:r>
              <a:rPr lang="en-US" altLang="zh-CN" sz="4000" b="0">
                <a:solidFill>
                  <a:schemeClr val="tx1"/>
                </a:solidFill>
              </a:rPr>
              <a:t>8</a:t>
            </a:r>
            <a:r>
              <a:rPr lang="zh-CN" altLang="en-US" sz="4000" b="0">
                <a:solidFill>
                  <a:schemeClr val="tx1"/>
                </a:solidFill>
              </a:rPr>
              <a:t>：</a:t>
            </a:r>
            <a:r>
              <a:rPr lang="en-US" altLang="zh-CN" sz="4000" b="0">
                <a:solidFill>
                  <a:schemeClr val="tx1"/>
                </a:solidFill>
              </a:rPr>
              <a:t>40</a:t>
            </a:r>
            <a:r>
              <a:rPr lang="zh-CN" altLang="en-US" sz="4000" b="0">
                <a:solidFill>
                  <a:schemeClr val="tx1"/>
                </a:solidFill>
              </a:rPr>
              <a:t>分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人物：小张、孕妇、无数乘客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情境：小张一路在车上站着，早就腰酸背疼了，孕妇坐在小张让出的座位上，心安理得地和车上巧遇的熟人聊起来了，差点坐过了站，司机提醒她，她才慢吞吞地起身下车的同时，却忙不迭地将座位腾出来给了自己的熟人（一个牛高马大的汉子）。在众人诧异的眼神中，她得意地下了车</a:t>
            </a:r>
            <a:r>
              <a:rPr lang="en-US" altLang="zh-CN" sz="4000" b="0">
                <a:solidFill>
                  <a:schemeClr val="tx1"/>
                </a:solidFill>
              </a:rPr>
              <a:t>……</a:t>
            </a:r>
          </a:p>
          <a:p>
            <a:endParaRPr lang="zh-CN" altLang="en-US" sz="4000"/>
          </a:p>
        </p:txBody>
      </p:sp>
      <p:sp>
        <p:nvSpPr>
          <p:cNvPr id="4" name="TextBox 3"/>
          <p:cNvSpPr txBox="1"/>
          <p:nvPr/>
        </p:nvSpPr>
        <p:spPr>
          <a:xfrm>
            <a:off x="7608168" y="684973"/>
            <a:ext cx="2232248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>
                  <a:solidFill>
                    <a:schemeClr val="accent6"/>
                  </a:solidFill>
                </a:ln>
                <a:solidFill>
                  <a:srgbClr val="AD23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镜头三：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4071938"/>
            <a:ext cx="6784975" cy="1450975"/>
          </a:xfrm>
        </p:spPr>
      </p:pic>
      <p:sp>
        <p:nvSpPr>
          <p:cNvPr id="17410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地点：</a:t>
            </a:r>
            <a:r>
              <a:rPr lang="en-US" altLang="zh-CN" sz="4000" b="0">
                <a:solidFill>
                  <a:schemeClr val="tx1"/>
                </a:solidFill>
              </a:rPr>
              <a:t>×××</a:t>
            </a:r>
            <a:r>
              <a:rPr lang="zh-CN" altLang="en-US" sz="4000" b="0">
                <a:solidFill>
                  <a:schemeClr val="tx1"/>
                </a:solidFill>
              </a:rPr>
              <a:t>路公交车上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时间：星期六早上</a:t>
            </a:r>
            <a:r>
              <a:rPr lang="en-US" altLang="zh-CN" sz="4000" b="0">
                <a:solidFill>
                  <a:schemeClr val="tx1"/>
                </a:solidFill>
              </a:rPr>
              <a:t>9</a:t>
            </a:r>
            <a:r>
              <a:rPr lang="zh-CN" altLang="en-US" sz="4000" b="0">
                <a:solidFill>
                  <a:schemeClr val="tx1"/>
                </a:solidFill>
              </a:rPr>
              <a:t>：</a:t>
            </a:r>
            <a:r>
              <a:rPr lang="en-US" altLang="zh-CN" sz="4000" b="0">
                <a:solidFill>
                  <a:schemeClr val="tx1"/>
                </a:solidFill>
              </a:rPr>
              <a:t>00</a:t>
            </a:r>
            <a:r>
              <a:rPr lang="zh-CN" altLang="en-US" sz="4000" b="0">
                <a:solidFill>
                  <a:schemeClr val="tx1"/>
                </a:solidFill>
              </a:rPr>
              <a:t>分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人物：小张、司机、两位顾客</a:t>
            </a:r>
          </a:p>
          <a:p>
            <a:r>
              <a:rPr lang="zh-CN" altLang="en-US" sz="4000" b="0">
                <a:solidFill>
                  <a:schemeClr val="tx1"/>
                </a:solidFill>
              </a:rPr>
              <a:t>情景：公交车行至一个路口，为了避让行人紧急刹车，这时后面乘客不小心踩到了前面的乘客，前面的乘客便对这位乘客不依不饶，最后司机也站起来劝阻，把车停在了路边</a:t>
            </a:r>
            <a:r>
              <a:rPr lang="en-US" altLang="zh-CN" sz="4000" b="0">
                <a:solidFill>
                  <a:schemeClr val="tx1"/>
                </a:solidFill>
              </a:rPr>
              <a:t>……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8168" y="684973"/>
            <a:ext cx="2232248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>
                  <a:solidFill>
                    <a:schemeClr val="accent6"/>
                  </a:solidFill>
                </a:ln>
                <a:solidFill>
                  <a:srgbClr val="AD23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镜头四：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5145088"/>
            <a:ext cx="6784975" cy="1450975"/>
          </a:xfrm>
        </p:spPr>
      </p:pic>
      <p:sp>
        <p:nvSpPr>
          <p:cNvPr id="18434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en-US" sz="3600" b="0">
                <a:solidFill>
                  <a:schemeClr val="tx1"/>
                </a:solidFill>
              </a:rPr>
              <a:t>地点：</a:t>
            </a:r>
            <a:r>
              <a:rPr lang="en-US" altLang="zh-CN" sz="3600" b="0">
                <a:solidFill>
                  <a:schemeClr val="tx1"/>
                </a:solidFill>
              </a:rPr>
              <a:t>×××</a:t>
            </a:r>
            <a:r>
              <a:rPr lang="zh-CN" altLang="en-US" sz="3600" b="0">
                <a:solidFill>
                  <a:schemeClr val="tx1"/>
                </a:solidFill>
              </a:rPr>
              <a:t>路公交车终点站</a:t>
            </a:r>
          </a:p>
          <a:p>
            <a:r>
              <a:rPr lang="zh-CN" altLang="en-US" sz="3600" b="0">
                <a:solidFill>
                  <a:schemeClr val="tx1"/>
                </a:solidFill>
              </a:rPr>
              <a:t>时间：星期六早上</a:t>
            </a:r>
            <a:r>
              <a:rPr lang="en-US" altLang="zh-CN" sz="3600" b="0">
                <a:solidFill>
                  <a:schemeClr val="tx1"/>
                </a:solidFill>
              </a:rPr>
              <a:t>9</a:t>
            </a:r>
            <a:r>
              <a:rPr lang="zh-CN" altLang="en-US" sz="3600" b="0">
                <a:solidFill>
                  <a:schemeClr val="tx1"/>
                </a:solidFill>
              </a:rPr>
              <a:t>：</a:t>
            </a:r>
            <a:r>
              <a:rPr lang="en-US" altLang="zh-CN" sz="3600" b="0">
                <a:solidFill>
                  <a:schemeClr val="tx1"/>
                </a:solidFill>
              </a:rPr>
              <a:t>20</a:t>
            </a:r>
            <a:r>
              <a:rPr lang="zh-CN" altLang="en-US" sz="3600" b="0">
                <a:solidFill>
                  <a:schemeClr val="tx1"/>
                </a:solidFill>
              </a:rPr>
              <a:t>分</a:t>
            </a:r>
          </a:p>
          <a:p>
            <a:r>
              <a:rPr lang="zh-CN" altLang="en-US" sz="3600" b="0">
                <a:solidFill>
                  <a:schemeClr val="tx1"/>
                </a:solidFill>
              </a:rPr>
              <a:t>人物：小张、司机、两位中学生</a:t>
            </a:r>
          </a:p>
          <a:p>
            <a:r>
              <a:rPr lang="zh-CN" altLang="en-US" sz="3600" b="0">
                <a:solidFill>
                  <a:schemeClr val="tx1"/>
                </a:solidFill>
              </a:rPr>
              <a:t>情境：好不容易处理完顾客争吵，公交开动了，这时司机大叫起来：“后面上车的，还没投币的，赶快了！”。小张注意到刚才从后门上车了两位中学生始终没有买票，就看了他们几眼，两位中学生感到大家的眼光都看着自己，很不自在，其中一个就往前面投币箱挤去，边挤边回头朝同伴狡黠地笑，小张觉得他们笑的很暧昧，就留神看那位投币的学生，他很迅即地往投币箱里投了两枚硬币，但经常出入游戏厅的小张一瞥就发现那是两枚游戏机币。小张目瞪口呆</a:t>
            </a:r>
            <a:r>
              <a:rPr lang="en-US" altLang="zh-CN" sz="3600" b="0">
                <a:solidFill>
                  <a:schemeClr val="tx1"/>
                </a:solidFill>
              </a:rPr>
              <a:t>……</a:t>
            </a:r>
          </a:p>
          <a:p>
            <a:endParaRPr lang="zh-CN" altLang="en-US" sz="3600"/>
          </a:p>
        </p:txBody>
      </p:sp>
      <p:sp>
        <p:nvSpPr>
          <p:cNvPr id="5" name="TextBox 4"/>
          <p:cNvSpPr txBox="1"/>
          <p:nvPr/>
        </p:nvSpPr>
        <p:spPr>
          <a:xfrm>
            <a:off x="7608168" y="684973"/>
            <a:ext cx="2232248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>
                  <a:solidFill>
                    <a:schemeClr val="accent6"/>
                  </a:solidFill>
                </a:ln>
                <a:solidFill>
                  <a:srgbClr val="AD236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镜头五：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 anchor="t"/>
          <a:lstStyle/>
          <a:p>
            <a:endParaRPr lang="zh-CN" altLang="en-US"/>
          </a:p>
        </p:txBody>
      </p:sp>
      <p:pic>
        <p:nvPicPr>
          <p:cNvPr id="19458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0238" y="2852738"/>
            <a:ext cx="611822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2409825"/>
          </a:xfrm>
        </p:spPr>
        <p:txBody>
          <a:bodyPr/>
          <a:lstStyle/>
          <a:p>
            <a:r>
              <a:rPr lang="zh-CN" altLang="en-US" sz="4000" b="0">
                <a:solidFill>
                  <a:schemeClr val="tx1"/>
                </a:solidFill>
              </a:rPr>
              <a:t>一年的时间，浦东巴士公交公司因这些废钞，损失高达</a:t>
            </a:r>
            <a:r>
              <a:rPr lang="en-US" altLang="zh-CN" sz="4000" b="0">
                <a:solidFill>
                  <a:schemeClr val="tx1"/>
                </a:solidFill>
              </a:rPr>
              <a:t>80</a:t>
            </a:r>
            <a:r>
              <a:rPr lang="zh-CN" altLang="en-US" sz="4000" b="0">
                <a:solidFill>
                  <a:schemeClr val="tx1"/>
                </a:solidFill>
              </a:rPr>
              <a:t>万元。这些废钞中大多是</a:t>
            </a:r>
            <a:r>
              <a:rPr lang="en-US" altLang="zh-CN" sz="4000" b="0">
                <a:solidFill>
                  <a:schemeClr val="tx1"/>
                </a:solidFill>
              </a:rPr>
              <a:t>1</a:t>
            </a:r>
            <a:r>
              <a:rPr lang="zh-CN" altLang="en-US" sz="4000" b="0">
                <a:solidFill>
                  <a:schemeClr val="tx1"/>
                </a:solidFill>
              </a:rPr>
              <a:t>元硬币的假币，还有一些半张的小面额真币。“游戏机筹码是最常见的假币。”除游戏机币外，还有运动会纪念币、公司纪念币。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7613" y="5394325"/>
            <a:ext cx="6789737" cy="1811338"/>
          </a:xfrm>
        </p:spPr>
      </p:pic>
      <p:sp>
        <p:nvSpPr>
          <p:cNvPr id="20482" name="内容占位符 2"/>
          <p:cNvSpPr>
            <a:spLocks noGrp="1"/>
          </p:cNvSpPr>
          <p:nvPr>
            <p:ph sz="quarter" idx="4294967295"/>
          </p:nvPr>
        </p:nvSpPr>
        <p:spPr>
          <a:xfrm>
            <a:off x="2667000" y="358775"/>
            <a:ext cx="7750175" cy="681038"/>
          </a:xfrm>
        </p:spPr>
        <p:txBody>
          <a:bodyPr/>
          <a:lstStyle/>
          <a:p>
            <a:r>
              <a:rPr lang="zh-CN" altLang="en-US" sz="4000" b="0">
                <a:solidFill>
                  <a:srgbClr val="FF0000"/>
                </a:solidFill>
              </a:rPr>
              <a:t>对于逃票行为，你认为应该如何惩罚？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1060450"/>
            <a:ext cx="12192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sz="3200" b="1">
                <a:latin typeface="Calibri" pitchFamily="34" charset="0"/>
              </a:rPr>
              <a:t>《上海市轨道交通管理条例》规定：</a:t>
            </a:r>
          </a:p>
          <a:p>
            <a:r>
              <a:rPr lang="zh-CN" altLang="zh-CN" sz="3200" b="1">
                <a:latin typeface="Calibri" pitchFamily="34" charset="0"/>
              </a:rPr>
              <a:t>第三十条乘客应当持有效车票乘车，乘客越站乘车的，应当补交超过部分的票款。乘客无车票或者持无效车票乘车的，轨道交通企业可以按照轨道交通网络单程最高票价补收票款，并可加收五倍票款。享受乘车优惠的乘客应当持本人有效证件乘车。乘客不得冒用他人证件、使用伪造证件乘车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0" y="4060825"/>
            <a:ext cx="1219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Calibri" pitchFamily="34" charset="0"/>
              </a:rPr>
              <a:t>《上海市公共汽车及电车客运管理条例》</a:t>
            </a:r>
          </a:p>
          <a:p>
            <a:r>
              <a:rPr lang="zh-CN" altLang="zh-CN" sz="3200" b="1">
                <a:latin typeface="Calibri" pitchFamily="34" charset="0"/>
              </a:rPr>
              <a:t>第三十三条 乘客未按规定支付车费的，经营者及其从业人员可以要求其补交车费，并可以对其按照营运收费标准的五倍加收车费。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标题 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09938" y="4071938"/>
            <a:ext cx="6791325" cy="1811337"/>
          </a:xfrm>
        </p:spPr>
      </p:pic>
      <p:sp>
        <p:nvSpPr>
          <p:cNvPr id="21506" name="内容占位符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12192000" cy="3475037"/>
          </a:xfrm>
        </p:spPr>
        <p:txBody>
          <a:bodyPr/>
          <a:lstStyle/>
          <a:p>
            <a:r>
              <a:rPr lang="zh-CN" altLang="zh-CN" sz="4000" b="0">
                <a:solidFill>
                  <a:schemeClr val="tx1"/>
                </a:solidFill>
              </a:rPr>
              <a:t>上海千余人地铁逃票上‘黑名单’</a:t>
            </a:r>
            <a:endParaRPr lang="en-US" altLang="zh-CN" sz="4000" b="0">
              <a:solidFill>
                <a:schemeClr val="tx1"/>
              </a:solidFill>
            </a:endParaRPr>
          </a:p>
          <a:p>
            <a:endParaRPr lang="en-US" altLang="zh-CN" sz="4000" b="0">
              <a:solidFill>
                <a:schemeClr val="tx1"/>
              </a:solidFill>
            </a:endParaRPr>
          </a:p>
          <a:p>
            <a:r>
              <a:rPr lang="zh-CN" altLang="zh-CN" sz="4000" b="0">
                <a:solidFill>
                  <a:schemeClr val="tx1"/>
                </a:solidFill>
              </a:rPr>
              <a:t>截至</a:t>
            </a:r>
            <a:r>
              <a:rPr lang="en-US" altLang="zh-CN" sz="4000" b="0">
                <a:solidFill>
                  <a:schemeClr val="tx1"/>
                </a:solidFill>
              </a:rPr>
              <a:t>2014</a:t>
            </a:r>
            <a:r>
              <a:rPr lang="zh-CN" altLang="zh-CN" sz="4000" b="0">
                <a:solidFill>
                  <a:schemeClr val="tx1"/>
                </a:solidFill>
              </a:rPr>
              <a:t>年</a:t>
            </a:r>
            <a:r>
              <a:rPr lang="en-US" altLang="zh-CN" sz="4000" b="0">
                <a:solidFill>
                  <a:schemeClr val="tx1"/>
                </a:solidFill>
              </a:rPr>
              <a:t>11</a:t>
            </a:r>
            <a:r>
              <a:rPr lang="zh-CN" altLang="zh-CN" sz="4000" b="0">
                <a:solidFill>
                  <a:schemeClr val="tx1"/>
                </a:solidFill>
              </a:rPr>
              <a:t>月</a:t>
            </a:r>
            <a:r>
              <a:rPr lang="en-US" altLang="zh-CN" sz="4000" b="0">
                <a:solidFill>
                  <a:schemeClr val="tx1"/>
                </a:solidFill>
              </a:rPr>
              <a:t>11</a:t>
            </a:r>
            <a:r>
              <a:rPr lang="zh-CN" altLang="zh-CN" sz="4000" b="0">
                <a:solidFill>
                  <a:schemeClr val="tx1"/>
                </a:solidFill>
              </a:rPr>
              <a:t>日，上海地铁方面共查获</a:t>
            </a:r>
            <a:r>
              <a:rPr lang="en-US" altLang="zh-CN" sz="4000" b="0">
                <a:solidFill>
                  <a:schemeClr val="tx1"/>
                </a:solidFill>
              </a:rPr>
              <a:t>3890</a:t>
            </a:r>
            <a:r>
              <a:rPr lang="zh-CN" altLang="zh-CN" sz="4000" b="0">
                <a:solidFill>
                  <a:schemeClr val="tx1"/>
                </a:solidFill>
              </a:rPr>
              <a:t>人次无票乘车，包括</a:t>
            </a:r>
            <a:r>
              <a:rPr lang="en-US" altLang="zh-CN" sz="4000" b="0">
                <a:solidFill>
                  <a:schemeClr val="tx1"/>
                </a:solidFill>
              </a:rPr>
              <a:t>2650</a:t>
            </a:r>
            <a:r>
              <a:rPr lang="zh-CN" altLang="zh-CN" sz="4000" b="0">
                <a:solidFill>
                  <a:schemeClr val="tx1"/>
                </a:solidFill>
              </a:rPr>
              <a:t>人次冒用老年卡和伪造证件乘车者；其中</a:t>
            </a:r>
            <a:r>
              <a:rPr lang="en-US" altLang="zh-CN" sz="4000" b="0">
                <a:solidFill>
                  <a:schemeClr val="tx1"/>
                </a:solidFill>
              </a:rPr>
              <a:t>1013</a:t>
            </a:r>
            <a:r>
              <a:rPr lang="zh-CN" altLang="zh-CN" sz="4000" b="0">
                <a:solidFill>
                  <a:schemeClr val="tx1"/>
                </a:solidFill>
              </a:rPr>
              <a:t>人的信用信息已经上传进入了征信系统。</a:t>
            </a:r>
            <a:endParaRPr lang="zh-CN" altLang="en-US" sz="40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157</TotalTime>
  <Words>1546</Words>
  <Application>Microsoft Office PowerPoint</Application>
  <PresentationFormat>Custom</PresentationFormat>
  <Paragraphs>49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2012版中考一轮复习化学精品课件（含2011中考真题）第15课时粒子构成物质（19ppt)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keywords/>
  <dc:description/>
  <cp:lastModifiedBy>xbany</cp:lastModifiedBy>
  <cp:revision>1</cp:revision>
  <dcterms:created xsi:type="dcterms:W3CDTF">2014-11-17T02:41:21Z</dcterms:created>
  <dcterms:modified xsi:type="dcterms:W3CDTF">2018-11-23T12:44:34Z</dcterms:modified>
</cp:coreProperties>
</file>