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5" r:id="rId5"/>
    <p:sldId id="262" r:id="rId6"/>
    <p:sldId id="269" r:id="rId7"/>
    <p:sldId id="271" r:id="rId8"/>
    <p:sldId id="272" r:id="rId9"/>
    <p:sldId id="274" r:id="rId10"/>
    <p:sldId id="276" r:id="rId11"/>
    <p:sldId id="275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7" r:id="rId20"/>
    <p:sldId id="288" r:id="rId21"/>
    <p:sldId id="289" r:id="rId22"/>
    <p:sldId id="284" r:id="rId2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jpeg"/><Relationship Id="rId8" Type="http://schemas.openxmlformats.org/officeDocument/2006/relationships/image" Target="../media/image43.jpeg"/><Relationship Id="rId7" Type="http://schemas.openxmlformats.org/officeDocument/2006/relationships/image" Target="../media/image42.jpeg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5" Type="http://schemas.openxmlformats.org/officeDocument/2006/relationships/slideLayout" Target="../slideLayouts/slideLayout7.xml"/><Relationship Id="rId14" Type="http://schemas.openxmlformats.org/officeDocument/2006/relationships/audio" Target="../media/audio9.wav"/><Relationship Id="rId13" Type="http://schemas.openxmlformats.org/officeDocument/2006/relationships/audio" Target="../media/audio8.wav"/><Relationship Id="rId12" Type="http://schemas.openxmlformats.org/officeDocument/2006/relationships/audio" Target="../media/audio7.wav"/><Relationship Id="rId11" Type="http://schemas.openxmlformats.org/officeDocument/2006/relationships/audio" Target="../media/audio6.wav"/><Relationship Id="rId10" Type="http://schemas.openxmlformats.org/officeDocument/2006/relationships/image" Target="../media/image45.jpeg"/><Relationship Id="rId1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jpeg"/><Relationship Id="rId8" Type="http://schemas.openxmlformats.org/officeDocument/2006/relationships/image" Target="../media/image53.jpeg"/><Relationship Id="rId7" Type="http://schemas.openxmlformats.org/officeDocument/2006/relationships/image" Target="../media/image52.jpeg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7" Type="http://schemas.openxmlformats.org/officeDocument/2006/relationships/slideLayout" Target="../slideLayouts/slideLayout7.xml"/><Relationship Id="rId16" Type="http://schemas.openxmlformats.org/officeDocument/2006/relationships/audio" Target="../media/audio13.wav"/><Relationship Id="rId15" Type="http://schemas.openxmlformats.org/officeDocument/2006/relationships/audio" Target="../media/audio12.wav"/><Relationship Id="rId14" Type="http://schemas.openxmlformats.org/officeDocument/2006/relationships/audio" Target="../media/audio11.wav"/><Relationship Id="rId13" Type="http://schemas.openxmlformats.org/officeDocument/2006/relationships/image" Target="../media/image57.jpeg"/><Relationship Id="rId12" Type="http://schemas.openxmlformats.org/officeDocument/2006/relationships/audio" Target="../media/audio10.wav"/><Relationship Id="rId11" Type="http://schemas.openxmlformats.org/officeDocument/2006/relationships/image" Target="../media/image56.jpeg"/><Relationship Id="rId10" Type="http://schemas.openxmlformats.org/officeDocument/2006/relationships/image" Target="../media/image55.jpeg"/><Relationship Id="rId1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4.wav"/><Relationship Id="rId1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5.wav"/><Relationship Id="rId1" Type="http://schemas.openxmlformats.org/officeDocument/2006/relationships/image" Target="../media/image5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6.wav"/><Relationship Id="rId1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7.wav"/><Relationship Id="rId1" Type="http://schemas.openxmlformats.org/officeDocument/2006/relationships/image" Target="../media/image6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1.wav"/><Relationship Id="rId3" Type="http://schemas.openxmlformats.org/officeDocument/2006/relationships/audio" Target="../media/audio20.wav"/><Relationship Id="rId2" Type="http://schemas.openxmlformats.org/officeDocument/2006/relationships/audio" Target="../media/audio19.wav"/><Relationship Id="rId1" Type="http://schemas.openxmlformats.org/officeDocument/2006/relationships/audio" Target="../media/audio18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2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jpeg"/><Relationship Id="rId8" Type="http://schemas.openxmlformats.org/officeDocument/2006/relationships/image" Target="../media/image9.jpeg"/><Relationship Id="rId7" Type="http://schemas.openxmlformats.org/officeDocument/2006/relationships/image" Target="../media/image8.jpeg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5" Type="http://schemas.openxmlformats.org/officeDocument/2006/relationships/slideLayout" Target="../slideLayouts/slideLayout7.xml"/><Relationship Id="rId14" Type="http://schemas.openxmlformats.org/officeDocument/2006/relationships/audio" Target="../media/audio5.wav"/><Relationship Id="rId13" Type="http://schemas.openxmlformats.org/officeDocument/2006/relationships/audio" Target="../media/audio4.wav"/><Relationship Id="rId12" Type="http://schemas.openxmlformats.org/officeDocument/2006/relationships/audio" Target="../media/audio3.wav"/><Relationship Id="rId11" Type="http://schemas.openxmlformats.org/officeDocument/2006/relationships/audio" Target="../media/audio2.wav"/><Relationship Id="rId10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5" Type="http://schemas.openxmlformats.org/officeDocument/2006/relationships/slideLayout" Target="../slideLayouts/slideLayout2.xml"/><Relationship Id="rId24" Type="http://schemas.openxmlformats.org/officeDocument/2006/relationships/image" Target="../media/image35.jpeg"/><Relationship Id="rId23" Type="http://schemas.openxmlformats.org/officeDocument/2006/relationships/image" Target="../media/image34.jpeg"/><Relationship Id="rId22" Type="http://schemas.openxmlformats.org/officeDocument/2006/relationships/image" Target="../media/image33.jpeg"/><Relationship Id="rId21" Type="http://schemas.openxmlformats.org/officeDocument/2006/relationships/image" Target="../media/image32.jpeg"/><Relationship Id="rId20" Type="http://schemas.openxmlformats.org/officeDocument/2006/relationships/image" Target="../media/image31.jpeg"/><Relationship Id="rId2" Type="http://schemas.openxmlformats.org/officeDocument/2006/relationships/image" Target="../media/image13.jpeg"/><Relationship Id="rId19" Type="http://schemas.openxmlformats.org/officeDocument/2006/relationships/image" Target="../media/image30.jpeg"/><Relationship Id="rId18" Type="http://schemas.openxmlformats.org/officeDocument/2006/relationships/image" Target="../media/image29.jpeg"/><Relationship Id="rId17" Type="http://schemas.openxmlformats.org/officeDocument/2006/relationships/image" Target="../media/image28.jpeg"/><Relationship Id="rId16" Type="http://schemas.openxmlformats.org/officeDocument/2006/relationships/image" Target="../media/image27.jpeg"/><Relationship Id="rId15" Type="http://schemas.openxmlformats.org/officeDocument/2006/relationships/image" Target="../media/image26.jpeg"/><Relationship Id="rId14" Type="http://schemas.openxmlformats.org/officeDocument/2006/relationships/image" Target="../media/image25.jpeg"/><Relationship Id="rId13" Type="http://schemas.openxmlformats.org/officeDocument/2006/relationships/image" Target="../media/image24.jpeg"/><Relationship Id="rId12" Type="http://schemas.openxmlformats.org/officeDocument/2006/relationships/image" Target="../media/image23.jpeg"/><Relationship Id="rId11" Type="http://schemas.openxmlformats.org/officeDocument/2006/relationships/image" Target="../media/image22.jpeg"/><Relationship Id="rId10" Type="http://schemas.openxmlformats.org/officeDocument/2006/relationships/image" Target="../media/image21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238125" y="1003300"/>
            <a:ext cx="12571095" cy="1326515"/>
          </a:xfrm>
          <a:scene3d>
            <a:camera prst="orthographicFront"/>
            <a:lightRig rig="threePt" dir="t"/>
          </a:scene3d>
          <a:sp3d/>
        </p:spPr>
        <p:txBody>
          <a:bodyPr tIns="288290">
            <a:noAutofit/>
            <a:flatTx/>
          </a:bodyPr>
          <a:p>
            <a:r>
              <a:rPr lang="zh-CN" altLang="en-US" sz="8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第一章中国的疆域与人口</a:t>
            </a:r>
            <a:endParaRPr lang="zh-CN" altLang="en-US" sz="8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75740" y="2934970"/>
            <a:ext cx="8994140" cy="1772920"/>
          </a:xfrm>
        </p:spPr>
        <p:txBody>
          <a:bodyPr>
            <a:normAutofit fontScale="90000"/>
          </a:bodyPr>
          <a:p>
            <a:r>
              <a:rPr lang="zh-CN" altLang="en-US" sz="72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第二节 中国的行政区划</a:t>
            </a:r>
            <a:endParaRPr lang="zh-CN" altLang="en-US" sz="72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7595" y="4707890"/>
            <a:ext cx="3474085" cy="12052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1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张栋</a:t>
            </a:r>
            <a:endParaRPr lang="zh-CN" altLang="en-US" sz="1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zh-CN" sz="1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黄渠中学</a:t>
            </a:r>
            <a:endParaRPr lang="zh-CN" altLang="zh-CN" sz="1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6866" name="文本框 36865"/>
          <p:cNvSpPr txBox="1"/>
          <p:nvPr/>
        </p:nvSpPr>
        <p:spPr>
          <a:xfrm>
            <a:off x="1114425" y="943293"/>
            <a:ext cx="5848350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利用省级单位简称与分类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867" name="文本框 36866"/>
          <p:cNvSpPr txBox="1"/>
          <p:nvPr/>
        </p:nvSpPr>
        <p:spPr>
          <a:xfrm>
            <a:off x="1723708" y="1736408"/>
            <a:ext cx="9657715" cy="944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取全名中的一个字的有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: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京、津、辽、吉、黑、苏、浙、藏、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lvl="0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陕、甘、青、宁、新、港、台等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868" name="文本框 36867"/>
          <p:cNvSpPr txBox="1"/>
          <p:nvPr/>
        </p:nvSpPr>
        <p:spPr>
          <a:xfrm>
            <a:off x="1724025" y="3079750"/>
            <a:ext cx="9348470" cy="944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用本省区历史名称的：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冀、豫、鲁、粤、琼、渝、蜀、黔、滇、鄂、桂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869" name="文本框 36868"/>
          <p:cNvSpPr txBox="1"/>
          <p:nvPr/>
        </p:nvSpPr>
        <p:spPr>
          <a:xfrm>
            <a:off x="1723708" y="5488623"/>
            <a:ext cx="9478010" cy="944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一省两简称的：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川或蜀、云或滇、甘或陇、贵或黔、陕或秦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lvl="0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沪或申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870" name="文本框 36869"/>
          <p:cNvSpPr txBox="1"/>
          <p:nvPr/>
        </p:nvSpPr>
        <p:spPr>
          <a:xfrm>
            <a:off x="1723708" y="4454843"/>
            <a:ext cx="966724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用本省的河流或山名：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闽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江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)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、赣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江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)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、湘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江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)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、皖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山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)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871" name="文本框 36870"/>
          <p:cNvSpPr txBox="1"/>
          <p:nvPr/>
        </p:nvSpPr>
        <p:spPr>
          <a:xfrm>
            <a:off x="3276600" y="44450"/>
            <a:ext cx="7543800" cy="6413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sz="54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省级行政单位简称</a:t>
            </a:r>
            <a:endParaRPr lang="zh-CN" altLang="en-US" sz="54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98659" name="图片 198658" descr="中国行政区图0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7095" y="101600"/>
            <a:ext cx="7877175" cy="665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8660" name="图片 198659" descr="内蒙古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0200" y="0"/>
            <a:ext cx="3457575" cy="299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8661" name="图片 198660" descr="甘肃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8200" y="1905000"/>
            <a:ext cx="2232025" cy="208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8662" name="图片 198661" descr="河南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063" y="3284538"/>
            <a:ext cx="866775" cy="898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8663" name="图片 198662" descr="宁夏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750" y="2770188"/>
            <a:ext cx="417513" cy="73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8664" name="图片 198663" descr="青海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4638" y="2565400"/>
            <a:ext cx="1939925" cy="1455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8665" name="图片 198664" descr="山东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6200" y="2895600"/>
            <a:ext cx="1042988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8666" name="图片 198665" descr="陕西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0800" y="2717800"/>
            <a:ext cx="792163" cy="1436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8667" name="图片 198666" descr="四川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1600" y="3657600"/>
            <a:ext cx="1641475" cy="1517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8668" name="图片 198667" descr="山西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6600" y="2438400"/>
            <a:ext cx="554038" cy="1116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8669" name="任意多边形 198668">
            <a:hlinkClick r:id="" action="ppaction://noaction">
              <a:snd r:embed="rId11" name="glass.wav"/>
            </a:hlinkClick>
          </p:cNvPr>
          <p:cNvSpPr/>
          <p:nvPr/>
        </p:nvSpPr>
        <p:spPr>
          <a:xfrm>
            <a:off x="5065713" y="2514600"/>
            <a:ext cx="3105150" cy="1408113"/>
          </a:xfrm>
          <a:custGeom>
            <a:avLst/>
            <a:gdLst/>
            <a:ahLst/>
            <a:cxnLst/>
            <a:pathLst>
              <a:path w="1956" h="887">
                <a:moveTo>
                  <a:pt x="0" y="521"/>
                </a:moveTo>
                <a:cubicBezTo>
                  <a:pt x="51" y="534"/>
                  <a:pt x="61" y="565"/>
                  <a:pt x="110" y="576"/>
                </a:cubicBezTo>
                <a:cubicBezTo>
                  <a:pt x="128" y="580"/>
                  <a:pt x="146" y="581"/>
                  <a:pt x="164" y="585"/>
                </a:cubicBezTo>
                <a:cubicBezTo>
                  <a:pt x="183" y="590"/>
                  <a:pt x="219" y="603"/>
                  <a:pt x="219" y="603"/>
                </a:cubicBezTo>
                <a:cubicBezTo>
                  <a:pt x="261" y="645"/>
                  <a:pt x="255" y="695"/>
                  <a:pt x="311" y="713"/>
                </a:cubicBezTo>
                <a:cubicBezTo>
                  <a:pt x="322" y="730"/>
                  <a:pt x="325" y="752"/>
                  <a:pt x="338" y="768"/>
                </a:cubicBezTo>
                <a:cubicBezTo>
                  <a:pt x="350" y="783"/>
                  <a:pt x="370" y="791"/>
                  <a:pt x="384" y="805"/>
                </a:cubicBezTo>
                <a:cubicBezTo>
                  <a:pt x="401" y="856"/>
                  <a:pt x="424" y="861"/>
                  <a:pt x="475" y="878"/>
                </a:cubicBezTo>
                <a:cubicBezTo>
                  <a:pt x="484" y="881"/>
                  <a:pt x="503" y="887"/>
                  <a:pt x="503" y="887"/>
                </a:cubicBezTo>
                <a:cubicBezTo>
                  <a:pt x="557" y="874"/>
                  <a:pt x="540" y="871"/>
                  <a:pt x="558" y="823"/>
                </a:cubicBezTo>
                <a:cubicBezTo>
                  <a:pt x="539" y="769"/>
                  <a:pt x="561" y="820"/>
                  <a:pt x="521" y="768"/>
                </a:cubicBezTo>
                <a:cubicBezTo>
                  <a:pt x="464" y="694"/>
                  <a:pt x="509" y="730"/>
                  <a:pt x="457" y="695"/>
                </a:cubicBezTo>
                <a:cubicBezTo>
                  <a:pt x="446" y="678"/>
                  <a:pt x="430" y="666"/>
                  <a:pt x="420" y="649"/>
                </a:cubicBezTo>
                <a:cubicBezTo>
                  <a:pt x="414" y="639"/>
                  <a:pt x="404" y="592"/>
                  <a:pt x="402" y="585"/>
                </a:cubicBezTo>
                <a:cubicBezTo>
                  <a:pt x="397" y="566"/>
                  <a:pt x="384" y="530"/>
                  <a:pt x="384" y="530"/>
                </a:cubicBezTo>
                <a:cubicBezTo>
                  <a:pt x="448" y="434"/>
                  <a:pt x="731" y="459"/>
                  <a:pt x="777" y="457"/>
                </a:cubicBezTo>
                <a:cubicBezTo>
                  <a:pt x="795" y="451"/>
                  <a:pt x="814" y="445"/>
                  <a:pt x="832" y="439"/>
                </a:cubicBezTo>
                <a:cubicBezTo>
                  <a:pt x="841" y="436"/>
                  <a:pt x="859" y="430"/>
                  <a:pt x="859" y="430"/>
                </a:cubicBezTo>
                <a:cubicBezTo>
                  <a:pt x="871" y="393"/>
                  <a:pt x="884" y="357"/>
                  <a:pt x="896" y="320"/>
                </a:cubicBezTo>
                <a:cubicBezTo>
                  <a:pt x="904" y="296"/>
                  <a:pt x="914" y="247"/>
                  <a:pt x="914" y="247"/>
                </a:cubicBezTo>
                <a:cubicBezTo>
                  <a:pt x="919" y="147"/>
                  <a:pt x="908" y="78"/>
                  <a:pt x="960" y="0"/>
                </a:cubicBezTo>
                <a:cubicBezTo>
                  <a:pt x="1015" y="7"/>
                  <a:pt x="1061" y="18"/>
                  <a:pt x="1115" y="27"/>
                </a:cubicBezTo>
                <a:cubicBezTo>
                  <a:pt x="1209" y="59"/>
                  <a:pt x="1137" y="35"/>
                  <a:pt x="1198" y="55"/>
                </a:cubicBezTo>
                <a:cubicBezTo>
                  <a:pt x="1207" y="58"/>
                  <a:pt x="1225" y="64"/>
                  <a:pt x="1225" y="64"/>
                </a:cubicBezTo>
                <a:cubicBezTo>
                  <a:pt x="1245" y="93"/>
                  <a:pt x="1260" y="108"/>
                  <a:pt x="1289" y="128"/>
                </a:cubicBezTo>
                <a:cubicBezTo>
                  <a:pt x="1310" y="190"/>
                  <a:pt x="1280" y="229"/>
                  <a:pt x="1262" y="283"/>
                </a:cubicBezTo>
                <a:cubicBezTo>
                  <a:pt x="1278" y="416"/>
                  <a:pt x="1255" y="315"/>
                  <a:pt x="1289" y="384"/>
                </a:cubicBezTo>
                <a:cubicBezTo>
                  <a:pt x="1293" y="392"/>
                  <a:pt x="1293" y="403"/>
                  <a:pt x="1298" y="411"/>
                </a:cubicBezTo>
                <a:cubicBezTo>
                  <a:pt x="1302" y="419"/>
                  <a:pt x="1322" y="424"/>
                  <a:pt x="1316" y="430"/>
                </a:cubicBezTo>
                <a:cubicBezTo>
                  <a:pt x="1310" y="437"/>
                  <a:pt x="1298" y="424"/>
                  <a:pt x="1289" y="421"/>
                </a:cubicBezTo>
                <a:cubicBezTo>
                  <a:pt x="1286" y="436"/>
                  <a:pt x="1284" y="451"/>
                  <a:pt x="1280" y="466"/>
                </a:cubicBezTo>
                <a:cubicBezTo>
                  <a:pt x="1275" y="485"/>
                  <a:pt x="1262" y="521"/>
                  <a:pt x="1262" y="521"/>
                </a:cubicBezTo>
                <a:cubicBezTo>
                  <a:pt x="1256" y="576"/>
                  <a:pt x="1227" y="689"/>
                  <a:pt x="1298" y="713"/>
                </a:cubicBezTo>
                <a:cubicBezTo>
                  <a:pt x="1328" y="693"/>
                  <a:pt x="1364" y="660"/>
                  <a:pt x="1399" y="649"/>
                </a:cubicBezTo>
                <a:cubicBezTo>
                  <a:pt x="1474" y="674"/>
                  <a:pt x="1435" y="670"/>
                  <a:pt x="1518" y="658"/>
                </a:cubicBezTo>
                <a:cubicBezTo>
                  <a:pt x="1546" y="639"/>
                  <a:pt x="1556" y="614"/>
                  <a:pt x="1582" y="594"/>
                </a:cubicBezTo>
                <a:cubicBezTo>
                  <a:pt x="1606" y="576"/>
                  <a:pt x="1631" y="557"/>
                  <a:pt x="1655" y="539"/>
                </a:cubicBezTo>
                <a:cubicBezTo>
                  <a:pt x="1681" y="519"/>
                  <a:pt x="1714" y="509"/>
                  <a:pt x="1737" y="485"/>
                </a:cubicBezTo>
                <a:cubicBezTo>
                  <a:pt x="1759" y="461"/>
                  <a:pt x="1779" y="449"/>
                  <a:pt x="1810" y="439"/>
                </a:cubicBezTo>
                <a:cubicBezTo>
                  <a:pt x="1830" y="408"/>
                  <a:pt x="1839" y="396"/>
                  <a:pt x="1874" y="384"/>
                </a:cubicBezTo>
                <a:cubicBezTo>
                  <a:pt x="1891" y="358"/>
                  <a:pt x="1912" y="337"/>
                  <a:pt x="1929" y="311"/>
                </a:cubicBezTo>
                <a:cubicBezTo>
                  <a:pt x="1949" y="250"/>
                  <a:pt x="1938" y="273"/>
                  <a:pt x="1956" y="238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8670" name="椭圆 198669"/>
          <p:cNvSpPr/>
          <p:nvPr/>
        </p:nvSpPr>
        <p:spPr>
          <a:xfrm>
            <a:off x="4876800" y="3200400"/>
            <a:ext cx="228600" cy="228600"/>
          </a:xfrm>
          <a:prstGeom prst="ellipse">
            <a:avLst/>
          </a:prstGeom>
          <a:solidFill>
            <a:srgbClr val="FF66CC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8671" name="矩形 198670"/>
          <p:cNvSpPr/>
          <p:nvPr/>
        </p:nvSpPr>
        <p:spPr>
          <a:xfrm>
            <a:off x="4419600" y="2971800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254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青海省</a:t>
            </a:r>
            <a:endParaRPr lang="zh-CN" altLang="en-US" sz="3600">
              <a:ln w="254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8672" name="矩形 198671"/>
          <p:cNvSpPr/>
          <p:nvPr/>
        </p:nvSpPr>
        <p:spPr>
          <a:xfrm>
            <a:off x="5257800" y="3962400"/>
            <a:ext cx="137160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 lnSpcReduction="1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四川省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8673" name="矩形 198672"/>
          <p:cNvSpPr/>
          <p:nvPr/>
        </p:nvSpPr>
        <p:spPr>
          <a:xfrm rot="3031046">
            <a:off x="4992688" y="2627313"/>
            <a:ext cx="1520825" cy="381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i="1">
                <a:ln w="254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甘肃省</a:t>
            </a:r>
            <a:endParaRPr lang="zh-CN" altLang="en-US" sz="3600" i="1"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8674" name="矩形 198673"/>
          <p:cNvSpPr/>
          <p:nvPr/>
        </p:nvSpPr>
        <p:spPr>
          <a:xfrm rot="-1383868">
            <a:off x="5867400" y="1676400"/>
            <a:ext cx="2743200" cy="57467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  <a:normAutofit fontScale="90000" lnSpcReduction="10000"/>
          </a:bodyPr>
          <a:p>
            <a:pPr algn="ctr"/>
            <a:r>
              <a:rPr lang="zh-CN" altLang="en-US" sz="3600">
                <a:ln w="254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内蒙古自治区</a:t>
            </a:r>
            <a:endParaRPr lang="zh-CN" altLang="en-US" sz="3600">
              <a:ln w="254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8675" name="矩形 198674"/>
          <p:cNvSpPr/>
          <p:nvPr/>
        </p:nvSpPr>
        <p:spPr>
          <a:xfrm rot="5400000">
            <a:off x="5981700" y="2933700"/>
            <a:ext cx="990600" cy="3048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i="1">
                <a:ln w="1270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宁夏回族自治区</a:t>
            </a:r>
            <a:endParaRPr lang="zh-CN" altLang="en-US" sz="3600" i="1">
              <a:ln w="1270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8676" name="矩形 198675"/>
          <p:cNvSpPr/>
          <p:nvPr/>
        </p:nvSpPr>
        <p:spPr>
          <a:xfrm rot="5400000">
            <a:off x="6323013" y="3278188"/>
            <a:ext cx="1146175" cy="381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i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陕西省</a:t>
            </a:r>
            <a:endParaRPr lang="zh-CN" altLang="en-US" sz="3600" i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8677" name="矩形 198676"/>
          <p:cNvSpPr/>
          <p:nvPr/>
        </p:nvSpPr>
        <p:spPr>
          <a:xfrm rot="5400000">
            <a:off x="6743700" y="2857500"/>
            <a:ext cx="1143000" cy="3048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山西省</a:t>
            </a:r>
            <a:endParaRPr lang="zh-CN" altLang="en-US" sz="3600">
              <a:ln w="12700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8678" name="矩形 198677"/>
          <p:cNvSpPr/>
          <p:nvPr/>
        </p:nvSpPr>
        <p:spPr>
          <a:xfrm>
            <a:off x="7162800" y="3505200"/>
            <a:ext cx="762000" cy="5334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  <a:normAutofit fontScale="90000" lnSpcReduction="20000"/>
          </a:bodyPr>
          <a:p>
            <a:pPr algn="ctr"/>
            <a:r>
              <a:rPr lang="zh-CN" altLang="en-US" sz="3600">
                <a:ln w="1270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河南省</a:t>
            </a:r>
            <a:endParaRPr lang="zh-CN" altLang="en-US" sz="3600">
              <a:ln w="1270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8679" name="矩形 198678"/>
          <p:cNvSpPr/>
          <p:nvPr/>
        </p:nvSpPr>
        <p:spPr>
          <a:xfrm>
            <a:off x="7696200" y="2819400"/>
            <a:ext cx="990600" cy="822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山东省</a:t>
            </a:r>
            <a:endParaRPr lang="zh-CN" altLang="en-US" sz="3600">
              <a:ln w="12700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8658" name="标题 198657"/>
          <p:cNvSpPr>
            <a:spLocks noGrp="1"/>
          </p:cNvSpPr>
          <p:nvPr>
            <p:ph type="ctrTitle"/>
          </p:nvPr>
        </p:nvSpPr>
        <p:spPr>
          <a:xfrm>
            <a:off x="46355" y="119380"/>
            <a:ext cx="10306685" cy="1042670"/>
          </a:xfrm>
        </p:spPr>
        <p:txBody>
          <a:bodyPr anchor="ctr">
            <a:noAutofit/>
          </a:bodyPr>
          <a:lstStyle>
            <a:lvl1pPr lvl="0">
              <a:defRPr kern="1200"/>
            </a:lvl1pPr>
          </a:lstStyle>
          <a:p>
            <a:pPr lvl="0"/>
            <a:r>
              <a:rPr lang="zh-CN" altLang="en-US" sz="4800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练习：读出黄河沿线的省级行政单位</a:t>
            </a:r>
            <a:endParaRPr lang="zh-CN" altLang="en-US" sz="4800" dirty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86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8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8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86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8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8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986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986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986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986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986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986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1986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9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99683" name="图片 199682" descr="中国行政区图0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3600" y="0"/>
            <a:ext cx="7877175" cy="665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9684" name="椭圆 199683"/>
          <p:cNvSpPr/>
          <p:nvPr/>
        </p:nvSpPr>
        <p:spPr>
          <a:xfrm>
            <a:off x="4191000" y="3200400"/>
            <a:ext cx="228600" cy="304800"/>
          </a:xfrm>
          <a:prstGeom prst="ellipse">
            <a:avLst/>
          </a:prstGeom>
          <a:solidFill>
            <a:srgbClr val="FF66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99685" name="图片 199684" descr="安徽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1763" y="3581400"/>
            <a:ext cx="695325" cy="927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9686" name="图片 199685" descr="湖南"/>
          <p:cNvPicPr>
            <a:picLocks noChangeAspect="1"/>
          </p:cNvPicPr>
          <p:nvPr/>
        </p:nvPicPr>
        <p:blipFill>
          <a:blip r:embed="rId3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0" y="4495800"/>
            <a:ext cx="809625" cy="97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9687" name="图片 199686" descr="江苏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24800" y="3429000"/>
            <a:ext cx="809625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9688" name="图片 199687" descr="江西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0950" y="4437063"/>
            <a:ext cx="727075" cy="1022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9689" name="图片 199688" descr="青海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4638" y="2527300"/>
            <a:ext cx="1939925" cy="1455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9690" name="图片 199689" descr="四川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75250" y="3606800"/>
            <a:ext cx="1641475" cy="1517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9691" name="图片 199690" descr="西藏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088" y="2814638"/>
            <a:ext cx="2962275" cy="198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9692" name="图片 199691" descr="重庆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0" y="4038600"/>
            <a:ext cx="71278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9693" name="图片 199692" descr="云南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6338" y="4470400"/>
            <a:ext cx="1397000" cy="1484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9694" name="图片 199693" descr="湖北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3700" y="3860800"/>
            <a:ext cx="1152525" cy="757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9695" name="任意多边形 199694">
            <a:hlinkClick r:id="" action="ppaction://noaction">
              <a:snd r:embed="rId12" name="type.wav"/>
            </a:hlinkClick>
          </p:cNvPr>
          <p:cNvSpPr/>
          <p:nvPr/>
        </p:nvSpPr>
        <p:spPr>
          <a:xfrm>
            <a:off x="4440238" y="3429000"/>
            <a:ext cx="4354512" cy="1763713"/>
          </a:xfrm>
          <a:custGeom>
            <a:avLst/>
            <a:gdLst/>
            <a:ahLst/>
            <a:cxnLst/>
            <a:pathLst>
              <a:path w="2743" h="1111">
                <a:moveTo>
                  <a:pt x="0" y="23"/>
                </a:moveTo>
                <a:cubicBezTo>
                  <a:pt x="70" y="0"/>
                  <a:pt x="36" y="1"/>
                  <a:pt x="101" y="14"/>
                </a:cubicBezTo>
                <a:cubicBezTo>
                  <a:pt x="168" y="59"/>
                  <a:pt x="240" y="54"/>
                  <a:pt x="320" y="60"/>
                </a:cubicBezTo>
                <a:cubicBezTo>
                  <a:pt x="329" y="63"/>
                  <a:pt x="341" y="62"/>
                  <a:pt x="348" y="69"/>
                </a:cubicBezTo>
                <a:cubicBezTo>
                  <a:pt x="355" y="76"/>
                  <a:pt x="352" y="88"/>
                  <a:pt x="357" y="96"/>
                </a:cubicBezTo>
                <a:cubicBezTo>
                  <a:pt x="367" y="113"/>
                  <a:pt x="382" y="126"/>
                  <a:pt x="393" y="142"/>
                </a:cubicBezTo>
                <a:cubicBezTo>
                  <a:pt x="418" y="218"/>
                  <a:pt x="383" y="128"/>
                  <a:pt x="421" y="188"/>
                </a:cubicBezTo>
                <a:cubicBezTo>
                  <a:pt x="462" y="255"/>
                  <a:pt x="396" y="179"/>
                  <a:pt x="448" y="234"/>
                </a:cubicBezTo>
                <a:cubicBezTo>
                  <a:pt x="465" y="285"/>
                  <a:pt x="510" y="294"/>
                  <a:pt x="540" y="334"/>
                </a:cubicBezTo>
                <a:cubicBezTo>
                  <a:pt x="594" y="406"/>
                  <a:pt x="551" y="373"/>
                  <a:pt x="604" y="407"/>
                </a:cubicBezTo>
                <a:cubicBezTo>
                  <a:pt x="623" y="485"/>
                  <a:pt x="648" y="586"/>
                  <a:pt x="585" y="645"/>
                </a:cubicBezTo>
                <a:cubicBezTo>
                  <a:pt x="565" y="706"/>
                  <a:pt x="604" y="786"/>
                  <a:pt x="622" y="846"/>
                </a:cubicBezTo>
                <a:cubicBezTo>
                  <a:pt x="627" y="864"/>
                  <a:pt x="624" y="891"/>
                  <a:pt x="640" y="901"/>
                </a:cubicBezTo>
                <a:cubicBezTo>
                  <a:pt x="649" y="907"/>
                  <a:pt x="659" y="913"/>
                  <a:pt x="668" y="919"/>
                </a:cubicBezTo>
                <a:cubicBezTo>
                  <a:pt x="674" y="910"/>
                  <a:pt x="675" y="892"/>
                  <a:pt x="686" y="892"/>
                </a:cubicBezTo>
                <a:cubicBezTo>
                  <a:pt x="698" y="892"/>
                  <a:pt x="711" y="941"/>
                  <a:pt x="713" y="947"/>
                </a:cubicBezTo>
                <a:cubicBezTo>
                  <a:pt x="727" y="1006"/>
                  <a:pt x="719" y="1051"/>
                  <a:pt x="768" y="1084"/>
                </a:cubicBezTo>
                <a:cubicBezTo>
                  <a:pt x="774" y="1093"/>
                  <a:pt x="775" y="1111"/>
                  <a:pt x="786" y="1111"/>
                </a:cubicBezTo>
                <a:cubicBezTo>
                  <a:pt x="796" y="1111"/>
                  <a:pt x="792" y="1093"/>
                  <a:pt x="796" y="1084"/>
                </a:cubicBezTo>
                <a:cubicBezTo>
                  <a:pt x="801" y="1074"/>
                  <a:pt x="806" y="1064"/>
                  <a:pt x="814" y="1056"/>
                </a:cubicBezTo>
                <a:cubicBezTo>
                  <a:pt x="831" y="1038"/>
                  <a:pt x="847" y="1036"/>
                  <a:pt x="869" y="1029"/>
                </a:cubicBezTo>
                <a:cubicBezTo>
                  <a:pt x="881" y="1066"/>
                  <a:pt x="888" y="1092"/>
                  <a:pt x="924" y="1056"/>
                </a:cubicBezTo>
                <a:cubicBezTo>
                  <a:pt x="930" y="1038"/>
                  <a:pt x="936" y="1020"/>
                  <a:pt x="942" y="1002"/>
                </a:cubicBezTo>
                <a:cubicBezTo>
                  <a:pt x="945" y="993"/>
                  <a:pt x="951" y="974"/>
                  <a:pt x="951" y="974"/>
                </a:cubicBezTo>
                <a:cubicBezTo>
                  <a:pt x="959" y="918"/>
                  <a:pt x="953" y="891"/>
                  <a:pt x="1006" y="874"/>
                </a:cubicBezTo>
                <a:cubicBezTo>
                  <a:pt x="1012" y="868"/>
                  <a:pt x="1020" y="863"/>
                  <a:pt x="1024" y="855"/>
                </a:cubicBezTo>
                <a:cubicBezTo>
                  <a:pt x="1081" y="738"/>
                  <a:pt x="960" y="804"/>
                  <a:pt x="1234" y="791"/>
                </a:cubicBezTo>
                <a:cubicBezTo>
                  <a:pt x="1252" y="743"/>
                  <a:pt x="1282" y="751"/>
                  <a:pt x="1326" y="736"/>
                </a:cubicBezTo>
                <a:cubicBezTo>
                  <a:pt x="1335" y="733"/>
                  <a:pt x="1344" y="730"/>
                  <a:pt x="1353" y="727"/>
                </a:cubicBezTo>
                <a:cubicBezTo>
                  <a:pt x="1362" y="724"/>
                  <a:pt x="1381" y="718"/>
                  <a:pt x="1381" y="718"/>
                </a:cubicBezTo>
                <a:cubicBezTo>
                  <a:pt x="1443" y="677"/>
                  <a:pt x="1421" y="698"/>
                  <a:pt x="1454" y="663"/>
                </a:cubicBezTo>
                <a:cubicBezTo>
                  <a:pt x="1464" y="632"/>
                  <a:pt x="1474" y="580"/>
                  <a:pt x="1509" y="563"/>
                </a:cubicBezTo>
                <a:cubicBezTo>
                  <a:pt x="1514" y="561"/>
                  <a:pt x="1575" y="540"/>
                  <a:pt x="1591" y="535"/>
                </a:cubicBezTo>
                <a:cubicBezTo>
                  <a:pt x="1600" y="532"/>
                  <a:pt x="1618" y="526"/>
                  <a:pt x="1618" y="526"/>
                </a:cubicBezTo>
                <a:cubicBezTo>
                  <a:pt x="1693" y="533"/>
                  <a:pt x="1750" y="549"/>
                  <a:pt x="1820" y="572"/>
                </a:cubicBezTo>
                <a:cubicBezTo>
                  <a:pt x="1838" y="578"/>
                  <a:pt x="1856" y="584"/>
                  <a:pt x="1874" y="590"/>
                </a:cubicBezTo>
                <a:cubicBezTo>
                  <a:pt x="1883" y="593"/>
                  <a:pt x="1902" y="599"/>
                  <a:pt x="1902" y="599"/>
                </a:cubicBezTo>
                <a:cubicBezTo>
                  <a:pt x="1923" y="621"/>
                  <a:pt x="1926" y="642"/>
                  <a:pt x="1948" y="663"/>
                </a:cubicBezTo>
                <a:cubicBezTo>
                  <a:pt x="1951" y="672"/>
                  <a:pt x="1962" y="715"/>
                  <a:pt x="1975" y="718"/>
                </a:cubicBezTo>
                <a:cubicBezTo>
                  <a:pt x="1983" y="720"/>
                  <a:pt x="2015" y="688"/>
                  <a:pt x="2021" y="682"/>
                </a:cubicBezTo>
                <a:cubicBezTo>
                  <a:pt x="2024" y="691"/>
                  <a:pt x="2034" y="700"/>
                  <a:pt x="2030" y="709"/>
                </a:cubicBezTo>
                <a:cubicBezTo>
                  <a:pt x="2015" y="744"/>
                  <a:pt x="1949" y="713"/>
                  <a:pt x="1929" y="709"/>
                </a:cubicBezTo>
                <a:cubicBezTo>
                  <a:pt x="1957" y="706"/>
                  <a:pt x="1986" y="710"/>
                  <a:pt x="2012" y="700"/>
                </a:cubicBezTo>
                <a:cubicBezTo>
                  <a:pt x="2021" y="696"/>
                  <a:pt x="2015" y="680"/>
                  <a:pt x="2021" y="672"/>
                </a:cubicBezTo>
                <a:cubicBezTo>
                  <a:pt x="2034" y="656"/>
                  <a:pt x="2058" y="651"/>
                  <a:pt x="2076" y="645"/>
                </a:cubicBezTo>
                <a:cubicBezTo>
                  <a:pt x="2121" y="654"/>
                  <a:pt x="2156" y="674"/>
                  <a:pt x="2194" y="700"/>
                </a:cubicBezTo>
                <a:cubicBezTo>
                  <a:pt x="2202" y="698"/>
                  <a:pt x="2255" y="690"/>
                  <a:pt x="2268" y="682"/>
                </a:cubicBezTo>
                <a:cubicBezTo>
                  <a:pt x="2298" y="664"/>
                  <a:pt x="2322" y="631"/>
                  <a:pt x="2350" y="608"/>
                </a:cubicBezTo>
                <a:cubicBezTo>
                  <a:pt x="2374" y="589"/>
                  <a:pt x="2378" y="595"/>
                  <a:pt x="2396" y="572"/>
                </a:cubicBezTo>
                <a:cubicBezTo>
                  <a:pt x="2415" y="549"/>
                  <a:pt x="2411" y="512"/>
                  <a:pt x="2432" y="490"/>
                </a:cubicBezTo>
                <a:cubicBezTo>
                  <a:pt x="2453" y="468"/>
                  <a:pt x="2473" y="454"/>
                  <a:pt x="2496" y="435"/>
                </a:cubicBezTo>
                <a:cubicBezTo>
                  <a:pt x="2503" y="429"/>
                  <a:pt x="2506" y="418"/>
                  <a:pt x="2514" y="416"/>
                </a:cubicBezTo>
                <a:cubicBezTo>
                  <a:pt x="2547" y="408"/>
                  <a:pt x="2581" y="410"/>
                  <a:pt x="2615" y="407"/>
                </a:cubicBezTo>
                <a:cubicBezTo>
                  <a:pt x="2639" y="410"/>
                  <a:pt x="2664" y="409"/>
                  <a:pt x="2688" y="416"/>
                </a:cubicBezTo>
                <a:cubicBezTo>
                  <a:pt x="2699" y="419"/>
                  <a:pt x="2706" y="430"/>
                  <a:pt x="2716" y="435"/>
                </a:cubicBezTo>
                <a:cubicBezTo>
                  <a:pt x="2724" y="439"/>
                  <a:pt x="2743" y="444"/>
                  <a:pt x="2743" y="444"/>
                </a:cubicBezTo>
              </a:path>
            </a:pathLst>
          </a:custGeom>
          <a:noFill/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99696" name="图片 199695" descr="上海"/>
          <p:cNvPicPr>
            <a:picLocks noChangeAspect="1"/>
          </p:cNvPicPr>
          <p:nvPr/>
        </p:nvPicPr>
        <p:blipFill>
          <a:blip r:embed="rId13">
            <a:clrChange>
              <a:clrFrom>
                <a:srgbClr val="F5FFFF"/>
              </a:clrFrom>
              <a:clrTo>
                <a:srgbClr val="F5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6800" y="4114800"/>
            <a:ext cx="119063" cy="106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9697" name="矩形 199696"/>
          <p:cNvSpPr/>
          <p:nvPr/>
        </p:nvSpPr>
        <p:spPr>
          <a:xfrm>
            <a:off x="4419600" y="2971800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254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青海省</a:t>
            </a:r>
            <a:endParaRPr lang="zh-CN" altLang="en-US" sz="3600">
              <a:ln w="254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9698" name="矩形 199697"/>
          <p:cNvSpPr/>
          <p:nvPr/>
        </p:nvSpPr>
        <p:spPr>
          <a:xfrm rot="1866768">
            <a:off x="2667000" y="3657600"/>
            <a:ext cx="2286000" cy="6651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2540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西藏自治区</a:t>
            </a:r>
            <a:endParaRPr lang="zh-CN" altLang="en-US" sz="3600">
              <a:ln w="2540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9699" name="矩形 199698"/>
          <p:cNvSpPr/>
          <p:nvPr/>
        </p:nvSpPr>
        <p:spPr>
          <a:xfrm>
            <a:off x="5334000" y="3886200"/>
            <a:ext cx="114300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 lnSpcReduction="1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四川省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9700" name="矩形 199699"/>
          <p:cNvSpPr/>
          <p:nvPr/>
        </p:nvSpPr>
        <p:spPr>
          <a:xfrm>
            <a:off x="5181600" y="5029200"/>
            <a:ext cx="1066800" cy="6175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 lnSpcReduction="10000"/>
          </a:bodyPr>
          <a:p>
            <a:pPr algn="ctr"/>
            <a:r>
              <a:rPr lang="zh-CN" altLang="en-US" sz="3600">
                <a:ln w="254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云南省</a:t>
            </a:r>
            <a:endParaRPr lang="zh-CN" altLang="en-US" sz="3600"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3882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9701" name="矩形 199700"/>
          <p:cNvSpPr/>
          <p:nvPr/>
        </p:nvSpPr>
        <p:spPr>
          <a:xfrm>
            <a:off x="6400800" y="4038600"/>
            <a:ext cx="609600" cy="6699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FFCC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CC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重庆市</a:t>
            </a:r>
            <a:endParaRPr lang="zh-CN" altLang="en-US" sz="3600" b="1">
              <a:ln w="12700" cap="flat" cmpd="sng">
                <a:solidFill>
                  <a:srgbClr val="FFCC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CC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9702" name="矩形 199701"/>
          <p:cNvSpPr/>
          <p:nvPr/>
        </p:nvSpPr>
        <p:spPr>
          <a:xfrm rot="1922663">
            <a:off x="6934200" y="3962400"/>
            <a:ext cx="914400" cy="609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 lnSpcReduction="10000"/>
          </a:bodyPr>
          <a:p>
            <a:pPr algn="ctr"/>
            <a:r>
              <a:rPr lang="zh-CN" altLang="en-US" sz="3600">
                <a:ln w="254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湖北省</a:t>
            </a:r>
            <a:endParaRPr lang="zh-CN" altLang="en-US" sz="3600"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9703" name="矩形 199702"/>
          <p:cNvSpPr/>
          <p:nvPr/>
        </p:nvSpPr>
        <p:spPr>
          <a:xfrm rot="5400000">
            <a:off x="6858000" y="4800600"/>
            <a:ext cx="838200" cy="381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i="1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湖南省</a:t>
            </a:r>
            <a:endParaRPr lang="zh-CN" altLang="en-US" sz="3600" i="1"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9704" name="矩形 199703"/>
          <p:cNvSpPr/>
          <p:nvPr/>
        </p:nvSpPr>
        <p:spPr>
          <a:xfrm rot="5400000">
            <a:off x="7696200" y="3810000"/>
            <a:ext cx="838200" cy="381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i="1">
                <a:ln w="12700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安徽省</a:t>
            </a:r>
            <a:endParaRPr lang="zh-CN" altLang="en-US" sz="3600" i="1">
              <a:ln w="12700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9705" name="矩形 199704"/>
          <p:cNvSpPr/>
          <p:nvPr/>
        </p:nvSpPr>
        <p:spPr>
          <a:xfrm rot="5400000">
            <a:off x="7505700" y="4686300"/>
            <a:ext cx="914400" cy="381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i="1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江西省</a:t>
            </a:r>
            <a:endParaRPr lang="zh-CN" altLang="en-US" sz="3600" i="1"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9706" name="矩形 199705"/>
          <p:cNvSpPr/>
          <p:nvPr/>
        </p:nvSpPr>
        <p:spPr>
          <a:xfrm rot="4294064">
            <a:off x="8091488" y="3719513"/>
            <a:ext cx="758825" cy="330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i="1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江苏省</a:t>
            </a:r>
            <a:endParaRPr lang="zh-CN" altLang="en-US" sz="3600" i="1">
              <a:ln w="127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9707" name="组合 199706"/>
          <p:cNvGrpSpPr/>
          <p:nvPr/>
        </p:nvGrpSpPr>
        <p:grpSpPr>
          <a:xfrm>
            <a:off x="8839200" y="3886200"/>
            <a:ext cx="1524000" cy="617538"/>
            <a:chOff x="4608" y="2448"/>
            <a:chExt cx="960" cy="389"/>
          </a:xfrm>
        </p:grpSpPr>
        <p:sp>
          <p:nvSpPr>
            <p:cNvPr id="199708" name="直接连接符 199707"/>
            <p:cNvSpPr/>
            <p:nvPr/>
          </p:nvSpPr>
          <p:spPr>
            <a:xfrm>
              <a:off x="4608" y="2640"/>
              <a:ext cx="384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9709" name="矩形 199708"/>
            <p:cNvSpPr/>
            <p:nvPr/>
          </p:nvSpPr>
          <p:spPr>
            <a:xfrm>
              <a:off x="4992" y="2448"/>
              <a:ext cx="576" cy="389"/>
            </a:xfrm>
            <a:prstGeom prst="rect">
              <a:avLst/>
            </a:prstGeom>
          </p:spPr>
          <p:txBody>
            <a:bodyPr wrap="none" fromWordArt="1">
              <a:prstTxWarp prst="textWave1">
                <a:avLst>
                  <a:gd name="adj1" fmla="val 13005"/>
                  <a:gd name="adj2" fmla="val 0"/>
                </a:avLst>
              </a:prstTxWarp>
              <a:normAutofit lnSpcReduction="10000"/>
            </a:bodyPr>
            <a:p>
              <a:pPr algn="ctr"/>
              <a:r>
                <a:rPr lang="zh-CN" altLang="en-US" sz="3600" b="1">
                  <a:ln w="12700" cap="flat" cmpd="sng">
                    <a:solidFill>
                      <a:srgbClr val="993366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993366"/>
                  </a:solidFill>
                  <a:effectLst>
                    <a:outerShdw dist="53882" dir="2699999" algn="ctr" rotWithShape="0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上海市</a:t>
              </a:r>
              <a:endParaRPr lang="zh-CN" altLang="en-US" sz="3600" b="1">
                <a:ln w="12700" cap="flat" cmpd="sng">
                  <a:solidFill>
                    <a:srgbClr val="993366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993366"/>
                </a:solidFill>
                <a:effectLst>
                  <a:outerShdw dist="53882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99682" name="标题 199681"/>
          <p:cNvSpPr>
            <a:spLocks noGrp="1"/>
          </p:cNvSpPr>
          <p:nvPr>
            <p:ph type="ctrTitle"/>
          </p:nvPr>
        </p:nvSpPr>
        <p:spPr>
          <a:xfrm>
            <a:off x="229870" y="199390"/>
            <a:ext cx="10691495" cy="1127760"/>
          </a:xfrm>
        </p:spPr>
        <p:txBody>
          <a:bodyPr anchor="ctr">
            <a:noAutofit/>
          </a:bodyPr>
          <a:lstStyle>
            <a:lvl1pPr lvl="0">
              <a:defRPr kern="1200"/>
            </a:lvl1pPr>
          </a:lstStyle>
          <a:p>
            <a:pPr lvl="0"/>
            <a:r>
              <a:rPr lang="zh-CN" altLang="en-US" sz="48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练习：读出长江沿线的省级行政单位</a:t>
            </a:r>
            <a:endParaRPr lang="zh-CN" altLang="en-US" sz="4800" b="1" dirty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96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96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996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996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996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996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996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996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1996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9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1996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9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1996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9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9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1996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9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9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17763" name="文本框 117762"/>
          <p:cNvSpPr txBox="1"/>
          <p:nvPr/>
        </p:nvSpPr>
        <p:spPr>
          <a:xfrm>
            <a:off x="1703388" y="2781300"/>
            <a:ext cx="8375650" cy="417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京津沪、黑吉辽，内蒙古、晋陕甘；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青新宁、冀鲁豫，苏浙皖、湘鄂赣；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川黔滇、桂粤闽，藏琼台、渝澳港。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600" b="1" dirty="0">
              <a:latin typeface="Times New Roman" panose="02020603050405020304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600" b="1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17765" name="矩形 117764"/>
          <p:cNvSpPr/>
          <p:nvPr/>
        </p:nvSpPr>
        <p:spPr>
          <a:xfrm>
            <a:off x="1703388" y="620713"/>
            <a:ext cx="7921625" cy="13287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中国省级行政单位简称“三字经”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53602" name="图片 153601" descr="图片8"/>
          <p:cNvPicPr>
            <a:picLocks noChangeAspect="1"/>
          </p:cNvPicPr>
          <p:nvPr/>
        </p:nvPicPr>
        <p:blipFill>
          <a:blip r:embed="rId1"/>
          <a:srcRect l="4323" r="512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03" name="矩形 153602"/>
          <p:cNvSpPr/>
          <p:nvPr/>
        </p:nvSpPr>
        <p:spPr>
          <a:xfrm>
            <a:off x="2855913" y="2060575"/>
            <a:ext cx="7235825" cy="2011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6600" dirty="0">
                <a:latin typeface="Times New Roman" panose="02020603050405020304" charset="0"/>
                <a:ea typeface="幼圆" pitchFamily="49" charset="-122"/>
              </a:rPr>
              <a:t>          </a:t>
            </a:r>
            <a:r>
              <a:rPr lang="zh-CN" altLang="en-US" sz="6600" dirty="0">
                <a:latin typeface="Times New Roman" panose="02020603050405020304" charset="0"/>
                <a:ea typeface="幼圆" pitchFamily="49" charset="-122"/>
              </a:rPr>
              <a:t>宝地</a:t>
            </a:r>
            <a:endParaRPr lang="zh-CN" altLang="en-US" sz="6600" dirty="0">
              <a:latin typeface="Times New Roman" panose="02020603050405020304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charset="0"/>
                <a:ea typeface="宋体" panose="02010600030101010101" pitchFamily="2" charset="-122"/>
              </a:rPr>
              <a:t>（打一省级行政单位名称）</a:t>
            </a:r>
            <a:endParaRPr lang="zh-CN" altLang="en-US" sz="40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53604" name="矩形 153603"/>
          <p:cNvSpPr/>
          <p:nvPr/>
        </p:nvSpPr>
        <p:spPr>
          <a:xfrm>
            <a:off x="4800600" y="4437063"/>
            <a:ext cx="2305050" cy="16557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贵州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36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48488" name="图片 148487" descr="图片8"/>
          <p:cNvPicPr>
            <a:picLocks noChangeAspect="1"/>
          </p:cNvPicPr>
          <p:nvPr/>
        </p:nvPicPr>
        <p:blipFill>
          <a:blip r:embed="rId1"/>
          <a:srcRect l="4323" r="512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8489" name="矩形 148488"/>
          <p:cNvSpPr/>
          <p:nvPr/>
        </p:nvSpPr>
        <p:spPr>
          <a:xfrm>
            <a:off x="2351088" y="2060575"/>
            <a:ext cx="7058025" cy="2148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5400" b="1" dirty="0">
                <a:latin typeface="Times New Roman" panose="02020603050405020304" charset="0"/>
                <a:ea typeface="幼圆" pitchFamily="49" charset="-122"/>
              </a:rPr>
              <a:t>            </a:t>
            </a:r>
            <a:r>
              <a:rPr lang="zh-CN" altLang="en-US" sz="5400" b="1" dirty="0">
                <a:latin typeface="Times New Roman" panose="02020603050405020304" charset="0"/>
                <a:ea typeface="幼圆" pitchFamily="49" charset="-122"/>
              </a:rPr>
              <a:t>船出长江口</a:t>
            </a:r>
            <a:endParaRPr lang="zh-CN" altLang="en-US" sz="5400" b="1" dirty="0">
              <a:latin typeface="Times New Roman" panose="02020603050405020304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5400" b="1" dirty="0">
                <a:latin typeface="Times New Roman" panose="02020603050405020304" charset="0"/>
                <a:ea typeface="幼圆" pitchFamily="49" charset="-122"/>
              </a:rPr>
              <a:t>（</a:t>
            </a:r>
            <a:r>
              <a:rPr lang="zh-CN" altLang="en-US" sz="4000" b="1" dirty="0">
                <a:latin typeface="Times New Roman" panose="02020603050405020304" charset="0"/>
                <a:ea typeface="幼圆" pitchFamily="49" charset="-122"/>
              </a:rPr>
              <a:t>打一省级行政单位名称）</a:t>
            </a:r>
            <a:endParaRPr lang="zh-CN" altLang="en-US" sz="4000" b="1" dirty="0">
              <a:latin typeface="Times New Roman" panose="02020603050405020304" charset="0"/>
              <a:ea typeface="幼圆" pitchFamily="49" charset="-122"/>
            </a:endParaRPr>
          </a:p>
        </p:txBody>
      </p:sp>
      <p:sp>
        <p:nvSpPr>
          <p:cNvPr id="148491" name="矩形 148490"/>
          <p:cNvSpPr/>
          <p:nvPr/>
        </p:nvSpPr>
        <p:spPr>
          <a:xfrm>
            <a:off x="5375275" y="4724400"/>
            <a:ext cx="2305050" cy="16557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上海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84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54626" name="图片 154625" descr="图片8"/>
          <p:cNvPicPr>
            <a:picLocks noChangeAspect="1"/>
          </p:cNvPicPr>
          <p:nvPr/>
        </p:nvPicPr>
        <p:blipFill>
          <a:blip r:embed="rId1"/>
          <a:srcRect l="4323" r="512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4627" name="矩形 154626"/>
          <p:cNvSpPr/>
          <p:nvPr/>
        </p:nvSpPr>
        <p:spPr>
          <a:xfrm>
            <a:off x="2351088" y="2133600"/>
            <a:ext cx="6769100" cy="182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5400" dirty="0">
                <a:latin typeface="Times New Roman" panose="02020603050405020304" charset="0"/>
                <a:ea typeface="幼圆" pitchFamily="49" charset="-122"/>
              </a:rPr>
              <a:t>           </a:t>
            </a:r>
            <a:r>
              <a:rPr lang="zh-CN" altLang="en-US" sz="5400" dirty="0">
                <a:latin typeface="Times New Roman" panose="02020603050405020304" charset="0"/>
                <a:ea typeface="幼圆" pitchFamily="49" charset="-122"/>
              </a:rPr>
              <a:t>碧波万顷</a:t>
            </a:r>
            <a:endParaRPr lang="zh-CN" altLang="en-US" sz="5400" dirty="0">
              <a:latin typeface="Times New Roman" panose="02020603050405020304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charset="0"/>
                <a:ea typeface="宋体" panose="02010600030101010101" pitchFamily="2" charset="-122"/>
              </a:rPr>
              <a:t>（打一省级行政单位名称）</a:t>
            </a:r>
            <a:endParaRPr lang="zh-CN" altLang="en-US" sz="40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54628" name="矩形 154627"/>
          <p:cNvSpPr/>
          <p:nvPr/>
        </p:nvSpPr>
        <p:spPr>
          <a:xfrm>
            <a:off x="4583113" y="4149725"/>
            <a:ext cx="2305050" cy="16557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青海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46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55650" name="图片 155649" descr="图片8"/>
          <p:cNvPicPr>
            <a:picLocks noChangeAspect="1"/>
          </p:cNvPicPr>
          <p:nvPr/>
        </p:nvPicPr>
        <p:blipFill>
          <a:blip r:embed="rId1"/>
          <a:srcRect l="4323" r="512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5651" name="矩形 155650"/>
          <p:cNvSpPr/>
          <p:nvPr/>
        </p:nvSpPr>
        <p:spPr>
          <a:xfrm>
            <a:off x="2495550" y="2349500"/>
            <a:ext cx="6408738" cy="182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5400" dirty="0">
                <a:latin typeface="Times New Roman" panose="02020603050405020304" charset="0"/>
                <a:ea typeface="幼圆" pitchFamily="49" charset="-122"/>
              </a:rPr>
              <a:t>         </a:t>
            </a:r>
            <a:r>
              <a:rPr lang="zh-CN" altLang="en-US" sz="5400" dirty="0">
                <a:latin typeface="Times New Roman" panose="02020603050405020304" charset="0"/>
                <a:ea typeface="幼圆" pitchFamily="49" charset="-122"/>
              </a:rPr>
              <a:t>银河渡口</a:t>
            </a:r>
            <a:endParaRPr lang="zh-CN" altLang="en-US" sz="5400" dirty="0">
              <a:latin typeface="Times New Roman" panose="02020603050405020304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charset="0"/>
                <a:ea typeface="宋体" panose="02010600030101010101" pitchFamily="2" charset="-122"/>
              </a:rPr>
              <a:t>（打一省级行政单位名称） </a:t>
            </a:r>
            <a:endParaRPr lang="zh-CN" altLang="en-US" sz="40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55652" name="矩形 155651"/>
          <p:cNvSpPr/>
          <p:nvPr/>
        </p:nvSpPr>
        <p:spPr>
          <a:xfrm>
            <a:off x="5375275" y="4149725"/>
            <a:ext cx="2305050" cy="16557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天津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540" y="58420"/>
            <a:ext cx="10515600" cy="1325563"/>
          </a:xfrm>
        </p:spPr>
        <p:txBody>
          <a:bodyPr/>
          <a:p>
            <a:r>
              <a:rPr lang="zh-CN" altLang="en-US" sz="66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练习</a:t>
            </a:r>
            <a:endParaRPr lang="zh-CN" altLang="en-US" sz="66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3245" y="1252855"/>
            <a:ext cx="11259185" cy="5046345"/>
          </a:xfrm>
        </p:spPr>
        <p:txBody>
          <a:bodyPr>
            <a:normAutofit fontScale="90000" lnSpcReduction="20000"/>
          </a:bodyPr>
          <a:p>
            <a:pPr lvl="0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我们伟大发祖国真神奇，（</a:t>
            </a:r>
            <a:r>
              <a:rPr lang="zh-CN" altLang="en-US" sz="4800" b="1" u="sng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zh-CN" altLang="en-US" sz="48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zh-CN" altLang="en-US" sz="4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个省级行政区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像一幅美丽的图画，绚丽多姿。（</a:t>
            </a:r>
            <a:r>
              <a:rPr lang="zh-CN" altLang="en-US" sz="4800" b="1" u="sng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）像</a:t>
            </a:r>
            <a:r>
              <a:rPr lang="zh-CN" altLang="en-US" sz="48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心脏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，是祖国的政治和文化中心，（</a:t>
            </a:r>
            <a:r>
              <a:rPr lang="zh-CN" altLang="en-US" sz="4800" b="1" u="sng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）像</a:t>
            </a:r>
            <a:r>
              <a:rPr lang="zh-CN" altLang="en-US" sz="48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樱桃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，镶嵌在渤海之滨</a:t>
            </a:r>
            <a:r>
              <a:rPr lang="en-US" altLang="zh-CN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;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zh-CN" altLang="en-US" sz="4800" b="1" u="sng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）像</a:t>
            </a:r>
            <a:r>
              <a:rPr lang="zh-CN" altLang="en-US" sz="4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菠萝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，是我国著名的菠萝产地；（</a:t>
            </a:r>
            <a:r>
              <a:rPr lang="zh-CN" altLang="en-US" sz="4800" b="1" u="sng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）像</a:t>
            </a:r>
            <a:r>
              <a:rPr lang="zh-CN" altLang="en-US" sz="4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大象头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，向着海南伸出她的长长的鼻子。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/>
            <a:endParaRPr lang="zh-CN" altLang="en-US" sz="4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indent="0">
              <a:buNone/>
            </a:pPr>
            <a:endParaRPr lang="zh-CN" altLang="en-US" sz="36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 sz="36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4158" name="矩形 134157"/>
          <p:cNvSpPr/>
          <p:nvPr/>
        </p:nvSpPr>
        <p:spPr>
          <a:xfrm>
            <a:off x="8074660" y="1252855"/>
            <a:ext cx="924560" cy="572135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  <a:normAutofit fontScale="90000"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34</a:t>
            </a:r>
            <a:endParaRPr lang="zh-CN" altLang="en-US" sz="36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4160" name="矩形 134159"/>
          <p:cNvSpPr/>
          <p:nvPr/>
        </p:nvSpPr>
        <p:spPr>
          <a:xfrm>
            <a:off x="1796098" y="2593340"/>
            <a:ext cx="935037" cy="7000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北京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4161" name="矩形 134160"/>
          <p:cNvSpPr/>
          <p:nvPr/>
        </p:nvSpPr>
        <p:spPr>
          <a:xfrm>
            <a:off x="2919095" y="3293110"/>
            <a:ext cx="1125220" cy="70040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天津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4162" name="矩形 134161"/>
          <p:cNvSpPr/>
          <p:nvPr/>
        </p:nvSpPr>
        <p:spPr>
          <a:xfrm>
            <a:off x="1543685" y="3993515"/>
            <a:ext cx="1187450" cy="70040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海南</a:t>
            </a:r>
            <a:endParaRPr lang="zh-CN" altLang="en-US" sz="3600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4163" name="矩形 134162"/>
          <p:cNvSpPr/>
          <p:nvPr/>
        </p:nvSpPr>
        <p:spPr>
          <a:xfrm>
            <a:off x="1837690" y="4580890"/>
            <a:ext cx="1081088" cy="7000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广东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341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210" y="106680"/>
            <a:ext cx="10515600" cy="1325563"/>
          </a:xfrm>
        </p:spPr>
        <p:txBody>
          <a:bodyPr/>
          <a:p>
            <a:r>
              <a:rPr lang="zh-CN" altLang="en-US" sz="72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练习</a:t>
            </a:r>
            <a:endParaRPr lang="zh-CN" altLang="en-US" sz="72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4660" y="1253490"/>
            <a:ext cx="11566525" cy="5368290"/>
          </a:xfrm>
        </p:spPr>
        <p:txBody>
          <a:bodyPr>
            <a:noAutofit/>
          </a:bodyPr>
          <a:p>
            <a:pPr marL="0" lvl="0" indent="0">
              <a:lnSpc>
                <a:spcPct val="110000"/>
              </a:lnSpc>
              <a:buNone/>
            </a:pPr>
            <a:r>
              <a:rPr lang="zh-CN" altLang="en-US" sz="4000" b="1" u="sng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4000" b="1" u="sng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</a:t>
            </a:r>
            <a:r>
              <a:rPr lang="en-US" altLang="zh-CN" sz="40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40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像</a:t>
            </a:r>
            <a:r>
              <a:rPr lang="zh-CN" altLang="en-US" sz="4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雄鹰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，展翅翱翔于祖国的北方大地，</a:t>
            </a:r>
            <a:r>
              <a:rPr lang="zh-CN" altLang="en-US" sz="4000" b="1" u="sng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4000" b="1" u="sng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4000" b="1" u="sng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</a:t>
            </a:r>
            <a:r>
              <a:rPr lang="en-US" altLang="zh-CN" sz="4000" b="1" u="sng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4000" b="1" u="sng" dirty="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像</a:t>
            </a:r>
            <a:r>
              <a:rPr lang="zh-CN" altLang="en-US" sz="4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兵马俑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，展示着中华</a:t>
            </a:r>
            <a:r>
              <a:rPr lang="en-US" altLang="zh-CN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5000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年的文明史。</a:t>
            </a:r>
            <a:r>
              <a:rPr lang="zh-CN" altLang="en-US" sz="4000" b="1" u="sng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4000" b="1" u="sng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</a:t>
            </a:r>
            <a:r>
              <a:rPr lang="en-US" altLang="zh-CN" sz="4000" b="1" u="sng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4000" b="1" u="sng" dirty="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像</a:t>
            </a:r>
            <a:r>
              <a:rPr lang="zh-CN" altLang="en-US" sz="4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兔子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，面积广大的草原是养兔子的好地方；</a:t>
            </a:r>
            <a:r>
              <a:rPr lang="zh-CN" altLang="en-US" sz="4000" b="1" u="sng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4000" b="1" u="sng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</a:t>
            </a:r>
            <a:r>
              <a:rPr lang="en-US" altLang="zh-CN" sz="4000" b="1" u="sng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4000" b="1" u="sng" dirty="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像</a:t>
            </a:r>
            <a:r>
              <a:rPr lang="zh-CN" altLang="en-US" sz="4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绵羊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，是藏绵羊的休</a:t>
            </a:r>
            <a:endParaRPr lang="zh-CN" altLang="en-US" sz="4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indent="0">
              <a:lnSpc>
                <a:spcPct val="110000"/>
              </a:lnSpc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养生息之地。</a:t>
            </a:r>
            <a:r>
              <a:rPr lang="zh-CN" altLang="en-US" sz="4000" b="1" u="sng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4000" b="1" u="sng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</a:t>
            </a:r>
            <a:r>
              <a:rPr lang="en-US" altLang="zh-CN" sz="4000" b="1" u="sng" dirty="0">
                <a:latin typeface="楷体" panose="02010609060101010101" charset="-122"/>
                <a:ea typeface="楷体" panose="02010609060101010101" charset="-122"/>
                <a:sym typeface="+mn-ea"/>
              </a:rPr>
              <a:t> )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像</a:t>
            </a:r>
            <a:r>
              <a:rPr lang="zh-CN" altLang="en-US" sz="4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天鹅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，从祖国的东北部飞向长空；</a:t>
            </a:r>
            <a:r>
              <a:rPr lang="zh-CN" altLang="en-US" sz="4000" b="1" u="sng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4000" b="1" u="sng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</a:t>
            </a:r>
            <a:r>
              <a:rPr lang="en-US" altLang="zh-CN" sz="4000" b="1" u="sng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4000" b="1" u="sng" dirty="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像</a:t>
            </a:r>
            <a:r>
              <a:rPr lang="zh-CN" altLang="en-US" sz="40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人参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，名贵滋补的药材，滋养着祖国儿女。</a:t>
            </a:r>
            <a:endParaRPr lang="zh-CN" altLang="en-US" sz="4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indent="0">
              <a:lnSpc>
                <a:spcPct val="100000"/>
              </a:lnSpc>
              <a:buNone/>
            </a:pPr>
            <a:endParaRPr lang="zh-CN" altLang="en-US" sz="4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6203" name="矩形 136202"/>
          <p:cNvSpPr/>
          <p:nvPr/>
        </p:nvSpPr>
        <p:spPr>
          <a:xfrm>
            <a:off x="1159510" y="1848485"/>
            <a:ext cx="1176020" cy="73406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陕西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9510" y="1114425"/>
            <a:ext cx="1176020" cy="73406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zh-CN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内蒙古</a:t>
            </a:r>
            <a:endParaRPr lang="zh-CN" altLang="zh-CN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35530" y="2582545"/>
            <a:ext cx="1176020" cy="73406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青海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30700" y="3193415"/>
            <a:ext cx="1176020" cy="73406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西藏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91355" y="3927475"/>
            <a:ext cx="1176020" cy="73406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黑龙江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84625" y="4661535"/>
            <a:ext cx="1176020" cy="73406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吉林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03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88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教学目标</a:t>
            </a:r>
            <a:endParaRPr lang="zh-CN" altLang="en-US" sz="88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838200" y="1825625"/>
            <a:ext cx="10321290" cy="4977765"/>
          </a:xfrm>
        </p:spPr>
        <p:txBody>
          <a:bodyPr>
            <a:normAutofit lnSpcReduction="10000"/>
          </a:bodyPr>
          <a:p>
            <a:pPr marL="0" lvl="0" indent="0" algn="l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、弄清我国现行的行政区划</a:t>
            </a:r>
            <a:endParaRPr lang="zh-CN" altLang="en-US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indent="0" algn="l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、在中国行政图上准确的找出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34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个省级行政单位，记住名称、简称和行政中心</a:t>
            </a:r>
            <a:endParaRPr lang="zh-CN" altLang="en-US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indent="0" algn="l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、培养学生阅读和使用中国行政图的能力和记忆能力</a:t>
            </a:r>
            <a:endParaRPr lang="zh-CN" altLang="en-US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indent="0" algn="l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、通过实践培养学生的动手能力</a:t>
            </a:r>
            <a:endParaRPr lang="zh-CN" altLang="en-US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indent="0" algn="l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、培养学生的参与意识与学习地理的兴趣</a:t>
            </a:r>
            <a:endParaRPr lang="zh-CN" altLang="en-US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indent="0" algn="l">
              <a:spcBef>
                <a:spcPct val="50000"/>
              </a:spcBef>
              <a:buNone/>
            </a:pPr>
            <a:endParaRPr lang="zh-CN" altLang="en-US" sz="36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>
              <a:spcBef>
                <a:spcPct val="50000"/>
              </a:spcBef>
            </a:pP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l">
              <a:spcBef>
                <a:spcPct val="50000"/>
              </a:spcBef>
            </a:pP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210" y="106680"/>
            <a:ext cx="10515600" cy="1325563"/>
          </a:xfrm>
        </p:spPr>
        <p:txBody>
          <a:bodyPr/>
          <a:p>
            <a:r>
              <a:rPr lang="zh-CN" altLang="en-US" sz="72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练习</a:t>
            </a:r>
            <a:endParaRPr lang="zh-CN" altLang="en-US" sz="72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5320" y="1325245"/>
            <a:ext cx="11048365" cy="5418455"/>
          </a:xfrm>
        </p:spPr>
        <p:txBody>
          <a:bodyPr>
            <a:normAutofit fontScale="90000" lnSpcReduction="20000"/>
          </a:bodyPr>
          <a:p>
            <a:pPr marL="0" indent="0">
              <a:lnSpc>
                <a:spcPct val="130000"/>
              </a:lnSpc>
              <a:buNone/>
            </a:pPr>
            <a:r>
              <a:rPr lang="zh-CN" altLang="en-US" sz="4400" b="1" u="sng" dirty="0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zh-CN" altLang="en-US" sz="48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）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像</a:t>
            </a:r>
            <a:r>
              <a:rPr lang="zh-CN" altLang="en-US" sz="48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卧驼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，驼头向东伸进浩瀚的大海</a:t>
            </a:r>
            <a:r>
              <a:rPr lang="zh-CN" altLang="en-US" sz="4800" b="1" u="sng" dirty="0">
                <a:latin typeface="楷体" panose="02010609060101010101" charset="-122"/>
                <a:ea typeface="楷体" panose="02010609060101010101" charset="-122"/>
                <a:sym typeface="+mn-ea"/>
              </a:rPr>
              <a:t>（    ）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像</a:t>
            </a:r>
            <a:r>
              <a:rPr lang="zh-CN" altLang="en-US" sz="48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孔雀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，是孔雀的故乡，</a:t>
            </a:r>
            <a:r>
              <a:rPr lang="zh-CN" altLang="en-US" sz="4800" b="1" u="sng" dirty="0">
                <a:latin typeface="楷体" panose="02010609060101010101" charset="-122"/>
                <a:ea typeface="楷体" panose="02010609060101010101" charset="-122"/>
                <a:sym typeface="+mn-ea"/>
              </a:rPr>
              <a:t>（    ）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像</a:t>
            </a:r>
            <a:r>
              <a:rPr lang="zh-CN" altLang="en-US" sz="48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男人头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4800" b="1" u="sng" dirty="0">
                <a:latin typeface="楷体" panose="02010609060101010101" charset="-122"/>
                <a:ea typeface="楷体" panose="02010609060101010101" charset="-122"/>
                <a:sym typeface="+mn-ea"/>
              </a:rPr>
              <a:t>（    ）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像</a:t>
            </a:r>
            <a:r>
              <a:rPr lang="zh-CN" altLang="en-US" sz="48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女子头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，我们的祖国家庭就由男人和女人组成的。</a:t>
            </a:r>
            <a:r>
              <a:rPr lang="zh-CN" altLang="en-US" sz="4800" b="1" u="sng" dirty="0">
                <a:latin typeface="楷体" panose="02010609060101010101" charset="-122"/>
                <a:ea typeface="楷体" panose="02010609060101010101" charset="-122"/>
                <a:sym typeface="+mn-ea"/>
              </a:rPr>
              <a:t>（    ）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像</a:t>
            </a:r>
            <a:r>
              <a:rPr lang="zh-CN" altLang="en-US" sz="48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鸽子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，呼唤祖国和平统一那一天的到来。 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indent="0">
              <a:lnSpc>
                <a:spcPct val="130000"/>
              </a:lnSpc>
              <a:buNone/>
            </a:pPr>
            <a:r>
              <a:rPr lang="zh-CN" altLang="en-US" sz="4800" b="1" u="sng" dirty="0">
                <a:latin typeface="楷体" panose="02010609060101010101" charset="-122"/>
                <a:ea typeface="楷体" panose="02010609060101010101" charset="-122"/>
                <a:sym typeface="+mn-ea"/>
              </a:rPr>
              <a:t>（    ）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像</a:t>
            </a:r>
            <a:r>
              <a:rPr lang="zh-CN" altLang="en-US" sz="48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香蕉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，香飘神州大地</a:t>
            </a:r>
            <a:r>
              <a:rPr lang="en-US" altLang="zh-CN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共盼祖国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indent="0">
              <a:lnSpc>
                <a:spcPct val="130000"/>
              </a:lnSpc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早日统一。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 sz="4400"/>
          </a:p>
        </p:txBody>
      </p:sp>
      <p:sp>
        <p:nvSpPr>
          <p:cNvPr id="137239" name="矩形 137238"/>
          <p:cNvSpPr/>
          <p:nvPr/>
        </p:nvSpPr>
        <p:spPr>
          <a:xfrm>
            <a:off x="1343025" y="2205038"/>
            <a:ext cx="914400" cy="700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云南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15135" y="1432243"/>
            <a:ext cx="914400" cy="700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zh-CN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山东</a:t>
            </a:r>
            <a:endParaRPr lang="zh-CN" altLang="zh-CN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10660" y="2738438"/>
            <a:ext cx="914400" cy="700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江西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60230" y="2132013"/>
            <a:ext cx="914400" cy="700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湖南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70595" y="3514408"/>
            <a:ext cx="914400" cy="700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河南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20165" y="2907983"/>
            <a:ext cx="914400" cy="700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湖南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3025" y="5051108"/>
            <a:ext cx="914400" cy="700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台湾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7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7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7239" grpId="0"/>
      <p:bldP spid="6" grpId="0"/>
      <p:bldP spid="5" grpId="0"/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096770" y="1267460"/>
            <a:ext cx="7498080" cy="42411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SlantUp">
              <a:avLst/>
            </a:prstTxWarp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谢谢！再见！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6146" name="矩形 6145"/>
          <p:cNvSpPr/>
          <p:nvPr/>
        </p:nvSpPr>
        <p:spPr>
          <a:xfrm>
            <a:off x="2208213" y="2636838"/>
            <a:ext cx="7859712" cy="32226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endParaRPr sz="2800" b="1">
              <a:solidFill>
                <a:srgbClr val="FF0066"/>
              </a:solidFill>
            </a:endParaRPr>
          </a:p>
        </p:txBody>
      </p:sp>
      <p:sp>
        <p:nvSpPr>
          <p:cNvPr id="6149" name="矩形 6148"/>
          <p:cNvSpPr/>
          <p:nvPr/>
        </p:nvSpPr>
        <p:spPr>
          <a:xfrm>
            <a:off x="1297940" y="1549400"/>
            <a:ext cx="9359900" cy="51377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ct val="115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春秋战国：</a:t>
            </a:r>
            <a:r>
              <a:rPr lang="zh-CN" altLang="en-US" sz="32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诸侯国、县（郡、邑）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36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algn="l">
              <a:lnSpc>
                <a:spcPct val="115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秦：</a:t>
            </a:r>
            <a:r>
              <a:rPr lang="zh-CN" altLang="en-US" sz="32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郡、县、乡、亭（里）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36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algn="l">
              <a:lnSpc>
                <a:spcPct val="115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汉、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晋：</a:t>
            </a:r>
            <a:r>
              <a:rPr lang="zh-CN" altLang="en-US" sz="32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州、郡、县、乡、亭（里）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36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algn="l">
              <a:lnSpc>
                <a:spcPct val="115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隋：</a:t>
            </a:r>
            <a:r>
              <a:rPr lang="zh-CN" altLang="en-US" sz="32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州（郡）、县、乡、亭（里）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36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algn="l">
              <a:lnSpc>
                <a:spcPct val="115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唐：</a:t>
            </a:r>
            <a:r>
              <a:rPr lang="zh-CN" altLang="en-US" sz="32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道、州（府）、县、乡、里</a:t>
            </a:r>
            <a:endParaRPr lang="zh-CN" altLang="en-US" sz="32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algn="l">
              <a:lnSpc>
                <a:spcPct val="115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宋：</a:t>
            </a:r>
            <a:r>
              <a:rPr lang="zh-CN" altLang="en-US" sz="32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路、州（府）、县、乡、保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lvl="0" algn="l">
              <a:lnSpc>
                <a:spcPct val="115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明：</a:t>
            </a:r>
            <a:r>
              <a:rPr lang="zh-CN" altLang="en-US" sz="32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省、府（州）、县、乡、村</a:t>
            </a:r>
            <a:endParaRPr lang="zh-CN" altLang="en-US" sz="32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algn="l">
              <a:lnSpc>
                <a:spcPct val="115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元：</a:t>
            </a:r>
            <a:r>
              <a:rPr lang="zh-CN" altLang="en-US" sz="32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行省、州（府、路）、县、乡、村</a:t>
            </a:r>
            <a:endParaRPr lang="zh-CN" altLang="en-US" sz="32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algn="l">
              <a:lnSpc>
                <a:spcPct val="115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清：</a:t>
            </a:r>
            <a:r>
              <a:rPr lang="zh-CN" altLang="en-US" sz="32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省、府（州）、县、乡、保</a:t>
            </a: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8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61795" y="360680"/>
            <a:ext cx="8632190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8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历史上的行政区划</a:t>
            </a:r>
            <a:endParaRPr lang="zh-CN" altLang="en-US" sz="8000" b="1"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1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65890" name="标题 165889"/>
          <p:cNvSpPr>
            <a:spLocks noGrp="1"/>
          </p:cNvSpPr>
          <p:nvPr>
            <p:ph type="title"/>
          </p:nvPr>
        </p:nvSpPr>
        <p:spPr>
          <a:xfrm>
            <a:off x="838200" y="283845"/>
            <a:ext cx="10515600" cy="1325563"/>
          </a:xfrm>
        </p:spPr>
        <p:txBody>
          <a:bodyPr anchor="ctr"/>
          <a:p>
            <a:pPr algn="ctr"/>
            <a:r>
              <a:rPr lang="zh-CN" altLang="en-US" sz="66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我国现行行政区划的划分</a:t>
            </a:r>
            <a:endParaRPr lang="zh-CN" altLang="en-US" sz="6600" b="1" dirty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65895" name="文本框 165894"/>
          <p:cNvSpPr txBox="1"/>
          <p:nvPr/>
        </p:nvSpPr>
        <p:spPr>
          <a:xfrm>
            <a:off x="1008380" y="1991995"/>
            <a:ext cx="3343910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000" b="1" i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三级行政区划</a:t>
            </a:r>
            <a:endParaRPr lang="zh-CN" altLang="en-US" sz="4000" b="1" i="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5896" name="左大括号 165895"/>
          <p:cNvSpPr/>
          <p:nvPr/>
        </p:nvSpPr>
        <p:spPr>
          <a:xfrm>
            <a:off x="4583113" y="1484313"/>
            <a:ext cx="228600" cy="1600200"/>
          </a:xfrm>
          <a:prstGeom prst="leftBrace">
            <a:avLst>
              <a:gd name="adj1" fmla="val 5833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5897" name="文本框 165896"/>
          <p:cNvSpPr txBox="1"/>
          <p:nvPr/>
        </p:nvSpPr>
        <p:spPr>
          <a:xfrm>
            <a:off x="4724400" y="1412875"/>
            <a:ext cx="446722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i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省（自治区、直辖市）</a:t>
            </a:r>
            <a:endParaRPr lang="zh-CN" altLang="en-US" sz="3200" b="1" i="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5898" name="文本框 165897"/>
          <p:cNvSpPr txBox="1"/>
          <p:nvPr/>
        </p:nvSpPr>
        <p:spPr>
          <a:xfrm>
            <a:off x="4724083" y="2052638"/>
            <a:ext cx="511175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i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县（自治县、县级市）</a:t>
            </a:r>
            <a:endParaRPr lang="zh-CN" altLang="en-US" sz="3200" b="1" i="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5899" name="文本框 165898"/>
          <p:cNvSpPr txBox="1"/>
          <p:nvPr/>
        </p:nvSpPr>
        <p:spPr>
          <a:xfrm>
            <a:off x="4724400" y="2514600"/>
            <a:ext cx="32004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i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镇（乡）</a:t>
            </a:r>
            <a:endParaRPr lang="zh-CN" altLang="en-US" sz="3200" b="1" i="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5900" name="文本框 165899"/>
          <p:cNvSpPr txBox="1"/>
          <p:nvPr/>
        </p:nvSpPr>
        <p:spPr>
          <a:xfrm>
            <a:off x="899795" y="4099560"/>
            <a:ext cx="345249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000" b="1" i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省级行政单位</a:t>
            </a:r>
            <a:endParaRPr lang="zh-CN" altLang="en-US" sz="4000" b="1" i="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5901" name="左大括号 165900"/>
          <p:cNvSpPr/>
          <p:nvPr/>
        </p:nvSpPr>
        <p:spPr>
          <a:xfrm>
            <a:off x="4440238" y="3429000"/>
            <a:ext cx="228600" cy="2133600"/>
          </a:xfrm>
          <a:prstGeom prst="leftBrace">
            <a:avLst>
              <a:gd name="adj1" fmla="val 7777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5902" name="文本框 165901"/>
          <p:cNvSpPr txBox="1"/>
          <p:nvPr/>
        </p:nvSpPr>
        <p:spPr>
          <a:xfrm>
            <a:off x="5456238" y="3370263"/>
            <a:ext cx="16764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i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省</a:t>
            </a:r>
            <a:endParaRPr lang="zh-CN" altLang="en-US" sz="3200" b="1" i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5903" name="文本框 165902"/>
          <p:cNvSpPr txBox="1"/>
          <p:nvPr/>
        </p:nvSpPr>
        <p:spPr>
          <a:xfrm>
            <a:off x="5227638" y="3903663"/>
            <a:ext cx="19050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i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自治区</a:t>
            </a:r>
            <a:endParaRPr lang="zh-CN" altLang="en-US" sz="3200" b="1" i="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5904" name="文本框 165903"/>
          <p:cNvSpPr txBox="1"/>
          <p:nvPr/>
        </p:nvSpPr>
        <p:spPr>
          <a:xfrm>
            <a:off x="5303838" y="4437063"/>
            <a:ext cx="16002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i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直辖市</a:t>
            </a:r>
            <a:endParaRPr lang="zh-CN" altLang="en-US" sz="3200" b="1" i="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5905" name="文本框 165904"/>
          <p:cNvSpPr txBox="1"/>
          <p:nvPr/>
        </p:nvSpPr>
        <p:spPr>
          <a:xfrm>
            <a:off x="5227955" y="5046980"/>
            <a:ext cx="230441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i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特别行政区</a:t>
            </a:r>
            <a:endParaRPr lang="zh-CN" altLang="en-US" sz="3200" b="1" i="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5906" name="文本框 165905"/>
          <p:cNvSpPr txBox="1"/>
          <p:nvPr/>
        </p:nvSpPr>
        <p:spPr>
          <a:xfrm>
            <a:off x="1703388" y="4800600"/>
            <a:ext cx="1954212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i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34</a:t>
            </a:r>
            <a:r>
              <a:rPr lang="zh-CN" altLang="en-US" sz="3200" b="1" i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个）</a:t>
            </a:r>
            <a:endParaRPr lang="zh-CN" altLang="en-US" sz="3200" b="1" i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65907" name="文本框 165906"/>
          <p:cNvSpPr txBox="1"/>
          <p:nvPr/>
        </p:nvSpPr>
        <p:spPr>
          <a:xfrm>
            <a:off x="4541838" y="3370263"/>
            <a:ext cx="11811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23</a:t>
            </a:r>
            <a:r>
              <a:rPr lang="zh-CN" altLang="en-US" sz="3200" b="1" i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个</a:t>
            </a:r>
            <a:endParaRPr lang="zh-CN" altLang="en-US" sz="3200" b="1" i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65908" name="文本框 165907"/>
          <p:cNvSpPr txBox="1"/>
          <p:nvPr/>
        </p:nvSpPr>
        <p:spPr>
          <a:xfrm>
            <a:off x="4541838" y="3903663"/>
            <a:ext cx="9144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altLang="en-US" sz="3200" b="1" i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个</a:t>
            </a:r>
            <a:endParaRPr lang="zh-CN" altLang="en-US" sz="3200" b="1" i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65909" name="文本框 165908"/>
          <p:cNvSpPr txBox="1"/>
          <p:nvPr/>
        </p:nvSpPr>
        <p:spPr>
          <a:xfrm>
            <a:off x="4541838" y="4437063"/>
            <a:ext cx="9144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altLang="en-US" sz="3200" b="1" i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个</a:t>
            </a:r>
            <a:endParaRPr lang="zh-CN" altLang="en-US" sz="3200" b="1" i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65910" name="文本框 165909"/>
          <p:cNvSpPr txBox="1"/>
          <p:nvPr/>
        </p:nvSpPr>
        <p:spPr>
          <a:xfrm>
            <a:off x="4541838" y="5046663"/>
            <a:ext cx="9144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altLang="en-US" sz="3200" b="1" i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个</a:t>
            </a:r>
            <a:endParaRPr lang="zh-CN" altLang="en-US" sz="3200" b="1" i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5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5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5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5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5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5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5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5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5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5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5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5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5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5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5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5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5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5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5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65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65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5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7" grpId="0"/>
      <p:bldP spid="165898" grpId="0"/>
      <p:bldP spid="165899" grpId="0"/>
      <p:bldP spid="165900" grpId="0"/>
      <p:bldP spid="165902" grpId="0"/>
      <p:bldP spid="165903" grpId="0"/>
      <p:bldP spid="165904" grpId="0"/>
      <p:bldP spid="165905" grpId="0"/>
      <p:bldP spid="165906" grpId="0"/>
      <p:bldP spid="165907" grpId="0"/>
      <p:bldP spid="165908" grpId="0"/>
      <p:bldP spid="165909" grpId="0"/>
      <p:bldP spid="165910" grpId="0"/>
      <p:bldP spid="165890" grpId="0"/>
      <p:bldP spid="16589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174" name="标题 7173"/>
          <p:cNvSpPr>
            <a:spLocks noGrp="1"/>
          </p:cNvSpPr>
          <p:nvPr>
            <p:ph type="ctrTitle"/>
          </p:nvPr>
        </p:nvSpPr>
        <p:spPr>
          <a:xfrm>
            <a:off x="1524000" y="2286000"/>
            <a:ext cx="7772400" cy="990600"/>
          </a:xfrm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 dirty="0"/>
              <a:t>中国行政区图</a:t>
            </a:r>
            <a:endParaRPr lang="zh-CN" altLang="en-US"/>
          </a:p>
        </p:txBody>
      </p:sp>
      <p:sp>
        <p:nvSpPr>
          <p:cNvPr id="7177" name="文本框 7176"/>
          <p:cNvSpPr txBox="1"/>
          <p:nvPr/>
        </p:nvSpPr>
        <p:spPr>
          <a:xfrm>
            <a:off x="3791585" y="53340"/>
            <a:ext cx="5840730" cy="914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54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中国行政区划图</a:t>
            </a:r>
            <a:endParaRPr lang="zh-CN" altLang="en-US" sz="5400" b="1" dirty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78" name="图片 7177" descr="中国政区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5205" y="474345"/>
            <a:ext cx="9988550" cy="63379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5476" name="图片 105475" descr="中国行政区图0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5025" y="0"/>
            <a:ext cx="7877175" cy="665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77" name="图片 105476" descr="内蒙古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0200" y="0"/>
            <a:ext cx="3457575" cy="299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78" name="图片 105477" descr="北京"/>
          <p:cNvPicPr>
            <a:picLocks noChangeAspect="1"/>
          </p:cNvPicPr>
          <p:nvPr/>
        </p:nvPicPr>
        <p:blipFill>
          <a:blip r:embed="rId3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2400" y="2362200"/>
            <a:ext cx="301625" cy="328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79" name="图片 105478" descr="广西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2200" y="5181600"/>
            <a:ext cx="1195388" cy="887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80" name="图片 105479" descr="宁夏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750" y="2770188"/>
            <a:ext cx="417513" cy="73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81" name="图片 105480" descr="上海"/>
          <p:cNvPicPr>
            <a:picLocks noChangeAspect="1"/>
          </p:cNvPicPr>
          <p:nvPr/>
        </p:nvPicPr>
        <p:blipFill>
          <a:blip r:embed="rId6">
            <a:clrChange>
              <a:clrFrom>
                <a:srgbClr val="F5FFFF"/>
              </a:clrFrom>
              <a:clrTo>
                <a:srgbClr val="F5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6800" y="4084638"/>
            <a:ext cx="152400" cy="136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82" name="图片 105481" descr="西藏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088" y="2814638"/>
            <a:ext cx="2962275" cy="198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83" name="图片 105482" descr="重庆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0" y="4038600"/>
            <a:ext cx="830263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84" name="图片 105483" descr="新疆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188" y="603250"/>
            <a:ext cx="3081337" cy="2465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85" name="图片 105484" descr="天津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5913" y="2492375"/>
            <a:ext cx="176212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86" name="矩形 105485"/>
          <p:cNvSpPr/>
          <p:nvPr/>
        </p:nvSpPr>
        <p:spPr>
          <a:xfrm>
            <a:off x="7391400" y="2057400"/>
            <a:ext cx="1066800" cy="460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1270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北京市</a:t>
            </a:r>
            <a:endParaRPr lang="zh-CN" altLang="en-US" sz="3600">
              <a:ln w="1270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5487" name="组合 105486"/>
          <p:cNvGrpSpPr/>
          <p:nvPr/>
        </p:nvGrpSpPr>
        <p:grpSpPr>
          <a:xfrm>
            <a:off x="8077200" y="2514600"/>
            <a:ext cx="2362200" cy="612775"/>
            <a:chOff x="4128" y="1584"/>
            <a:chExt cx="1488" cy="386"/>
          </a:xfrm>
        </p:grpSpPr>
        <p:sp>
          <p:nvSpPr>
            <p:cNvPr id="105488" name="直接连接符 105487"/>
            <p:cNvSpPr/>
            <p:nvPr/>
          </p:nvSpPr>
          <p:spPr>
            <a:xfrm>
              <a:off x="4128" y="1680"/>
              <a:ext cx="624" cy="9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5489" name="矩形 105488"/>
            <p:cNvSpPr/>
            <p:nvPr/>
          </p:nvSpPr>
          <p:spPr>
            <a:xfrm>
              <a:off x="4800" y="1584"/>
              <a:ext cx="816" cy="386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  <a:normAutofit lnSpcReduction="10000"/>
            </a:bodyPr>
            <a:p>
              <a:pPr algn="ctr"/>
              <a:r>
                <a:rPr lang="zh-CN" altLang="en-US" sz="3600">
                  <a:ln w="12700" cap="flat" cmpd="sng">
                    <a:solidFill>
                      <a:srgbClr val="FF00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天津市</a:t>
              </a:r>
              <a:endParaRPr lang="zh-CN" altLang="en-US" sz="3600">
                <a:ln w="1270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05490" name="组合 105489"/>
          <p:cNvGrpSpPr/>
          <p:nvPr/>
        </p:nvGrpSpPr>
        <p:grpSpPr>
          <a:xfrm>
            <a:off x="8839200" y="3886200"/>
            <a:ext cx="1524000" cy="617538"/>
            <a:chOff x="4608" y="2448"/>
            <a:chExt cx="960" cy="389"/>
          </a:xfrm>
        </p:grpSpPr>
        <p:sp>
          <p:nvSpPr>
            <p:cNvPr id="105491" name="直接连接符 105490"/>
            <p:cNvSpPr/>
            <p:nvPr/>
          </p:nvSpPr>
          <p:spPr>
            <a:xfrm>
              <a:off x="4608" y="2640"/>
              <a:ext cx="384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5492" name="矩形 105491"/>
            <p:cNvSpPr/>
            <p:nvPr/>
          </p:nvSpPr>
          <p:spPr>
            <a:xfrm>
              <a:off x="4992" y="2448"/>
              <a:ext cx="576" cy="389"/>
            </a:xfrm>
            <a:prstGeom prst="rect">
              <a:avLst/>
            </a:prstGeom>
          </p:spPr>
          <p:txBody>
            <a:bodyPr wrap="none" fromWordArt="1">
              <a:prstTxWarp prst="textWave1">
                <a:avLst>
                  <a:gd name="adj1" fmla="val 13005"/>
                  <a:gd name="adj2" fmla="val 0"/>
                </a:avLst>
              </a:prstTxWarp>
              <a:normAutofit lnSpcReduction="10000"/>
            </a:bodyPr>
            <a:p>
              <a:pPr algn="ctr"/>
              <a:r>
                <a:rPr lang="zh-CN" altLang="en-US" sz="3600" b="1">
                  <a:ln w="12700" cap="flat" cmpd="sng">
                    <a:solidFill>
                      <a:srgbClr val="993366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993366"/>
                  </a:solidFill>
                  <a:effectLst>
                    <a:outerShdw dist="53882" dir="2699999" algn="ctr" rotWithShape="0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上海市</a:t>
              </a:r>
              <a:endParaRPr lang="zh-CN" altLang="en-US" sz="3600" b="1">
                <a:ln w="12700" cap="flat" cmpd="sng">
                  <a:solidFill>
                    <a:srgbClr val="993366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993366"/>
                </a:solidFill>
                <a:effectLst>
                  <a:outerShdw dist="53882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05493" name="矩形 105492"/>
          <p:cNvSpPr/>
          <p:nvPr/>
        </p:nvSpPr>
        <p:spPr>
          <a:xfrm>
            <a:off x="6096000" y="3962400"/>
            <a:ext cx="1143000" cy="7461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重庆市</a:t>
            </a:r>
            <a:endParaRPr lang="zh-CN" altLang="en-US" sz="3600" b="1">
              <a:ln w="127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494" name="矩形 105493"/>
          <p:cNvSpPr/>
          <p:nvPr/>
        </p:nvSpPr>
        <p:spPr>
          <a:xfrm rot="-1383868">
            <a:off x="5867400" y="1676400"/>
            <a:ext cx="2743200" cy="57467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  <a:normAutofit fontScale="90000" lnSpcReduction="10000"/>
          </a:bodyPr>
          <a:p>
            <a:pPr algn="ctr"/>
            <a:r>
              <a:rPr lang="zh-CN" altLang="en-US" sz="3600">
                <a:ln w="2540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内蒙古自治区</a:t>
            </a:r>
            <a:endParaRPr lang="zh-CN" altLang="en-US" sz="3600">
              <a:ln w="2540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495" name="矩形 105494"/>
          <p:cNvSpPr/>
          <p:nvPr/>
        </p:nvSpPr>
        <p:spPr>
          <a:xfrm>
            <a:off x="2514600" y="1524000"/>
            <a:ext cx="21336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254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新疆维吾尔自治区</a:t>
            </a:r>
            <a:endParaRPr lang="zh-CN" altLang="en-US" sz="3600"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496" name="矩形 105495"/>
          <p:cNvSpPr/>
          <p:nvPr/>
        </p:nvSpPr>
        <p:spPr>
          <a:xfrm rot="1866768">
            <a:off x="2667000" y="3657600"/>
            <a:ext cx="2286000" cy="6651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2540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西藏自治区</a:t>
            </a:r>
            <a:endParaRPr lang="zh-CN" altLang="en-US" sz="3600">
              <a:ln w="2540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497" name="矩形 105496"/>
          <p:cNvSpPr/>
          <p:nvPr/>
        </p:nvSpPr>
        <p:spPr>
          <a:xfrm>
            <a:off x="5943600" y="5181600"/>
            <a:ext cx="1600200" cy="6858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>
                <a:ln w="254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53882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广西壮族自治区</a:t>
            </a:r>
            <a:endParaRPr lang="zh-CN" altLang="en-US" sz="3600">
              <a:ln w="254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53882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498" name="矩形 105497"/>
          <p:cNvSpPr/>
          <p:nvPr/>
        </p:nvSpPr>
        <p:spPr>
          <a:xfrm rot="5400000">
            <a:off x="5753100" y="3086100"/>
            <a:ext cx="1371600" cy="381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i="1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宁夏回族自治区</a:t>
            </a:r>
            <a:endParaRPr lang="zh-CN" altLang="en-US" sz="3600" i="1">
              <a:ln w="127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499" name="椭圆 105498"/>
          <p:cNvSpPr/>
          <p:nvPr/>
        </p:nvSpPr>
        <p:spPr>
          <a:xfrm>
            <a:off x="7696200" y="5715000"/>
            <a:ext cx="152400" cy="152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5500" name="椭圆 105499"/>
          <p:cNvSpPr/>
          <p:nvPr/>
        </p:nvSpPr>
        <p:spPr>
          <a:xfrm>
            <a:off x="7467600" y="5791200"/>
            <a:ext cx="152400" cy="152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5503" name="矩形 105502"/>
          <p:cNvSpPr/>
          <p:nvPr/>
        </p:nvSpPr>
        <p:spPr>
          <a:xfrm>
            <a:off x="8534400" y="5463540"/>
            <a:ext cx="2173605" cy="504825"/>
          </a:xfrm>
          <a:prstGeom prst="rect">
            <a:avLst/>
          </a:prstGeom>
        </p:spPr>
        <p:txBody>
          <a:bodyPr wrap="none" fromWordArt="1">
            <a:prstTxWarp prst="textWave2">
              <a:avLst/>
            </a:prstTxWarp>
            <a:normAutofit fontScale="70000"/>
          </a:bodyPr>
          <a:p>
            <a:pPr algn="ctr"/>
            <a:r>
              <a:rPr lang="zh-CN" altLang="en-US" sz="3600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C000"/>
                </a:soli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香港特别行政区</a:t>
            </a:r>
            <a:endParaRPr lang="zh-CN" altLang="en-US" sz="3600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C000"/>
              </a:soli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5504" name="组合 105503"/>
          <p:cNvGrpSpPr/>
          <p:nvPr/>
        </p:nvGrpSpPr>
        <p:grpSpPr>
          <a:xfrm>
            <a:off x="7543800" y="5943600"/>
            <a:ext cx="2894409" cy="685800"/>
            <a:chOff x="3792" y="3744"/>
            <a:chExt cx="1683" cy="432"/>
          </a:xfrm>
        </p:grpSpPr>
        <p:sp>
          <p:nvSpPr>
            <p:cNvPr id="105505" name="直接连接符 105504"/>
            <p:cNvSpPr/>
            <p:nvPr/>
          </p:nvSpPr>
          <p:spPr>
            <a:xfrm>
              <a:off x="3792" y="3744"/>
              <a:ext cx="192" cy="384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5506" name="矩形 105505"/>
            <p:cNvSpPr/>
            <p:nvPr/>
          </p:nvSpPr>
          <p:spPr>
            <a:xfrm>
              <a:off x="4032" y="3927"/>
              <a:ext cx="1443" cy="249"/>
            </a:xfrm>
            <a:prstGeom prst="rect">
              <a:avLst/>
            </a:prstGeom>
          </p:spPr>
          <p:txBody>
            <a:bodyPr wrap="none" fromWordArt="1">
              <a:prstTxWarp prst="textWave4">
                <a:avLst/>
              </a:prstTxWarp>
            </a:bodyPr>
            <a:p>
              <a:pPr algn="ctr"/>
              <a:r>
                <a:rPr lang="zh-CN" altLang="en-US" sz="1200" spc="720">
                  <a:ln w="127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FF00"/>
                  </a:solidFill>
                  <a:effectLst>
                    <a:outerShdw dist="45791" dir="3378595" algn="ctr" rotWithShape="0">
                      <a:srgbClr val="4D4D4D"/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澳门特别行政区</a:t>
              </a:r>
              <a:endParaRPr lang="zh-CN" altLang="en-US" sz="1200" spc="720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45791" dir="3378595" algn="ctr" rotWithShape="0">
                    <a:srgbClr val="4D4D4D"/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05474" name="标题 105473"/>
          <p:cNvSpPr>
            <a:spLocks noGrp="1"/>
          </p:cNvSpPr>
          <p:nvPr>
            <p:ph type="ctrTitle"/>
          </p:nvPr>
        </p:nvSpPr>
        <p:spPr>
          <a:xfrm>
            <a:off x="1976755" y="182880"/>
            <a:ext cx="8462645" cy="762000"/>
          </a:xfrm>
        </p:spPr>
        <p:txBody>
          <a:bodyPr anchor="ctr">
            <a:noAutofit/>
          </a:bodyPr>
          <a:lstStyle>
            <a:lvl1pPr lvl="0">
              <a:defRPr kern="1200"/>
            </a:lvl1pPr>
          </a:lstStyle>
          <a:p>
            <a:pPr lvl="0"/>
            <a:r>
              <a:rPr lang="zh-CN" altLang="en-US" sz="32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读图认识我国的直辖市、自治区和特别行政区</a:t>
            </a:r>
            <a:endParaRPr lang="zh-CN" altLang="en-US" sz="3200" b="1" dirty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" name="直接连接符 2"/>
          <p:cNvCxnSpPr>
            <a:endCxn id="105503" idx="1"/>
          </p:cNvCxnSpPr>
          <p:nvPr/>
        </p:nvCxnSpPr>
        <p:spPr>
          <a:xfrm>
            <a:off x="8204835" y="5696585"/>
            <a:ext cx="329565" cy="196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>
            <a:stCxn id="105499" idx="6"/>
            <a:endCxn id="105503" idx="1"/>
          </p:cNvCxnSpPr>
          <p:nvPr/>
        </p:nvCxnSpPr>
        <p:spPr>
          <a:xfrm flipV="1">
            <a:off x="7848600" y="5716270"/>
            <a:ext cx="685800" cy="7493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54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54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054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54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054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5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5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5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5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054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054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1054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054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1054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5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5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05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5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05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05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05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05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05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05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5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05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/>
      <p:bldP spid="10550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30722" name="图片 30721" descr="中国行政区图0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5978" y="95250"/>
            <a:ext cx="7877175" cy="665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图片 30722" descr="河北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9025" y="2127250"/>
            <a:ext cx="811213" cy="1208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图片 30724" descr="安徽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3975" y="3632200"/>
            <a:ext cx="695325" cy="927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7" name="图片 30726" descr="福建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68920" y="4848225"/>
            <a:ext cx="652463" cy="84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8" name="图片 30727" descr="甘肃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5975" y="2018983"/>
            <a:ext cx="2232025" cy="208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9" name="图片 30728" descr="广东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1813" y="5351463"/>
            <a:ext cx="1187450" cy="944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1" name="图片 30730" descr="贵州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5980" y="4555808"/>
            <a:ext cx="984250" cy="858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2" name="图片 30731" descr="海南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2425" y="6359525"/>
            <a:ext cx="395288" cy="320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3" name="图片 30732" descr="河南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2785" y="3335338"/>
            <a:ext cx="866775" cy="898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4" name="图片 30733" descr="湖南"/>
          <p:cNvPicPr>
            <a:picLocks noChangeAspect="1"/>
          </p:cNvPicPr>
          <p:nvPr/>
        </p:nvPicPr>
        <p:blipFill>
          <a:blip r:embed="rId10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0533" y="4521200"/>
            <a:ext cx="809625" cy="97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5" name="图片 30734" descr="江苏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9410" y="3585210"/>
            <a:ext cx="847090" cy="797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6" name="图片 30735" descr="江西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10475" y="4492943"/>
            <a:ext cx="727075" cy="1022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7" name="图片 30736" descr="辽宁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5775" y="1895475"/>
            <a:ext cx="881063" cy="852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9" name="图片 30738" descr="青海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6850" y="2616200"/>
            <a:ext cx="1939925" cy="1455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0" name="图片 30739" descr="山东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3975" y="2918460"/>
            <a:ext cx="1042988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1" name="图片 30740" descr="山西"/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3903" y="2581910"/>
            <a:ext cx="554037" cy="1116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4" name="图片 30743" descr="四川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3828" y="3708400"/>
            <a:ext cx="1641475" cy="1517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7" name="图片 30746" descr="浙江"/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1035" y="4356100"/>
            <a:ext cx="436245" cy="5264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9" name="图片 30748" descr="黑龙江"/>
          <p:cNvPicPr>
            <a:picLocks noChangeAspect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0238" y="95250"/>
            <a:ext cx="1655762" cy="1655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2" name="图片 30751" descr="云南"/>
          <p:cNvPicPr>
            <a:picLocks noChangeAspect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8100" y="4605020"/>
            <a:ext cx="1397000" cy="1484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3" name="图片 30752" descr="湖北"/>
          <p:cNvPicPr>
            <a:picLocks noChangeAspect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5620" y="4017010"/>
            <a:ext cx="944245" cy="620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5" name="图片 30754" descr="台湾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7738" y="5351463"/>
            <a:ext cx="258762" cy="615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826500" y="685800"/>
            <a:ext cx="91757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黑龙江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0751" name="图片 30750" descr="吉林"/>
          <p:cNvPicPr>
            <a:picLocks noChangeAspect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9300" y="1373823"/>
            <a:ext cx="1258888" cy="947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889240" y="3060700"/>
            <a:ext cx="7950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山东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03895" y="2159000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辽宁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30285" y="1619250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吉林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64505" y="4036060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四川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50555" y="3572510"/>
            <a:ext cx="67564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江苏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37550" y="4556125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浙江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18680" y="5594985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广州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78350" y="3128010"/>
            <a:ext cx="9861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青海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46345" y="2321560"/>
            <a:ext cx="154114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甘                   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  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肃                                    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30285" y="5427980"/>
            <a:ext cx="7950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台湾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09540" y="5198745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云南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21880" y="2504440"/>
            <a:ext cx="38798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河北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29755" y="4838065"/>
            <a:ext cx="81661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湖南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94220" y="4147820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湖北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73975" y="4521200"/>
            <a:ext cx="6299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江西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979410" y="5034915"/>
            <a:ext cx="8775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福建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25335" y="3004820"/>
            <a:ext cx="548640" cy="70358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山西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49390" y="6359525"/>
            <a:ext cx="548640" cy="70358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海南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62470" y="3659505"/>
            <a:ext cx="8267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河南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809865" y="3698240"/>
            <a:ext cx="548640" cy="7950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安徽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333490" y="4648200"/>
            <a:ext cx="548640" cy="70358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贵州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9" name="图片 28" descr="陕西"/>
          <p:cNvPicPr>
            <a:picLocks noChangeAspect="1"/>
          </p:cNvPicPr>
          <p:nvPr/>
        </p:nvPicPr>
        <p:blipFill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3345" y="2710815"/>
            <a:ext cx="792163" cy="1436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文本框 30"/>
          <p:cNvSpPr txBox="1"/>
          <p:nvPr/>
        </p:nvSpPr>
        <p:spPr>
          <a:xfrm>
            <a:off x="6737985" y="3249295"/>
            <a:ext cx="33591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陕西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56" name="文本框 30755"/>
          <p:cNvSpPr txBox="1"/>
          <p:nvPr/>
        </p:nvSpPr>
        <p:spPr>
          <a:xfrm>
            <a:off x="2672080" y="200660"/>
            <a:ext cx="7512050" cy="11734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sz="54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23</a:t>
            </a:r>
            <a:r>
              <a:rPr lang="zh-CN" altLang="en-US" sz="54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个省级行政单位</a:t>
            </a:r>
            <a:endParaRPr lang="zh-CN" altLang="en-US" sz="54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30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30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30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30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7" grpId="0"/>
      <p:bldP spid="18" grpId="0"/>
      <p:bldP spid="26" grpId="0"/>
      <p:bldP spid="6" grpId="0"/>
      <p:bldP spid="24" grpId="0"/>
      <p:bldP spid="21" grpId="0"/>
      <p:bldP spid="20" grpId="0"/>
      <p:bldP spid="27" grpId="0"/>
      <p:bldP spid="22" grpId="0"/>
      <p:bldP spid="10" grpId="0"/>
      <p:bldP spid="11" grpId="0"/>
      <p:bldP spid="15" grpId="0"/>
      <p:bldP spid="14" grpId="0"/>
      <p:bldP spid="9" grpId="0"/>
      <p:bldP spid="28" grpId="0"/>
      <p:bldP spid="17" grpId="0"/>
      <p:bldP spid="23" grpId="0"/>
      <p:bldP spid="16" grpId="0"/>
      <p:bldP spid="12" grpId="0"/>
      <p:bldP spid="25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6386" name="矩形 16385"/>
          <p:cNvSpPr/>
          <p:nvPr/>
        </p:nvSpPr>
        <p:spPr>
          <a:xfrm>
            <a:off x="1752600" y="8084344"/>
            <a:ext cx="462280" cy="5334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1100" b="0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b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6419" name="表格 16418"/>
          <p:cNvGraphicFramePr/>
          <p:nvPr/>
        </p:nvGraphicFramePr>
        <p:xfrm>
          <a:off x="2173605" y="1583690"/>
          <a:ext cx="8424545" cy="609600"/>
        </p:xfrm>
        <a:graphic>
          <a:graphicData uri="http://schemas.openxmlformats.org/drawingml/2006/table">
            <a:tbl>
              <a:tblPr/>
              <a:tblGrid>
                <a:gridCol w="8424545"/>
              </a:tblGrid>
              <a:tr h="6096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folHlink"/>
                          </a:solidFill>
                          <a:latin typeface="幼圆" pitchFamily="49" charset="-122"/>
                          <a:ea typeface="方正姚体" pitchFamily="2" charset="-122"/>
                        </a:rPr>
                        <a:t>　</a:t>
                      </a:r>
                      <a:r>
                        <a:rPr lang="zh-CN" altLang="en-US" sz="3200" b="1" dirty="0">
                          <a:solidFill>
                            <a:schemeClr val="folHlink"/>
                          </a:solidFill>
                          <a:latin typeface="幼圆" pitchFamily="49" charset="-122"/>
                          <a:ea typeface="方正姚体" pitchFamily="2" charset="-122"/>
                        </a:rPr>
                        <a:t>　</a:t>
                      </a:r>
                      <a:r>
                        <a:rPr lang="zh-CN" altLang="en-US" sz="3200" b="1" dirty="0">
                          <a:solidFill>
                            <a:srgbClr val="0070C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山东：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以在</a:t>
                      </a:r>
                      <a:r>
                        <a:rPr lang="zh-CN" altLang="en-US" sz="3200" b="1" dirty="0">
                          <a:solidFill>
                            <a:srgbClr val="F2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太行山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之</a:t>
                      </a:r>
                      <a:r>
                        <a:rPr lang="zh-CN" altLang="en-US" sz="3200" b="1" dirty="0">
                          <a:solidFill>
                            <a:srgbClr val="F2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东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而得名。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393" name="表格 16392"/>
          <p:cNvGraphicFramePr/>
          <p:nvPr/>
        </p:nvGraphicFramePr>
        <p:xfrm>
          <a:off x="2209800" y="2133600"/>
          <a:ext cx="8424545" cy="647700"/>
        </p:xfrm>
        <a:graphic>
          <a:graphicData uri="http://schemas.openxmlformats.org/drawingml/2006/table">
            <a:tbl>
              <a:tblPr/>
              <a:tblGrid>
                <a:gridCol w="8424545"/>
              </a:tblGrid>
              <a:tr h="6477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folHlink"/>
                          </a:solidFill>
                          <a:latin typeface="幼圆" pitchFamily="49" charset="-122"/>
                          <a:ea typeface="方正姚体" pitchFamily="2" charset="-122"/>
                        </a:rPr>
                        <a:t>　　</a:t>
                      </a:r>
                      <a:r>
                        <a:rPr lang="zh-CN" altLang="en-US" sz="3200" b="1" dirty="0">
                          <a:solidFill>
                            <a:srgbClr val="0070C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山西：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以在</a:t>
                      </a:r>
                      <a:r>
                        <a:rPr lang="zh-CN" altLang="en-US" sz="3200" b="1" dirty="0">
                          <a:solidFill>
                            <a:srgbClr val="F2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太行山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之</a:t>
                      </a:r>
                      <a:r>
                        <a:rPr lang="zh-CN" altLang="en-US" sz="3200" b="1" dirty="0">
                          <a:solidFill>
                            <a:srgbClr val="F2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西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而行名。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399" name="表格 16398"/>
          <p:cNvGraphicFramePr/>
          <p:nvPr/>
        </p:nvGraphicFramePr>
        <p:xfrm>
          <a:off x="2209800" y="2865438"/>
          <a:ext cx="8424545" cy="648970"/>
        </p:xfrm>
        <a:graphic>
          <a:graphicData uri="http://schemas.openxmlformats.org/drawingml/2006/table">
            <a:tbl>
              <a:tblPr/>
              <a:tblGrid>
                <a:gridCol w="8424545"/>
              </a:tblGrid>
              <a:tr h="64897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folHlink"/>
                          </a:solidFill>
                          <a:latin typeface="幼圆" pitchFamily="49" charset="-122"/>
                          <a:ea typeface="方正姚体" pitchFamily="2" charset="-122"/>
                        </a:rPr>
                        <a:t>　</a:t>
                      </a:r>
                      <a:r>
                        <a:rPr lang="zh-CN" altLang="en-US" b="1" dirty="0">
                          <a:solidFill>
                            <a:srgbClr val="0070C0"/>
                          </a:solidFill>
                          <a:latin typeface="幼圆" pitchFamily="49" charset="-122"/>
                          <a:ea typeface="方正姚体" pitchFamily="2" charset="-122"/>
                        </a:rPr>
                        <a:t>　</a:t>
                      </a:r>
                      <a:r>
                        <a:rPr lang="zh-CN" altLang="en-US" sz="3200" b="1" dirty="0">
                          <a:solidFill>
                            <a:srgbClr val="0070C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河南：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以在</a:t>
                      </a:r>
                      <a:r>
                        <a:rPr lang="zh-CN" altLang="en-US" sz="3200" b="1" dirty="0">
                          <a:solidFill>
                            <a:srgbClr val="F2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黄河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之</a:t>
                      </a:r>
                      <a:r>
                        <a:rPr lang="zh-CN" altLang="en-US" sz="3200" b="1" dirty="0">
                          <a:solidFill>
                            <a:srgbClr val="F2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南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而得名。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405" name="表格 16404"/>
          <p:cNvGraphicFramePr/>
          <p:nvPr/>
        </p:nvGraphicFramePr>
        <p:xfrm>
          <a:off x="2209800" y="3581400"/>
          <a:ext cx="8424545" cy="647700"/>
        </p:xfrm>
        <a:graphic>
          <a:graphicData uri="http://schemas.openxmlformats.org/drawingml/2006/table">
            <a:tbl>
              <a:tblPr/>
              <a:tblGrid>
                <a:gridCol w="8424545"/>
              </a:tblGrid>
              <a:tr h="6477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folHlink"/>
                          </a:solidFill>
                          <a:latin typeface="幼圆" pitchFamily="49" charset="-122"/>
                          <a:ea typeface="方正姚体" pitchFamily="2" charset="-122"/>
                        </a:rPr>
                        <a:t>　　</a:t>
                      </a:r>
                      <a:r>
                        <a:rPr lang="zh-CN" altLang="en-US" sz="3200" b="1" dirty="0">
                          <a:solidFill>
                            <a:srgbClr val="0070C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河北：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以在</a:t>
                      </a:r>
                      <a:r>
                        <a:rPr lang="zh-CN" altLang="en-US" sz="3200" b="1" dirty="0">
                          <a:solidFill>
                            <a:srgbClr val="F2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黄河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之</a:t>
                      </a:r>
                      <a:r>
                        <a:rPr lang="zh-CN" altLang="en-US" sz="3200" b="1" dirty="0">
                          <a:solidFill>
                            <a:srgbClr val="F2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北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而得名。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12" name="矩形 16411"/>
          <p:cNvSpPr/>
          <p:nvPr/>
        </p:nvSpPr>
        <p:spPr>
          <a:xfrm>
            <a:off x="2246313" y="4426268"/>
            <a:ext cx="8351837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chemeClr val="folHlink"/>
                </a:solidFill>
                <a:latin typeface="幼圆" pitchFamily="49" charset="-122"/>
                <a:ea typeface="方正姚体" pitchFamily="2" charset="-122"/>
              </a:rPr>
              <a:t>　　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湖北：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以在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洞庭湖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之</a:t>
            </a:r>
            <a:r>
              <a:rPr lang="zh-CN" altLang="en-US" sz="3200" b="1" dirty="0">
                <a:solidFill>
                  <a:srgbClr val="F2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北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而得名。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buClr>
                <a:srgbClr val="000000"/>
              </a:buClr>
            </a:pPr>
            <a:endParaRPr lang="zh-CN" altLang="en-US" sz="3200" b="1" dirty="0">
              <a:solidFill>
                <a:schemeClr val="folHlin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413" name="矩形 16412"/>
          <p:cNvSpPr/>
          <p:nvPr/>
        </p:nvSpPr>
        <p:spPr>
          <a:xfrm>
            <a:off x="2163445" y="5142548"/>
            <a:ext cx="8351838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chemeClr val="folHlink"/>
                </a:solidFill>
                <a:latin typeface="楷体" panose="02010609060101010101" charset="-122"/>
                <a:ea typeface="楷体" panose="02010609060101010101" charset="-122"/>
              </a:rPr>
              <a:t>　　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湖南：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以在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洞庭湖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之</a:t>
            </a:r>
            <a:r>
              <a:rPr lang="zh-CN" altLang="en-US" sz="3200" b="1" dirty="0">
                <a:solidFill>
                  <a:srgbClr val="F2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南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而得名。</a:t>
            </a:r>
            <a:endParaRPr lang="zh-CN" altLang="en-US" sz="3200" b="1" dirty="0">
              <a:solidFill>
                <a:schemeClr val="folHlin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415" name="文本框 16414"/>
          <p:cNvSpPr txBox="1"/>
          <p:nvPr/>
        </p:nvSpPr>
        <p:spPr>
          <a:xfrm>
            <a:off x="2567940" y="942340"/>
            <a:ext cx="7543800" cy="6413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ctr"/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中国部分省名的由来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418" name="文本框 16417"/>
          <p:cNvSpPr txBox="1"/>
          <p:nvPr/>
        </p:nvSpPr>
        <p:spPr>
          <a:xfrm>
            <a:off x="3051810" y="177165"/>
            <a:ext cx="7766050" cy="10083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sz="54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中国省级行政单位</a:t>
            </a:r>
            <a:endParaRPr lang="zh-CN" altLang="en-US" sz="54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2" grpId="0"/>
      <p:bldP spid="164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B6E3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0482" name="矩形 20481"/>
          <p:cNvSpPr/>
          <p:nvPr/>
        </p:nvSpPr>
        <p:spPr>
          <a:xfrm>
            <a:off x="510540" y="1347470"/>
            <a:ext cx="11541760" cy="531431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名称</a:t>
            </a:r>
            <a:r>
              <a:rPr lang="en-US" altLang="zh-CN" sz="24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简称</a:t>
            </a:r>
            <a:r>
              <a:rPr lang="en-US" altLang="zh-CN" sz="24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行政中心	名称</a:t>
            </a:r>
            <a:r>
              <a:rPr lang="en-US" altLang="zh-CN" sz="24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简称</a:t>
            </a:r>
            <a:r>
              <a:rPr lang="en-US" altLang="zh-CN" sz="24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行政中心       名称</a:t>
            </a:r>
            <a:r>
              <a:rPr lang="en-US" altLang="zh-CN" sz="24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简称</a:t>
            </a:r>
            <a:r>
              <a:rPr lang="en-US" altLang="zh-CN" sz="24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行政中心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湖北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（鄂）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武汉  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	      湖南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（湘）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长沙	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       广东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（粤）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广州</a:t>
            </a:r>
            <a:endParaRPr lang="zh-CN" altLang="en-US" sz="2400" b="1" dirty="0">
              <a:solidFill>
                <a:schemeClr val="hlin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台湾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（台）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台北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	      河南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（豫）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郑州  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	       河北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（冀）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石家庄</a:t>
            </a:r>
            <a:endParaRPr lang="zh-CN" altLang="en-US" sz="2400" b="1" dirty="0">
              <a:solidFill>
                <a:schemeClr val="hlin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山东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（鲁）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济南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	      山西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（晋）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太原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	       江西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（赣）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南昌</a:t>
            </a:r>
            <a:endParaRPr lang="zh-CN" altLang="en-US" sz="2400" b="1" dirty="0">
              <a:solidFill>
                <a:schemeClr val="hlin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江苏（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苏）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南京 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	      浙江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（浙）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杭州 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	       黑龙江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（黑）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哈尔滨</a:t>
            </a:r>
            <a:endParaRPr lang="zh-CN" altLang="en-US" sz="2400" b="1" dirty="0">
              <a:solidFill>
                <a:schemeClr val="hlin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天津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（津）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天津 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	      云南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（云、滇）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昆明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	 贵州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（贵、黔）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贵阳</a:t>
            </a:r>
            <a:endParaRPr lang="zh-CN" altLang="en-US" sz="2400" b="1" dirty="0">
              <a:solidFill>
                <a:schemeClr val="hlin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福建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（闽）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福州 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	      吉林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（吉）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长春 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	       安徽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（皖）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合肥</a:t>
            </a:r>
            <a:endParaRPr lang="zh-CN" altLang="en-US" sz="2400" b="1" dirty="0">
              <a:solidFill>
                <a:schemeClr val="hlin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四川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（川、蜀）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成都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北京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（京）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北京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 	       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上海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（沪、申）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上海</a:t>
            </a:r>
            <a:endParaRPr lang="zh-CN" altLang="en-US" sz="2400" b="1" dirty="0">
              <a:solidFill>
                <a:schemeClr val="hlin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辽宁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（辽）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沈阳	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      青海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（青）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西宁 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	       甘肃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（甘、陇）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兰州</a:t>
            </a:r>
            <a:endParaRPr lang="zh-CN" altLang="en-US" sz="2400" b="1" dirty="0">
              <a:solidFill>
                <a:schemeClr val="hlin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陕西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（陕、秦）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西安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	海南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（琼）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海口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	       重庆市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（渝）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重庆</a:t>
            </a:r>
            <a:endParaRPr lang="zh-CN" altLang="en-US" sz="2400" b="1" dirty="0">
              <a:solidFill>
                <a:schemeClr val="hlin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宁夏回族自治区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（宁）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银川                  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广西壮族自治区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（桂）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南宁</a:t>
            </a:r>
            <a:endParaRPr lang="zh-CN" altLang="en-US" sz="2400" b="1" dirty="0">
              <a:solidFill>
                <a:schemeClr val="hlin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内蒙古自治区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（内蒙古）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呼和浩特            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新疆维吾尔自治区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（新）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乌鲁木齐</a:t>
            </a:r>
            <a:endParaRPr lang="zh-CN" altLang="en-US" sz="2400" b="1" dirty="0">
              <a:solidFill>
                <a:schemeClr val="hlink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西藏自治区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（藏）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拉萨   香港特别行政区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（港）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香港  澳门特别行政区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（澳）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澳门</a:t>
            </a:r>
            <a:endParaRPr lang="zh-CN" altLang="en-US" sz="24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2793365" y="428625"/>
            <a:ext cx="7543800" cy="6413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sz="54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省级行政单位简称</a:t>
            </a:r>
            <a:endParaRPr lang="zh-CN" altLang="en-US" sz="54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2109</Words>
  <Application>WPS 演示</Application>
  <PresentationFormat>宽屏</PresentationFormat>
  <Paragraphs>319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楷体</vt:lpstr>
      <vt:lpstr>Times New Roman</vt:lpstr>
      <vt:lpstr>幼圆</vt:lpstr>
      <vt:lpstr>方正姚体</vt:lpstr>
      <vt:lpstr>黑体</vt:lpstr>
      <vt:lpstr>Calibri</vt:lpstr>
      <vt:lpstr>微软雅黑</vt:lpstr>
      <vt:lpstr>Calibri Light</vt:lpstr>
      <vt:lpstr>Office 主题</vt:lpstr>
      <vt:lpstr>第一章中国的疆域与人口</vt:lpstr>
      <vt:lpstr>教学目标</vt:lpstr>
      <vt:lpstr>PowerPoint 演示文稿</vt:lpstr>
      <vt:lpstr>我国现行行政区划的划分</vt:lpstr>
      <vt:lpstr>中国行政区图</vt:lpstr>
      <vt:lpstr>读图认识我国的直辖市、自治区和特别行政区</vt:lpstr>
      <vt:lpstr>PowerPoint 演示文稿</vt:lpstr>
      <vt:lpstr>PowerPoint 演示文稿</vt:lpstr>
      <vt:lpstr>PowerPoint 演示文稿</vt:lpstr>
      <vt:lpstr>PowerPoint 演示文稿</vt:lpstr>
      <vt:lpstr>练习：读出黄河沿线的省级行政单位</vt:lpstr>
      <vt:lpstr>练习：读出长江沿线的省级行政单位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练习</vt:lpstr>
      <vt:lpstr>练习</vt:lpstr>
      <vt:lpstr>练习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shx</dc:creator>
  <cp:lastModifiedBy>shx</cp:lastModifiedBy>
  <cp:revision>36</cp:revision>
  <dcterms:created xsi:type="dcterms:W3CDTF">2016-08-31T15:18:00Z</dcterms:created>
  <dcterms:modified xsi:type="dcterms:W3CDTF">2016-09-13T09:57:51Z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2052-10.1.0.5864</vt:lpwstr>
  </property>
</Properties>
</file>