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</p:sldMasterIdLst>
  <p:notesMasterIdLst>
    <p:notesMasterId r:id="rId22"/>
  </p:notesMasterIdLst>
  <p:sldIdLst>
    <p:sldId id="258" r:id="rId4"/>
    <p:sldId id="256" r:id="rId5"/>
    <p:sldId id="260" r:id="rId6"/>
    <p:sldId id="262" r:id="rId7"/>
    <p:sldId id="263" r:id="rId8"/>
    <p:sldId id="280" r:id="rId9"/>
    <p:sldId id="261" r:id="rId10"/>
    <p:sldId id="269" r:id="rId11"/>
    <p:sldId id="266" r:id="rId12"/>
    <p:sldId id="270" r:id="rId13"/>
    <p:sldId id="271" r:id="rId14"/>
    <p:sldId id="272" r:id="rId15"/>
    <p:sldId id="267" r:id="rId16"/>
    <p:sldId id="275" r:id="rId17"/>
    <p:sldId id="276" r:id="rId18"/>
    <p:sldId id="277" r:id="rId19"/>
    <p:sldId id="278" r:id="rId20"/>
    <p:sldId id="281" r:id="rId21"/>
    <p:sldId id="283" r:id="rId23"/>
    <p:sldId id="284" r:id="rId24"/>
    <p:sldId id="287" r:id="rId25"/>
    <p:sldId id="286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3EB29AC-4239-42C2-AF7F-021E0FF5BD0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3EB29AC-4239-42C2-AF7F-021E0FF5BD0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3EB29AC-4239-42C2-AF7F-021E0FF5BD0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3BE866-C9F4-4953-AF6C-27968751A9E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60218" y="1600198"/>
            <a:ext cx="7793182" cy="1473345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zh-CN" altLang="en-US" dirty="0"/>
              <a:t>编辑标题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0218" y="3165619"/>
            <a:ext cx="7793182" cy="595889"/>
          </a:xfrm>
        </p:spPr>
        <p:txBody>
          <a:bodyPr anchor="ctr" anchorCtr="0"/>
          <a:lstStyle>
            <a:lvl1pPr marL="0" indent="0" algn="ctr">
              <a:buNone/>
              <a:defRPr sz="24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7600" y="408675"/>
            <a:ext cx="10516800" cy="563883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3"/>
            <a:ext cx="2743200" cy="365125"/>
          </a:xfrm>
          <a:prstGeom prst="rect">
            <a:avLst/>
          </a:prstGeom>
        </p:spPr>
        <p:txBody>
          <a:bodyPr/>
          <a:lstStyle/>
          <a:p>
            <a:fld id="{6EF2F5ED-D19D-4097-92A9-D6092B3D6E6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3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3"/>
            <a:ext cx="2743200" cy="365125"/>
          </a:xfrm>
          <a:prstGeom prst="rect">
            <a:avLst/>
          </a:prstGeom>
        </p:spPr>
        <p:txBody>
          <a:bodyPr/>
          <a:lstStyle/>
          <a:p>
            <a:fld id="{A7AAEAA2-D029-4D23-B6D5-DE004B8B3E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60218" y="1600198"/>
            <a:ext cx="7793182" cy="1473345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zh-CN" altLang="en-US" dirty="0"/>
              <a:t>编辑标题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0218" y="3165619"/>
            <a:ext cx="7793182" cy="595889"/>
          </a:xfrm>
        </p:spPr>
        <p:txBody>
          <a:bodyPr anchor="ctr" anchorCtr="0"/>
          <a:lstStyle>
            <a:lvl1pPr marL="0" indent="0" algn="ctr">
              <a:buNone/>
              <a:defRPr sz="24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solidFill>
                  <a:srgbClr val="63B70F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249136"/>
            <a:ext cx="10515599" cy="5029200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>
                <a:solidFill>
                  <a:schemeClr val="tx2"/>
                </a:solidFill>
              </a:defRPr>
            </a:lvl1pPr>
            <a:lvl2pPr marL="457200" indent="0">
              <a:buNone/>
              <a:defRPr>
                <a:solidFill>
                  <a:schemeClr val="tx2"/>
                </a:solidFill>
              </a:defRPr>
            </a:lvl2pPr>
            <a:lvl3pPr marL="914400" indent="0">
              <a:buNone/>
              <a:defRPr>
                <a:solidFill>
                  <a:schemeClr val="tx2"/>
                </a:solidFill>
              </a:defRPr>
            </a:lvl3pPr>
            <a:lvl4pPr marL="1371600" indent="0">
              <a:buNone/>
              <a:defRPr>
                <a:solidFill>
                  <a:schemeClr val="tx2"/>
                </a:solidFill>
              </a:defRPr>
            </a:lvl4pPr>
            <a:lvl5pPr marL="1828800" indent="0">
              <a:buNone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bg1">
                    <a:lumMod val="6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  <p:grpSp>
        <p:nvGrpSpPr>
          <p:cNvPr id="18" name="组合 17"/>
          <p:cNvGrpSpPr/>
          <p:nvPr/>
        </p:nvGrpSpPr>
        <p:grpSpPr>
          <a:xfrm>
            <a:off x="0" y="2526566"/>
            <a:ext cx="12192000" cy="1804869"/>
            <a:chOff x="0" y="3052763"/>
            <a:chExt cx="9144000" cy="753535"/>
          </a:xfrm>
        </p:grpSpPr>
        <p:sp>
          <p:nvSpPr>
            <p:cNvPr id="13" name="矩形 12"/>
            <p:cNvSpPr/>
            <p:nvPr/>
          </p:nvSpPr>
          <p:spPr>
            <a:xfrm>
              <a:off x="2019300" y="3052763"/>
              <a:ext cx="5105400" cy="604837"/>
            </a:xfrm>
            <a:prstGeom prst="rect">
              <a:avLst/>
            </a:pr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/>
              <a:endParaRPr lang="zh-CN" altLang="en-US" sz="1100" b="1" dirty="0">
                <a:solidFill>
                  <a:srgbClr val="FFFFFF"/>
                </a:solidFill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0" y="3201460"/>
              <a:ext cx="2276475" cy="604838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6867525" y="3200400"/>
              <a:ext cx="2276475" cy="604838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2019300" y="3053823"/>
              <a:ext cx="257175" cy="752475"/>
            </a:xfrm>
            <a:custGeom>
              <a:avLst/>
              <a:gdLst>
                <a:gd name="connsiteX0" fmla="*/ 0 w 257175"/>
                <a:gd name="connsiteY0" fmla="*/ 0 h 753667"/>
                <a:gd name="connsiteX1" fmla="*/ 257175 w 257175"/>
                <a:gd name="connsiteY1" fmla="*/ 148480 h 753667"/>
                <a:gd name="connsiteX2" fmla="*/ 257175 w 257175"/>
                <a:gd name="connsiteY2" fmla="*/ 753667 h 753667"/>
                <a:gd name="connsiteX3" fmla="*/ 0 w 257175"/>
                <a:gd name="connsiteY3" fmla="*/ 605187 h 753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7175" h="753667">
                  <a:moveTo>
                    <a:pt x="0" y="0"/>
                  </a:moveTo>
                  <a:lnTo>
                    <a:pt x="257175" y="148480"/>
                  </a:lnTo>
                  <a:lnTo>
                    <a:pt x="257175" y="753667"/>
                  </a:lnTo>
                  <a:lnTo>
                    <a:pt x="0" y="60518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 flipH="1">
              <a:off x="6867525" y="3052763"/>
              <a:ext cx="257175" cy="752475"/>
            </a:xfrm>
            <a:custGeom>
              <a:avLst/>
              <a:gdLst>
                <a:gd name="connsiteX0" fmla="*/ 0 w 257175"/>
                <a:gd name="connsiteY0" fmla="*/ 0 h 753667"/>
                <a:gd name="connsiteX1" fmla="*/ 257175 w 257175"/>
                <a:gd name="connsiteY1" fmla="*/ 148480 h 753667"/>
                <a:gd name="connsiteX2" fmla="*/ 257175 w 257175"/>
                <a:gd name="connsiteY2" fmla="*/ 753667 h 753667"/>
                <a:gd name="connsiteX3" fmla="*/ 0 w 257175"/>
                <a:gd name="connsiteY3" fmla="*/ 605187 h 753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7175" h="753667">
                  <a:moveTo>
                    <a:pt x="0" y="0"/>
                  </a:moveTo>
                  <a:lnTo>
                    <a:pt x="257175" y="148480"/>
                  </a:lnTo>
                  <a:lnTo>
                    <a:pt x="257175" y="753667"/>
                  </a:lnTo>
                  <a:lnTo>
                    <a:pt x="0" y="60518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035300" y="2526566"/>
            <a:ext cx="6121400" cy="1448707"/>
          </a:xfr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编辑标题</a:t>
            </a:r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269713"/>
            <a:ext cx="5181600" cy="4935143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269713"/>
            <a:ext cx="5181600" cy="4935143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902566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348652"/>
            <a:ext cx="5157787" cy="57811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007731"/>
            <a:ext cx="5157787" cy="426244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348652"/>
            <a:ext cx="5183188" cy="57811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007731"/>
            <a:ext cx="5183188" cy="426244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934634" y="1880301"/>
            <a:ext cx="8322733" cy="1992163"/>
          </a:xfrm>
        </p:spPr>
        <p:txBody>
          <a:bodyPr>
            <a:normAutofit/>
          </a:bodyPr>
          <a:lstStyle>
            <a:lvl1pPr algn="ctr">
              <a:defRPr sz="13800"/>
            </a:lvl1pPr>
          </a:lstStyle>
          <a:p>
            <a:r>
              <a:rPr lang="zh-CN" altLang="en-US" dirty="0"/>
              <a:t>编辑标题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  <p:sp>
        <p:nvSpPr>
          <p:cNvPr id="6" name="圆角矩形 5"/>
          <p:cNvSpPr/>
          <p:nvPr/>
        </p:nvSpPr>
        <p:spPr>
          <a:xfrm>
            <a:off x="2626179" y="3872465"/>
            <a:ext cx="6939642" cy="491721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  <a:alpha val="9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72500"/>
          </a:bodyPr>
          <a:lstStyle/>
          <a:p>
            <a:pPr algn="ctr"/>
            <a:endParaRPr lang="en-US" altLang="zh-CN" sz="2000" dirty="0">
              <a:solidFill>
                <a:schemeClr val="accent2"/>
              </a:solidFill>
              <a:latin typeface="Arial" panose="020B0604020202020204" pitchFamily="34" charset="0"/>
              <a:ea typeface="黑体" panose="02010609060101010101" pitchFamily="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7" y="457200"/>
            <a:ext cx="4165200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457200"/>
            <a:ext cx="6170400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7" y="2057400"/>
            <a:ext cx="416520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hasCustomPrompt="1"/>
          </p:nvPr>
        </p:nvSpPr>
        <p:spPr>
          <a:xfrm>
            <a:off x="10066564" y="365125"/>
            <a:ext cx="1287236" cy="5557693"/>
          </a:xfrm>
        </p:spPr>
        <p:txBody>
          <a:bodyPr vert="eaVert"/>
          <a:lstStyle/>
          <a:p>
            <a:r>
              <a:rPr lang="zh-CN" altLang="en-US" dirty="0"/>
              <a:t>编辑标题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9171214" cy="5557693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solidFill>
                  <a:srgbClr val="63B70F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249136"/>
            <a:ext cx="10515599" cy="5029200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>
                <a:solidFill>
                  <a:schemeClr val="tx2"/>
                </a:solidFill>
              </a:defRPr>
            </a:lvl1pPr>
            <a:lvl2pPr marL="457200" indent="0">
              <a:buNone/>
              <a:defRPr>
                <a:solidFill>
                  <a:schemeClr val="tx2"/>
                </a:solidFill>
              </a:defRPr>
            </a:lvl2pPr>
            <a:lvl3pPr marL="914400" indent="0">
              <a:buNone/>
              <a:defRPr>
                <a:solidFill>
                  <a:schemeClr val="tx2"/>
                </a:solidFill>
              </a:defRPr>
            </a:lvl3pPr>
            <a:lvl4pPr marL="1371600" indent="0">
              <a:buNone/>
              <a:defRPr>
                <a:solidFill>
                  <a:schemeClr val="tx2"/>
                </a:solidFill>
              </a:defRPr>
            </a:lvl4pPr>
            <a:lvl5pPr marL="1828800" indent="0">
              <a:buNone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7600" y="408675"/>
            <a:ext cx="10516800" cy="563883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3"/>
            <a:ext cx="2743200" cy="365125"/>
          </a:xfrm>
          <a:prstGeom prst="rect">
            <a:avLst/>
          </a:prstGeom>
        </p:spPr>
        <p:txBody>
          <a:bodyPr/>
          <a:lstStyle/>
          <a:p>
            <a:fld id="{6EF2F5ED-D19D-4097-92A9-D6092B3D6E6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3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3"/>
            <a:ext cx="2743200" cy="365125"/>
          </a:xfrm>
          <a:prstGeom prst="rect">
            <a:avLst/>
          </a:prstGeom>
        </p:spPr>
        <p:txBody>
          <a:bodyPr/>
          <a:lstStyle/>
          <a:p>
            <a:fld id="{A7AAEAA2-D029-4D23-B6D5-DE004B8B3E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bg1">
                    <a:lumMod val="6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  <p:grpSp>
        <p:nvGrpSpPr>
          <p:cNvPr id="18" name="组合 17"/>
          <p:cNvGrpSpPr/>
          <p:nvPr/>
        </p:nvGrpSpPr>
        <p:grpSpPr>
          <a:xfrm>
            <a:off x="0" y="2526566"/>
            <a:ext cx="12192000" cy="1804869"/>
            <a:chOff x="0" y="3052763"/>
            <a:chExt cx="9144000" cy="753535"/>
          </a:xfrm>
        </p:grpSpPr>
        <p:sp>
          <p:nvSpPr>
            <p:cNvPr id="13" name="矩形 12"/>
            <p:cNvSpPr/>
            <p:nvPr/>
          </p:nvSpPr>
          <p:spPr>
            <a:xfrm>
              <a:off x="2019300" y="3052763"/>
              <a:ext cx="5105400" cy="604837"/>
            </a:xfrm>
            <a:prstGeom prst="rect">
              <a:avLst/>
            </a:pr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/>
              <a:endParaRPr lang="zh-CN" altLang="en-US" sz="1100" b="1" dirty="0">
                <a:solidFill>
                  <a:srgbClr val="FFFFFF"/>
                </a:solidFill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0" y="3201460"/>
              <a:ext cx="2276475" cy="604838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6867525" y="3200400"/>
              <a:ext cx="2276475" cy="604838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2019300" y="3053823"/>
              <a:ext cx="257175" cy="752475"/>
            </a:xfrm>
            <a:custGeom>
              <a:avLst/>
              <a:gdLst>
                <a:gd name="connsiteX0" fmla="*/ 0 w 257175"/>
                <a:gd name="connsiteY0" fmla="*/ 0 h 753667"/>
                <a:gd name="connsiteX1" fmla="*/ 257175 w 257175"/>
                <a:gd name="connsiteY1" fmla="*/ 148480 h 753667"/>
                <a:gd name="connsiteX2" fmla="*/ 257175 w 257175"/>
                <a:gd name="connsiteY2" fmla="*/ 753667 h 753667"/>
                <a:gd name="connsiteX3" fmla="*/ 0 w 257175"/>
                <a:gd name="connsiteY3" fmla="*/ 605187 h 753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7175" h="753667">
                  <a:moveTo>
                    <a:pt x="0" y="0"/>
                  </a:moveTo>
                  <a:lnTo>
                    <a:pt x="257175" y="148480"/>
                  </a:lnTo>
                  <a:lnTo>
                    <a:pt x="257175" y="753667"/>
                  </a:lnTo>
                  <a:lnTo>
                    <a:pt x="0" y="60518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 flipH="1">
              <a:off x="6867525" y="3052763"/>
              <a:ext cx="257175" cy="752475"/>
            </a:xfrm>
            <a:custGeom>
              <a:avLst/>
              <a:gdLst>
                <a:gd name="connsiteX0" fmla="*/ 0 w 257175"/>
                <a:gd name="connsiteY0" fmla="*/ 0 h 753667"/>
                <a:gd name="connsiteX1" fmla="*/ 257175 w 257175"/>
                <a:gd name="connsiteY1" fmla="*/ 148480 h 753667"/>
                <a:gd name="connsiteX2" fmla="*/ 257175 w 257175"/>
                <a:gd name="connsiteY2" fmla="*/ 753667 h 753667"/>
                <a:gd name="connsiteX3" fmla="*/ 0 w 257175"/>
                <a:gd name="connsiteY3" fmla="*/ 605187 h 753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7175" h="753667">
                  <a:moveTo>
                    <a:pt x="0" y="0"/>
                  </a:moveTo>
                  <a:lnTo>
                    <a:pt x="257175" y="148480"/>
                  </a:lnTo>
                  <a:lnTo>
                    <a:pt x="257175" y="753667"/>
                  </a:lnTo>
                  <a:lnTo>
                    <a:pt x="0" y="60518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035300" y="2526566"/>
            <a:ext cx="6121400" cy="1448707"/>
          </a:xfr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编辑标题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269713"/>
            <a:ext cx="5181600" cy="4935143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269713"/>
            <a:ext cx="5181600" cy="4935143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902566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348652"/>
            <a:ext cx="5157787" cy="57811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007731"/>
            <a:ext cx="5157787" cy="426244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348652"/>
            <a:ext cx="5183188" cy="57811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007731"/>
            <a:ext cx="5183188" cy="426244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934634" y="1880301"/>
            <a:ext cx="8322733" cy="1992163"/>
          </a:xfrm>
        </p:spPr>
        <p:txBody>
          <a:bodyPr>
            <a:normAutofit/>
          </a:bodyPr>
          <a:lstStyle>
            <a:lvl1pPr algn="ctr">
              <a:defRPr sz="13800"/>
            </a:lvl1pPr>
          </a:lstStyle>
          <a:p>
            <a:r>
              <a:rPr lang="zh-CN" altLang="en-US" dirty="0"/>
              <a:t>编辑标题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  <p:sp>
        <p:nvSpPr>
          <p:cNvPr id="6" name="圆角矩形 5"/>
          <p:cNvSpPr/>
          <p:nvPr/>
        </p:nvSpPr>
        <p:spPr>
          <a:xfrm>
            <a:off x="2626179" y="3872465"/>
            <a:ext cx="6939642" cy="491721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  <a:alpha val="9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92500" lnSpcReduction="20000"/>
          </a:bodyPr>
          <a:lstStyle/>
          <a:p>
            <a:pPr algn="ctr"/>
            <a:endParaRPr lang="en-US" altLang="zh-CN" sz="2000" dirty="0">
              <a:solidFill>
                <a:schemeClr val="accent2"/>
              </a:solidFill>
              <a:latin typeface="Arial" panose="020B0604020202020204" pitchFamily="34" charset="0"/>
              <a:ea typeface="黑体" panose="02010609060101010101" pitchFamily="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7" y="457200"/>
            <a:ext cx="4165200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457200"/>
            <a:ext cx="6170400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7" y="2057400"/>
            <a:ext cx="416520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hasCustomPrompt="1"/>
          </p:nvPr>
        </p:nvSpPr>
        <p:spPr>
          <a:xfrm>
            <a:off x="10066564" y="365125"/>
            <a:ext cx="1287236" cy="5557693"/>
          </a:xfrm>
        </p:spPr>
        <p:txBody>
          <a:bodyPr vert="eaVert"/>
          <a:lstStyle/>
          <a:p>
            <a:r>
              <a:rPr lang="zh-CN" altLang="en-US" dirty="0"/>
              <a:t>编辑标题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9171214" cy="5557693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image" Target="../media/image3.png"/><Relationship Id="rId14" Type="http://schemas.openxmlformats.org/officeDocument/2006/relationships/tags" Target="../tags/tag3.xml"/><Relationship Id="rId13" Type="http://schemas.openxmlformats.org/officeDocument/2006/relationships/tags" Target="../tags/tag2.xml"/><Relationship Id="rId12" Type="http://schemas.openxmlformats.org/officeDocument/2006/relationships/tags" Target="../tags/tag1.xml"/><Relationship Id="rId11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6" Type="http://schemas.openxmlformats.org/officeDocument/2006/relationships/theme" Target="../theme/theme2.xml"/><Relationship Id="rId15" Type="http://schemas.openxmlformats.org/officeDocument/2006/relationships/image" Target="../media/image3.png"/><Relationship Id="rId14" Type="http://schemas.openxmlformats.org/officeDocument/2006/relationships/tags" Target="../tags/tag6.xml"/><Relationship Id="rId13" Type="http://schemas.openxmlformats.org/officeDocument/2006/relationships/tags" Target="../tags/tag5.xml"/><Relationship Id="rId12" Type="http://schemas.openxmlformats.org/officeDocument/2006/relationships/tags" Target="../tags/tag4.xml"/><Relationship Id="rId11" Type="http://schemas.openxmlformats.org/officeDocument/2006/relationships/image" Target="../media/image2.png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491"/>
          <a:stretch>
            <a:fillRect/>
          </a:stretch>
        </p:blipFill>
        <p:spPr>
          <a:xfrm>
            <a:off x="0" y="4847772"/>
            <a:ext cx="12192000" cy="201022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7794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281793"/>
            <a:ext cx="10515600" cy="48951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600">
                <a:solidFill>
                  <a:schemeClr val="bg1"/>
                </a:solidFill>
              </a:defRPr>
            </a:lvl1pPr>
          </a:lstStyle>
          <a:p>
            <a:fld id="{C764DE79-268F-4C1A-8933-263129D2AF90}" type="datetimeFigureOut">
              <a:rPr lang="en-US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6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600">
                <a:solidFill>
                  <a:schemeClr val="bg1"/>
                </a:solidFill>
              </a:defRPr>
            </a:lvl1pPr>
          </a:lstStyle>
          <a:p>
            <a:fld id="{48F63A3B-78C7-47BE-AE5E-E10140E04643}" type="slidenum">
              <a:rPr lang="en-US" smtClean="0"/>
            </a:fld>
            <a:endParaRPr lang="en-US" dirty="0"/>
          </a:p>
        </p:txBody>
      </p:sp>
      <p:sp>
        <p:nvSpPr>
          <p:cNvPr id="8" name="KSO_TEMPLATE" hidden="1"/>
          <p:cNvSpPr/>
          <p:nvPr>
            <p:custDataLst>
              <p:tags r:id="rId1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lnSpc>
          <a:spcPct val="90000"/>
        </a:lnSpc>
        <a:spcBef>
          <a:spcPts val="1000"/>
        </a:spcBef>
        <a:buFontTx/>
        <a:buBlip>
          <a:blip r:embed="rId15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800100" indent="-3429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257300" indent="-3429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57350" indent="-2857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114550" indent="-2857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491"/>
          <a:stretch>
            <a:fillRect/>
          </a:stretch>
        </p:blipFill>
        <p:spPr>
          <a:xfrm>
            <a:off x="0" y="4847772"/>
            <a:ext cx="12192000" cy="201022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7794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281793"/>
            <a:ext cx="10515600" cy="48951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600">
                <a:solidFill>
                  <a:schemeClr val="bg1"/>
                </a:solidFill>
              </a:defRPr>
            </a:lvl1pPr>
          </a:lstStyle>
          <a:p>
            <a:fld id="{C764DE79-268F-4C1A-8933-263129D2AF90}" type="datetimeFigureOut">
              <a:rPr lang="en-US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6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600">
                <a:solidFill>
                  <a:schemeClr val="bg1"/>
                </a:solidFill>
              </a:defRPr>
            </a:lvl1pPr>
          </a:lstStyle>
          <a:p>
            <a:fld id="{48F63A3B-78C7-47BE-AE5E-E10140E04643}" type="slidenum">
              <a:rPr lang="en-US" smtClean="0"/>
            </a:fld>
            <a:endParaRPr lang="en-US" dirty="0"/>
          </a:p>
        </p:txBody>
      </p:sp>
      <p:sp>
        <p:nvSpPr>
          <p:cNvPr id="8" name="KSO_TEMPLATE" hidden="1"/>
          <p:cNvSpPr/>
          <p:nvPr>
            <p:custDataLst>
              <p:tags r:id="rId1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lnSpc>
          <a:spcPct val="90000"/>
        </a:lnSpc>
        <a:spcBef>
          <a:spcPts val="1000"/>
        </a:spcBef>
        <a:buFontTx/>
        <a:buBlip>
          <a:blip r:embed="rId15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800100" indent="-3429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257300" indent="-3429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57350" indent="-2857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114550" indent="-2857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9.xml"/><Relationship Id="rId1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2.xml"/><Relationship Id="rId1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4.xml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25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26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" Target="slide2.xml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9.xml"/><Relationship Id="rId3" Type="http://schemas.openxmlformats.org/officeDocument/2006/relationships/image" Target="../media/image24.png"/><Relationship Id="rId2" Type="http://schemas.openxmlformats.org/officeDocument/2006/relationships/tags" Target="../tags/tag28.xml"/><Relationship Id="rId1" Type="http://schemas.openxmlformats.org/officeDocument/2006/relationships/tags" Target="../tags/tag27.xml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32.xml"/><Relationship Id="rId3" Type="http://schemas.openxmlformats.org/officeDocument/2006/relationships/image" Target="../media/image25.jpeg"/><Relationship Id="rId2" Type="http://schemas.openxmlformats.org/officeDocument/2006/relationships/tags" Target="../tags/tag31.xml"/><Relationship Id="rId1" Type="http://schemas.openxmlformats.org/officeDocument/2006/relationships/tags" Target="../tags/tag3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.xml"/><Relationship Id="rId1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35.xml"/><Relationship Id="rId3" Type="http://schemas.openxmlformats.org/officeDocument/2006/relationships/image" Target="../media/image4.jpeg"/><Relationship Id="rId2" Type="http://schemas.openxmlformats.org/officeDocument/2006/relationships/tags" Target="../tags/tag34.xml"/><Relationship Id="rId1" Type="http://schemas.openxmlformats.org/officeDocument/2006/relationships/tags" Target="../tags/tag3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1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tags" Target="../tags/tag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0.xml"/><Relationship Id="rId5" Type="http://schemas.openxmlformats.org/officeDocument/2006/relationships/tags" Target="../tags/tag15.xml"/><Relationship Id="rId4" Type="http://schemas.openxmlformats.org/officeDocument/2006/relationships/image" Target="../media/image8.jpe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6.xml"/><Relationship Id="rId1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7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18.xml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文本占位符 11265"/>
          <p:cNvSpPr/>
          <p:nvPr>
            <p:ph type="body" idx="1"/>
          </p:nvPr>
        </p:nvSpPr>
        <p:spPr>
          <a:xfrm>
            <a:off x="726440" y="471170"/>
            <a:ext cx="11503660" cy="5807710"/>
          </a:xfrm>
        </p:spPr>
        <p:txBody>
          <a:bodyPr/>
          <a:p>
            <a:pPr algn="ctr" fontAlgn="ctr">
              <a:buNone/>
            </a:pPr>
            <a:endParaRPr lang="en-US" altLang="x-none" sz="2400" b="1" dirty="0">
              <a:solidFill>
                <a:srgbClr val="660033"/>
              </a:solidFill>
              <a:latin typeface="宋体" panose="02010600030101010101" pitchFamily="2" charset="-122"/>
            </a:endParaRPr>
          </a:p>
          <a:p>
            <a:pPr algn="ctr" fontAlgn="ctr">
              <a:buNone/>
            </a:pPr>
            <a:endParaRPr lang="en-US" altLang="x-none" sz="2400" b="1" dirty="0">
              <a:solidFill>
                <a:srgbClr val="660033"/>
              </a:solidFill>
              <a:latin typeface="宋体" panose="02010600030101010101" pitchFamily="2" charset="-122"/>
            </a:endParaRPr>
          </a:p>
          <a:p>
            <a:pPr algn="ctr" fontAlgn="ctr">
              <a:buNone/>
            </a:pPr>
            <a:endParaRPr lang="en-US" altLang="x-none" sz="2400" b="1" dirty="0">
              <a:solidFill>
                <a:srgbClr val="660033"/>
              </a:solidFill>
              <a:latin typeface="宋体" panose="02010600030101010101" pitchFamily="2" charset="-122"/>
            </a:endParaRPr>
          </a:p>
          <a:p>
            <a:pPr algn="ctr" fontAlgn="ctr">
              <a:buNone/>
            </a:pPr>
            <a:r>
              <a:rPr lang="en-US" altLang="x-none" sz="2400" b="1" dirty="0">
                <a:solidFill>
                  <a:srgbClr val="660033"/>
                </a:solidFill>
                <a:latin typeface="宋体" panose="02010600030101010101" pitchFamily="2" charset="-122"/>
              </a:rPr>
              <a:t>滚滚长江东逝水</a:t>
            </a:r>
            <a:r>
              <a:rPr lang="zh-CN" altLang="en-US" sz="2400" b="1" dirty="0">
                <a:solidFill>
                  <a:srgbClr val="660033"/>
                </a:solidFill>
                <a:latin typeface="宋体" panose="02010600030101010101" pitchFamily="2" charset="-122"/>
              </a:rPr>
              <a:t> </a:t>
            </a:r>
            <a:endParaRPr lang="zh-CN" altLang="en-US" sz="2400" b="1" dirty="0">
              <a:solidFill>
                <a:srgbClr val="660033"/>
              </a:solidFill>
              <a:latin typeface="宋体" panose="02010600030101010101" pitchFamily="2" charset="-122"/>
            </a:endParaRPr>
          </a:p>
          <a:p>
            <a:pPr algn="ctr" fontAlgn="ctr">
              <a:buNone/>
            </a:pPr>
            <a:r>
              <a:rPr lang="en-US" altLang="x-none" sz="2400" b="1" dirty="0">
                <a:solidFill>
                  <a:srgbClr val="660033"/>
                </a:solidFill>
                <a:latin typeface="宋体" panose="02010600030101010101" pitchFamily="2" charset="-122"/>
              </a:rPr>
              <a:t>一江春水向东流</a:t>
            </a:r>
            <a:endParaRPr lang="en-US" altLang="x-none" sz="2400" b="1" dirty="0">
              <a:solidFill>
                <a:srgbClr val="660033"/>
              </a:solidFill>
              <a:latin typeface="宋体" panose="02010600030101010101" pitchFamily="2" charset="-122"/>
            </a:endParaRPr>
          </a:p>
          <a:p>
            <a:pPr algn="ctr" fontAlgn="ctr"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大江东去</a:t>
            </a:r>
            <a:r>
              <a:rPr lang="zh-CN" altLang="en-US" sz="2400" b="1" dirty="0">
                <a:solidFill>
                  <a:srgbClr val="660033"/>
                </a:solidFill>
                <a:latin typeface="宋体" panose="02010600030101010101" pitchFamily="2" charset="-122"/>
              </a:rPr>
              <a:t>，浪淘尽，千古风流人物</a:t>
            </a:r>
            <a:endParaRPr lang="zh-CN" altLang="en-US" sz="2400" b="1" dirty="0">
              <a:solidFill>
                <a:srgbClr val="660033"/>
              </a:solidFill>
              <a:latin typeface="宋体" panose="02010600030101010101" pitchFamily="2" charset="-122"/>
            </a:endParaRPr>
          </a:p>
          <a:p>
            <a:pPr algn="ctr" fontAlgn="ctr">
              <a:buNone/>
            </a:pPr>
            <a:r>
              <a:rPr lang="zh-CN" altLang="en-US" sz="2400" b="1" dirty="0">
                <a:solidFill>
                  <a:srgbClr val="660033"/>
                </a:solidFill>
                <a:latin typeface="宋体" panose="02010600030101010101" pitchFamily="2" charset="-122"/>
              </a:rPr>
              <a:t>……</a:t>
            </a:r>
            <a:r>
              <a:rPr lang="en-US" altLang="x-none" sz="2400" b="1" dirty="0">
                <a:solidFill>
                  <a:srgbClr val="660033"/>
                </a:solidFill>
                <a:latin typeface="宋体" panose="02010600030101010101" pitchFamily="2" charset="-122"/>
              </a:rPr>
              <a:t> </a:t>
            </a:r>
            <a:r>
              <a:rPr lang="en-US" altLang="x-none" sz="2400" b="1" dirty="0">
                <a:latin typeface="宋体" panose="02010600030101010101" pitchFamily="2" charset="-122"/>
              </a:rPr>
              <a:t> </a:t>
            </a:r>
            <a:endParaRPr lang="en-US" altLang="x-none" sz="2400" b="1" dirty="0">
              <a:latin typeface="宋体" panose="02010600030101010101" pitchFamily="2" charset="-122"/>
            </a:endParaRPr>
          </a:p>
          <a:p>
            <a:pPr algn="ctr" fontAlgn="ctr">
              <a:buNone/>
            </a:pPr>
            <a:r>
              <a:rPr lang="en-US" altLang="x-none" sz="2400" dirty="0">
                <a:latin typeface="宋体" panose="02010600030101010101" pitchFamily="2" charset="-122"/>
              </a:rPr>
              <a:t> </a:t>
            </a:r>
            <a:endParaRPr lang="en-US" altLang="x-none" sz="2400" dirty="0">
              <a:latin typeface="宋体" panose="02010600030101010101" pitchFamily="2" charset="-122"/>
            </a:endParaRPr>
          </a:p>
          <a:p>
            <a:pPr algn="ctr" fontAlgn="ctr">
              <a:buNone/>
            </a:pPr>
            <a:endParaRPr lang="zh-CN" altLang="en-US" sz="2400" dirty="0">
              <a:latin typeface="宋体" panose="02010600030101010101" pitchFamily="2" charset="-122"/>
            </a:endParaRPr>
          </a:p>
          <a:p>
            <a:pPr algn="ctr" fontAlgn="ctr">
              <a:buNone/>
            </a:pPr>
            <a:endParaRPr lang="zh-CN" altLang="en-US" sz="2400" dirty="0">
              <a:latin typeface="宋体" panose="02010600030101010101" pitchFamily="2" charset="-122"/>
            </a:endParaRPr>
          </a:p>
          <a:p>
            <a:pPr algn="ctr" fontAlgn="ctr">
              <a:buNone/>
            </a:pPr>
            <a:r>
              <a:rPr lang="zh-CN" altLang="en-US" sz="2000" dirty="0">
                <a:latin typeface="宋体" panose="02010600030101010101" pitchFamily="2" charset="-122"/>
              </a:rPr>
              <a:t>古人为何总是感慨大江东流？反映了我国地势有什么特点？</a:t>
            </a:r>
            <a:endParaRPr lang="zh-CN" altLang="en-US" sz="2000" dirty="0">
              <a:latin typeface="宋体" panose="02010600030101010101" pitchFamily="2" charset="-122"/>
            </a:endParaRPr>
          </a:p>
          <a:p>
            <a:pPr algn="ctr" fontAlgn="ctr">
              <a:buNone/>
            </a:pPr>
            <a:endParaRPr lang="zh-CN" altLang="en-US" sz="2000" dirty="0">
              <a:latin typeface="宋体" panose="02010600030101010101" pitchFamily="2" charset="-122"/>
            </a:endParaRPr>
          </a:p>
        </p:txBody>
      </p:sp>
      <p:sp>
        <p:nvSpPr>
          <p:cNvPr id="4" name="七角星 3"/>
          <p:cNvSpPr/>
          <p:nvPr/>
        </p:nvSpPr>
        <p:spPr>
          <a:xfrm>
            <a:off x="790575" y="358775"/>
            <a:ext cx="2152650" cy="1177925"/>
          </a:xfrm>
          <a:prstGeom prst="star7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398905" y="735330"/>
            <a:ext cx="11487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歌声导入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charRg st="42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266">
                                            <p:txEl>
                                              <p:charRg st="42" end="6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uiExpand="1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530" name="图片 22529" descr="四大高原和四大盆地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25663" y="1016000"/>
            <a:ext cx="6858000" cy="5724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1" name="圆角矩形标注 22530"/>
          <p:cNvSpPr/>
          <p:nvPr/>
        </p:nvSpPr>
        <p:spPr>
          <a:xfrm>
            <a:off x="2640013" y="5213350"/>
            <a:ext cx="1438275" cy="434975"/>
          </a:xfrm>
          <a:prstGeom prst="wedgeRoundRectCallout">
            <a:avLst>
              <a:gd name="adj1" fmla="val 78588"/>
              <a:gd name="adj2" fmla="val -313273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/>
            <a:r>
              <a:rPr lang="zh-CN" altLang="en-US" sz="2000" b="1" dirty="0">
                <a:solidFill>
                  <a:srgbClr val="0000FF"/>
                </a:solidFill>
                <a:latin typeface="Arial" panose="020B0604020202020204" pitchFamily="34" charset="0"/>
              </a:rPr>
              <a:t>青藏高原</a:t>
            </a:r>
            <a:endParaRPr lang="zh-CN" altLang="en-US" sz="2000" b="1" dirty="0">
              <a:solidFill>
                <a:srgbClr val="0000FF"/>
              </a:solidFill>
              <a:latin typeface="Arial" panose="020B0604020202020204" pitchFamily="34" charset="0"/>
            </a:endParaRPr>
          </a:p>
          <a:p>
            <a:pPr algn="ctr">
              <a:lnSpc>
                <a:spcPct val="120000"/>
              </a:lnSpc>
              <a:buClrTx/>
            </a:pPr>
            <a:r>
              <a:rPr lang="zh-CN" altLang="en-US" sz="2400" b="1" dirty="0">
                <a:solidFill>
                  <a:srgbClr val="008000"/>
                </a:solidFill>
                <a:latin typeface="Arial" panose="020B0604020202020204" pitchFamily="34" charset="0"/>
              </a:rPr>
              <a:t> </a:t>
            </a:r>
            <a:endParaRPr lang="zh-CN" altLang="en-US" sz="2400" b="1" dirty="0">
              <a:solidFill>
                <a:srgbClr val="008000"/>
              </a:solidFill>
              <a:latin typeface="Arial" panose="020B0604020202020204" pitchFamily="34" charset="0"/>
            </a:endParaRPr>
          </a:p>
          <a:p>
            <a:pPr algn="ctr"/>
            <a:endParaRPr lang="zh-CN" altLang="en-US" sz="2400" b="1" dirty="0">
              <a:solidFill>
                <a:srgbClr val="008000"/>
              </a:solidFill>
              <a:latin typeface="Arial" panose="020B0604020202020204" pitchFamily="34" charset="0"/>
            </a:endParaRPr>
          </a:p>
        </p:txBody>
      </p:sp>
      <p:sp>
        <p:nvSpPr>
          <p:cNvPr id="22532" name="圆角矩形标注 22531"/>
          <p:cNvSpPr/>
          <p:nvPr/>
        </p:nvSpPr>
        <p:spPr>
          <a:xfrm>
            <a:off x="4800600" y="1539875"/>
            <a:ext cx="1833563" cy="403225"/>
          </a:xfrm>
          <a:prstGeom prst="wedgeRoundRectCallout">
            <a:avLst>
              <a:gd name="adj1" fmla="val 70778"/>
              <a:gd name="adj2" fmla="val 247245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/>
            <a:r>
              <a:rPr lang="zh-CN" altLang="en-US" sz="2000" b="1" dirty="0">
                <a:solidFill>
                  <a:srgbClr val="0000FF"/>
                </a:solidFill>
                <a:latin typeface="Arial" panose="020B0604020202020204" pitchFamily="34" charset="0"/>
              </a:rPr>
              <a:t>内蒙古高原</a:t>
            </a:r>
            <a:endParaRPr lang="zh-CN" altLang="en-US" sz="2000" b="1" dirty="0">
              <a:solidFill>
                <a:srgbClr val="0000FF"/>
              </a:solidFill>
              <a:latin typeface="Arial" panose="020B0604020202020204" pitchFamily="34" charset="0"/>
            </a:endParaRPr>
          </a:p>
          <a:p>
            <a:pPr algn="ctr"/>
            <a:endParaRPr lang="zh-CN" altLang="en-US" b="1" dirty="0">
              <a:solidFill>
                <a:srgbClr val="008000"/>
              </a:solidFill>
              <a:latin typeface="Arial" panose="020B0604020202020204" pitchFamily="34" charset="0"/>
            </a:endParaRPr>
          </a:p>
        </p:txBody>
      </p:sp>
      <p:sp>
        <p:nvSpPr>
          <p:cNvPr id="22533" name="圆角矩形标注 22532"/>
          <p:cNvSpPr/>
          <p:nvPr/>
        </p:nvSpPr>
        <p:spPr>
          <a:xfrm>
            <a:off x="4511675" y="2765425"/>
            <a:ext cx="1366838" cy="469900"/>
          </a:xfrm>
          <a:prstGeom prst="wedgeRoundRectCallout">
            <a:avLst>
              <a:gd name="adj1" fmla="val 87977"/>
              <a:gd name="adj2" fmla="val 60472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/>
            <a:r>
              <a:rPr lang="zh-CN" altLang="en-US" sz="2000" b="1" dirty="0">
                <a:solidFill>
                  <a:srgbClr val="0000FF"/>
                </a:solidFill>
                <a:latin typeface="Arial" panose="020B0604020202020204" pitchFamily="34" charset="0"/>
              </a:rPr>
              <a:t>黄土高原</a:t>
            </a:r>
            <a:endParaRPr lang="zh-CN" altLang="en-US" sz="2000" b="1" dirty="0">
              <a:solidFill>
                <a:srgbClr val="0000FF"/>
              </a:solidFill>
              <a:latin typeface="Arial" panose="020B0604020202020204" pitchFamily="34" charset="0"/>
            </a:endParaRPr>
          </a:p>
          <a:p>
            <a:r>
              <a:rPr lang="zh-CN" altLang="en-US" b="1" dirty="0">
                <a:solidFill>
                  <a:srgbClr val="008000"/>
                </a:solidFill>
                <a:latin typeface="Arial" panose="020B0604020202020204" pitchFamily="34" charset="0"/>
              </a:rPr>
              <a:t>    </a:t>
            </a:r>
            <a:endParaRPr lang="zh-CN" altLang="en-US" sz="2400" b="1" dirty="0">
              <a:solidFill>
                <a:srgbClr val="008000"/>
              </a:solidFill>
              <a:latin typeface="Arial" panose="020B0604020202020204" pitchFamily="34" charset="0"/>
            </a:endParaRPr>
          </a:p>
        </p:txBody>
      </p:sp>
      <p:sp>
        <p:nvSpPr>
          <p:cNvPr id="22534" name="圆角矩形标注 22533"/>
          <p:cNvSpPr/>
          <p:nvPr/>
        </p:nvSpPr>
        <p:spPr>
          <a:xfrm>
            <a:off x="6600825" y="5518150"/>
            <a:ext cx="1296988" cy="492125"/>
          </a:xfrm>
          <a:prstGeom prst="wedgeRoundRectCallout">
            <a:avLst>
              <a:gd name="adj1" fmla="val -115727"/>
              <a:gd name="adj2" fmla="val -107741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/>
            <a:r>
              <a:rPr lang="zh-CN" altLang="en-US" sz="2000" b="1" dirty="0">
                <a:solidFill>
                  <a:srgbClr val="0000FF"/>
                </a:solidFill>
                <a:latin typeface="Arial" panose="020B0604020202020204" pitchFamily="34" charset="0"/>
              </a:rPr>
              <a:t>云贵高原</a:t>
            </a:r>
            <a:endParaRPr lang="zh-CN" altLang="en-US" sz="2000" b="1" dirty="0">
              <a:solidFill>
                <a:srgbClr val="0000FF"/>
              </a:solidFill>
              <a:latin typeface="Arial" panose="020B0604020202020204" pitchFamily="34" charset="0"/>
            </a:endParaRPr>
          </a:p>
          <a:p>
            <a:pPr algn="ctr"/>
            <a:endParaRPr lang="zh-CN" altLang="en-US" sz="2000" b="1" dirty="0">
              <a:solidFill>
                <a:srgbClr val="008000"/>
              </a:solidFill>
              <a:latin typeface="Arial" panose="020B0604020202020204" pitchFamily="34" charset="0"/>
            </a:endParaRPr>
          </a:p>
        </p:txBody>
      </p:sp>
      <p:sp>
        <p:nvSpPr>
          <p:cNvPr id="22535" name="圆角矩形标注 22534"/>
          <p:cNvSpPr/>
          <p:nvPr/>
        </p:nvSpPr>
        <p:spPr>
          <a:xfrm>
            <a:off x="1668463" y="2187575"/>
            <a:ext cx="1601787" cy="431800"/>
          </a:xfrm>
          <a:prstGeom prst="wedgeRoundRectCallout">
            <a:avLst>
              <a:gd name="adj1" fmla="val 43856"/>
              <a:gd name="adj2" fmla="val 128310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/>
            <a:r>
              <a: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</a:rPr>
              <a:t>塔里木盆地</a:t>
            </a:r>
            <a:endParaRPr lang="zh-CN" altLang="en-US" sz="20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algn="ctr"/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22536" name="圆角矩形标注 22535"/>
          <p:cNvSpPr/>
          <p:nvPr/>
        </p:nvSpPr>
        <p:spPr>
          <a:xfrm>
            <a:off x="4368800" y="2117725"/>
            <a:ext cx="1800225" cy="473075"/>
          </a:xfrm>
          <a:prstGeom prst="wedgeRoundRectCallout">
            <a:avLst>
              <a:gd name="adj1" fmla="val -79278"/>
              <a:gd name="adj2" fmla="val -60032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/>
            <a:r>
              <a: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</a:rPr>
              <a:t>准噶尔盆地</a:t>
            </a:r>
            <a:endParaRPr lang="zh-CN" altLang="en-US" sz="20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algn="ctr"/>
            <a:endParaRPr lang="zh-CN" altLang="en-US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22537" name="圆角矩形标注 22536"/>
          <p:cNvSpPr/>
          <p:nvPr/>
        </p:nvSpPr>
        <p:spPr>
          <a:xfrm>
            <a:off x="6745288" y="4565650"/>
            <a:ext cx="1412875" cy="374650"/>
          </a:xfrm>
          <a:prstGeom prst="wedgeRoundRectCallout">
            <a:avLst>
              <a:gd name="adj1" fmla="val -122023"/>
              <a:gd name="adj2" fmla="val 634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/>
            <a:r>
              <a: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</a:rPr>
              <a:t>四川盆地</a:t>
            </a:r>
            <a:endParaRPr lang="zh-CN" altLang="en-US" sz="20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algn="ctr"/>
            <a:endParaRPr lang="zh-CN" altLang="en-US" sz="20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22538" name="圆角矩形标注 22537"/>
          <p:cNvSpPr/>
          <p:nvPr/>
        </p:nvSpPr>
        <p:spPr>
          <a:xfrm>
            <a:off x="2279650" y="3987800"/>
            <a:ext cx="1733550" cy="504825"/>
          </a:xfrm>
          <a:prstGeom prst="wedgeRoundRectCallout">
            <a:avLst>
              <a:gd name="adj1" fmla="val 68681"/>
              <a:gd name="adj2" fmla="val -199370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/>
            <a:r>
              <a: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</a:rPr>
              <a:t>柴达木盆地</a:t>
            </a:r>
            <a:endParaRPr lang="zh-CN" altLang="en-US" sz="20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algn="ctr"/>
            <a:endParaRPr lang="zh-CN" altLang="en-US" sz="20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22539" name="圆角矩形标注 22538"/>
          <p:cNvSpPr/>
          <p:nvPr/>
        </p:nvSpPr>
        <p:spPr>
          <a:xfrm>
            <a:off x="5880100" y="965200"/>
            <a:ext cx="1833563" cy="466725"/>
          </a:xfrm>
          <a:prstGeom prst="wedgeRoundRectCallout">
            <a:avLst>
              <a:gd name="adj1" fmla="val 70519"/>
              <a:gd name="adj2" fmla="val 185593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/>
            <a:r>
              <a:rPr lang="zh-CN" altLang="en-US" sz="2000" b="1" dirty="0">
                <a:solidFill>
                  <a:srgbClr val="CC6600"/>
                </a:solidFill>
                <a:latin typeface="Arial" panose="020B0604020202020204" pitchFamily="34" charset="0"/>
              </a:rPr>
              <a:t>东北平原</a:t>
            </a:r>
            <a:endParaRPr lang="zh-CN" altLang="en-US" sz="2000" b="1" dirty="0">
              <a:solidFill>
                <a:srgbClr val="CC6600"/>
              </a:solidFill>
              <a:latin typeface="Arial" panose="020B0604020202020204" pitchFamily="34" charset="0"/>
            </a:endParaRPr>
          </a:p>
          <a:p>
            <a:pPr algn="ctr"/>
            <a:endParaRPr lang="zh-CN" altLang="en-US" sz="2000" b="1" dirty="0">
              <a:solidFill>
                <a:srgbClr val="CC6600"/>
              </a:solidFill>
              <a:latin typeface="Arial" panose="020B0604020202020204" pitchFamily="34" charset="0"/>
            </a:endParaRPr>
          </a:p>
        </p:txBody>
      </p:sp>
      <p:sp>
        <p:nvSpPr>
          <p:cNvPr id="22540" name="圆角矩形标注 22539"/>
          <p:cNvSpPr/>
          <p:nvPr/>
        </p:nvSpPr>
        <p:spPr>
          <a:xfrm rot="438729">
            <a:off x="4656138" y="3702050"/>
            <a:ext cx="1800225" cy="717550"/>
          </a:xfrm>
          <a:prstGeom prst="wedgeRoundRectCallout">
            <a:avLst>
              <a:gd name="adj1" fmla="val 113560"/>
              <a:gd name="adj2" fmla="val 227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/>
            <a:r>
              <a:rPr lang="zh-CN" altLang="en-US" sz="2000" b="1" dirty="0">
                <a:solidFill>
                  <a:srgbClr val="CC6600"/>
                </a:solidFill>
                <a:latin typeface="Arial" panose="020B0604020202020204" pitchFamily="34" charset="0"/>
              </a:rPr>
              <a:t>长江中下游平原</a:t>
            </a:r>
            <a:endParaRPr lang="zh-CN" altLang="en-US" sz="2000" b="1" dirty="0">
              <a:solidFill>
                <a:srgbClr val="CC6600"/>
              </a:solidFill>
              <a:latin typeface="Arial" panose="020B0604020202020204" pitchFamily="34" charset="0"/>
            </a:endParaRPr>
          </a:p>
        </p:txBody>
      </p:sp>
      <p:sp>
        <p:nvSpPr>
          <p:cNvPr id="22541" name="圆角矩形标注 22540"/>
          <p:cNvSpPr/>
          <p:nvPr/>
        </p:nvSpPr>
        <p:spPr>
          <a:xfrm>
            <a:off x="8328025" y="3771900"/>
            <a:ext cx="1584325" cy="400050"/>
          </a:xfrm>
          <a:prstGeom prst="wedgeRoundRectCallout">
            <a:avLst>
              <a:gd name="adj1" fmla="val -122046"/>
              <a:gd name="adj2" fmla="val -81074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/>
            <a:r>
              <a:rPr lang="zh-CN" altLang="en-US" sz="2000" b="1" dirty="0">
                <a:solidFill>
                  <a:srgbClr val="CC6600"/>
                </a:solidFill>
                <a:latin typeface="Arial" panose="020B0604020202020204" pitchFamily="34" charset="0"/>
              </a:rPr>
              <a:t>华北平原</a:t>
            </a:r>
            <a:endParaRPr lang="zh-CN" altLang="en-US" sz="2000" b="1" dirty="0">
              <a:solidFill>
                <a:srgbClr val="CC6600"/>
              </a:solidFill>
              <a:latin typeface="Arial" panose="020B0604020202020204" pitchFamily="34" charset="0"/>
            </a:endParaRPr>
          </a:p>
        </p:txBody>
      </p:sp>
      <p:sp>
        <p:nvSpPr>
          <p:cNvPr id="22542" name="圆角矩形标注 22541"/>
          <p:cNvSpPr/>
          <p:nvPr/>
        </p:nvSpPr>
        <p:spPr>
          <a:xfrm flipH="1">
            <a:off x="8112125" y="1755775"/>
            <a:ext cx="1512888" cy="473075"/>
          </a:xfrm>
          <a:prstGeom prst="wedgeRoundRectCallout">
            <a:avLst>
              <a:gd name="adj1" fmla="val 58602"/>
              <a:gd name="adj2" fmla="val 223398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/>
            <a:r>
              <a:rPr lang="zh-CN" altLang="en-US" sz="2000" b="1" dirty="0">
                <a:solidFill>
                  <a:srgbClr val="006600"/>
                </a:solidFill>
                <a:latin typeface="Arial" panose="020B0604020202020204" pitchFamily="34" charset="0"/>
              </a:rPr>
              <a:t>辽东丘陵</a:t>
            </a:r>
            <a:endParaRPr lang="zh-CN" altLang="en-US" sz="2400" b="1" dirty="0">
              <a:solidFill>
                <a:srgbClr val="FF00FF"/>
              </a:solidFill>
              <a:latin typeface="Arial" panose="020B0604020202020204" pitchFamily="34" charset="0"/>
            </a:endParaRPr>
          </a:p>
        </p:txBody>
      </p:sp>
      <p:sp>
        <p:nvSpPr>
          <p:cNvPr id="22543" name="圆角矩形标注 22542"/>
          <p:cNvSpPr/>
          <p:nvPr/>
        </p:nvSpPr>
        <p:spPr>
          <a:xfrm>
            <a:off x="8904288" y="2844800"/>
            <a:ext cx="1368425" cy="495300"/>
          </a:xfrm>
          <a:prstGeom prst="wedgeRoundRectCallout">
            <a:avLst>
              <a:gd name="adj1" fmla="val -143273"/>
              <a:gd name="adj2" fmla="val 100319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/>
            <a:r>
              <a:rPr lang="zh-CN" altLang="en-US" sz="2000" b="1" dirty="0">
                <a:solidFill>
                  <a:srgbClr val="006600"/>
                </a:solidFill>
                <a:latin typeface="Arial" panose="020B0604020202020204" pitchFamily="34" charset="0"/>
              </a:rPr>
              <a:t>山东丘陵</a:t>
            </a:r>
            <a:endParaRPr lang="zh-CN" altLang="en-US" sz="2000" b="1" dirty="0">
              <a:solidFill>
                <a:srgbClr val="006600"/>
              </a:solidFill>
              <a:latin typeface="Arial" panose="020B0604020202020204" pitchFamily="34" charset="0"/>
            </a:endParaRPr>
          </a:p>
        </p:txBody>
      </p:sp>
      <p:sp>
        <p:nvSpPr>
          <p:cNvPr id="22544" name="圆角矩形标注 22543"/>
          <p:cNvSpPr/>
          <p:nvPr/>
        </p:nvSpPr>
        <p:spPr>
          <a:xfrm>
            <a:off x="8112125" y="4924425"/>
            <a:ext cx="1584325" cy="450850"/>
          </a:xfrm>
          <a:prstGeom prst="wedgeRoundRectCallout">
            <a:avLst>
              <a:gd name="adj1" fmla="val -108014"/>
              <a:gd name="adj2" fmla="val 15019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/>
            <a:r>
              <a:rPr lang="zh-CN" altLang="en-US" sz="2000" b="1" dirty="0">
                <a:solidFill>
                  <a:srgbClr val="006600"/>
                </a:solidFill>
                <a:latin typeface="Arial" panose="020B0604020202020204" pitchFamily="34" charset="0"/>
              </a:rPr>
              <a:t>东南丘陵</a:t>
            </a:r>
            <a:endParaRPr lang="zh-CN" altLang="en-US" sz="2000" b="1" dirty="0">
              <a:solidFill>
                <a:srgbClr val="006600"/>
              </a:solidFill>
              <a:latin typeface="Arial" panose="020B0604020202020204" pitchFamily="34" charset="0"/>
            </a:endParaRPr>
          </a:p>
          <a:p>
            <a:endParaRPr lang="zh-CN" altLang="en-US" sz="2400" b="1" dirty="0">
              <a:latin typeface="Arial" panose="020B0604020202020204" pitchFamily="34" charset="0"/>
            </a:endParaRPr>
          </a:p>
        </p:txBody>
      </p:sp>
      <p:sp>
        <p:nvSpPr>
          <p:cNvPr id="22545" name="矩形 22544"/>
          <p:cNvSpPr/>
          <p:nvPr/>
        </p:nvSpPr>
        <p:spPr>
          <a:xfrm>
            <a:off x="1774825" y="44450"/>
            <a:ext cx="4464050" cy="649288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600" u="none" kern="1200" baseline="0">
                <a:solidFill>
                  <a:schemeClr val="tx1"/>
                </a:solidFill>
                <a:latin typeface="Arial Rounded MT Bold" pitchFamily="2" charset="0"/>
                <a:ea typeface="黑体" panose="02010609060101010101" pitchFamily="2" charset="-122"/>
              </a:defRPr>
            </a:lvl1pPr>
          </a:lstStyle>
          <a:p>
            <a:pPr lvl="0"/>
            <a:r>
              <a:rPr lang="zh-CN" altLang="en-US" sz="2400" b="1">
                <a:solidFill>
                  <a:schemeClr val="bg1"/>
                </a:solidFill>
              </a:rPr>
              <a:t>探究新知</a:t>
            </a:r>
            <a:endParaRPr lang="zh-CN" altLang="en-US" sz="2400" b="1">
              <a:solidFill>
                <a:schemeClr val="bg1"/>
              </a:solidFill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2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2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2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22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22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22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bldLvl="0" animBg="1"/>
      <p:bldP spid="22532" grpId="0" bldLvl="0" animBg="1"/>
      <p:bldP spid="22533" grpId="0" bldLvl="0" animBg="1"/>
      <p:bldP spid="22534" grpId="0" bldLvl="0" animBg="1"/>
      <p:bldP spid="22535" grpId="0" bldLvl="0" animBg="1"/>
      <p:bldP spid="22536" grpId="0" bldLvl="0" animBg="1"/>
      <p:bldP spid="22537" grpId="0" bldLvl="0" animBg="1"/>
      <p:bldP spid="22538" grpId="0" bldLvl="0" animBg="1"/>
      <p:bldP spid="22539" grpId="0" bldLvl="0" animBg="1"/>
      <p:bldP spid="22540" grpId="0" bldLvl="0" animBg="1"/>
      <p:bldP spid="22541" grpId="0" bldLvl="0" animBg="1"/>
      <p:bldP spid="22542" grpId="0" bldLvl="0" animBg="1"/>
      <p:bldP spid="22543" grpId="0" bldLvl="0" animBg="1"/>
      <p:bldP spid="2254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3554" name="表格 23553"/>
          <p:cNvGraphicFramePr/>
          <p:nvPr/>
        </p:nvGraphicFramePr>
        <p:xfrm>
          <a:off x="1676400" y="228600"/>
          <a:ext cx="9573260" cy="6556375"/>
        </p:xfrm>
        <a:graphic>
          <a:graphicData uri="http://schemas.openxmlformats.org/drawingml/2006/table">
            <a:tbl>
              <a:tblPr/>
              <a:tblGrid>
                <a:gridCol w="1103630"/>
                <a:gridCol w="2072005"/>
                <a:gridCol w="6397625"/>
              </a:tblGrid>
              <a:tr h="1033780">
                <a:tc rowSpan="5"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 Rounded MT Bold" pitchFamily="2" charset="0"/>
                          <a:ea typeface="黑体" panose="0201060906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 Rounded MT Bold" pitchFamily="2" charset="0"/>
                          <a:ea typeface="黑体" panose="0201060906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 Rounded MT Bold" pitchFamily="2" charset="0"/>
                          <a:ea typeface="黑体" panose="0201060906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 Rounded MT Bold" pitchFamily="2" charset="0"/>
                          <a:ea typeface="黑体" panose="0201060906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 Rounded MT Bold" pitchFamily="2" charset="0"/>
                          <a:ea typeface="黑体" panose="0201060906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en-US" altLang="zh-CN" sz="1800" b="1">
                        <a:latin typeface="宋体" panose="02010600030101010101" pitchFamily="2" charset="-122"/>
                      </a:endParaRPr>
                    </a:p>
                    <a:p>
                      <a:pPr marL="0" lvl="0" indent="0">
                        <a:buNone/>
                      </a:pPr>
                      <a:endParaRPr lang="en-US" altLang="zh-CN" sz="1800" b="1">
                        <a:latin typeface="宋体" panose="02010600030101010101" pitchFamily="2" charset="-122"/>
                      </a:endParaRPr>
                    </a:p>
                    <a:p>
                      <a:pPr marL="0" lvl="0" indent="0">
                        <a:buNone/>
                      </a:pPr>
                      <a:endParaRPr lang="en-US" altLang="zh-CN" sz="1800" b="1">
                        <a:latin typeface="宋体" panose="02010600030101010101" pitchFamily="2" charset="-122"/>
                      </a:endParaRPr>
                    </a:p>
                    <a:p>
                      <a:pPr marL="0" lvl="0" indent="0">
                        <a:buNone/>
                      </a:pPr>
                      <a:endParaRPr lang="en-US" altLang="zh-CN" sz="1800" b="1">
                        <a:latin typeface="宋体" panose="02010600030101010101" pitchFamily="2" charset="-122"/>
                      </a:endParaRPr>
                    </a:p>
                    <a:p>
                      <a:pPr marL="0" lvl="0" indent="0">
                        <a:buNone/>
                      </a:pPr>
                      <a:endParaRPr lang="en-US" altLang="zh-CN" sz="1800" b="1">
                        <a:solidFill>
                          <a:srgbClr val="0000FF"/>
                        </a:solidFill>
                        <a:latin typeface="宋体" panose="02010600030101010101" pitchFamily="2" charset="-122"/>
                      </a:endParaRPr>
                    </a:p>
                    <a:p>
                      <a:pPr marL="0" lvl="0" indent="0">
                        <a:buNone/>
                      </a:pPr>
                      <a:r>
                        <a:rPr lang="en-US" altLang="zh-CN" sz="1800" b="1">
                          <a:solidFill>
                            <a:srgbClr val="0000FF"/>
                          </a:solidFill>
                          <a:latin typeface="宋体" panose="02010600030101010101" pitchFamily="2" charset="-122"/>
                        </a:rPr>
                        <a:t> </a:t>
                      </a:r>
                      <a:r>
                        <a:rPr lang="zh-CN" altLang="en-US" sz="2400" b="1">
                          <a:solidFill>
                            <a:srgbClr val="0000FF"/>
                          </a:solidFill>
                          <a:latin typeface="宋体" panose="02010600030101010101" pitchFamily="2" charset="-122"/>
                        </a:rPr>
                        <a:t>我国</a:t>
                      </a:r>
                      <a:endParaRPr lang="zh-CN" altLang="en-US" sz="2400" b="1">
                        <a:solidFill>
                          <a:srgbClr val="0000FF"/>
                        </a:solidFill>
                        <a:latin typeface="宋体" panose="02010600030101010101" pitchFamily="2" charset="-122"/>
                      </a:endParaRPr>
                    </a:p>
                    <a:p>
                      <a:pPr marL="0" lvl="0" indent="0">
                        <a:buNone/>
                      </a:pPr>
                      <a:r>
                        <a:rPr lang="zh-CN" altLang="en-US" sz="2400" b="1">
                          <a:solidFill>
                            <a:srgbClr val="0000FF"/>
                          </a:solidFill>
                          <a:latin typeface="宋体" panose="02010600030101010101" pitchFamily="2" charset="-122"/>
                        </a:rPr>
                        <a:t> 主要</a:t>
                      </a:r>
                      <a:endParaRPr lang="zh-CN" altLang="en-US" sz="2400" b="1">
                        <a:solidFill>
                          <a:srgbClr val="0000FF"/>
                        </a:solidFill>
                        <a:latin typeface="宋体" panose="02010600030101010101" pitchFamily="2" charset="-122"/>
                      </a:endParaRPr>
                    </a:p>
                    <a:p>
                      <a:pPr marL="0" lvl="0" indent="0">
                        <a:buNone/>
                      </a:pPr>
                      <a:r>
                        <a:rPr lang="zh-CN" altLang="en-US" sz="2400" b="1">
                          <a:solidFill>
                            <a:srgbClr val="0000FF"/>
                          </a:solidFill>
                          <a:latin typeface="宋体" panose="02010600030101010101" pitchFamily="2" charset="-122"/>
                        </a:rPr>
                        <a:t> 地形</a:t>
                      </a:r>
                      <a:endParaRPr lang="zh-CN" altLang="en-US" sz="2400" b="1">
                        <a:solidFill>
                          <a:srgbClr val="0000FF"/>
                        </a:solidFill>
                        <a:latin typeface="宋体" panose="02010600030101010101" pitchFamily="2" charset="-122"/>
                      </a:endParaRPr>
                    </a:p>
                    <a:p>
                      <a:pPr marL="0" lvl="0" indent="0">
                        <a:buNone/>
                      </a:pPr>
                      <a:r>
                        <a:rPr lang="zh-CN" altLang="en-US" sz="2400" b="1">
                          <a:solidFill>
                            <a:srgbClr val="0000FF"/>
                          </a:solidFill>
                          <a:latin typeface="宋体" panose="02010600030101010101" pitchFamily="2" charset="-122"/>
                        </a:rPr>
                        <a:t> 分布</a:t>
                      </a:r>
                      <a:endParaRPr lang="zh-CN" altLang="en-US" sz="2400" b="1">
                        <a:solidFill>
                          <a:srgbClr val="0000FF"/>
                        </a:solidFill>
                        <a:latin typeface="宋体" panose="02010600030101010101" pitchFamily="2" charset="-122"/>
                      </a:endParaRPr>
                    </a:p>
                  </a:txBody>
                  <a:tcPr vert="horz" anchor="t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 Rounded MT Bold" pitchFamily="2" charset="0"/>
                          <a:ea typeface="黑体" panose="0201060906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 Rounded MT Bold" pitchFamily="2" charset="0"/>
                          <a:ea typeface="黑体" panose="0201060906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 Rounded MT Bold" pitchFamily="2" charset="0"/>
                          <a:ea typeface="黑体" panose="0201060906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 Rounded MT Bold" pitchFamily="2" charset="0"/>
                          <a:ea typeface="黑体" panose="0201060906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 Rounded MT Bold" pitchFamily="2" charset="0"/>
                          <a:ea typeface="黑体" panose="0201060906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b="1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</a:rPr>
                        <a:t>第一阶梯</a:t>
                      </a:r>
                      <a:endParaRPr lang="zh-CN" altLang="en-US" sz="1800" b="1" dirty="0">
                        <a:solidFill>
                          <a:srgbClr val="FF0000"/>
                        </a:solidFill>
                        <a:latin typeface="宋体" panose="02010600030101010101" pitchFamily="2" charset="-122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en-US" altLang="x-none" sz="1800" b="1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</a:rPr>
                        <a:t>4000</a:t>
                      </a:r>
                      <a:r>
                        <a:rPr lang="zh-CN" altLang="en-US" sz="1800" b="1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</a:rPr>
                        <a:t>米以上</a:t>
                      </a:r>
                      <a:endParaRPr lang="zh-CN" altLang="en-US" sz="1800" b="1" dirty="0">
                        <a:solidFill>
                          <a:srgbClr val="FF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 Rounded MT Bold" pitchFamily="2" charset="0"/>
                          <a:ea typeface="黑体" panose="0201060906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 Rounded MT Bold" pitchFamily="2" charset="0"/>
                          <a:ea typeface="黑体" panose="0201060906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 Rounded MT Bold" pitchFamily="2" charset="0"/>
                          <a:ea typeface="黑体" panose="0201060906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 Rounded MT Bold" pitchFamily="2" charset="0"/>
                          <a:ea typeface="黑体" panose="0201060906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 Rounded MT Bold" pitchFamily="2" charset="0"/>
                          <a:ea typeface="黑体" panose="0201060906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en-US" altLang="zh-CN" sz="1800" b="1">
                        <a:latin typeface="宋体" panose="02010600030101010101" pitchFamily="2" charset="-122"/>
                      </a:endParaRPr>
                    </a:p>
                    <a:p>
                      <a:pPr marL="0" lvl="0" indent="0">
                        <a:buNone/>
                      </a:pPr>
                      <a:endParaRPr lang="zh-CN" altLang="en-US" sz="1800" b="1">
                        <a:latin typeface="宋体" panose="02010600030101010101" pitchFamily="2" charset="-122"/>
                      </a:endParaRPr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6112">
                <a:tc vMerge="1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gridSpan="2"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 Rounded MT Bold" pitchFamily="2" charset="0"/>
                          <a:ea typeface="黑体" panose="0201060906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 Rounded MT Bold" pitchFamily="2" charset="0"/>
                          <a:ea typeface="黑体" panose="0201060906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 Rounded MT Bold" pitchFamily="2" charset="0"/>
                          <a:ea typeface="黑体" panose="0201060906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 Rounded MT Bold" pitchFamily="2" charset="0"/>
                          <a:ea typeface="黑体" panose="0201060906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 Rounded MT Bold" pitchFamily="2" charset="0"/>
                          <a:ea typeface="黑体" panose="0201060906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000" b="1">
                          <a:solidFill>
                            <a:srgbClr val="0000FF"/>
                          </a:solidFill>
                          <a:latin typeface="宋体" panose="02010600030101010101" pitchFamily="2" charset="-122"/>
                        </a:rPr>
                        <a:t>      </a:t>
                      </a:r>
                      <a:r>
                        <a:rPr lang="zh-CN" altLang="en-US" sz="2000" b="1">
                          <a:solidFill>
                            <a:srgbClr val="0000FF"/>
                          </a:solidFill>
                          <a:latin typeface="宋体" panose="02010600030101010101" pitchFamily="2" charset="-122"/>
                        </a:rPr>
                        <a:t>昆仑山</a:t>
                      </a:r>
                      <a:r>
                        <a:rPr lang="en-US" altLang="zh-CN" sz="2000" b="1">
                          <a:solidFill>
                            <a:srgbClr val="0000FF"/>
                          </a:solidFill>
                          <a:latin typeface="宋体" panose="02010600030101010101" pitchFamily="2" charset="-122"/>
                        </a:rPr>
                        <a:t>--</a:t>
                      </a:r>
                      <a:r>
                        <a:rPr lang="zh-CN" altLang="en-US" sz="2000" b="1">
                          <a:solidFill>
                            <a:srgbClr val="0000FF"/>
                          </a:solidFill>
                          <a:latin typeface="宋体" panose="02010600030101010101" pitchFamily="2" charset="-122"/>
                        </a:rPr>
                        <a:t>祁连山</a:t>
                      </a:r>
                      <a:r>
                        <a:rPr lang="en-US" altLang="zh-CN" sz="2000" b="1">
                          <a:solidFill>
                            <a:srgbClr val="0000FF"/>
                          </a:solidFill>
                          <a:latin typeface="宋体" panose="02010600030101010101" pitchFamily="2" charset="-122"/>
                        </a:rPr>
                        <a:t>--</a:t>
                      </a:r>
                      <a:r>
                        <a:rPr lang="zh-CN" altLang="en-US" sz="2000" b="1">
                          <a:solidFill>
                            <a:srgbClr val="0000FF"/>
                          </a:solidFill>
                          <a:latin typeface="Times New Roman" panose="02020603050405020304" pitchFamily="2" charset="0"/>
                        </a:rPr>
                        <a:t>横断山脉</a:t>
                      </a:r>
                      <a:endParaRPr lang="zh-CN" altLang="en-US" sz="2000" b="1">
                        <a:solidFill>
                          <a:srgbClr val="0000FF"/>
                        </a:solidFill>
                        <a:latin typeface="Times New Roman" panose="02020603050405020304" pitchFamily="2" charset="0"/>
                      </a:endParaRPr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981200">
                <a:tc vMerge="1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 Rounded MT Bold" pitchFamily="2" charset="0"/>
                          <a:ea typeface="黑体" panose="0201060906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 Rounded MT Bold" pitchFamily="2" charset="0"/>
                          <a:ea typeface="黑体" panose="0201060906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 Rounded MT Bold" pitchFamily="2" charset="0"/>
                          <a:ea typeface="黑体" panose="0201060906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 Rounded MT Bold" pitchFamily="2" charset="0"/>
                          <a:ea typeface="黑体" panose="0201060906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 Rounded MT Bold" pitchFamily="2" charset="0"/>
                          <a:ea typeface="黑体" panose="0201060906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b="1" dirty="0">
                        <a:solidFill>
                          <a:srgbClr val="9900CC"/>
                        </a:solidFill>
                        <a:latin typeface="宋体" panose="02010600030101010101" pitchFamily="2" charset="-122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sz="1800" b="1" dirty="0">
                          <a:solidFill>
                            <a:srgbClr val="9900CC"/>
                          </a:solidFill>
                          <a:latin typeface="宋体" panose="02010600030101010101" pitchFamily="2" charset="-122"/>
                        </a:rPr>
                        <a:t>第二阶梯</a:t>
                      </a:r>
                      <a:endParaRPr lang="zh-CN" altLang="en-US" sz="1800" b="1" dirty="0">
                        <a:solidFill>
                          <a:srgbClr val="9900CC"/>
                        </a:solidFill>
                        <a:latin typeface="宋体" panose="02010600030101010101" pitchFamily="2" charset="-122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en-US" altLang="x-none" sz="1800" b="1" dirty="0">
                          <a:solidFill>
                            <a:srgbClr val="9900CC"/>
                          </a:solidFill>
                          <a:latin typeface="宋体" panose="02010600030101010101" pitchFamily="2" charset="-122"/>
                        </a:rPr>
                        <a:t>1000-2000</a:t>
                      </a:r>
                      <a:r>
                        <a:rPr lang="zh-CN" altLang="en-US" sz="1800" b="1" dirty="0">
                          <a:solidFill>
                            <a:srgbClr val="9900CC"/>
                          </a:solidFill>
                          <a:latin typeface="宋体" panose="02010600030101010101" pitchFamily="2" charset="-122"/>
                        </a:rPr>
                        <a:t>米</a:t>
                      </a:r>
                      <a:endParaRPr lang="zh-CN" altLang="en-US" sz="1800" b="1" dirty="0">
                        <a:solidFill>
                          <a:srgbClr val="9900CC"/>
                        </a:solidFill>
                        <a:latin typeface="宋体" panose="02010600030101010101" pitchFamily="2" charset="-122"/>
                      </a:endParaRPr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 Rounded MT Bold" pitchFamily="2" charset="0"/>
                          <a:ea typeface="黑体" panose="0201060906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 Rounded MT Bold" pitchFamily="2" charset="0"/>
                          <a:ea typeface="黑体" panose="0201060906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 Rounded MT Bold" pitchFamily="2" charset="0"/>
                          <a:ea typeface="黑体" panose="0201060906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 Rounded MT Bold" pitchFamily="2" charset="0"/>
                          <a:ea typeface="黑体" panose="0201060906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 Rounded MT Bold" pitchFamily="2" charset="0"/>
                          <a:ea typeface="黑体" panose="0201060906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b="1">
                        <a:latin typeface="宋体" panose="02010600030101010101" pitchFamily="2" charset="-122"/>
                      </a:endParaRPr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5800">
                <a:tc vMerge="1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gridSpan="2"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 Rounded MT Bold" pitchFamily="2" charset="0"/>
                          <a:ea typeface="黑体" panose="0201060906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 Rounded MT Bold" pitchFamily="2" charset="0"/>
                          <a:ea typeface="黑体" panose="0201060906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 Rounded MT Bold" pitchFamily="2" charset="0"/>
                          <a:ea typeface="黑体" panose="0201060906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 Rounded MT Bold" pitchFamily="2" charset="0"/>
                          <a:ea typeface="黑体" panose="0201060906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 Rounded MT Bold" pitchFamily="2" charset="0"/>
                          <a:ea typeface="黑体" panose="0201060906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000" b="1">
                          <a:solidFill>
                            <a:srgbClr val="0000FF"/>
                          </a:solidFill>
                          <a:latin typeface="宋体" panose="02010600030101010101" pitchFamily="2" charset="-122"/>
                        </a:rPr>
                        <a:t>      </a:t>
                      </a:r>
                      <a:r>
                        <a:rPr lang="zh-CN" altLang="en-US" sz="2000" b="1">
                          <a:solidFill>
                            <a:srgbClr val="0000FF"/>
                          </a:solidFill>
                          <a:latin typeface="宋体" panose="02010600030101010101" pitchFamily="2" charset="-122"/>
                        </a:rPr>
                        <a:t>大兴安岭</a:t>
                      </a:r>
                      <a:r>
                        <a:rPr lang="en-US" altLang="zh-CN" sz="2000" b="1">
                          <a:solidFill>
                            <a:srgbClr val="0000FF"/>
                          </a:solidFill>
                          <a:latin typeface="宋体" panose="02010600030101010101" pitchFamily="2" charset="-122"/>
                        </a:rPr>
                        <a:t>--</a:t>
                      </a:r>
                      <a:r>
                        <a:rPr lang="zh-CN" altLang="en-US" sz="2000" b="1">
                          <a:solidFill>
                            <a:srgbClr val="0000FF"/>
                          </a:solidFill>
                          <a:latin typeface="宋体" panose="02010600030101010101" pitchFamily="2" charset="-122"/>
                        </a:rPr>
                        <a:t>太行山</a:t>
                      </a:r>
                      <a:r>
                        <a:rPr lang="en-US" altLang="zh-CN" sz="2000" b="1">
                          <a:solidFill>
                            <a:srgbClr val="0000FF"/>
                          </a:solidFill>
                          <a:latin typeface="宋体" panose="02010600030101010101" pitchFamily="2" charset="-122"/>
                        </a:rPr>
                        <a:t>--</a:t>
                      </a:r>
                      <a:r>
                        <a:rPr lang="zh-CN" altLang="en-US" sz="2000" b="1">
                          <a:solidFill>
                            <a:srgbClr val="0000FF"/>
                          </a:solidFill>
                          <a:latin typeface="宋体" panose="02010600030101010101" pitchFamily="2" charset="-122"/>
                        </a:rPr>
                        <a:t>巫山</a:t>
                      </a:r>
                      <a:r>
                        <a:rPr lang="en-US" altLang="zh-CN" sz="2000" b="1">
                          <a:solidFill>
                            <a:srgbClr val="0000FF"/>
                          </a:solidFill>
                          <a:latin typeface="宋体" panose="02010600030101010101" pitchFamily="2" charset="-122"/>
                        </a:rPr>
                        <a:t>--</a:t>
                      </a:r>
                      <a:r>
                        <a:rPr lang="zh-CN" altLang="en-US" sz="2000" b="1">
                          <a:solidFill>
                            <a:srgbClr val="0000FF"/>
                          </a:solidFill>
                          <a:latin typeface="Times New Roman" panose="02020603050405020304" pitchFamily="2" charset="0"/>
                        </a:rPr>
                        <a:t>雪峰山</a:t>
                      </a:r>
                      <a:endParaRPr lang="zh-CN" altLang="en-US" sz="2000" b="1">
                        <a:solidFill>
                          <a:srgbClr val="0000FF"/>
                        </a:solidFill>
                        <a:latin typeface="Times New Roman" panose="02020603050405020304" pitchFamily="2" charset="0"/>
                      </a:endParaRPr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2209800">
                <a:tc vMerge="1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 Rounded MT Bold" pitchFamily="2" charset="0"/>
                          <a:ea typeface="黑体" panose="0201060906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 Rounded MT Bold" pitchFamily="2" charset="0"/>
                          <a:ea typeface="黑体" panose="0201060906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 Rounded MT Bold" pitchFamily="2" charset="0"/>
                          <a:ea typeface="黑体" panose="0201060906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 Rounded MT Bold" pitchFamily="2" charset="0"/>
                          <a:ea typeface="黑体" panose="0201060906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 Rounded MT Bold" pitchFamily="2" charset="0"/>
                          <a:ea typeface="黑体" panose="0201060906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b="1" dirty="0">
                        <a:solidFill>
                          <a:srgbClr val="008000"/>
                        </a:solidFill>
                        <a:latin typeface="宋体" panose="02010600030101010101" pitchFamily="2" charset="-122"/>
                      </a:endParaRPr>
                    </a:p>
                    <a:p>
                      <a:pPr marL="0" lvl="0" indent="0">
                        <a:buNone/>
                      </a:pPr>
                      <a:endParaRPr lang="zh-CN" altLang="en-US" sz="1800" b="1" dirty="0">
                        <a:solidFill>
                          <a:srgbClr val="008000"/>
                        </a:solidFill>
                        <a:latin typeface="宋体" panose="02010600030101010101" pitchFamily="2" charset="-122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sz="1800" b="1" dirty="0">
                          <a:solidFill>
                            <a:srgbClr val="008000"/>
                          </a:solidFill>
                          <a:latin typeface="宋体" panose="02010600030101010101" pitchFamily="2" charset="-122"/>
                        </a:rPr>
                        <a:t>第三阶梯</a:t>
                      </a:r>
                      <a:endParaRPr lang="zh-CN" altLang="en-US" sz="1800" b="1" dirty="0">
                        <a:solidFill>
                          <a:srgbClr val="008000"/>
                        </a:solidFill>
                        <a:latin typeface="宋体" panose="02010600030101010101" pitchFamily="2" charset="-122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en-US" altLang="x-none" sz="1800" b="1" dirty="0">
                          <a:solidFill>
                            <a:srgbClr val="008000"/>
                          </a:solidFill>
                          <a:latin typeface="宋体" panose="02010600030101010101" pitchFamily="2" charset="-122"/>
                        </a:rPr>
                        <a:t>500</a:t>
                      </a:r>
                      <a:r>
                        <a:rPr lang="zh-CN" altLang="en-US" sz="1800" b="1" dirty="0">
                          <a:solidFill>
                            <a:srgbClr val="008000"/>
                          </a:solidFill>
                          <a:latin typeface="宋体" panose="02010600030101010101" pitchFamily="2" charset="-122"/>
                        </a:rPr>
                        <a:t>米以下</a:t>
                      </a:r>
                      <a:endParaRPr lang="zh-CN" altLang="en-US" sz="1800" b="1" dirty="0">
                        <a:solidFill>
                          <a:srgbClr val="008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 Rounded MT Bold" pitchFamily="2" charset="0"/>
                          <a:ea typeface="黑体" panose="0201060906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 Rounded MT Bold" pitchFamily="2" charset="0"/>
                          <a:ea typeface="黑体" panose="0201060906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 Rounded MT Bold" pitchFamily="2" charset="0"/>
                          <a:ea typeface="黑体" panose="0201060906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 Rounded MT Bold" pitchFamily="2" charset="0"/>
                          <a:ea typeface="黑体" panose="0201060906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 Rounded MT Bold" pitchFamily="2" charset="0"/>
                          <a:ea typeface="黑体" panose="0201060906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b="1">
                        <a:latin typeface="宋体" panose="02010600030101010101" pitchFamily="2" charset="-122"/>
                      </a:endParaRPr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3576" name="文本框 23575"/>
          <p:cNvSpPr txBox="1"/>
          <p:nvPr/>
        </p:nvSpPr>
        <p:spPr>
          <a:xfrm>
            <a:off x="7935913" y="2452688"/>
            <a:ext cx="13322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b="1" dirty="0">
                <a:solidFill>
                  <a:srgbClr val="9900CC"/>
                </a:solidFill>
                <a:latin typeface="Times New Roman" panose="02020603050405020304" pitchFamily="2" charset="0"/>
              </a:rPr>
              <a:t>塔里木盆地</a:t>
            </a:r>
            <a:endParaRPr lang="zh-CN" altLang="en-US" b="1" dirty="0">
              <a:solidFill>
                <a:srgbClr val="9900CC"/>
              </a:solidFill>
              <a:latin typeface="Times New Roman" panose="02020603050405020304" pitchFamily="2" charset="0"/>
            </a:endParaRPr>
          </a:p>
        </p:txBody>
      </p:sp>
      <p:sp>
        <p:nvSpPr>
          <p:cNvPr id="23577" name="文本框 23576"/>
          <p:cNvSpPr txBox="1"/>
          <p:nvPr/>
        </p:nvSpPr>
        <p:spPr>
          <a:xfrm>
            <a:off x="7924800" y="3290888"/>
            <a:ext cx="110236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b="1" dirty="0">
                <a:solidFill>
                  <a:srgbClr val="9900CC"/>
                </a:solidFill>
                <a:latin typeface="Times New Roman" panose="02020603050405020304" pitchFamily="2" charset="0"/>
              </a:rPr>
              <a:t>四川盆地</a:t>
            </a:r>
            <a:endParaRPr lang="zh-CN" altLang="en-US" b="1" dirty="0">
              <a:solidFill>
                <a:srgbClr val="9900CC"/>
              </a:solidFill>
              <a:latin typeface="Times New Roman" panose="02020603050405020304" pitchFamily="2" charset="0"/>
            </a:endParaRPr>
          </a:p>
        </p:txBody>
      </p:sp>
      <p:sp>
        <p:nvSpPr>
          <p:cNvPr id="23578" name="文本框 23577"/>
          <p:cNvSpPr txBox="1"/>
          <p:nvPr/>
        </p:nvSpPr>
        <p:spPr>
          <a:xfrm>
            <a:off x="7935913" y="2895600"/>
            <a:ext cx="13322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b="1" dirty="0">
                <a:solidFill>
                  <a:srgbClr val="9900CC"/>
                </a:solidFill>
                <a:latin typeface="Times New Roman" panose="02020603050405020304" pitchFamily="2" charset="0"/>
              </a:rPr>
              <a:t>准噶尔盆地</a:t>
            </a:r>
            <a:endParaRPr lang="zh-CN" altLang="en-US" b="1" dirty="0">
              <a:solidFill>
                <a:srgbClr val="9900CC"/>
              </a:solidFill>
              <a:latin typeface="Times New Roman" panose="02020603050405020304" pitchFamily="2" charset="0"/>
            </a:endParaRPr>
          </a:p>
        </p:txBody>
      </p:sp>
      <p:sp>
        <p:nvSpPr>
          <p:cNvPr id="23579" name="文本框 23578"/>
          <p:cNvSpPr txBox="1"/>
          <p:nvPr/>
        </p:nvSpPr>
        <p:spPr>
          <a:xfrm>
            <a:off x="5545138" y="2452688"/>
            <a:ext cx="13322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b="1" dirty="0">
                <a:solidFill>
                  <a:srgbClr val="9900CC"/>
                </a:solidFill>
                <a:latin typeface="Times New Roman" panose="02020603050405020304" pitchFamily="2" charset="0"/>
              </a:rPr>
              <a:t>内蒙古高原</a:t>
            </a:r>
            <a:endParaRPr lang="zh-CN" altLang="en-US" b="1" dirty="0">
              <a:solidFill>
                <a:srgbClr val="9900CC"/>
              </a:solidFill>
              <a:latin typeface="Times New Roman" panose="02020603050405020304" pitchFamily="2" charset="0"/>
            </a:endParaRPr>
          </a:p>
        </p:txBody>
      </p:sp>
      <p:sp>
        <p:nvSpPr>
          <p:cNvPr id="23580" name="文本框 23579"/>
          <p:cNvSpPr txBox="1"/>
          <p:nvPr/>
        </p:nvSpPr>
        <p:spPr>
          <a:xfrm>
            <a:off x="5562600" y="2909888"/>
            <a:ext cx="110236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b="1" dirty="0">
                <a:solidFill>
                  <a:srgbClr val="9900CC"/>
                </a:solidFill>
                <a:latin typeface="Times New Roman" panose="02020603050405020304" pitchFamily="2" charset="0"/>
              </a:rPr>
              <a:t>黄土高原</a:t>
            </a:r>
            <a:endParaRPr lang="zh-CN" altLang="en-US" b="1" dirty="0">
              <a:solidFill>
                <a:srgbClr val="9900CC"/>
              </a:solidFill>
              <a:latin typeface="Times New Roman" panose="02020603050405020304" pitchFamily="2" charset="0"/>
            </a:endParaRPr>
          </a:p>
        </p:txBody>
      </p:sp>
      <p:sp>
        <p:nvSpPr>
          <p:cNvPr id="23581" name="文本框 23580"/>
          <p:cNvSpPr txBox="1"/>
          <p:nvPr/>
        </p:nvSpPr>
        <p:spPr>
          <a:xfrm>
            <a:off x="5562600" y="3290888"/>
            <a:ext cx="110236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b="1" dirty="0">
                <a:solidFill>
                  <a:srgbClr val="9900CC"/>
                </a:solidFill>
                <a:latin typeface="Times New Roman" panose="02020603050405020304" pitchFamily="2" charset="0"/>
              </a:rPr>
              <a:t>云贵高原</a:t>
            </a:r>
            <a:endParaRPr lang="zh-CN" altLang="en-US" b="1" dirty="0">
              <a:solidFill>
                <a:srgbClr val="9900CC"/>
              </a:solidFill>
              <a:latin typeface="Times New Roman" panose="02020603050405020304" pitchFamily="2" charset="0"/>
            </a:endParaRPr>
          </a:p>
        </p:txBody>
      </p:sp>
      <p:sp>
        <p:nvSpPr>
          <p:cNvPr id="23582" name="文本框 23581"/>
          <p:cNvSpPr txBox="1"/>
          <p:nvPr/>
        </p:nvSpPr>
        <p:spPr>
          <a:xfrm>
            <a:off x="5549900" y="5105400"/>
            <a:ext cx="110236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b="1" dirty="0">
                <a:solidFill>
                  <a:srgbClr val="008000"/>
                </a:solidFill>
                <a:latin typeface="Times New Roman" panose="02020603050405020304" pitchFamily="2" charset="0"/>
              </a:rPr>
              <a:t>东北平原</a:t>
            </a:r>
            <a:endParaRPr lang="zh-CN" altLang="en-US" b="1" dirty="0">
              <a:solidFill>
                <a:srgbClr val="008000"/>
              </a:solidFill>
              <a:latin typeface="Times New Roman" panose="02020603050405020304" pitchFamily="2" charset="0"/>
            </a:endParaRPr>
          </a:p>
        </p:txBody>
      </p:sp>
      <p:sp>
        <p:nvSpPr>
          <p:cNvPr id="23583" name="文本框 23582"/>
          <p:cNvSpPr txBox="1"/>
          <p:nvPr/>
        </p:nvSpPr>
        <p:spPr>
          <a:xfrm>
            <a:off x="5549900" y="5562600"/>
            <a:ext cx="110236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b="1" dirty="0">
                <a:solidFill>
                  <a:srgbClr val="008000"/>
                </a:solidFill>
                <a:latin typeface="Times New Roman" panose="02020603050405020304" pitchFamily="2" charset="0"/>
              </a:rPr>
              <a:t>华北平原</a:t>
            </a:r>
            <a:endParaRPr lang="zh-CN" altLang="en-US" b="1" dirty="0">
              <a:solidFill>
                <a:srgbClr val="008000"/>
              </a:solidFill>
              <a:latin typeface="Times New Roman" panose="02020603050405020304" pitchFamily="2" charset="0"/>
            </a:endParaRPr>
          </a:p>
        </p:txBody>
      </p:sp>
      <p:sp>
        <p:nvSpPr>
          <p:cNvPr id="23584" name="文本框 23583"/>
          <p:cNvSpPr txBox="1"/>
          <p:nvPr/>
        </p:nvSpPr>
        <p:spPr>
          <a:xfrm>
            <a:off x="5087938" y="6019800"/>
            <a:ext cx="179197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b="1" dirty="0">
                <a:solidFill>
                  <a:srgbClr val="008000"/>
                </a:solidFill>
                <a:latin typeface="Times New Roman" panose="02020603050405020304" pitchFamily="2" charset="0"/>
              </a:rPr>
              <a:t>长江中下游平原</a:t>
            </a:r>
            <a:endParaRPr lang="zh-CN" altLang="en-US" b="1" dirty="0">
              <a:solidFill>
                <a:srgbClr val="008000"/>
              </a:solidFill>
              <a:latin typeface="Times New Roman" panose="02020603050405020304" pitchFamily="2" charset="0"/>
            </a:endParaRPr>
          </a:p>
        </p:txBody>
      </p:sp>
      <p:sp>
        <p:nvSpPr>
          <p:cNvPr id="23585" name="文本框 23584"/>
          <p:cNvSpPr txBox="1"/>
          <p:nvPr/>
        </p:nvSpPr>
        <p:spPr>
          <a:xfrm>
            <a:off x="8067675" y="5105400"/>
            <a:ext cx="110236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b="1" u="sng" dirty="0">
                <a:solidFill>
                  <a:srgbClr val="008000"/>
                </a:solidFill>
                <a:latin typeface="Times New Roman" panose="02020603050405020304" pitchFamily="2" charset="0"/>
              </a:rPr>
              <a:t>辽东丘陵</a:t>
            </a:r>
            <a:endParaRPr lang="zh-CN" altLang="en-US" b="1" u="sng" dirty="0">
              <a:solidFill>
                <a:srgbClr val="008000"/>
              </a:solidFill>
              <a:latin typeface="Times New Roman" panose="02020603050405020304" pitchFamily="2" charset="0"/>
            </a:endParaRPr>
          </a:p>
        </p:txBody>
      </p:sp>
      <p:sp>
        <p:nvSpPr>
          <p:cNvPr id="23586" name="文本框 23585"/>
          <p:cNvSpPr txBox="1"/>
          <p:nvPr/>
        </p:nvSpPr>
        <p:spPr>
          <a:xfrm>
            <a:off x="8067675" y="5562600"/>
            <a:ext cx="110236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b="1" u="sng" dirty="0">
                <a:solidFill>
                  <a:srgbClr val="008000"/>
                </a:solidFill>
                <a:latin typeface="Times New Roman" panose="02020603050405020304" pitchFamily="2" charset="0"/>
              </a:rPr>
              <a:t>山东丘陵</a:t>
            </a:r>
            <a:endParaRPr lang="zh-CN" altLang="en-US" b="1" u="sng" dirty="0">
              <a:solidFill>
                <a:srgbClr val="008000"/>
              </a:solidFill>
              <a:latin typeface="Times New Roman" panose="02020603050405020304" pitchFamily="2" charset="0"/>
            </a:endParaRPr>
          </a:p>
        </p:txBody>
      </p:sp>
      <p:sp>
        <p:nvSpPr>
          <p:cNvPr id="23587" name="文本框 23586"/>
          <p:cNvSpPr txBox="1"/>
          <p:nvPr/>
        </p:nvSpPr>
        <p:spPr>
          <a:xfrm>
            <a:off x="8064500" y="6034088"/>
            <a:ext cx="110236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b="1" dirty="0">
                <a:solidFill>
                  <a:srgbClr val="008000"/>
                </a:solidFill>
                <a:latin typeface="Times New Roman" panose="02020603050405020304" pitchFamily="2" charset="0"/>
              </a:rPr>
              <a:t>东南丘陵</a:t>
            </a:r>
            <a:endParaRPr lang="zh-CN" altLang="en-US" b="1" dirty="0">
              <a:solidFill>
                <a:srgbClr val="008000"/>
              </a:solidFill>
              <a:latin typeface="Times New Roman" panose="02020603050405020304" pitchFamily="2" charset="0"/>
            </a:endParaRPr>
          </a:p>
        </p:txBody>
      </p:sp>
      <p:sp>
        <p:nvSpPr>
          <p:cNvPr id="23588" name="文本框 23587"/>
          <p:cNvSpPr txBox="1"/>
          <p:nvPr/>
        </p:nvSpPr>
        <p:spPr>
          <a:xfrm>
            <a:off x="5532438" y="685800"/>
            <a:ext cx="110236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2" charset="0"/>
              </a:rPr>
              <a:t>青藏高原</a:t>
            </a:r>
            <a:endParaRPr lang="zh-CN" altLang="en-US" b="1" dirty="0">
              <a:solidFill>
                <a:srgbClr val="FF0000"/>
              </a:solidFill>
              <a:latin typeface="Times New Roman" panose="02020603050405020304" pitchFamily="2" charset="0"/>
            </a:endParaRPr>
          </a:p>
        </p:txBody>
      </p:sp>
      <p:sp>
        <p:nvSpPr>
          <p:cNvPr id="23589" name="文本框 23588"/>
          <p:cNvSpPr txBox="1"/>
          <p:nvPr/>
        </p:nvSpPr>
        <p:spPr>
          <a:xfrm>
            <a:off x="7308850" y="685800"/>
            <a:ext cx="13322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20000"/>
              </a:spcBef>
            </a:pP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2" charset="0"/>
              </a:rPr>
              <a:t>柴达木盆地</a:t>
            </a:r>
            <a:endParaRPr lang="zh-CN" altLang="en-US" b="1" dirty="0">
              <a:solidFill>
                <a:srgbClr val="FF0000"/>
              </a:solidFill>
              <a:latin typeface="Times New Roman" panose="02020603050405020304" pitchFamily="2" charset="0"/>
            </a:endParaRPr>
          </a:p>
        </p:txBody>
      </p:sp>
      <p:sp>
        <p:nvSpPr>
          <p:cNvPr id="23590" name="文本框 23589"/>
          <p:cNvSpPr txBox="1"/>
          <p:nvPr/>
        </p:nvSpPr>
        <p:spPr>
          <a:xfrm>
            <a:off x="4999038" y="375285"/>
            <a:ext cx="13322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2" charset="0"/>
              </a:rPr>
              <a:t>高原为主：</a:t>
            </a:r>
            <a:endParaRPr lang="zh-CN" altLang="en-US" b="1" dirty="0">
              <a:solidFill>
                <a:srgbClr val="FF0000"/>
              </a:solidFill>
              <a:latin typeface="Times New Roman" panose="02020603050405020304" pitchFamily="2" charset="0"/>
            </a:endParaRPr>
          </a:p>
        </p:txBody>
      </p:sp>
      <p:sp>
        <p:nvSpPr>
          <p:cNvPr id="23591" name="文本框 23590"/>
          <p:cNvSpPr txBox="1"/>
          <p:nvPr/>
        </p:nvSpPr>
        <p:spPr>
          <a:xfrm>
            <a:off x="5200650" y="1943735"/>
            <a:ext cx="202184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b="1" dirty="0">
                <a:solidFill>
                  <a:srgbClr val="9900CC"/>
                </a:solidFill>
                <a:latin typeface="Times New Roman" panose="02020603050405020304" pitchFamily="2" charset="0"/>
              </a:rPr>
              <a:t>高原、盆地为主：</a:t>
            </a:r>
            <a:endParaRPr lang="zh-CN" altLang="en-US" b="1" dirty="0">
              <a:solidFill>
                <a:srgbClr val="9900CC"/>
              </a:solidFill>
              <a:latin typeface="Times New Roman" panose="02020603050405020304" pitchFamily="2" charset="0"/>
            </a:endParaRPr>
          </a:p>
        </p:txBody>
      </p:sp>
      <p:sp>
        <p:nvSpPr>
          <p:cNvPr id="23592" name="文本框 23591"/>
          <p:cNvSpPr txBox="1"/>
          <p:nvPr/>
        </p:nvSpPr>
        <p:spPr>
          <a:xfrm>
            <a:off x="4999355" y="4620260"/>
            <a:ext cx="202184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b="1" dirty="0">
                <a:solidFill>
                  <a:srgbClr val="008000"/>
                </a:solidFill>
                <a:latin typeface="Times New Roman" panose="02020603050405020304" pitchFamily="2" charset="0"/>
              </a:rPr>
              <a:t>平原、丘陵为主：</a:t>
            </a:r>
            <a:endParaRPr lang="zh-CN" altLang="en-US" b="1" dirty="0">
              <a:solidFill>
                <a:srgbClr val="008000"/>
              </a:solidFill>
              <a:latin typeface="Times New Roman" panose="02020603050405020304" pitchFamily="2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0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"/>
                                        <p:tgtEl>
                                          <p:spTgt spid="23590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75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8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3588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75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9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3589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1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75"/>
                                        <p:tgtEl>
                                          <p:spTgt spid="23591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9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3579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0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3580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1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23581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100"/>
                            </p:stCondLst>
                            <p:childTnLst>
                              <p:par>
                                <p:cTn id="3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6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23576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600"/>
                            </p:stCondLst>
                            <p:childTnLst>
                              <p:par>
                                <p:cTn id="3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8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23578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7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23577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2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75"/>
                                        <p:tgtEl>
                                          <p:spTgt spid="23592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00"/>
                            </p:stCondLst>
                            <p:childTnLst>
                              <p:par>
                                <p:cTn id="4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2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23582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3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23583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100"/>
                            </p:stCondLst>
                            <p:childTnLst>
                              <p:par>
                                <p:cTn id="5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4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23584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5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23585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600"/>
                            </p:stCondLst>
                            <p:childTnLst>
                              <p:par>
                                <p:cTn id="6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6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23586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7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23587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76" grpId="0" build="p"/>
      <p:bldP spid="23577" grpId="0" build="p"/>
      <p:bldP spid="23578" grpId="0" build="p"/>
      <p:bldP spid="23579" grpId="0" build="p"/>
      <p:bldP spid="23580" grpId="0" build="p"/>
      <p:bldP spid="23581" grpId="0" build="p"/>
      <p:bldP spid="23582" grpId="0" build="p"/>
      <p:bldP spid="23583" grpId="0" build="p"/>
      <p:bldP spid="23584" grpId="0" build="p"/>
      <p:bldP spid="23585" grpId="0" build="p"/>
      <p:bldP spid="23586" grpId="0" build="p"/>
      <p:bldP spid="23587" grpId="0" build="p"/>
      <p:bldP spid="23588" grpId="0" build="p"/>
      <p:bldP spid="23589" grpId="0" build="p"/>
      <p:bldP spid="23590" grpId="0" build="p"/>
      <p:bldP spid="23591" grpId="0" build="p"/>
      <p:bldP spid="23592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文本占位符 24577"/>
          <p:cNvSpPr/>
          <p:nvPr>
            <p:ph type="body" idx="1"/>
          </p:nvPr>
        </p:nvSpPr>
        <p:spPr>
          <a:xfrm>
            <a:off x="2063750" y="2852738"/>
            <a:ext cx="8229600" cy="1595437"/>
          </a:xfrm>
        </p:spPr>
        <p:txBody>
          <a:bodyPr/>
          <a:p>
            <a:pPr>
              <a:buNone/>
            </a:pPr>
            <a:r>
              <a:rPr lang="zh-CN" altLang="en-US" sz="2800" b="1"/>
              <a:t>　　我国大陆地势西高东低，面向海洋，这种分布</a:t>
            </a:r>
            <a:endParaRPr lang="zh-CN" altLang="en-US" sz="2800" b="1"/>
          </a:p>
          <a:p>
            <a:pPr>
              <a:buNone/>
            </a:pPr>
            <a:r>
              <a:rPr lang="zh-CN" altLang="en-US" sz="2800" b="1"/>
              <a:t>对</a:t>
            </a:r>
            <a:r>
              <a:rPr lang="zh-CN" altLang="en-US" sz="2800" b="1">
                <a:solidFill>
                  <a:srgbClr val="00B0F0"/>
                </a:solidFill>
              </a:rPr>
              <a:t>气候</a:t>
            </a:r>
            <a:r>
              <a:rPr lang="zh-CN" altLang="en-US" sz="2800" b="1"/>
              <a:t>、</a:t>
            </a:r>
            <a:r>
              <a:rPr lang="zh-CN" altLang="en-US" sz="2800" b="1">
                <a:solidFill>
                  <a:srgbClr val="FF0000"/>
                </a:solidFill>
              </a:rPr>
              <a:t>河流</a:t>
            </a:r>
            <a:r>
              <a:rPr lang="zh-CN" altLang="en-US" sz="2800" b="1"/>
              <a:t>、</a:t>
            </a:r>
            <a:r>
              <a:rPr lang="zh-CN" altLang="en-US" sz="2800" b="1">
                <a:solidFill>
                  <a:srgbClr val="00B0F0"/>
                </a:solidFill>
              </a:rPr>
              <a:t>交通</a:t>
            </a:r>
            <a:r>
              <a:rPr lang="zh-CN" altLang="en-US" sz="2800" b="1"/>
              <a:t>可能产生什么样的影响？</a:t>
            </a:r>
            <a:endParaRPr lang="zh-CN" altLang="en-US" sz="2800" b="1"/>
          </a:p>
        </p:txBody>
      </p:sp>
      <p:sp>
        <p:nvSpPr>
          <p:cNvPr id="24579" name="爆炸形 1 24578"/>
          <p:cNvSpPr/>
          <p:nvPr/>
        </p:nvSpPr>
        <p:spPr>
          <a:xfrm>
            <a:off x="2208213" y="981075"/>
            <a:ext cx="3238500" cy="1439863"/>
          </a:xfrm>
          <a:prstGeom prst="irregularSeal1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3600" b="1" dirty="0">
                <a:latin typeface="Arial" panose="020B0604020202020204" pitchFamily="34" charset="0"/>
                <a:ea typeface="隶书" pitchFamily="1" charset="-122"/>
              </a:rPr>
              <a:t>讨  论</a:t>
            </a:r>
            <a:endParaRPr lang="zh-CN" altLang="en-US" sz="3600" b="1" dirty="0">
              <a:latin typeface="Arial" panose="020B0604020202020204" pitchFamily="34" charset="0"/>
              <a:ea typeface="隶书" pitchFamily="1" charset="-122"/>
            </a:endParaRPr>
          </a:p>
        </p:txBody>
      </p:sp>
      <p:sp>
        <p:nvSpPr>
          <p:cNvPr id="24580" name="矩形 24579"/>
          <p:cNvSpPr/>
          <p:nvPr/>
        </p:nvSpPr>
        <p:spPr>
          <a:xfrm>
            <a:off x="1774825" y="44450"/>
            <a:ext cx="4464050" cy="64928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600" u="none" kern="1200" baseline="0">
                <a:solidFill>
                  <a:schemeClr val="tx1"/>
                </a:solidFill>
                <a:latin typeface="Arial Rounded MT Bold" pitchFamily="2" charset="0"/>
                <a:ea typeface="黑体" panose="02010609060101010101" pitchFamily="2" charset="-122"/>
              </a:defRPr>
            </a:lvl1pPr>
          </a:lstStyle>
          <a:p>
            <a:pPr lvl="0"/>
            <a:r>
              <a:rPr lang="zh-CN" altLang="en-US" sz="2400" b="1">
                <a:solidFill>
                  <a:schemeClr val="bg1"/>
                </a:solidFill>
              </a:rPr>
              <a:t>探究新知</a:t>
            </a:r>
            <a:endParaRPr lang="zh-CN" altLang="en-US" sz="2400" b="1">
              <a:solidFill>
                <a:schemeClr val="bg1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文本框 33793"/>
          <p:cNvSpPr txBox="1"/>
          <p:nvPr/>
        </p:nvSpPr>
        <p:spPr>
          <a:xfrm>
            <a:off x="2846388" y="1143000"/>
            <a:ext cx="62484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endParaRPr sz="2400">
              <a:latin typeface="Times New Roman" panose="02020603050405020304" pitchFamily="2" charset="0"/>
            </a:endParaRPr>
          </a:p>
        </p:txBody>
      </p:sp>
      <p:grpSp>
        <p:nvGrpSpPr>
          <p:cNvPr id="33795" name="组合 33794"/>
          <p:cNvGrpSpPr/>
          <p:nvPr/>
        </p:nvGrpSpPr>
        <p:grpSpPr>
          <a:xfrm>
            <a:off x="1779588" y="841375"/>
            <a:ext cx="8763000" cy="1679575"/>
            <a:chOff x="0" y="0"/>
            <a:chExt cx="5520" cy="1058"/>
          </a:xfrm>
        </p:grpSpPr>
        <p:grpSp>
          <p:nvGrpSpPr>
            <p:cNvPr id="33796" name="组合 33795"/>
            <p:cNvGrpSpPr/>
            <p:nvPr/>
          </p:nvGrpSpPr>
          <p:grpSpPr>
            <a:xfrm>
              <a:off x="0" y="0"/>
              <a:ext cx="5520" cy="1008"/>
              <a:chOff x="0" y="0"/>
              <a:chExt cx="5520" cy="1008"/>
            </a:xfrm>
          </p:grpSpPr>
          <p:grpSp>
            <p:nvGrpSpPr>
              <p:cNvPr id="33797" name="组合 33796"/>
              <p:cNvGrpSpPr/>
              <p:nvPr/>
            </p:nvGrpSpPr>
            <p:grpSpPr>
              <a:xfrm>
                <a:off x="0" y="0"/>
                <a:ext cx="3840" cy="1008"/>
                <a:chOff x="0" y="0"/>
                <a:chExt cx="3264" cy="1008"/>
              </a:xfrm>
            </p:grpSpPr>
            <p:sp>
              <p:nvSpPr>
                <p:cNvPr id="33798" name="矩形 33797"/>
                <p:cNvSpPr/>
                <p:nvPr/>
              </p:nvSpPr>
              <p:spPr>
                <a:xfrm>
                  <a:off x="0" y="672"/>
                  <a:ext cx="3264" cy="3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33799" name="矩形 33798"/>
                <p:cNvSpPr/>
                <p:nvPr/>
              </p:nvSpPr>
              <p:spPr>
                <a:xfrm>
                  <a:off x="0" y="336"/>
                  <a:ext cx="2116" cy="336"/>
                </a:xfrm>
                <a:prstGeom prst="rect">
                  <a:avLst/>
                </a:prstGeom>
                <a:solidFill>
                  <a:srgbClr val="FFCC66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33800" name="矩形 33799"/>
                <p:cNvSpPr/>
                <p:nvPr/>
              </p:nvSpPr>
              <p:spPr>
                <a:xfrm>
                  <a:off x="0" y="0"/>
                  <a:ext cx="1209" cy="336"/>
                </a:xfrm>
                <a:prstGeom prst="rect">
                  <a:avLst/>
                </a:prstGeom>
                <a:solidFill>
                  <a:srgbClr val="FF33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sp>
            <p:nvSpPr>
              <p:cNvPr id="33801" name="直接连接符 33800"/>
              <p:cNvSpPr/>
              <p:nvPr/>
            </p:nvSpPr>
            <p:spPr>
              <a:xfrm>
                <a:off x="0" y="1008"/>
                <a:ext cx="5520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3802" name="任意多边形 33801"/>
              <p:cNvSpPr/>
              <p:nvPr/>
            </p:nvSpPr>
            <p:spPr>
              <a:xfrm rot="10759191">
                <a:off x="4224" y="192"/>
                <a:ext cx="1104" cy="432"/>
              </a:xfrm>
              <a:custGeom>
                <a:avLst/>
                <a:gdLst>
                  <a:gd name="txL" fmla="*/ 3375 w 21600"/>
                  <a:gd name="txT" fmla="*/ 5400 h 21600"/>
                  <a:gd name="txR" fmla="*/ 18900 w 21600"/>
                  <a:gd name="txB" fmla="*/ 16200 h 21600"/>
                </a:gdLst>
                <a:ahLst/>
                <a:cxnLst>
                  <a:cxn ang="270">
                    <a:pos x="16200" y="0"/>
                  </a:cxn>
                  <a:cxn ang="180">
                    <a:pos x="0" y="10800"/>
                  </a:cxn>
                  <a:cxn ang="90">
                    <a:pos x="16200" y="21600"/>
                  </a:cxn>
                  <a:cxn ang="0">
                    <a:pos x="21600" y="10800"/>
                  </a:cxn>
                </a:cxnLst>
                <a:rect l="txL" t="txT" r="txR" b="txB"/>
                <a:pathLst>
                  <a:path w="21600" h="21600">
                    <a:moveTo>
                      <a:pt x="16200" y="0"/>
                    </a:moveTo>
                    <a:lnTo>
                      <a:pt x="16200" y="5400"/>
                    </a:lnTo>
                    <a:lnTo>
                      <a:pt x="3375" y="5400"/>
                    </a:lnTo>
                    <a:lnTo>
                      <a:pt x="3375" y="16200"/>
                    </a:lnTo>
                    <a:lnTo>
                      <a:pt x="16200" y="16200"/>
                    </a:lnTo>
                    <a:lnTo>
                      <a:pt x="16200" y="21600"/>
                    </a:lnTo>
                    <a:lnTo>
                      <a:pt x="21600" y="10800"/>
                    </a:lnTo>
                    <a:close/>
                  </a:path>
                  <a:path w="21600" h="21600">
                    <a:moveTo>
                      <a:pt x="1350" y="5400"/>
                    </a:moveTo>
                    <a:lnTo>
                      <a:pt x="1350" y="16200"/>
                    </a:lnTo>
                    <a:lnTo>
                      <a:pt x="2700" y="16200"/>
                    </a:lnTo>
                    <a:lnTo>
                      <a:pt x="2700" y="5400"/>
                    </a:lnTo>
                    <a:close/>
                  </a:path>
                  <a:path w="21600" h="21600">
                    <a:moveTo>
                      <a:pt x="0" y="5400"/>
                    </a:moveTo>
                    <a:lnTo>
                      <a:pt x="0" y="16200"/>
                    </a:lnTo>
                    <a:lnTo>
                      <a:pt x="675" y="16200"/>
                    </a:lnTo>
                    <a:lnTo>
                      <a:pt x="675" y="540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33803" name="文本框 33802"/>
            <p:cNvSpPr txBox="1"/>
            <p:nvPr/>
          </p:nvSpPr>
          <p:spPr>
            <a:xfrm>
              <a:off x="4032" y="768"/>
              <a:ext cx="768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  <a:buClrTx/>
              </a:pPr>
              <a:r>
                <a:rPr lang="zh-CN" altLang="en-US" sz="2400">
                  <a:latin typeface="Times New Roman" panose="02020603050405020304" pitchFamily="2" charset="0"/>
                </a:rPr>
                <a:t>海平面</a:t>
              </a:r>
              <a:endParaRPr lang="zh-CN" altLang="en-US" sz="2400">
                <a:latin typeface="Times New Roman" panose="02020603050405020304" pitchFamily="2" charset="0"/>
              </a:endParaRPr>
            </a:p>
          </p:txBody>
        </p:sp>
      </p:grpSp>
      <p:grpSp>
        <p:nvGrpSpPr>
          <p:cNvPr id="33804" name="组合 33803"/>
          <p:cNvGrpSpPr/>
          <p:nvPr/>
        </p:nvGrpSpPr>
        <p:grpSpPr>
          <a:xfrm>
            <a:off x="1703388" y="3199130"/>
            <a:ext cx="9067800" cy="1679575"/>
            <a:chOff x="0" y="0"/>
            <a:chExt cx="5712" cy="1058"/>
          </a:xfrm>
        </p:grpSpPr>
        <p:grpSp>
          <p:nvGrpSpPr>
            <p:cNvPr id="33805" name="组合 33804"/>
            <p:cNvGrpSpPr/>
            <p:nvPr/>
          </p:nvGrpSpPr>
          <p:grpSpPr>
            <a:xfrm>
              <a:off x="0" y="0"/>
              <a:ext cx="5712" cy="1008"/>
              <a:chOff x="0" y="0"/>
              <a:chExt cx="5568" cy="1008"/>
            </a:xfrm>
          </p:grpSpPr>
          <p:grpSp>
            <p:nvGrpSpPr>
              <p:cNvPr id="33806" name="组合 33805"/>
              <p:cNvGrpSpPr/>
              <p:nvPr/>
            </p:nvGrpSpPr>
            <p:grpSpPr>
              <a:xfrm>
                <a:off x="0" y="0"/>
                <a:ext cx="3744" cy="1008"/>
                <a:chOff x="0" y="0"/>
                <a:chExt cx="3264" cy="1008"/>
              </a:xfrm>
            </p:grpSpPr>
            <p:sp>
              <p:nvSpPr>
                <p:cNvPr id="33807" name="矩形 33806"/>
                <p:cNvSpPr/>
                <p:nvPr/>
              </p:nvSpPr>
              <p:spPr>
                <a:xfrm>
                  <a:off x="0" y="672"/>
                  <a:ext cx="3264" cy="33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33808" name="矩形 33807"/>
                <p:cNvSpPr/>
                <p:nvPr/>
              </p:nvSpPr>
              <p:spPr>
                <a:xfrm>
                  <a:off x="1148" y="336"/>
                  <a:ext cx="2116" cy="336"/>
                </a:xfrm>
                <a:prstGeom prst="rect">
                  <a:avLst/>
                </a:prstGeom>
                <a:solidFill>
                  <a:srgbClr val="FFCC66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33809" name="矩形 33808"/>
                <p:cNvSpPr/>
                <p:nvPr/>
              </p:nvSpPr>
              <p:spPr>
                <a:xfrm>
                  <a:off x="2055" y="0"/>
                  <a:ext cx="1209" cy="336"/>
                </a:xfrm>
                <a:prstGeom prst="rect">
                  <a:avLst/>
                </a:prstGeom>
                <a:solidFill>
                  <a:srgbClr val="FF33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sp>
            <p:nvSpPr>
              <p:cNvPr id="33810" name="任意多边形 33809"/>
              <p:cNvSpPr/>
              <p:nvPr/>
            </p:nvSpPr>
            <p:spPr>
              <a:xfrm rot="10759191">
                <a:off x="4176" y="144"/>
                <a:ext cx="1200" cy="432"/>
              </a:xfrm>
              <a:custGeom>
                <a:avLst/>
                <a:gdLst>
                  <a:gd name="txL" fmla="*/ 3375 w 21600"/>
                  <a:gd name="txT" fmla="*/ 5400 h 21600"/>
                  <a:gd name="txR" fmla="*/ 18900 w 21600"/>
                  <a:gd name="txB" fmla="*/ 16200 h 21600"/>
                </a:gdLst>
                <a:ahLst/>
                <a:cxnLst>
                  <a:cxn ang="270">
                    <a:pos x="16200" y="0"/>
                  </a:cxn>
                  <a:cxn ang="180">
                    <a:pos x="0" y="10800"/>
                  </a:cxn>
                  <a:cxn ang="90">
                    <a:pos x="16200" y="21600"/>
                  </a:cxn>
                  <a:cxn ang="0">
                    <a:pos x="21600" y="10800"/>
                  </a:cxn>
                </a:cxnLst>
                <a:rect l="txL" t="txT" r="txR" b="txB"/>
                <a:pathLst>
                  <a:path w="21600" h="21600">
                    <a:moveTo>
                      <a:pt x="16200" y="0"/>
                    </a:moveTo>
                    <a:lnTo>
                      <a:pt x="16200" y="5400"/>
                    </a:lnTo>
                    <a:lnTo>
                      <a:pt x="3375" y="5400"/>
                    </a:lnTo>
                    <a:lnTo>
                      <a:pt x="3375" y="16200"/>
                    </a:lnTo>
                    <a:lnTo>
                      <a:pt x="16200" y="16200"/>
                    </a:lnTo>
                    <a:lnTo>
                      <a:pt x="16200" y="21600"/>
                    </a:lnTo>
                    <a:lnTo>
                      <a:pt x="21600" y="10800"/>
                    </a:lnTo>
                    <a:close/>
                  </a:path>
                  <a:path w="21600" h="21600">
                    <a:moveTo>
                      <a:pt x="1350" y="5400"/>
                    </a:moveTo>
                    <a:lnTo>
                      <a:pt x="1350" y="16200"/>
                    </a:lnTo>
                    <a:lnTo>
                      <a:pt x="2700" y="16200"/>
                    </a:lnTo>
                    <a:lnTo>
                      <a:pt x="2700" y="5400"/>
                    </a:lnTo>
                    <a:close/>
                  </a:path>
                  <a:path w="21600" h="21600">
                    <a:moveTo>
                      <a:pt x="0" y="5400"/>
                    </a:moveTo>
                    <a:lnTo>
                      <a:pt x="0" y="16200"/>
                    </a:lnTo>
                    <a:lnTo>
                      <a:pt x="675" y="16200"/>
                    </a:lnTo>
                    <a:lnTo>
                      <a:pt x="675" y="540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3811" name="直接连接符 33810"/>
              <p:cNvSpPr/>
              <p:nvPr/>
            </p:nvSpPr>
            <p:spPr>
              <a:xfrm>
                <a:off x="0" y="1008"/>
                <a:ext cx="5568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33812" name="文本框 33811"/>
            <p:cNvSpPr txBox="1"/>
            <p:nvPr/>
          </p:nvSpPr>
          <p:spPr>
            <a:xfrm>
              <a:off x="4080" y="768"/>
              <a:ext cx="768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  <a:buClrTx/>
              </a:pPr>
              <a:r>
                <a:rPr lang="zh-CN" altLang="en-US" sz="2400">
                  <a:latin typeface="Times New Roman" panose="02020603050405020304" pitchFamily="2" charset="0"/>
                </a:rPr>
                <a:t>海平面</a:t>
              </a:r>
              <a:endParaRPr lang="zh-CN" altLang="en-US" sz="2400">
                <a:latin typeface="Times New Roman" panose="02020603050405020304" pitchFamily="2" charset="0"/>
              </a:endParaRPr>
            </a:p>
          </p:txBody>
        </p:sp>
      </p:grpSp>
      <p:sp>
        <p:nvSpPr>
          <p:cNvPr id="33813" name="文本框 33812"/>
          <p:cNvSpPr txBox="1"/>
          <p:nvPr/>
        </p:nvSpPr>
        <p:spPr>
          <a:xfrm>
            <a:off x="1970088" y="2520950"/>
            <a:ext cx="75438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2" charset="0"/>
                <a:ea typeface="隶书" pitchFamily="1" charset="-122"/>
              </a:rPr>
              <a:t>西高东低有利于暖湿的海洋风向内陆推进</a:t>
            </a:r>
            <a:endParaRPr lang="zh-CN" altLang="en-US" sz="3200">
              <a:solidFill>
                <a:srgbClr val="FF0000"/>
              </a:solidFill>
              <a:latin typeface="Times New Roman" panose="02020603050405020304" pitchFamily="2" charset="0"/>
              <a:ea typeface="隶书" pitchFamily="1" charset="-122"/>
            </a:endParaRPr>
          </a:p>
        </p:txBody>
      </p:sp>
      <p:sp>
        <p:nvSpPr>
          <p:cNvPr id="33814" name="文本框 33813"/>
          <p:cNvSpPr txBox="1"/>
          <p:nvPr/>
        </p:nvSpPr>
        <p:spPr>
          <a:xfrm>
            <a:off x="1785938" y="4799330"/>
            <a:ext cx="80772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2" charset="0"/>
                <a:ea typeface="隶书" pitchFamily="1" charset="-122"/>
              </a:rPr>
              <a:t>东高西低则会阻碍暖湿的海洋风向内陆推进</a:t>
            </a:r>
            <a:endParaRPr lang="zh-CN" altLang="en-US" sz="3200">
              <a:solidFill>
                <a:srgbClr val="FF0000"/>
              </a:solidFill>
              <a:latin typeface="Times New Roman" panose="02020603050405020304" pitchFamily="2" charset="0"/>
              <a:ea typeface="隶书" pitchFamily="1" charset="-122"/>
            </a:endParaRPr>
          </a:p>
        </p:txBody>
      </p:sp>
      <p:sp>
        <p:nvSpPr>
          <p:cNvPr id="33815" name="文本框 33814"/>
          <p:cNvSpPr txBox="1"/>
          <p:nvPr/>
        </p:nvSpPr>
        <p:spPr>
          <a:xfrm>
            <a:off x="3151188" y="288925"/>
            <a:ext cx="68580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4000">
                <a:solidFill>
                  <a:srgbClr val="FF0000"/>
                </a:solidFill>
                <a:latin typeface="Times New Roman" panose="02020603050405020304" pitchFamily="2" charset="0"/>
                <a:ea typeface="隶书" pitchFamily="1" charset="-122"/>
              </a:rPr>
              <a:t>我国地势特征对气候的影响</a:t>
            </a:r>
            <a:r>
              <a:rPr lang="zh-CN" altLang="en-US" sz="4000">
                <a:solidFill>
                  <a:srgbClr val="FF0000"/>
                </a:solidFill>
                <a:latin typeface="Times New Roman" panose="02020603050405020304" pitchFamily="2" charset="0"/>
              </a:rPr>
              <a:t>　</a:t>
            </a:r>
            <a:endParaRPr lang="zh-CN" altLang="en-US" sz="4000">
              <a:solidFill>
                <a:srgbClr val="FF0000"/>
              </a:solidFill>
              <a:latin typeface="Times New Roman" panose="02020603050405020304" pitchFamily="2" charset="0"/>
            </a:endParaRPr>
          </a:p>
        </p:txBody>
      </p:sp>
      <p:sp>
        <p:nvSpPr>
          <p:cNvPr id="33816" name="标题 33815"/>
          <p:cNvSpPr>
            <a:spLocks noGrp="1"/>
          </p:cNvSpPr>
          <p:nvPr>
            <p:ph type="ctrTitle"/>
          </p:nvPr>
        </p:nvSpPr>
        <p:spPr>
          <a:xfrm>
            <a:off x="7662863" y="841058"/>
            <a:ext cx="3529012" cy="1368425"/>
          </a:xfrm>
        </p:spPr>
        <p:txBody>
          <a:bodyPr anchor="ctr"/>
          <a:p>
            <a:pPr defTabSz="914400">
              <a:buSzPct val="100000"/>
            </a:pPr>
            <a:r>
              <a:rPr lang="zh-CN" altLang="en-US" sz="2400" kern="1200" baseline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暖湿气流</a:t>
            </a:r>
            <a:endParaRPr lang="zh-CN" altLang="en-US" sz="2400" kern="1200" baseline="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817" name="副标题 33816"/>
          <p:cNvSpPr>
            <a:spLocks noGrp="1"/>
          </p:cNvSpPr>
          <p:nvPr>
            <p:ph type="subTitle" idx="1"/>
          </p:nvPr>
        </p:nvSpPr>
        <p:spPr>
          <a:xfrm>
            <a:off x="8590598" y="2989580"/>
            <a:ext cx="1871662" cy="1562100"/>
          </a:xfrm>
        </p:spPr>
        <p:txBody>
          <a:bodyPr/>
          <a:p>
            <a:pPr defTabSz="914400">
              <a:buSzPct val="100000"/>
            </a:pPr>
            <a:r>
              <a:rPr lang="zh-CN" altLang="en-US" sz="2000" kern="1200" baseline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暖湿气流</a:t>
            </a:r>
            <a:endParaRPr lang="zh-CN" altLang="en-US" sz="2000" kern="1200" baseline="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26" name="文本框 25625"/>
          <p:cNvSpPr txBox="1"/>
          <p:nvPr/>
        </p:nvSpPr>
        <p:spPr>
          <a:xfrm>
            <a:off x="1223645" y="5479415"/>
            <a:ext cx="996886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000" b="1" dirty="0">
                <a:latin typeface="Arial" panose="020B0604020202020204" pitchFamily="34" charset="0"/>
              </a:rPr>
              <a:t>　小结：　地势对气候的影响：</a:t>
            </a:r>
            <a:r>
              <a:rPr lang="zh-CN" altLang="en-US" sz="2000" b="1" dirty="0">
                <a:solidFill>
                  <a:srgbClr val="FF3300"/>
                </a:solidFill>
                <a:latin typeface="Arial" panose="020B0604020202020204" pitchFamily="34" charset="0"/>
              </a:rPr>
              <a:t>我国地势西高东低向海洋倾斜，便于海上湿润气流深入内地，形成降水，有利于农业生产。</a:t>
            </a:r>
            <a:endParaRPr lang="zh-CN" altLang="en-US" sz="2000" b="1" dirty="0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  <p:pic>
        <p:nvPicPr>
          <p:cNvPr id="34818" name="图片 34817" descr="[www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0955" y="-3175"/>
            <a:ext cx="12234545" cy="686435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3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38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3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5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10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13" grpId="0"/>
      <p:bldP spid="33814" grpId="0"/>
      <p:bldP spid="2562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文本占位符 26625"/>
          <p:cNvSpPr/>
          <p:nvPr>
            <p:ph type="body" idx="1"/>
          </p:nvPr>
        </p:nvSpPr>
        <p:spPr>
          <a:xfrm>
            <a:off x="2495550" y="2276475"/>
            <a:ext cx="6840538" cy="863600"/>
          </a:xfrm>
        </p:spPr>
        <p:txBody>
          <a:bodyPr/>
          <a:p>
            <a:pPr>
              <a:buNone/>
            </a:pPr>
            <a:r>
              <a:rPr lang="zh-CN" altLang="en-US" sz="3600" b="1" dirty="0">
                <a:ea typeface="华文新魏" pitchFamily="2" charset="-122"/>
              </a:rPr>
              <a:t>地势对河流有什么</a:t>
            </a:r>
            <a:r>
              <a:rPr lang="en-US" altLang="x-none" sz="3600" b="1" dirty="0">
                <a:ea typeface="华文新魏" pitchFamily="2" charset="-122"/>
              </a:rPr>
              <a:t>影响</a:t>
            </a:r>
            <a:r>
              <a:rPr lang="zh-CN" altLang="en-US" sz="3600" b="1" dirty="0">
                <a:ea typeface="华文新魏" pitchFamily="2" charset="-122"/>
              </a:rPr>
              <a:t>？</a:t>
            </a:r>
            <a:endParaRPr lang="zh-CN" altLang="en-US" sz="3600" b="1" dirty="0">
              <a:ea typeface="华文新魏" pitchFamily="2" charset="-122"/>
            </a:endParaRPr>
          </a:p>
        </p:txBody>
      </p:sp>
      <p:sp>
        <p:nvSpPr>
          <p:cNvPr id="26627" name="椭圆形标注 26626"/>
          <p:cNvSpPr/>
          <p:nvPr/>
        </p:nvSpPr>
        <p:spPr>
          <a:xfrm>
            <a:off x="1524000" y="908050"/>
            <a:ext cx="2286000" cy="1066800"/>
          </a:xfrm>
          <a:prstGeom prst="wedgeEllipseCallout">
            <a:avLst>
              <a:gd name="adj1" fmla="val 113264"/>
              <a:gd name="adj2" fmla="val 62648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/>
            <a:r>
              <a:rPr lang="zh-CN" altLang="en-US" sz="3600" dirty="0">
                <a:latin typeface="Times New Roman" panose="02020603050405020304" pitchFamily="2" charset="0"/>
              </a:rPr>
              <a:t>想一想</a:t>
            </a:r>
            <a:endParaRPr lang="zh-CN" altLang="en-US" sz="3600" dirty="0">
              <a:latin typeface="Times New Roman" panose="02020603050405020304" pitchFamily="2" charset="0"/>
            </a:endParaRPr>
          </a:p>
        </p:txBody>
      </p:sp>
      <p:sp>
        <p:nvSpPr>
          <p:cNvPr id="26628" name="矩形 26627"/>
          <p:cNvSpPr/>
          <p:nvPr/>
        </p:nvSpPr>
        <p:spPr>
          <a:xfrm>
            <a:off x="2208213" y="3406775"/>
            <a:ext cx="8208962" cy="13220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000" b="1" dirty="0">
                <a:latin typeface="Times New Roman" panose="02020603050405020304" pitchFamily="2" charset="0"/>
              </a:rPr>
              <a:t>      我国的大江大河</a:t>
            </a:r>
            <a:r>
              <a:rPr lang="zh-CN" altLang="en-US" sz="2000" b="1" dirty="0">
                <a:solidFill>
                  <a:srgbClr val="FF3300"/>
                </a:solidFill>
                <a:latin typeface="Times New Roman" panose="02020603050405020304" pitchFamily="2" charset="0"/>
              </a:rPr>
              <a:t>自西向东奔流入海。</a:t>
            </a:r>
            <a:endParaRPr lang="zh-CN" altLang="en-US" sz="2000" b="1" dirty="0">
              <a:solidFill>
                <a:srgbClr val="FF3300"/>
              </a:solidFill>
              <a:latin typeface="Times New Roman" panose="02020603050405020304" pitchFamily="2" charset="0"/>
            </a:endParaRPr>
          </a:p>
          <a:p>
            <a:endParaRPr lang="zh-CN" altLang="en-US" sz="2000" b="1" dirty="0">
              <a:latin typeface="Times New Roman" panose="02020603050405020304" pitchFamily="2" charset="0"/>
            </a:endParaRPr>
          </a:p>
          <a:p>
            <a:r>
              <a:rPr lang="zh-CN" altLang="en-US" sz="2000" b="1" dirty="0">
                <a:latin typeface="Times New Roman" panose="02020603050405020304" pitchFamily="2" charset="0"/>
              </a:rPr>
              <a:t>      河流流经阶梯交界处</a:t>
            </a:r>
            <a:r>
              <a:rPr lang="en-US" altLang="x-none" sz="2000" b="1" dirty="0">
                <a:latin typeface="Times New Roman" panose="02020603050405020304" pitchFamily="2" charset="0"/>
              </a:rPr>
              <a:t>,</a:t>
            </a:r>
            <a:r>
              <a:rPr lang="zh-CN" altLang="en-US" sz="2000" b="1" dirty="0">
                <a:solidFill>
                  <a:srgbClr val="FF3300"/>
                </a:solidFill>
                <a:latin typeface="Times New Roman" panose="02020603050405020304" pitchFamily="2" charset="0"/>
              </a:rPr>
              <a:t>河流落差大，水能大</a:t>
            </a:r>
            <a:r>
              <a:rPr lang="zh-CN" altLang="en-US" sz="2000" b="1" dirty="0">
                <a:latin typeface="Times New Roman" panose="02020603050405020304" pitchFamily="2" charset="0"/>
              </a:rPr>
              <a:t>为人类提供了</a:t>
            </a:r>
            <a:r>
              <a:rPr lang="zh-CN" altLang="en-US" sz="2000" b="1" dirty="0">
                <a:solidFill>
                  <a:srgbClr val="FF3300"/>
                </a:solidFill>
                <a:latin typeface="Times New Roman" panose="02020603050405020304" pitchFamily="2" charset="0"/>
              </a:rPr>
              <a:t>丰富的水能资源</a:t>
            </a:r>
            <a:r>
              <a:rPr lang="zh-CN" altLang="en-US" sz="2000" b="1" dirty="0">
                <a:latin typeface="Times New Roman" panose="02020603050405020304" pitchFamily="2" charset="0"/>
              </a:rPr>
              <a:t>。</a:t>
            </a:r>
            <a:endParaRPr lang="zh-CN" altLang="en-US" sz="2000" b="1" dirty="0">
              <a:latin typeface="Times New Roman" panose="02020603050405020304" pitchFamily="2" charset="0"/>
            </a:endParaRPr>
          </a:p>
        </p:txBody>
      </p:sp>
      <p:sp>
        <p:nvSpPr>
          <p:cNvPr id="26629" name="文本框 26628"/>
          <p:cNvSpPr txBox="1"/>
          <p:nvPr/>
        </p:nvSpPr>
        <p:spPr>
          <a:xfrm>
            <a:off x="1703388" y="188913"/>
            <a:ext cx="6858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chemeClr val="bg1"/>
                </a:solidFill>
                <a:latin typeface="Times New Roman" panose="02020603050405020304" pitchFamily="2" charset="0"/>
              </a:rPr>
              <a:t>我国地势特征对河流</a:t>
            </a:r>
            <a:r>
              <a:rPr lang="en-US" altLang="x-none" sz="2400" b="1" dirty="0">
                <a:solidFill>
                  <a:schemeClr val="bg1"/>
                </a:solidFill>
                <a:latin typeface="Times New Roman" panose="02020603050405020304" pitchFamily="2" charset="0"/>
              </a:rPr>
              <a:t>的影响</a:t>
            </a:r>
            <a:r>
              <a:rPr lang="zh-CN" altLang="en-US" sz="2400" b="1" dirty="0">
                <a:solidFill>
                  <a:schemeClr val="bg1"/>
                </a:solidFill>
                <a:latin typeface="Times New Roman" panose="02020603050405020304" pitchFamily="2" charset="0"/>
              </a:rPr>
              <a:t>：　</a:t>
            </a:r>
            <a:endParaRPr lang="zh-CN" altLang="en-US" sz="2400" b="1" dirty="0">
              <a:solidFill>
                <a:schemeClr val="bg1"/>
              </a:solidFill>
              <a:latin typeface="Times New Roman" panose="02020603050405020304" pitchFamily="2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26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 build="p"/>
      <p:bldP spid="2662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图片 15361"/>
          <p:cNvPicPr>
            <a:picLocks noChangeAspect="1"/>
          </p:cNvPicPr>
          <p:nvPr/>
        </p:nvPicPr>
        <p:blipFill>
          <a:blip r:embed="rId1"/>
          <a:srcRect l="21941" t="26453" r="25635" b="17513"/>
          <a:stretch>
            <a:fillRect/>
          </a:stretch>
        </p:blipFill>
        <p:spPr>
          <a:xfrm>
            <a:off x="1957388" y="26988"/>
            <a:ext cx="8459787" cy="6786562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15363" name="文本框 15362"/>
          <p:cNvSpPr txBox="1"/>
          <p:nvPr/>
        </p:nvSpPr>
        <p:spPr>
          <a:xfrm>
            <a:off x="1882775" y="26988"/>
            <a:ext cx="6742113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3200">
                <a:solidFill>
                  <a:srgbClr val="0000CC"/>
                </a:solidFill>
                <a:latin typeface="Times New Roman" panose="02020603050405020304" pitchFamily="2" charset="0"/>
                <a:ea typeface="隶书" pitchFamily="1" charset="-122"/>
              </a:rPr>
              <a:t>我国地势特征对河流的影响</a:t>
            </a:r>
            <a:r>
              <a:rPr lang="zh-CN" altLang="en-US" sz="4000">
                <a:latin typeface="Times New Roman" panose="02020603050405020304" pitchFamily="2" charset="0"/>
              </a:rPr>
              <a:t>　</a:t>
            </a:r>
            <a:endParaRPr lang="zh-CN" altLang="en-US" sz="4000">
              <a:latin typeface="Times New Roman" panose="02020603050405020304" pitchFamily="2" charset="0"/>
            </a:endParaRPr>
          </a:p>
        </p:txBody>
      </p:sp>
      <p:sp>
        <p:nvSpPr>
          <p:cNvPr id="15364" name="未知"/>
          <p:cNvSpPr/>
          <p:nvPr/>
        </p:nvSpPr>
        <p:spPr>
          <a:xfrm>
            <a:off x="5202238" y="2519363"/>
            <a:ext cx="3144837" cy="1274762"/>
          </a:xfrm>
          <a:custGeom>
            <a:avLst/>
            <a:gdLst/>
            <a:ahLst/>
            <a:cxnLst/>
            <a:pathLst>
              <a:path w="2015" h="829">
                <a:moveTo>
                  <a:pt x="0" y="592"/>
                </a:moveTo>
                <a:cubicBezTo>
                  <a:pt x="38" y="602"/>
                  <a:pt x="43" y="620"/>
                  <a:pt x="79" y="608"/>
                </a:cubicBezTo>
                <a:cubicBezTo>
                  <a:pt x="95" y="613"/>
                  <a:pt x="121" y="607"/>
                  <a:pt x="126" y="623"/>
                </a:cubicBezTo>
                <a:cubicBezTo>
                  <a:pt x="137" y="655"/>
                  <a:pt x="126" y="644"/>
                  <a:pt x="158" y="655"/>
                </a:cubicBezTo>
                <a:cubicBezTo>
                  <a:pt x="176" y="708"/>
                  <a:pt x="160" y="712"/>
                  <a:pt x="205" y="687"/>
                </a:cubicBezTo>
                <a:cubicBezTo>
                  <a:pt x="213" y="682"/>
                  <a:pt x="221" y="676"/>
                  <a:pt x="229" y="671"/>
                </a:cubicBezTo>
                <a:cubicBezTo>
                  <a:pt x="220" y="698"/>
                  <a:pt x="205" y="729"/>
                  <a:pt x="229" y="758"/>
                </a:cubicBezTo>
                <a:cubicBezTo>
                  <a:pt x="238" y="768"/>
                  <a:pt x="255" y="753"/>
                  <a:pt x="268" y="750"/>
                </a:cubicBezTo>
                <a:cubicBezTo>
                  <a:pt x="318" y="762"/>
                  <a:pt x="359" y="774"/>
                  <a:pt x="410" y="781"/>
                </a:cubicBezTo>
                <a:cubicBezTo>
                  <a:pt x="426" y="829"/>
                  <a:pt x="455" y="807"/>
                  <a:pt x="497" y="821"/>
                </a:cubicBezTo>
                <a:cubicBezTo>
                  <a:pt x="551" y="785"/>
                  <a:pt x="532" y="773"/>
                  <a:pt x="481" y="758"/>
                </a:cubicBezTo>
                <a:cubicBezTo>
                  <a:pt x="473" y="753"/>
                  <a:pt x="465" y="749"/>
                  <a:pt x="458" y="742"/>
                </a:cubicBezTo>
                <a:cubicBezTo>
                  <a:pt x="451" y="735"/>
                  <a:pt x="449" y="724"/>
                  <a:pt x="442" y="718"/>
                </a:cubicBezTo>
                <a:cubicBezTo>
                  <a:pt x="428" y="706"/>
                  <a:pt x="394" y="687"/>
                  <a:pt x="394" y="687"/>
                </a:cubicBezTo>
                <a:cubicBezTo>
                  <a:pt x="352" y="620"/>
                  <a:pt x="410" y="709"/>
                  <a:pt x="355" y="639"/>
                </a:cubicBezTo>
                <a:cubicBezTo>
                  <a:pt x="343" y="624"/>
                  <a:pt x="323" y="592"/>
                  <a:pt x="323" y="592"/>
                </a:cubicBezTo>
                <a:cubicBezTo>
                  <a:pt x="360" y="538"/>
                  <a:pt x="337" y="551"/>
                  <a:pt x="379" y="537"/>
                </a:cubicBezTo>
                <a:cubicBezTo>
                  <a:pt x="424" y="539"/>
                  <a:pt x="638" y="555"/>
                  <a:pt x="694" y="537"/>
                </a:cubicBezTo>
                <a:cubicBezTo>
                  <a:pt x="712" y="531"/>
                  <a:pt x="726" y="489"/>
                  <a:pt x="726" y="489"/>
                </a:cubicBezTo>
                <a:cubicBezTo>
                  <a:pt x="723" y="476"/>
                  <a:pt x="717" y="463"/>
                  <a:pt x="718" y="450"/>
                </a:cubicBezTo>
                <a:cubicBezTo>
                  <a:pt x="724" y="384"/>
                  <a:pt x="738" y="402"/>
                  <a:pt x="797" y="395"/>
                </a:cubicBezTo>
                <a:cubicBezTo>
                  <a:pt x="823" y="386"/>
                  <a:pt x="868" y="355"/>
                  <a:pt x="868" y="355"/>
                </a:cubicBezTo>
                <a:cubicBezTo>
                  <a:pt x="905" y="299"/>
                  <a:pt x="894" y="326"/>
                  <a:pt x="907" y="276"/>
                </a:cubicBezTo>
                <a:cubicBezTo>
                  <a:pt x="897" y="237"/>
                  <a:pt x="897" y="228"/>
                  <a:pt x="931" y="205"/>
                </a:cubicBezTo>
                <a:cubicBezTo>
                  <a:pt x="951" y="148"/>
                  <a:pt x="905" y="70"/>
                  <a:pt x="970" y="47"/>
                </a:cubicBezTo>
                <a:cubicBezTo>
                  <a:pt x="1001" y="3"/>
                  <a:pt x="1016" y="7"/>
                  <a:pt x="1073" y="0"/>
                </a:cubicBezTo>
                <a:cubicBezTo>
                  <a:pt x="1100" y="41"/>
                  <a:pt x="1135" y="34"/>
                  <a:pt x="1184" y="40"/>
                </a:cubicBezTo>
                <a:cubicBezTo>
                  <a:pt x="1200" y="45"/>
                  <a:pt x="1217" y="46"/>
                  <a:pt x="1231" y="55"/>
                </a:cubicBezTo>
                <a:cubicBezTo>
                  <a:pt x="1239" y="60"/>
                  <a:pt x="1246" y="67"/>
                  <a:pt x="1255" y="71"/>
                </a:cubicBezTo>
                <a:cubicBezTo>
                  <a:pt x="1270" y="78"/>
                  <a:pt x="1302" y="87"/>
                  <a:pt x="1302" y="87"/>
                </a:cubicBezTo>
                <a:cubicBezTo>
                  <a:pt x="1318" y="148"/>
                  <a:pt x="1296" y="105"/>
                  <a:pt x="1333" y="111"/>
                </a:cubicBezTo>
                <a:cubicBezTo>
                  <a:pt x="1342" y="113"/>
                  <a:pt x="1349" y="121"/>
                  <a:pt x="1357" y="126"/>
                </a:cubicBezTo>
                <a:cubicBezTo>
                  <a:pt x="1352" y="134"/>
                  <a:pt x="1348" y="143"/>
                  <a:pt x="1341" y="150"/>
                </a:cubicBezTo>
                <a:cubicBezTo>
                  <a:pt x="1334" y="157"/>
                  <a:pt x="1320" y="157"/>
                  <a:pt x="1318" y="166"/>
                </a:cubicBezTo>
                <a:cubicBezTo>
                  <a:pt x="1275" y="361"/>
                  <a:pt x="1358" y="252"/>
                  <a:pt x="1262" y="316"/>
                </a:cubicBezTo>
                <a:cubicBezTo>
                  <a:pt x="1257" y="366"/>
                  <a:pt x="1268" y="431"/>
                  <a:pt x="1255" y="474"/>
                </a:cubicBezTo>
                <a:cubicBezTo>
                  <a:pt x="1252" y="495"/>
                  <a:pt x="1247" y="516"/>
                  <a:pt x="1247" y="537"/>
                </a:cubicBezTo>
                <a:cubicBezTo>
                  <a:pt x="1247" y="548"/>
                  <a:pt x="1255" y="557"/>
                  <a:pt x="1255" y="568"/>
                </a:cubicBezTo>
                <a:cubicBezTo>
                  <a:pt x="1255" y="605"/>
                  <a:pt x="1243" y="642"/>
                  <a:pt x="1239" y="679"/>
                </a:cubicBezTo>
                <a:cubicBezTo>
                  <a:pt x="1242" y="692"/>
                  <a:pt x="1236" y="711"/>
                  <a:pt x="1247" y="718"/>
                </a:cubicBezTo>
                <a:cubicBezTo>
                  <a:pt x="1261" y="728"/>
                  <a:pt x="1331" y="688"/>
                  <a:pt x="1357" y="687"/>
                </a:cubicBezTo>
                <a:cubicBezTo>
                  <a:pt x="1439" y="682"/>
                  <a:pt x="1520" y="682"/>
                  <a:pt x="1602" y="679"/>
                </a:cubicBezTo>
                <a:cubicBezTo>
                  <a:pt x="1618" y="674"/>
                  <a:pt x="1633" y="668"/>
                  <a:pt x="1649" y="663"/>
                </a:cubicBezTo>
                <a:cubicBezTo>
                  <a:pt x="1657" y="660"/>
                  <a:pt x="1673" y="655"/>
                  <a:pt x="1673" y="655"/>
                </a:cubicBezTo>
                <a:cubicBezTo>
                  <a:pt x="1689" y="644"/>
                  <a:pt x="1704" y="634"/>
                  <a:pt x="1720" y="623"/>
                </a:cubicBezTo>
                <a:cubicBezTo>
                  <a:pt x="1727" y="618"/>
                  <a:pt x="1722" y="606"/>
                  <a:pt x="1728" y="600"/>
                </a:cubicBezTo>
                <a:cubicBezTo>
                  <a:pt x="1734" y="594"/>
                  <a:pt x="1744" y="595"/>
                  <a:pt x="1752" y="592"/>
                </a:cubicBezTo>
                <a:cubicBezTo>
                  <a:pt x="1760" y="567"/>
                  <a:pt x="1786" y="511"/>
                  <a:pt x="1807" y="497"/>
                </a:cubicBezTo>
                <a:cubicBezTo>
                  <a:pt x="1823" y="487"/>
                  <a:pt x="1854" y="466"/>
                  <a:pt x="1854" y="466"/>
                </a:cubicBezTo>
                <a:cubicBezTo>
                  <a:pt x="1882" y="381"/>
                  <a:pt x="1835" y="506"/>
                  <a:pt x="1886" y="426"/>
                </a:cubicBezTo>
                <a:cubicBezTo>
                  <a:pt x="1895" y="412"/>
                  <a:pt x="1886" y="384"/>
                  <a:pt x="1902" y="379"/>
                </a:cubicBezTo>
                <a:cubicBezTo>
                  <a:pt x="1958" y="360"/>
                  <a:pt x="1935" y="372"/>
                  <a:pt x="1973" y="347"/>
                </a:cubicBezTo>
                <a:cubicBezTo>
                  <a:pt x="1978" y="339"/>
                  <a:pt x="1981" y="330"/>
                  <a:pt x="1988" y="324"/>
                </a:cubicBezTo>
                <a:cubicBezTo>
                  <a:pt x="2015" y="303"/>
                  <a:pt x="2012" y="328"/>
                  <a:pt x="2012" y="308"/>
                </a:cubicBezTo>
              </a:path>
            </a:pathLst>
          </a:custGeom>
          <a:noFill/>
          <a:ln w="38100" cap="sq" cmpd="sng">
            <a:solidFill>
              <a:srgbClr val="1F09C3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5365" name="未知"/>
          <p:cNvSpPr/>
          <p:nvPr/>
        </p:nvSpPr>
        <p:spPr>
          <a:xfrm>
            <a:off x="4362450" y="3471863"/>
            <a:ext cx="4532313" cy="1676400"/>
          </a:xfrm>
          <a:custGeom>
            <a:avLst/>
            <a:gdLst/>
            <a:ahLst/>
            <a:cxnLst/>
            <a:pathLst>
              <a:path w="2904" h="1090">
                <a:moveTo>
                  <a:pt x="0" y="79"/>
                </a:moveTo>
                <a:cubicBezTo>
                  <a:pt x="11" y="47"/>
                  <a:pt x="19" y="34"/>
                  <a:pt x="48" y="16"/>
                </a:cubicBezTo>
                <a:cubicBezTo>
                  <a:pt x="76" y="26"/>
                  <a:pt x="97" y="40"/>
                  <a:pt x="127" y="47"/>
                </a:cubicBezTo>
                <a:cubicBezTo>
                  <a:pt x="135" y="52"/>
                  <a:pt x="141" y="61"/>
                  <a:pt x="150" y="63"/>
                </a:cubicBezTo>
                <a:cubicBezTo>
                  <a:pt x="158" y="64"/>
                  <a:pt x="166" y="57"/>
                  <a:pt x="174" y="55"/>
                </a:cubicBezTo>
                <a:cubicBezTo>
                  <a:pt x="215" y="45"/>
                  <a:pt x="238" y="44"/>
                  <a:pt x="284" y="39"/>
                </a:cubicBezTo>
                <a:cubicBezTo>
                  <a:pt x="292" y="34"/>
                  <a:pt x="301" y="30"/>
                  <a:pt x="308" y="24"/>
                </a:cubicBezTo>
                <a:cubicBezTo>
                  <a:pt x="317" y="17"/>
                  <a:pt x="321" y="0"/>
                  <a:pt x="332" y="0"/>
                </a:cubicBezTo>
                <a:cubicBezTo>
                  <a:pt x="341" y="0"/>
                  <a:pt x="340" y="17"/>
                  <a:pt x="347" y="24"/>
                </a:cubicBezTo>
                <a:cubicBezTo>
                  <a:pt x="354" y="31"/>
                  <a:pt x="363" y="34"/>
                  <a:pt x="371" y="39"/>
                </a:cubicBezTo>
                <a:cubicBezTo>
                  <a:pt x="391" y="70"/>
                  <a:pt x="383" y="83"/>
                  <a:pt x="418" y="95"/>
                </a:cubicBezTo>
                <a:cubicBezTo>
                  <a:pt x="437" y="151"/>
                  <a:pt x="408" y="86"/>
                  <a:pt x="458" y="126"/>
                </a:cubicBezTo>
                <a:cubicBezTo>
                  <a:pt x="465" y="131"/>
                  <a:pt x="462" y="142"/>
                  <a:pt x="466" y="150"/>
                </a:cubicBezTo>
                <a:cubicBezTo>
                  <a:pt x="499" y="215"/>
                  <a:pt x="465" y="130"/>
                  <a:pt x="497" y="197"/>
                </a:cubicBezTo>
                <a:cubicBezTo>
                  <a:pt x="506" y="216"/>
                  <a:pt x="502" y="229"/>
                  <a:pt x="521" y="244"/>
                </a:cubicBezTo>
                <a:cubicBezTo>
                  <a:pt x="528" y="249"/>
                  <a:pt x="537" y="249"/>
                  <a:pt x="545" y="252"/>
                </a:cubicBezTo>
                <a:cubicBezTo>
                  <a:pt x="550" y="260"/>
                  <a:pt x="554" y="269"/>
                  <a:pt x="561" y="276"/>
                </a:cubicBezTo>
                <a:cubicBezTo>
                  <a:pt x="568" y="283"/>
                  <a:pt x="579" y="284"/>
                  <a:pt x="584" y="292"/>
                </a:cubicBezTo>
                <a:cubicBezTo>
                  <a:pt x="622" y="353"/>
                  <a:pt x="574" y="330"/>
                  <a:pt x="624" y="347"/>
                </a:cubicBezTo>
                <a:cubicBezTo>
                  <a:pt x="633" y="402"/>
                  <a:pt x="641" y="424"/>
                  <a:pt x="695" y="442"/>
                </a:cubicBezTo>
                <a:cubicBezTo>
                  <a:pt x="692" y="487"/>
                  <a:pt x="694" y="532"/>
                  <a:pt x="687" y="576"/>
                </a:cubicBezTo>
                <a:cubicBezTo>
                  <a:pt x="686" y="586"/>
                  <a:pt x="672" y="590"/>
                  <a:pt x="671" y="600"/>
                </a:cubicBezTo>
                <a:cubicBezTo>
                  <a:pt x="667" y="656"/>
                  <a:pt x="681" y="725"/>
                  <a:pt x="695" y="781"/>
                </a:cubicBezTo>
                <a:cubicBezTo>
                  <a:pt x="684" y="813"/>
                  <a:pt x="698" y="836"/>
                  <a:pt x="687" y="868"/>
                </a:cubicBezTo>
                <a:cubicBezTo>
                  <a:pt x="690" y="876"/>
                  <a:pt x="689" y="885"/>
                  <a:pt x="695" y="891"/>
                </a:cubicBezTo>
                <a:cubicBezTo>
                  <a:pt x="701" y="897"/>
                  <a:pt x="714" y="892"/>
                  <a:pt x="718" y="899"/>
                </a:cubicBezTo>
                <a:cubicBezTo>
                  <a:pt x="726" y="913"/>
                  <a:pt x="723" y="931"/>
                  <a:pt x="726" y="947"/>
                </a:cubicBezTo>
                <a:cubicBezTo>
                  <a:pt x="729" y="939"/>
                  <a:pt x="728" y="929"/>
                  <a:pt x="734" y="923"/>
                </a:cubicBezTo>
                <a:cubicBezTo>
                  <a:pt x="740" y="917"/>
                  <a:pt x="753" y="922"/>
                  <a:pt x="758" y="915"/>
                </a:cubicBezTo>
                <a:cubicBezTo>
                  <a:pt x="765" y="907"/>
                  <a:pt x="760" y="893"/>
                  <a:pt x="766" y="884"/>
                </a:cubicBezTo>
                <a:cubicBezTo>
                  <a:pt x="771" y="876"/>
                  <a:pt x="781" y="873"/>
                  <a:pt x="789" y="868"/>
                </a:cubicBezTo>
                <a:cubicBezTo>
                  <a:pt x="786" y="894"/>
                  <a:pt x="789" y="922"/>
                  <a:pt x="781" y="947"/>
                </a:cubicBezTo>
                <a:cubicBezTo>
                  <a:pt x="778" y="956"/>
                  <a:pt x="758" y="953"/>
                  <a:pt x="758" y="962"/>
                </a:cubicBezTo>
                <a:cubicBezTo>
                  <a:pt x="758" y="973"/>
                  <a:pt x="799" y="984"/>
                  <a:pt x="805" y="986"/>
                </a:cubicBezTo>
                <a:cubicBezTo>
                  <a:pt x="833" y="1028"/>
                  <a:pt x="871" y="1019"/>
                  <a:pt x="916" y="1034"/>
                </a:cubicBezTo>
                <a:cubicBezTo>
                  <a:pt x="933" y="1090"/>
                  <a:pt x="927" y="1083"/>
                  <a:pt x="987" y="1073"/>
                </a:cubicBezTo>
                <a:cubicBezTo>
                  <a:pt x="995" y="1065"/>
                  <a:pt x="1000" y="1054"/>
                  <a:pt x="1010" y="1049"/>
                </a:cubicBezTo>
                <a:cubicBezTo>
                  <a:pt x="1022" y="1043"/>
                  <a:pt x="1044" y="1053"/>
                  <a:pt x="1050" y="1041"/>
                </a:cubicBezTo>
                <a:cubicBezTo>
                  <a:pt x="1097" y="942"/>
                  <a:pt x="1013" y="953"/>
                  <a:pt x="1105" y="907"/>
                </a:cubicBezTo>
                <a:cubicBezTo>
                  <a:pt x="1110" y="899"/>
                  <a:pt x="1121" y="893"/>
                  <a:pt x="1121" y="884"/>
                </a:cubicBezTo>
                <a:cubicBezTo>
                  <a:pt x="1121" y="867"/>
                  <a:pt x="1105" y="836"/>
                  <a:pt x="1105" y="836"/>
                </a:cubicBezTo>
                <a:cubicBezTo>
                  <a:pt x="1143" y="830"/>
                  <a:pt x="1178" y="820"/>
                  <a:pt x="1215" y="813"/>
                </a:cubicBezTo>
                <a:cubicBezTo>
                  <a:pt x="1236" y="749"/>
                  <a:pt x="1207" y="811"/>
                  <a:pt x="1334" y="781"/>
                </a:cubicBezTo>
                <a:cubicBezTo>
                  <a:pt x="1345" y="778"/>
                  <a:pt x="1348" y="763"/>
                  <a:pt x="1357" y="757"/>
                </a:cubicBezTo>
                <a:cubicBezTo>
                  <a:pt x="1364" y="752"/>
                  <a:pt x="1373" y="752"/>
                  <a:pt x="1381" y="749"/>
                </a:cubicBezTo>
                <a:cubicBezTo>
                  <a:pt x="1384" y="736"/>
                  <a:pt x="1380" y="719"/>
                  <a:pt x="1389" y="710"/>
                </a:cubicBezTo>
                <a:cubicBezTo>
                  <a:pt x="1409" y="690"/>
                  <a:pt x="1515" y="687"/>
                  <a:pt x="1523" y="686"/>
                </a:cubicBezTo>
                <a:cubicBezTo>
                  <a:pt x="1526" y="662"/>
                  <a:pt x="1518" y="635"/>
                  <a:pt x="1531" y="615"/>
                </a:cubicBezTo>
                <a:cubicBezTo>
                  <a:pt x="1540" y="601"/>
                  <a:pt x="1578" y="600"/>
                  <a:pt x="1578" y="600"/>
                </a:cubicBezTo>
                <a:cubicBezTo>
                  <a:pt x="1613" y="547"/>
                  <a:pt x="1646" y="597"/>
                  <a:pt x="1681" y="544"/>
                </a:cubicBezTo>
                <a:cubicBezTo>
                  <a:pt x="1702" y="547"/>
                  <a:pt x="1723" y="552"/>
                  <a:pt x="1744" y="552"/>
                </a:cubicBezTo>
                <a:cubicBezTo>
                  <a:pt x="1776" y="552"/>
                  <a:pt x="1811" y="529"/>
                  <a:pt x="1839" y="544"/>
                </a:cubicBezTo>
                <a:cubicBezTo>
                  <a:pt x="1858" y="554"/>
                  <a:pt x="1835" y="590"/>
                  <a:pt x="1847" y="607"/>
                </a:cubicBezTo>
                <a:cubicBezTo>
                  <a:pt x="1857" y="622"/>
                  <a:pt x="1936" y="635"/>
                  <a:pt x="1957" y="639"/>
                </a:cubicBezTo>
                <a:cubicBezTo>
                  <a:pt x="1960" y="652"/>
                  <a:pt x="1954" y="670"/>
                  <a:pt x="1965" y="678"/>
                </a:cubicBezTo>
                <a:cubicBezTo>
                  <a:pt x="1973" y="684"/>
                  <a:pt x="1980" y="661"/>
                  <a:pt x="1989" y="663"/>
                </a:cubicBezTo>
                <a:cubicBezTo>
                  <a:pt x="2000" y="665"/>
                  <a:pt x="2003" y="680"/>
                  <a:pt x="2012" y="686"/>
                </a:cubicBezTo>
                <a:cubicBezTo>
                  <a:pt x="2019" y="691"/>
                  <a:pt x="2064" y="701"/>
                  <a:pt x="2068" y="702"/>
                </a:cubicBezTo>
                <a:cubicBezTo>
                  <a:pt x="2117" y="689"/>
                  <a:pt x="2090" y="700"/>
                  <a:pt x="2146" y="663"/>
                </a:cubicBezTo>
                <a:cubicBezTo>
                  <a:pt x="2154" y="658"/>
                  <a:pt x="2170" y="647"/>
                  <a:pt x="2170" y="647"/>
                </a:cubicBezTo>
                <a:cubicBezTo>
                  <a:pt x="2189" y="592"/>
                  <a:pt x="2170" y="605"/>
                  <a:pt x="2210" y="592"/>
                </a:cubicBezTo>
                <a:cubicBezTo>
                  <a:pt x="2243" y="604"/>
                  <a:pt x="2244" y="615"/>
                  <a:pt x="2233" y="647"/>
                </a:cubicBezTo>
                <a:cubicBezTo>
                  <a:pt x="2241" y="650"/>
                  <a:pt x="2250" y="650"/>
                  <a:pt x="2257" y="655"/>
                </a:cubicBezTo>
                <a:cubicBezTo>
                  <a:pt x="2264" y="661"/>
                  <a:pt x="2265" y="673"/>
                  <a:pt x="2273" y="678"/>
                </a:cubicBezTo>
                <a:cubicBezTo>
                  <a:pt x="2287" y="687"/>
                  <a:pt x="2320" y="694"/>
                  <a:pt x="2320" y="694"/>
                </a:cubicBezTo>
                <a:cubicBezTo>
                  <a:pt x="2389" y="682"/>
                  <a:pt x="2356" y="697"/>
                  <a:pt x="2415" y="639"/>
                </a:cubicBezTo>
                <a:cubicBezTo>
                  <a:pt x="2428" y="627"/>
                  <a:pt x="2447" y="625"/>
                  <a:pt x="2462" y="615"/>
                </a:cubicBezTo>
                <a:cubicBezTo>
                  <a:pt x="2460" y="606"/>
                  <a:pt x="2444" y="549"/>
                  <a:pt x="2446" y="544"/>
                </a:cubicBezTo>
                <a:cubicBezTo>
                  <a:pt x="2451" y="528"/>
                  <a:pt x="2504" y="522"/>
                  <a:pt x="2509" y="521"/>
                </a:cubicBezTo>
                <a:cubicBezTo>
                  <a:pt x="2526" y="453"/>
                  <a:pt x="2546" y="449"/>
                  <a:pt x="2580" y="394"/>
                </a:cubicBezTo>
                <a:cubicBezTo>
                  <a:pt x="2651" y="397"/>
                  <a:pt x="2723" y="395"/>
                  <a:pt x="2794" y="402"/>
                </a:cubicBezTo>
                <a:cubicBezTo>
                  <a:pt x="2803" y="403"/>
                  <a:pt x="2808" y="414"/>
                  <a:pt x="2817" y="418"/>
                </a:cubicBezTo>
                <a:cubicBezTo>
                  <a:pt x="2862" y="438"/>
                  <a:pt x="2860" y="434"/>
                  <a:pt x="2904" y="434"/>
                </a:cubicBezTo>
              </a:path>
            </a:pathLst>
          </a:custGeom>
          <a:noFill/>
          <a:ln w="38100" cap="sq" cmpd="sng">
            <a:solidFill>
              <a:srgbClr val="1F09C3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5366" name="直接连接符 15365"/>
          <p:cNvSpPr/>
          <p:nvPr/>
        </p:nvSpPr>
        <p:spPr>
          <a:xfrm>
            <a:off x="4367213" y="3527425"/>
            <a:ext cx="71437" cy="1588"/>
          </a:xfrm>
          <a:prstGeom prst="line">
            <a:avLst/>
          </a:prstGeom>
          <a:ln w="76200" cap="sq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5367" name="直接连接符 15366"/>
          <p:cNvSpPr/>
          <p:nvPr/>
        </p:nvSpPr>
        <p:spPr>
          <a:xfrm>
            <a:off x="5230813" y="3455988"/>
            <a:ext cx="69850" cy="1587"/>
          </a:xfrm>
          <a:prstGeom prst="line">
            <a:avLst/>
          </a:prstGeom>
          <a:ln w="76200" cap="sq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133 0.012220 C -0.001596 0.004608 -0.000695 0.002868 0.003789 0.000261 C 0.004816 0.002002 0.008280 0.008306 0.009691 0.008306 C 0.011102 0.008306 0.011870 0.004825 0.013281 0.004392 C 0.018282 0.002868 0.023417 0.002868 0.028417 0.002218 C 0.037776 -0.003004 0.039956 0.008748 0.048421 0.012220 C 0.049190 0.014186 0.049574 0.016792 0.050734 0.018317 C 0.051761 0.019624 0.053555 0.018533 0.054324 0.020274 C 0.055735 0.023755 0.056629 0.032242 0.056629 0.032458 C 0.054834 0.041161 0.054708 0.042676 0.060093 0.046157 C 0.061630 0.053778 0.062657 0.055293 0.067149 0.057909 C 0.069970 0.062914 0.073043 0.063996 0.076508 0.067919 C 0.076892 0.069876 0.077409 0.072050 0.077660 0.074007 C 0.078177 0.077272 0.078436 0.080536 0.078945 0.083792 C 0.079588 0.087932 0.081257 0.095760 0.081257 0.095976 C 0.081641 0.118388 0.081893 0.140790 0.082410 0.163418 C 0.083179 0.192999 0.078436 0.188436 0.087153 0.193215 C 0.087537 0.195182 0.087153 0.198437 0.088305 0.199312 C 0.089464 0.200178 0.090617 0.197788 0.091769 0.197139 C 0.092922 0.196480 0.094207 0.195831 0.095360 0.195182 C 0.094975 0.193215 0.094082 0.187128 0.094082 0.189301 C 0.094082 0.195398 0.094082 0.201486 0.095360 0.207140 C 0.095877 0.209756 0.101003 0.212362 0.102289 0.213237 C 0.105236 0.217800 0.108443 0.219325 0.111781 0.223022 C 0.119088 0.218892 0.114988 0.227153 0.123446 0.223022 C 0.125884 0.221931 0.130500 0.219108 0.130500 0.219325 C 0.130884 0.214535 0.130500 0.209539 0.131653 0.205183 C 0.132169 0.203010 0.134223 0.203010 0.135118 0.201269 C 0.135885 0.199529 0.136018 0.197139 0.136403 0.195182 C 0.132295 0.176684 0.148968 0.172987 0.156281 0.171462 C 0.157433 0.170813 0.158719 0.170380 0.159746 0.169289 C 0.160640 0.168198 0.161157 0.166024 0.162176 0.165375 C 0.165131 0.163202 0.168463 0.163202 0.171543 0.161461 C 0.173205 0.159504 0.176286 0.156672 0.177438 0.153407 C 0.178081 0.151666 0.177697 0.149060 0.178598 0.147536 C 0.181930 0.141881 0.187832 0.144488 0.192575 0.143622 C 0.195013 0.131870 0.197834 0.126216 0.205524 0.123610 C 0.209372 0.122302 0.217195 0.119686 0.217195 0.119912 C 0.220150 0.114907 0.222839 0.113815 0.226688 0.111642 C 0.228358 0.114690 0.230278 0.117729 0.231305 0.121653 C 0.231948 0.124259 0.231564 0.127307 0.232458 0.129697 C 0.234511 0.134703 0.240665 0.134919 0.243103 0.135568 C 0.248103 0.141223 0.253622 0.141449 0.259524 0.143622 C 0.264525 0.149277 0.264776 0.148402 0.268883 0.141449 C 0.269267 0.139482 0.269142 0.137092 0.270036 0.135568 C 0.270937 0.134044 0.272474 0.134703 0.273501 0.133611 C 0.274269 0.132962 0.277601 0.126649 0.278243 0.125567 C 0.279528 0.132087 0.281582 0.137092 0.282860 0.143622 C 0.288119 0.141881 0.291968 0.138617 0.296969 0.141449 C 0.299666 0.139924 0.302872 0.140141 0.305176 0.137525 C 0.307230 0.135135 0.308123 0.130563 0.309919 0.127524 C 0.309535 0.122302 0.308123 0.116864 0.308767 0.111642 C 0.309025 0.109685 0.311205 0.110550 0.312232 0.109685 C 0.314928 0.107295 0.315947 0.105328 0.318133 0.101847 C 0.319153 0.096635 0.320697 0.088581 0.323903 0.085749 C 0.330315 0.080311 0.348399 0.078796 0.354426 0.077921 C 0.361348 0.085749 0.359295 0.084667 0.364938 0.087932 C 0.366098 0.088581 0.368529 0.089889 0.368529 0.090105 " pathEditMode="relative" rAng="0" ptsTypes="fffffffffffffffffffffffffffffffffffffffffffffffffffffffffA">
                                      <p:cBhvr>
                                        <p:cTn id="14" dur="2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" y="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1638 -0.009057 C -0.008751 -0.004542 -0.008358 -0.000015 -0.005598 0.004728 C -0.000222 0.003004 0.002665 -0.000229 0.007655 0.002790 C 0.009492 0.012051 0.010278 0.013560 0.016054 0.010551 C 0.017627 0.012274 0.020916 0.015284 0.021959 0.018516 C 0.022753 0.020892 0.021959 0.024768 0.023274 0.026278 C 0.025240 0.028439 0.028000 0.027572 0.030366 0.028215 C 0.040602 0.034038 0.035091 0.031886 0.047165 0.034252 C 0.052146 0.042013 0.057008 0.041585 0.059238 0.030377 C 0.056222 0.015284 0.050839 0.020678 0.043619 0.014427 C 0.037450 0.009255 0.033776 -0.000443 0.031674 -0.011008 C 0.035613 -0.012732 0.039816 -0.012946 0.043619 -0.015098 C 0.049002 -0.017902 0.045063 -0.020269 0.050839 -0.020920 C 0.060025 -0.021992 0.069210 -0.022216 0.078403 -0.022859 C 0.081813 -0.028896 0.083257 -0.036433 0.086803 -0.042684 C 0.087196 -0.047856 0.085487 -0.054973 0.087982 -0.058420 C 0.089947 -0.061216 0.095202 -0.054536 0.095202 -0.054321 C 0.101893 -0.057126 0.101370 -0.061001 0.107276 -0.064234 C 0.111736 -0.071994 0.112393 -0.071128 0.110821 -0.082122 C 0.113052 -0.096777 0.113445 -0.099795 0.119221 -0.109708 C 0.121322 -0.119835 0.118435 -0.116817 0.114367 -0.123507 C 0.117512 -0.137724 0.126305 -0.130401 0.134840 -0.129320 C 0.146127 -0.123068 0.134054 -0.124792 0.152818 -0.121345 C 0.154004 -0.120050 0.155449 -0.119192 0.156364 -0.117469 C 0.157150 -0.115960 0.156757 -0.113155 0.157679 -0.111647 C 0.159516 -0.108851 0.162404 -0.109065 0.164763 -0.107557 C 0.163583 -0.099367 0.162140 -0.086221 0.160037 -0.078031 C 0.158594 -0.072423 0.155313 -0.068547 0.152818 -0.064234 C 0.152954 -0.055187 0.147050 -0.006052 0.157679 0.010551 C 0.167129 0.005371 0.156099 0.010551 0.176844 0.010551 C 0.183663 0.010551 0.190362 0.009255 0.197181 0.008604 C 0.199547 0.007318 0.202042 0.006023 0.204401 0.004728 C 0.206631 0.003647 0.207160 -0.001523 0.209262 -0.003247 C 0.211493 -0.004971 0.214116 -0.005828 0.216482 -0.007123 C 0.217661 -0.007775 0.220020 -0.009057 0.220020 -0.008846 C 0.221336 -0.015965 0.222908 -0.019840 0.226060 -0.024796 C 0.227769 -0.033200 0.235511 -0.050446 0.240365 -0.054536 C 0.243517 -0.057126 0.249951 -0.057768 0.252445 -0.058420 C 0.253232 -0.060358 0.254146 -0.062081 0.254805 -0.064234 C 0.255326 -0.066171 0.254933 -0.068976 0.255984 -0.070271 C 0.258085 -0.072637 0.263204 -0.074147 0.263204 -0.073933 " pathEditMode="relative" rAng="0" ptsTypes="ffffffffffffffffffffffffffffffffffffffffA">
                                      <p:cBhvr>
                                        <p:cTn id="18" dur="20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" y="-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7650" name="图片 27649"/>
          <p:cNvPicPr>
            <a:picLocks noChangeAspect="1"/>
          </p:cNvPicPr>
          <p:nvPr/>
        </p:nvPicPr>
        <p:blipFill>
          <a:blip r:embed="rId1"/>
          <a:srcRect l="21941" t="26453" r="25635" b="17513"/>
          <a:stretch>
            <a:fillRect/>
          </a:stretch>
        </p:blipFill>
        <p:spPr>
          <a:xfrm>
            <a:off x="1524000" y="0"/>
            <a:ext cx="8604250" cy="690245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27651" name="椭圆 27650"/>
          <p:cNvSpPr/>
          <p:nvPr/>
        </p:nvSpPr>
        <p:spPr>
          <a:xfrm>
            <a:off x="6816725" y="4292600"/>
            <a:ext cx="215900" cy="215900"/>
          </a:xfrm>
          <a:prstGeom prst="ellipse">
            <a:avLst/>
          </a:prstGeom>
          <a:solidFill>
            <a:srgbClr val="FF33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7652" name="椭圆 27651"/>
          <p:cNvSpPr/>
          <p:nvPr/>
        </p:nvSpPr>
        <p:spPr>
          <a:xfrm>
            <a:off x="5232400" y="4941888"/>
            <a:ext cx="215900" cy="215900"/>
          </a:xfrm>
          <a:prstGeom prst="ellipse">
            <a:avLst/>
          </a:prstGeom>
          <a:solidFill>
            <a:srgbClr val="FF33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7653" name="椭圆 27652"/>
          <p:cNvSpPr/>
          <p:nvPr/>
        </p:nvSpPr>
        <p:spPr>
          <a:xfrm>
            <a:off x="5808663" y="3284538"/>
            <a:ext cx="215900" cy="215900"/>
          </a:xfrm>
          <a:prstGeom prst="ellipse">
            <a:avLst/>
          </a:prstGeom>
          <a:solidFill>
            <a:srgbClr val="FF33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7654" name="椭圆 27653"/>
          <p:cNvSpPr/>
          <p:nvPr/>
        </p:nvSpPr>
        <p:spPr>
          <a:xfrm>
            <a:off x="7177088" y="3500438"/>
            <a:ext cx="215900" cy="215900"/>
          </a:xfrm>
          <a:prstGeom prst="ellipse">
            <a:avLst/>
          </a:prstGeom>
          <a:solidFill>
            <a:srgbClr val="FF33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grpSp>
        <p:nvGrpSpPr>
          <p:cNvPr id="27655" name="组合 27654"/>
          <p:cNvGrpSpPr/>
          <p:nvPr/>
        </p:nvGrpSpPr>
        <p:grpSpPr>
          <a:xfrm>
            <a:off x="7032625" y="4533900"/>
            <a:ext cx="3217545" cy="1897380"/>
            <a:chOff x="0" y="0"/>
            <a:chExt cx="1800" cy="1195"/>
          </a:xfrm>
        </p:grpSpPr>
        <p:sp>
          <p:nvSpPr>
            <p:cNvPr id="27656" name="矩形标注 27655"/>
            <p:cNvSpPr/>
            <p:nvPr/>
          </p:nvSpPr>
          <p:spPr>
            <a:xfrm>
              <a:off x="363" y="0"/>
              <a:ext cx="907" cy="182"/>
            </a:xfrm>
            <a:prstGeom prst="wedgeRectCallout">
              <a:avLst>
                <a:gd name="adj1" fmla="val -105898"/>
                <a:gd name="adj2" fmla="val -116481"/>
              </a:avLst>
            </a:prstGeom>
            <a:solidFill>
              <a:schemeClr val="accent1"/>
            </a:solidFill>
            <a:ln w="9525">
              <a:noFill/>
            </a:ln>
          </p:spPr>
          <p:txBody>
            <a:bodyPr/>
            <a:p>
              <a:pPr algn="ctr"/>
              <a:r>
                <a:rPr lang="zh-CN" altLang="en-US" sz="1400" b="1" dirty="0">
                  <a:solidFill>
                    <a:srgbClr val="000000"/>
                  </a:solidFill>
                  <a:latin typeface="Times New Roman" panose="02020603050405020304" pitchFamily="2" charset="0"/>
                </a:rPr>
                <a:t>三峡水电站</a:t>
              </a:r>
              <a:endParaRPr lang="zh-CN" altLang="en-US" sz="1400" b="1" dirty="0">
                <a:solidFill>
                  <a:srgbClr val="000000"/>
                </a:solidFill>
                <a:latin typeface="Times New Roman" panose="02020603050405020304" pitchFamily="2" charset="0"/>
              </a:endParaRPr>
            </a:p>
          </p:txBody>
        </p:sp>
        <p:pic>
          <p:nvPicPr>
            <p:cNvPr id="27657" name="图片 27656" descr="gesajs0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181"/>
              <a:ext cx="1800" cy="1014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27658" name="组合 27657"/>
          <p:cNvGrpSpPr/>
          <p:nvPr/>
        </p:nvGrpSpPr>
        <p:grpSpPr>
          <a:xfrm>
            <a:off x="1641475" y="3558540"/>
            <a:ext cx="2951480" cy="2089785"/>
            <a:chOff x="0" y="0"/>
            <a:chExt cx="1859" cy="1200"/>
          </a:xfrm>
        </p:grpSpPr>
        <p:sp>
          <p:nvSpPr>
            <p:cNvPr id="27659" name="矩形标注 27658"/>
            <p:cNvSpPr/>
            <p:nvPr/>
          </p:nvSpPr>
          <p:spPr>
            <a:xfrm>
              <a:off x="1678" y="227"/>
              <a:ext cx="181" cy="862"/>
            </a:xfrm>
            <a:prstGeom prst="wedgeRectCallout">
              <a:avLst>
                <a:gd name="adj1" fmla="val 328454"/>
                <a:gd name="adj2" fmla="val 25176"/>
              </a:avLst>
            </a:prstGeom>
            <a:solidFill>
              <a:srgbClr val="EEB00B"/>
            </a:solidFill>
            <a:ln w="9525">
              <a:noFill/>
            </a:ln>
          </p:spPr>
          <p:txBody>
            <a:bodyPr/>
            <a:p>
              <a:pPr algn="ctr"/>
              <a:r>
                <a:rPr lang="zh-CN" altLang="en-US" sz="1400" b="1" dirty="0">
                  <a:solidFill>
                    <a:srgbClr val="000000"/>
                  </a:solidFill>
                  <a:latin typeface="Times New Roman" panose="02020603050405020304" pitchFamily="2" charset="0"/>
                </a:rPr>
                <a:t>二滩水电站</a:t>
              </a:r>
              <a:endParaRPr lang="zh-CN" altLang="en-US" sz="1400" b="1" dirty="0">
                <a:solidFill>
                  <a:srgbClr val="000000"/>
                </a:solidFill>
                <a:latin typeface="Times New Roman" panose="02020603050405020304" pitchFamily="2" charset="0"/>
              </a:endParaRPr>
            </a:p>
          </p:txBody>
        </p:sp>
        <p:pic>
          <p:nvPicPr>
            <p:cNvPr id="27660" name="图片 27659" descr="image00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1680" cy="1200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27661" name="组合 27660"/>
          <p:cNvGrpSpPr/>
          <p:nvPr/>
        </p:nvGrpSpPr>
        <p:grpSpPr>
          <a:xfrm>
            <a:off x="7215505" y="90170"/>
            <a:ext cx="2746375" cy="2967355"/>
            <a:chOff x="0" y="0"/>
            <a:chExt cx="1730" cy="1316"/>
          </a:xfrm>
        </p:grpSpPr>
        <p:sp>
          <p:nvSpPr>
            <p:cNvPr id="27662" name="矩形标注 27661"/>
            <p:cNvSpPr/>
            <p:nvPr/>
          </p:nvSpPr>
          <p:spPr>
            <a:xfrm>
              <a:off x="499" y="1134"/>
              <a:ext cx="907" cy="182"/>
            </a:xfrm>
            <a:prstGeom prst="wedgeRectCallout">
              <a:avLst>
                <a:gd name="adj1" fmla="val -103361"/>
                <a:gd name="adj2" fmla="val 216481"/>
              </a:avLst>
            </a:prstGeom>
            <a:solidFill>
              <a:schemeClr val="accent1"/>
            </a:solidFill>
            <a:ln w="9525">
              <a:noFill/>
            </a:ln>
          </p:spPr>
          <p:txBody>
            <a:bodyPr/>
            <a:p>
              <a:pPr algn="ctr"/>
              <a:r>
                <a:rPr lang="zh-CN" altLang="en-US" sz="1400" b="1" dirty="0">
                  <a:solidFill>
                    <a:srgbClr val="000000"/>
                  </a:solidFill>
                  <a:latin typeface="Times New Roman" panose="02020603050405020304" pitchFamily="2" charset="0"/>
                </a:rPr>
                <a:t>小浪底水电站</a:t>
              </a:r>
              <a:endParaRPr lang="zh-CN" altLang="en-US" sz="1400" b="1" dirty="0">
                <a:solidFill>
                  <a:srgbClr val="000000"/>
                </a:solidFill>
                <a:latin typeface="Times New Roman" panose="02020603050405020304" pitchFamily="2" charset="0"/>
              </a:endParaRPr>
            </a:p>
          </p:txBody>
        </p:sp>
        <p:pic>
          <p:nvPicPr>
            <p:cNvPr id="27663" name="图片 27662" descr="web_20060309_84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0"/>
              <a:ext cx="1730" cy="1133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27664" name="组合 27663"/>
          <p:cNvGrpSpPr/>
          <p:nvPr/>
        </p:nvGrpSpPr>
        <p:grpSpPr>
          <a:xfrm>
            <a:off x="2159000" y="243205"/>
            <a:ext cx="3578225" cy="2609850"/>
            <a:chOff x="0" y="0"/>
            <a:chExt cx="1646" cy="1316"/>
          </a:xfrm>
        </p:grpSpPr>
        <p:sp>
          <p:nvSpPr>
            <p:cNvPr id="27665" name="矩形标注 27664"/>
            <p:cNvSpPr/>
            <p:nvPr/>
          </p:nvSpPr>
          <p:spPr>
            <a:xfrm>
              <a:off x="466" y="1134"/>
              <a:ext cx="907" cy="182"/>
            </a:xfrm>
            <a:prstGeom prst="wedgeRectCallout">
              <a:avLst>
                <a:gd name="adj1" fmla="val 90463"/>
                <a:gd name="adj2" fmla="val 192306"/>
              </a:avLst>
            </a:prstGeom>
            <a:solidFill>
              <a:schemeClr val="accent1"/>
            </a:solidFill>
            <a:ln w="9525">
              <a:noFill/>
            </a:ln>
          </p:spPr>
          <p:txBody>
            <a:bodyPr/>
            <a:p>
              <a:pPr algn="ctr"/>
              <a:r>
                <a:rPr lang="zh-CN" altLang="en-US" sz="1400" b="1" dirty="0">
                  <a:solidFill>
                    <a:srgbClr val="000000"/>
                  </a:solidFill>
                  <a:latin typeface="Times New Roman" panose="02020603050405020304" pitchFamily="2" charset="0"/>
                </a:rPr>
                <a:t>刘家峡水电站</a:t>
              </a:r>
              <a:endParaRPr lang="zh-CN" altLang="en-US" sz="1400" b="1" dirty="0">
                <a:solidFill>
                  <a:srgbClr val="000000"/>
                </a:solidFill>
                <a:latin typeface="Times New Roman" panose="02020603050405020304" pitchFamily="2" charset="0"/>
              </a:endParaRPr>
            </a:p>
          </p:txBody>
        </p:sp>
        <p:pic>
          <p:nvPicPr>
            <p:cNvPr id="27666" name="图片 27665" descr="奔腾泄水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0" y="0"/>
              <a:ext cx="1646" cy="1134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7667" name="未知"/>
          <p:cNvSpPr/>
          <p:nvPr/>
        </p:nvSpPr>
        <p:spPr>
          <a:xfrm>
            <a:off x="4843463" y="2492375"/>
            <a:ext cx="3198812" cy="1316038"/>
          </a:xfrm>
          <a:custGeom>
            <a:avLst/>
            <a:gdLst/>
            <a:ahLst/>
            <a:cxnLst/>
            <a:pathLst>
              <a:path w="2015" h="829">
                <a:moveTo>
                  <a:pt x="0" y="592"/>
                </a:moveTo>
                <a:cubicBezTo>
                  <a:pt x="38" y="602"/>
                  <a:pt x="43" y="620"/>
                  <a:pt x="79" y="608"/>
                </a:cubicBezTo>
                <a:cubicBezTo>
                  <a:pt x="95" y="613"/>
                  <a:pt x="121" y="607"/>
                  <a:pt x="126" y="623"/>
                </a:cubicBezTo>
                <a:cubicBezTo>
                  <a:pt x="137" y="655"/>
                  <a:pt x="126" y="644"/>
                  <a:pt x="158" y="655"/>
                </a:cubicBezTo>
                <a:cubicBezTo>
                  <a:pt x="176" y="708"/>
                  <a:pt x="160" y="712"/>
                  <a:pt x="205" y="687"/>
                </a:cubicBezTo>
                <a:cubicBezTo>
                  <a:pt x="213" y="682"/>
                  <a:pt x="221" y="676"/>
                  <a:pt x="229" y="671"/>
                </a:cubicBezTo>
                <a:cubicBezTo>
                  <a:pt x="220" y="698"/>
                  <a:pt x="205" y="729"/>
                  <a:pt x="229" y="758"/>
                </a:cubicBezTo>
                <a:cubicBezTo>
                  <a:pt x="238" y="768"/>
                  <a:pt x="255" y="753"/>
                  <a:pt x="268" y="750"/>
                </a:cubicBezTo>
                <a:cubicBezTo>
                  <a:pt x="318" y="762"/>
                  <a:pt x="359" y="774"/>
                  <a:pt x="410" y="781"/>
                </a:cubicBezTo>
                <a:cubicBezTo>
                  <a:pt x="426" y="829"/>
                  <a:pt x="455" y="807"/>
                  <a:pt x="497" y="821"/>
                </a:cubicBezTo>
                <a:cubicBezTo>
                  <a:pt x="551" y="785"/>
                  <a:pt x="532" y="773"/>
                  <a:pt x="481" y="758"/>
                </a:cubicBezTo>
                <a:cubicBezTo>
                  <a:pt x="473" y="753"/>
                  <a:pt x="465" y="749"/>
                  <a:pt x="458" y="742"/>
                </a:cubicBezTo>
                <a:cubicBezTo>
                  <a:pt x="451" y="735"/>
                  <a:pt x="449" y="724"/>
                  <a:pt x="442" y="718"/>
                </a:cubicBezTo>
                <a:cubicBezTo>
                  <a:pt x="428" y="706"/>
                  <a:pt x="394" y="687"/>
                  <a:pt x="394" y="687"/>
                </a:cubicBezTo>
                <a:cubicBezTo>
                  <a:pt x="352" y="620"/>
                  <a:pt x="410" y="709"/>
                  <a:pt x="355" y="639"/>
                </a:cubicBezTo>
                <a:cubicBezTo>
                  <a:pt x="343" y="624"/>
                  <a:pt x="323" y="592"/>
                  <a:pt x="323" y="592"/>
                </a:cubicBezTo>
                <a:cubicBezTo>
                  <a:pt x="360" y="538"/>
                  <a:pt x="337" y="551"/>
                  <a:pt x="379" y="537"/>
                </a:cubicBezTo>
                <a:cubicBezTo>
                  <a:pt x="424" y="539"/>
                  <a:pt x="638" y="555"/>
                  <a:pt x="694" y="537"/>
                </a:cubicBezTo>
                <a:cubicBezTo>
                  <a:pt x="712" y="531"/>
                  <a:pt x="726" y="489"/>
                  <a:pt x="726" y="489"/>
                </a:cubicBezTo>
                <a:cubicBezTo>
                  <a:pt x="723" y="476"/>
                  <a:pt x="717" y="463"/>
                  <a:pt x="718" y="450"/>
                </a:cubicBezTo>
                <a:cubicBezTo>
                  <a:pt x="724" y="384"/>
                  <a:pt x="738" y="402"/>
                  <a:pt x="797" y="395"/>
                </a:cubicBezTo>
                <a:cubicBezTo>
                  <a:pt x="823" y="386"/>
                  <a:pt x="868" y="355"/>
                  <a:pt x="868" y="355"/>
                </a:cubicBezTo>
                <a:cubicBezTo>
                  <a:pt x="905" y="299"/>
                  <a:pt x="894" y="326"/>
                  <a:pt x="907" y="276"/>
                </a:cubicBezTo>
                <a:cubicBezTo>
                  <a:pt x="897" y="237"/>
                  <a:pt x="897" y="228"/>
                  <a:pt x="931" y="205"/>
                </a:cubicBezTo>
                <a:cubicBezTo>
                  <a:pt x="951" y="148"/>
                  <a:pt x="905" y="70"/>
                  <a:pt x="970" y="47"/>
                </a:cubicBezTo>
                <a:cubicBezTo>
                  <a:pt x="1001" y="3"/>
                  <a:pt x="1016" y="7"/>
                  <a:pt x="1073" y="0"/>
                </a:cubicBezTo>
                <a:cubicBezTo>
                  <a:pt x="1100" y="41"/>
                  <a:pt x="1135" y="34"/>
                  <a:pt x="1184" y="40"/>
                </a:cubicBezTo>
                <a:cubicBezTo>
                  <a:pt x="1200" y="45"/>
                  <a:pt x="1217" y="46"/>
                  <a:pt x="1231" y="55"/>
                </a:cubicBezTo>
                <a:cubicBezTo>
                  <a:pt x="1239" y="60"/>
                  <a:pt x="1246" y="67"/>
                  <a:pt x="1255" y="71"/>
                </a:cubicBezTo>
                <a:cubicBezTo>
                  <a:pt x="1270" y="78"/>
                  <a:pt x="1302" y="87"/>
                  <a:pt x="1302" y="87"/>
                </a:cubicBezTo>
                <a:cubicBezTo>
                  <a:pt x="1318" y="148"/>
                  <a:pt x="1296" y="105"/>
                  <a:pt x="1333" y="111"/>
                </a:cubicBezTo>
                <a:cubicBezTo>
                  <a:pt x="1342" y="113"/>
                  <a:pt x="1349" y="121"/>
                  <a:pt x="1357" y="126"/>
                </a:cubicBezTo>
                <a:cubicBezTo>
                  <a:pt x="1352" y="134"/>
                  <a:pt x="1348" y="143"/>
                  <a:pt x="1341" y="150"/>
                </a:cubicBezTo>
                <a:cubicBezTo>
                  <a:pt x="1334" y="157"/>
                  <a:pt x="1320" y="157"/>
                  <a:pt x="1318" y="166"/>
                </a:cubicBezTo>
                <a:cubicBezTo>
                  <a:pt x="1275" y="361"/>
                  <a:pt x="1358" y="252"/>
                  <a:pt x="1262" y="316"/>
                </a:cubicBezTo>
                <a:cubicBezTo>
                  <a:pt x="1257" y="366"/>
                  <a:pt x="1268" y="431"/>
                  <a:pt x="1255" y="474"/>
                </a:cubicBezTo>
                <a:cubicBezTo>
                  <a:pt x="1252" y="495"/>
                  <a:pt x="1247" y="516"/>
                  <a:pt x="1247" y="537"/>
                </a:cubicBezTo>
                <a:cubicBezTo>
                  <a:pt x="1247" y="548"/>
                  <a:pt x="1255" y="557"/>
                  <a:pt x="1255" y="568"/>
                </a:cubicBezTo>
                <a:cubicBezTo>
                  <a:pt x="1255" y="605"/>
                  <a:pt x="1243" y="642"/>
                  <a:pt x="1239" y="679"/>
                </a:cubicBezTo>
                <a:cubicBezTo>
                  <a:pt x="1242" y="692"/>
                  <a:pt x="1236" y="711"/>
                  <a:pt x="1247" y="718"/>
                </a:cubicBezTo>
                <a:cubicBezTo>
                  <a:pt x="1261" y="728"/>
                  <a:pt x="1331" y="688"/>
                  <a:pt x="1357" y="687"/>
                </a:cubicBezTo>
                <a:cubicBezTo>
                  <a:pt x="1439" y="682"/>
                  <a:pt x="1520" y="682"/>
                  <a:pt x="1602" y="679"/>
                </a:cubicBezTo>
                <a:cubicBezTo>
                  <a:pt x="1618" y="674"/>
                  <a:pt x="1633" y="668"/>
                  <a:pt x="1649" y="663"/>
                </a:cubicBezTo>
                <a:cubicBezTo>
                  <a:pt x="1657" y="660"/>
                  <a:pt x="1673" y="655"/>
                  <a:pt x="1673" y="655"/>
                </a:cubicBezTo>
                <a:cubicBezTo>
                  <a:pt x="1689" y="644"/>
                  <a:pt x="1704" y="634"/>
                  <a:pt x="1720" y="623"/>
                </a:cubicBezTo>
                <a:cubicBezTo>
                  <a:pt x="1727" y="618"/>
                  <a:pt x="1722" y="606"/>
                  <a:pt x="1728" y="600"/>
                </a:cubicBezTo>
                <a:cubicBezTo>
                  <a:pt x="1734" y="594"/>
                  <a:pt x="1744" y="595"/>
                  <a:pt x="1752" y="592"/>
                </a:cubicBezTo>
                <a:cubicBezTo>
                  <a:pt x="1760" y="567"/>
                  <a:pt x="1786" y="511"/>
                  <a:pt x="1807" y="497"/>
                </a:cubicBezTo>
                <a:cubicBezTo>
                  <a:pt x="1823" y="487"/>
                  <a:pt x="1854" y="466"/>
                  <a:pt x="1854" y="466"/>
                </a:cubicBezTo>
                <a:cubicBezTo>
                  <a:pt x="1882" y="381"/>
                  <a:pt x="1835" y="506"/>
                  <a:pt x="1886" y="426"/>
                </a:cubicBezTo>
                <a:cubicBezTo>
                  <a:pt x="1895" y="412"/>
                  <a:pt x="1886" y="384"/>
                  <a:pt x="1902" y="379"/>
                </a:cubicBezTo>
                <a:cubicBezTo>
                  <a:pt x="1958" y="360"/>
                  <a:pt x="1935" y="372"/>
                  <a:pt x="1973" y="347"/>
                </a:cubicBezTo>
                <a:cubicBezTo>
                  <a:pt x="1978" y="339"/>
                  <a:pt x="1981" y="330"/>
                  <a:pt x="1988" y="324"/>
                </a:cubicBezTo>
                <a:cubicBezTo>
                  <a:pt x="2015" y="303"/>
                  <a:pt x="2012" y="328"/>
                  <a:pt x="2012" y="308"/>
                </a:cubicBezTo>
              </a:path>
            </a:pathLst>
          </a:custGeom>
          <a:noFill/>
          <a:ln w="38100" cap="sq" cmpd="sng">
            <a:solidFill>
              <a:srgbClr val="1F09C3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7668" name="未知"/>
          <p:cNvSpPr/>
          <p:nvPr/>
        </p:nvSpPr>
        <p:spPr>
          <a:xfrm>
            <a:off x="4003675" y="3444875"/>
            <a:ext cx="4610100" cy="1730375"/>
          </a:xfrm>
          <a:custGeom>
            <a:avLst/>
            <a:gdLst/>
            <a:ahLst/>
            <a:cxnLst/>
            <a:pathLst>
              <a:path w="2904" h="1090">
                <a:moveTo>
                  <a:pt x="0" y="79"/>
                </a:moveTo>
                <a:cubicBezTo>
                  <a:pt x="11" y="47"/>
                  <a:pt x="19" y="34"/>
                  <a:pt x="48" y="16"/>
                </a:cubicBezTo>
                <a:cubicBezTo>
                  <a:pt x="76" y="26"/>
                  <a:pt x="97" y="40"/>
                  <a:pt x="127" y="47"/>
                </a:cubicBezTo>
                <a:cubicBezTo>
                  <a:pt x="135" y="52"/>
                  <a:pt x="141" y="61"/>
                  <a:pt x="150" y="63"/>
                </a:cubicBezTo>
                <a:cubicBezTo>
                  <a:pt x="158" y="64"/>
                  <a:pt x="166" y="57"/>
                  <a:pt x="174" y="55"/>
                </a:cubicBezTo>
                <a:cubicBezTo>
                  <a:pt x="215" y="45"/>
                  <a:pt x="238" y="44"/>
                  <a:pt x="284" y="39"/>
                </a:cubicBezTo>
                <a:cubicBezTo>
                  <a:pt x="292" y="34"/>
                  <a:pt x="301" y="30"/>
                  <a:pt x="308" y="24"/>
                </a:cubicBezTo>
                <a:cubicBezTo>
                  <a:pt x="317" y="17"/>
                  <a:pt x="321" y="0"/>
                  <a:pt x="332" y="0"/>
                </a:cubicBezTo>
                <a:cubicBezTo>
                  <a:pt x="341" y="0"/>
                  <a:pt x="340" y="17"/>
                  <a:pt x="347" y="24"/>
                </a:cubicBezTo>
                <a:cubicBezTo>
                  <a:pt x="354" y="31"/>
                  <a:pt x="363" y="34"/>
                  <a:pt x="371" y="39"/>
                </a:cubicBezTo>
                <a:cubicBezTo>
                  <a:pt x="391" y="70"/>
                  <a:pt x="383" y="83"/>
                  <a:pt x="418" y="95"/>
                </a:cubicBezTo>
                <a:cubicBezTo>
                  <a:pt x="437" y="151"/>
                  <a:pt x="408" y="86"/>
                  <a:pt x="458" y="126"/>
                </a:cubicBezTo>
                <a:cubicBezTo>
                  <a:pt x="465" y="131"/>
                  <a:pt x="462" y="142"/>
                  <a:pt x="466" y="150"/>
                </a:cubicBezTo>
                <a:cubicBezTo>
                  <a:pt x="499" y="215"/>
                  <a:pt x="465" y="130"/>
                  <a:pt x="497" y="197"/>
                </a:cubicBezTo>
                <a:cubicBezTo>
                  <a:pt x="506" y="216"/>
                  <a:pt x="502" y="229"/>
                  <a:pt x="521" y="244"/>
                </a:cubicBezTo>
                <a:cubicBezTo>
                  <a:pt x="528" y="249"/>
                  <a:pt x="537" y="249"/>
                  <a:pt x="545" y="252"/>
                </a:cubicBezTo>
                <a:cubicBezTo>
                  <a:pt x="550" y="260"/>
                  <a:pt x="554" y="269"/>
                  <a:pt x="561" y="276"/>
                </a:cubicBezTo>
                <a:cubicBezTo>
                  <a:pt x="568" y="283"/>
                  <a:pt x="579" y="284"/>
                  <a:pt x="584" y="292"/>
                </a:cubicBezTo>
                <a:cubicBezTo>
                  <a:pt x="622" y="353"/>
                  <a:pt x="574" y="330"/>
                  <a:pt x="624" y="347"/>
                </a:cubicBezTo>
                <a:cubicBezTo>
                  <a:pt x="633" y="402"/>
                  <a:pt x="641" y="424"/>
                  <a:pt x="695" y="442"/>
                </a:cubicBezTo>
                <a:cubicBezTo>
                  <a:pt x="692" y="487"/>
                  <a:pt x="694" y="532"/>
                  <a:pt x="687" y="576"/>
                </a:cubicBezTo>
                <a:cubicBezTo>
                  <a:pt x="686" y="586"/>
                  <a:pt x="672" y="590"/>
                  <a:pt x="671" y="600"/>
                </a:cubicBezTo>
                <a:cubicBezTo>
                  <a:pt x="667" y="656"/>
                  <a:pt x="681" y="725"/>
                  <a:pt x="695" y="781"/>
                </a:cubicBezTo>
                <a:cubicBezTo>
                  <a:pt x="684" y="813"/>
                  <a:pt x="698" y="836"/>
                  <a:pt x="687" y="868"/>
                </a:cubicBezTo>
                <a:cubicBezTo>
                  <a:pt x="690" y="876"/>
                  <a:pt x="689" y="885"/>
                  <a:pt x="695" y="891"/>
                </a:cubicBezTo>
                <a:cubicBezTo>
                  <a:pt x="701" y="897"/>
                  <a:pt x="714" y="892"/>
                  <a:pt x="718" y="899"/>
                </a:cubicBezTo>
                <a:cubicBezTo>
                  <a:pt x="726" y="913"/>
                  <a:pt x="723" y="931"/>
                  <a:pt x="726" y="947"/>
                </a:cubicBezTo>
                <a:cubicBezTo>
                  <a:pt x="729" y="939"/>
                  <a:pt x="728" y="929"/>
                  <a:pt x="734" y="923"/>
                </a:cubicBezTo>
                <a:cubicBezTo>
                  <a:pt x="740" y="917"/>
                  <a:pt x="753" y="922"/>
                  <a:pt x="758" y="915"/>
                </a:cubicBezTo>
                <a:cubicBezTo>
                  <a:pt x="765" y="907"/>
                  <a:pt x="760" y="893"/>
                  <a:pt x="766" y="884"/>
                </a:cubicBezTo>
                <a:cubicBezTo>
                  <a:pt x="771" y="876"/>
                  <a:pt x="781" y="873"/>
                  <a:pt x="789" y="868"/>
                </a:cubicBezTo>
                <a:cubicBezTo>
                  <a:pt x="786" y="894"/>
                  <a:pt x="789" y="922"/>
                  <a:pt x="781" y="947"/>
                </a:cubicBezTo>
                <a:cubicBezTo>
                  <a:pt x="778" y="956"/>
                  <a:pt x="758" y="953"/>
                  <a:pt x="758" y="962"/>
                </a:cubicBezTo>
                <a:cubicBezTo>
                  <a:pt x="758" y="973"/>
                  <a:pt x="799" y="984"/>
                  <a:pt x="805" y="986"/>
                </a:cubicBezTo>
                <a:cubicBezTo>
                  <a:pt x="833" y="1028"/>
                  <a:pt x="871" y="1019"/>
                  <a:pt x="916" y="1034"/>
                </a:cubicBezTo>
                <a:cubicBezTo>
                  <a:pt x="933" y="1090"/>
                  <a:pt x="927" y="1083"/>
                  <a:pt x="987" y="1073"/>
                </a:cubicBezTo>
                <a:cubicBezTo>
                  <a:pt x="995" y="1065"/>
                  <a:pt x="1000" y="1054"/>
                  <a:pt x="1010" y="1049"/>
                </a:cubicBezTo>
                <a:cubicBezTo>
                  <a:pt x="1022" y="1043"/>
                  <a:pt x="1044" y="1053"/>
                  <a:pt x="1050" y="1041"/>
                </a:cubicBezTo>
                <a:cubicBezTo>
                  <a:pt x="1097" y="942"/>
                  <a:pt x="1013" y="953"/>
                  <a:pt x="1105" y="907"/>
                </a:cubicBezTo>
                <a:cubicBezTo>
                  <a:pt x="1110" y="899"/>
                  <a:pt x="1121" y="893"/>
                  <a:pt x="1121" y="884"/>
                </a:cubicBezTo>
                <a:cubicBezTo>
                  <a:pt x="1121" y="867"/>
                  <a:pt x="1105" y="836"/>
                  <a:pt x="1105" y="836"/>
                </a:cubicBezTo>
                <a:cubicBezTo>
                  <a:pt x="1143" y="830"/>
                  <a:pt x="1178" y="820"/>
                  <a:pt x="1215" y="813"/>
                </a:cubicBezTo>
                <a:cubicBezTo>
                  <a:pt x="1236" y="749"/>
                  <a:pt x="1207" y="811"/>
                  <a:pt x="1334" y="781"/>
                </a:cubicBezTo>
                <a:cubicBezTo>
                  <a:pt x="1345" y="778"/>
                  <a:pt x="1348" y="763"/>
                  <a:pt x="1357" y="757"/>
                </a:cubicBezTo>
                <a:cubicBezTo>
                  <a:pt x="1364" y="752"/>
                  <a:pt x="1373" y="752"/>
                  <a:pt x="1381" y="749"/>
                </a:cubicBezTo>
                <a:cubicBezTo>
                  <a:pt x="1384" y="736"/>
                  <a:pt x="1380" y="719"/>
                  <a:pt x="1389" y="710"/>
                </a:cubicBezTo>
                <a:cubicBezTo>
                  <a:pt x="1409" y="690"/>
                  <a:pt x="1515" y="687"/>
                  <a:pt x="1523" y="686"/>
                </a:cubicBezTo>
                <a:cubicBezTo>
                  <a:pt x="1526" y="662"/>
                  <a:pt x="1518" y="635"/>
                  <a:pt x="1531" y="615"/>
                </a:cubicBezTo>
                <a:cubicBezTo>
                  <a:pt x="1540" y="601"/>
                  <a:pt x="1578" y="600"/>
                  <a:pt x="1578" y="600"/>
                </a:cubicBezTo>
                <a:cubicBezTo>
                  <a:pt x="1613" y="547"/>
                  <a:pt x="1646" y="597"/>
                  <a:pt x="1681" y="544"/>
                </a:cubicBezTo>
                <a:cubicBezTo>
                  <a:pt x="1702" y="547"/>
                  <a:pt x="1723" y="552"/>
                  <a:pt x="1744" y="552"/>
                </a:cubicBezTo>
                <a:cubicBezTo>
                  <a:pt x="1776" y="552"/>
                  <a:pt x="1811" y="529"/>
                  <a:pt x="1839" y="544"/>
                </a:cubicBezTo>
                <a:cubicBezTo>
                  <a:pt x="1858" y="554"/>
                  <a:pt x="1835" y="590"/>
                  <a:pt x="1847" y="607"/>
                </a:cubicBezTo>
                <a:cubicBezTo>
                  <a:pt x="1857" y="622"/>
                  <a:pt x="1936" y="635"/>
                  <a:pt x="1957" y="639"/>
                </a:cubicBezTo>
                <a:cubicBezTo>
                  <a:pt x="1960" y="652"/>
                  <a:pt x="1954" y="670"/>
                  <a:pt x="1965" y="678"/>
                </a:cubicBezTo>
                <a:cubicBezTo>
                  <a:pt x="1973" y="684"/>
                  <a:pt x="1980" y="661"/>
                  <a:pt x="1989" y="663"/>
                </a:cubicBezTo>
                <a:cubicBezTo>
                  <a:pt x="2000" y="665"/>
                  <a:pt x="2003" y="680"/>
                  <a:pt x="2012" y="686"/>
                </a:cubicBezTo>
                <a:cubicBezTo>
                  <a:pt x="2019" y="691"/>
                  <a:pt x="2064" y="701"/>
                  <a:pt x="2068" y="702"/>
                </a:cubicBezTo>
                <a:cubicBezTo>
                  <a:pt x="2117" y="689"/>
                  <a:pt x="2090" y="700"/>
                  <a:pt x="2146" y="663"/>
                </a:cubicBezTo>
                <a:cubicBezTo>
                  <a:pt x="2154" y="658"/>
                  <a:pt x="2170" y="647"/>
                  <a:pt x="2170" y="647"/>
                </a:cubicBezTo>
                <a:cubicBezTo>
                  <a:pt x="2189" y="592"/>
                  <a:pt x="2170" y="605"/>
                  <a:pt x="2210" y="592"/>
                </a:cubicBezTo>
                <a:cubicBezTo>
                  <a:pt x="2243" y="604"/>
                  <a:pt x="2244" y="615"/>
                  <a:pt x="2233" y="647"/>
                </a:cubicBezTo>
                <a:cubicBezTo>
                  <a:pt x="2241" y="650"/>
                  <a:pt x="2250" y="650"/>
                  <a:pt x="2257" y="655"/>
                </a:cubicBezTo>
                <a:cubicBezTo>
                  <a:pt x="2264" y="661"/>
                  <a:pt x="2265" y="673"/>
                  <a:pt x="2273" y="678"/>
                </a:cubicBezTo>
                <a:cubicBezTo>
                  <a:pt x="2287" y="687"/>
                  <a:pt x="2320" y="694"/>
                  <a:pt x="2320" y="694"/>
                </a:cubicBezTo>
                <a:cubicBezTo>
                  <a:pt x="2389" y="682"/>
                  <a:pt x="2356" y="697"/>
                  <a:pt x="2415" y="639"/>
                </a:cubicBezTo>
                <a:cubicBezTo>
                  <a:pt x="2428" y="627"/>
                  <a:pt x="2447" y="625"/>
                  <a:pt x="2462" y="615"/>
                </a:cubicBezTo>
                <a:cubicBezTo>
                  <a:pt x="2460" y="606"/>
                  <a:pt x="2444" y="549"/>
                  <a:pt x="2446" y="544"/>
                </a:cubicBezTo>
                <a:cubicBezTo>
                  <a:pt x="2451" y="528"/>
                  <a:pt x="2504" y="522"/>
                  <a:pt x="2509" y="521"/>
                </a:cubicBezTo>
                <a:cubicBezTo>
                  <a:pt x="2526" y="453"/>
                  <a:pt x="2546" y="449"/>
                  <a:pt x="2580" y="394"/>
                </a:cubicBezTo>
                <a:cubicBezTo>
                  <a:pt x="2651" y="397"/>
                  <a:pt x="2723" y="395"/>
                  <a:pt x="2794" y="402"/>
                </a:cubicBezTo>
                <a:cubicBezTo>
                  <a:pt x="2803" y="403"/>
                  <a:pt x="2808" y="414"/>
                  <a:pt x="2817" y="418"/>
                </a:cubicBezTo>
                <a:cubicBezTo>
                  <a:pt x="2862" y="438"/>
                  <a:pt x="2860" y="434"/>
                  <a:pt x="2904" y="434"/>
                </a:cubicBezTo>
              </a:path>
            </a:pathLst>
          </a:custGeom>
          <a:noFill/>
          <a:ln w="38100" cap="sq" cmpd="sng">
            <a:solidFill>
              <a:srgbClr val="1F09C3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7669" name="未知"/>
          <p:cNvSpPr/>
          <p:nvPr/>
        </p:nvSpPr>
        <p:spPr>
          <a:xfrm>
            <a:off x="5627688" y="5235575"/>
            <a:ext cx="1808162" cy="614363"/>
          </a:xfrm>
          <a:custGeom>
            <a:avLst/>
            <a:gdLst/>
            <a:ahLst/>
            <a:cxnLst/>
            <a:pathLst>
              <a:path w="1139" h="387">
                <a:moveTo>
                  <a:pt x="90" y="0"/>
                </a:moveTo>
                <a:cubicBezTo>
                  <a:pt x="71" y="56"/>
                  <a:pt x="68" y="32"/>
                  <a:pt x="82" y="71"/>
                </a:cubicBezTo>
                <a:cubicBezTo>
                  <a:pt x="67" y="116"/>
                  <a:pt x="65" y="84"/>
                  <a:pt x="27" y="71"/>
                </a:cubicBezTo>
                <a:cubicBezTo>
                  <a:pt x="0" y="111"/>
                  <a:pt x="22" y="166"/>
                  <a:pt x="27" y="213"/>
                </a:cubicBezTo>
                <a:cubicBezTo>
                  <a:pt x="43" y="208"/>
                  <a:pt x="65" y="211"/>
                  <a:pt x="74" y="197"/>
                </a:cubicBezTo>
                <a:cubicBezTo>
                  <a:pt x="92" y="170"/>
                  <a:pt x="107" y="161"/>
                  <a:pt x="137" y="150"/>
                </a:cubicBezTo>
                <a:cubicBezTo>
                  <a:pt x="161" y="114"/>
                  <a:pt x="180" y="119"/>
                  <a:pt x="224" y="111"/>
                </a:cubicBezTo>
                <a:cubicBezTo>
                  <a:pt x="279" y="74"/>
                  <a:pt x="220" y="102"/>
                  <a:pt x="263" y="119"/>
                </a:cubicBezTo>
                <a:cubicBezTo>
                  <a:pt x="283" y="127"/>
                  <a:pt x="306" y="124"/>
                  <a:pt x="327" y="126"/>
                </a:cubicBezTo>
                <a:cubicBezTo>
                  <a:pt x="346" y="97"/>
                  <a:pt x="363" y="100"/>
                  <a:pt x="382" y="71"/>
                </a:cubicBezTo>
                <a:cubicBezTo>
                  <a:pt x="401" y="100"/>
                  <a:pt x="399" y="116"/>
                  <a:pt x="429" y="134"/>
                </a:cubicBezTo>
                <a:cubicBezTo>
                  <a:pt x="448" y="191"/>
                  <a:pt x="431" y="173"/>
                  <a:pt x="469" y="197"/>
                </a:cubicBezTo>
                <a:cubicBezTo>
                  <a:pt x="471" y="205"/>
                  <a:pt x="470" y="215"/>
                  <a:pt x="476" y="221"/>
                </a:cubicBezTo>
                <a:cubicBezTo>
                  <a:pt x="482" y="227"/>
                  <a:pt x="492" y="227"/>
                  <a:pt x="500" y="229"/>
                </a:cubicBezTo>
                <a:cubicBezTo>
                  <a:pt x="551" y="240"/>
                  <a:pt x="597" y="241"/>
                  <a:pt x="650" y="245"/>
                </a:cubicBezTo>
                <a:cubicBezTo>
                  <a:pt x="705" y="254"/>
                  <a:pt x="762" y="252"/>
                  <a:pt x="816" y="268"/>
                </a:cubicBezTo>
                <a:cubicBezTo>
                  <a:pt x="861" y="299"/>
                  <a:pt x="915" y="301"/>
                  <a:pt x="966" y="284"/>
                </a:cubicBezTo>
                <a:cubicBezTo>
                  <a:pt x="985" y="340"/>
                  <a:pt x="975" y="334"/>
                  <a:pt x="1037" y="324"/>
                </a:cubicBezTo>
                <a:cubicBezTo>
                  <a:pt x="1042" y="332"/>
                  <a:pt x="1044" y="342"/>
                  <a:pt x="1052" y="347"/>
                </a:cubicBezTo>
                <a:cubicBezTo>
                  <a:pt x="1081" y="365"/>
                  <a:pt x="1123" y="356"/>
                  <a:pt x="1139" y="387"/>
                </a:cubicBezTo>
              </a:path>
            </a:pathLst>
          </a:custGeom>
          <a:noFill/>
          <a:ln w="38100" cap="sq" cmpd="sng">
            <a:solidFill>
              <a:srgbClr val="1F09C3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7670" name="椭圆 27669"/>
          <p:cNvSpPr/>
          <p:nvPr/>
        </p:nvSpPr>
        <p:spPr>
          <a:xfrm>
            <a:off x="6383338" y="5518150"/>
            <a:ext cx="215900" cy="215900"/>
          </a:xfrm>
          <a:prstGeom prst="ellipse">
            <a:avLst/>
          </a:prstGeom>
          <a:solidFill>
            <a:srgbClr val="FF33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7671" name="直接连接符 27670"/>
          <p:cNvSpPr/>
          <p:nvPr/>
        </p:nvSpPr>
        <p:spPr>
          <a:xfrm>
            <a:off x="4008438" y="3500438"/>
            <a:ext cx="73025" cy="0"/>
          </a:xfrm>
          <a:prstGeom prst="line">
            <a:avLst/>
          </a:prstGeom>
          <a:ln w="76200" cap="sq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7672" name="直接连接符 27671"/>
          <p:cNvSpPr/>
          <p:nvPr/>
        </p:nvSpPr>
        <p:spPr>
          <a:xfrm>
            <a:off x="4872038" y="3429000"/>
            <a:ext cx="71437" cy="0"/>
          </a:xfrm>
          <a:prstGeom prst="line">
            <a:avLst/>
          </a:prstGeom>
          <a:ln w="76200" cap="sq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7673" name="直接连接符 27672"/>
          <p:cNvSpPr/>
          <p:nvPr/>
        </p:nvSpPr>
        <p:spPr>
          <a:xfrm>
            <a:off x="5808663" y="5300663"/>
            <a:ext cx="0" cy="73025"/>
          </a:xfrm>
          <a:prstGeom prst="line">
            <a:avLst/>
          </a:prstGeom>
          <a:ln w="76200" cap="sq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7674" name="矩形标注 27673"/>
          <p:cNvSpPr/>
          <p:nvPr/>
        </p:nvSpPr>
        <p:spPr>
          <a:xfrm>
            <a:off x="4727575" y="6237288"/>
            <a:ext cx="1584325" cy="400050"/>
          </a:xfrm>
          <a:prstGeom prst="wedgeRectCallout">
            <a:avLst>
              <a:gd name="adj1" fmla="val 59019"/>
              <a:gd name="adj2" fmla="val -190875"/>
            </a:avLst>
          </a:prstGeom>
          <a:solidFill>
            <a:schemeClr val="accent1"/>
          </a:solidFill>
          <a:ln w="9525">
            <a:noFill/>
          </a:ln>
        </p:spPr>
        <p:txBody>
          <a:bodyPr/>
          <a:p>
            <a:pPr algn="ctr"/>
            <a:r>
              <a:rPr lang="zh-CN" altLang="en-US" sz="1400" b="1" dirty="0">
                <a:solidFill>
                  <a:srgbClr val="000000"/>
                </a:solidFill>
                <a:latin typeface="Times New Roman" panose="02020603050405020304" pitchFamily="2" charset="0"/>
              </a:rPr>
              <a:t>岩滩水电站</a:t>
            </a:r>
            <a:r>
              <a:rPr lang="zh-CN" altLang="en-US" sz="2400" dirty="0">
                <a:latin typeface="Times New Roman" panose="02020603050405020304" pitchFamily="2" charset="0"/>
              </a:rPr>
              <a:t> </a:t>
            </a:r>
            <a:endParaRPr lang="zh-CN" altLang="en-US" sz="2400" dirty="0">
              <a:latin typeface="Times New Roman" panose="02020603050405020304" pitchFamily="2" charset="0"/>
            </a:endParaRP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7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27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27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27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7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文本占位符 29697"/>
          <p:cNvSpPr/>
          <p:nvPr>
            <p:ph type="body" idx="1"/>
          </p:nvPr>
        </p:nvSpPr>
        <p:spPr>
          <a:xfrm>
            <a:off x="2438400" y="1268413"/>
            <a:ext cx="8229600" cy="1612900"/>
          </a:xfrm>
        </p:spPr>
        <p:txBody>
          <a:bodyPr/>
          <a:p>
            <a:pPr>
              <a:buNone/>
            </a:pPr>
            <a:r>
              <a:rPr lang="zh-CN" altLang="en-US" sz="4000" b="1"/>
              <a:t>　　　</a:t>
            </a:r>
            <a:r>
              <a:rPr lang="zh-CN" altLang="en-US" sz="2800" b="1"/>
              <a:t>说一说我国</a:t>
            </a:r>
            <a:r>
              <a:rPr lang="zh-CN" altLang="en-US" sz="2800" b="1">
                <a:hlinkClick r:id="rId1" action="ppaction://hlinksldjump"/>
              </a:rPr>
              <a:t>地势</a:t>
            </a:r>
            <a:r>
              <a:rPr lang="zh-CN" altLang="en-US" sz="2800" b="1"/>
              <a:t>对东西部之间交通往来可能产生什么影响？</a:t>
            </a:r>
            <a:endParaRPr lang="zh-CN" altLang="en-US" sz="2800" b="1"/>
          </a:p>
        </p:txBody>
      </p:sp>
      <p:sp>
        <p:nvSpPr>
          <p:cNvPr id="29699" name="文本框 29698"/>
          <p:cNvSpPr txBox="1"/>
          <p:nvPr/>
        </p:nvSpPr>
        <p:spPr>
          <a:xfrm>
            <a:off x="1847850" y="4941888"/>
            <a:ext cx="8675688" cy="13220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 b="1" dirty="0">
                <a:solidFill>
                  <a:srgbClr val="FF3300"/>
                </a:solidFill>
                <a:latin typeface="宋体" panose="02010600030101010101" pitchFamily="2" charset="-122"/>
              </a:rPr>
              <a:t>　　利：大河向东沟通了我国东西的交通，方便了沿海和内陆的经济联系，有利于促进内陆经济的发展。</a:t>
            </a:r>
            <a:endParaRPr lang="zh-CN" altLang="en-US" sz="2000" b="1" dirty="0">
              <a:solidFill>
                <a:srgbClr val="FF3300"/>
              </a:solidFill>
              <a:latin typeface="宋体" panose="02010600030101010101" pitchFamily="2" charset="-122"/>
            </a:endParaRPr>
          </a:p>
          <a:p>
            <a:endParaRPr lang="zh-CN" altLang="en-US" sz="2000" b="1" dirty="0">
              <a:solidFill>
                <a:srgbClr val="FF3300"/>
              </a:solidFill>
              <a:latin typeface="宋体" panose="02010600030101010101" pitchFamily="2" charset="-122"/>
            </a:endParaRPr>
          </a:p>
          <a:p>
            <a:r>
              <a:rPr lang="zh-CN" altLang="en-US" sz="2000" b="1" dirty="0">
                <a:solidFill>
                  <a:srgbClr val="FF3300"/>
                </a:solidFill>
                <a:latin typeface="宋体" panose="02010600030101010101" pitchFamily="2" charset="-122"/>
              </a:rPr>
              <a:t>    弊：西部地区经济的大开发，高大山脉成为东西交通上的巨大障碍。</a:t>
            </a:r>
            <a:endParaRPr lang="zh-CN" altLang="en-US" sz="2000" b="1" dirty="0">
              <a:solidFill>
                <a:srgbClr val="FF3300"/>
              </a:solidFill>
              <a:latin typeface="宋体" panose="02010600030101010101" pitchFamily="2" charset="-122"/>
            </a:endParaRPr>
          </a:p>
        </p:txBody>
      </p:sp>
      <p:sp>
        <p:nvSpPr>
          <p:cNvPr id="29700" name="爆炸形 2 29699"/>
          <p:cNvSpPr/>
          <p:nvPr/>
        </p:nvSpPr>
        <p:spPr>
          <a:xfrm rot="19845531">
            <a:off x="925830" y="975043"/>
            <a:ext cx="2805113" cy="1096962"/>
          </a:xfrm>
          <a:prstGeom prst="irregularSeal2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3600" b="1" dirty="0">
                <a:solidFill>
                  <a:srgbClr val="FFFF00"/>
                </a:solidFill>
                <a:latin typeface="Arial" panose="020B0604020202020204" pitchFamily="34" charset="0"/>
                <a:ea typeface="方正舒体" pitchFamily="2" charset="-122"/>
              </a:rPr>
              <a:t>思考</a:t>
            </a:r>
            <a:endParaRPr lang="zh-CN" altLang="en-US" sz="3600" b="1" dirty="0">
              <a:solidFill>
                <a:srgbClr val="FFFF00"/>
              </a:solidFill>
              <a:latin typeface="Arial" panose="020B0604020202020204" pitchFamily="34" charset="0"/>
              <a:ea typeface="方正舒体" pitchFamily="2" charset="-122"/>
            </a:endParaRPr>
          </a:p>
        </p:txBody>
      </p:sp>
      <p:sp>
        <p:nvSpPr>
          <p:cNvPr id="29702" name="矩形 29701"/>
          <p:cNvSpPr/>
          <p:nvPr/>
        </p:nvSpPr>
        <p:spPr>
          <a:xfrm>
            <a:off x="5048250" y="1323975"/>
            <a:ext cx="4719638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har char="•"/>
            </a:pPr>
            <a:endParaRPr lang="zh-CN" altLang="en-US" sz="2000" dirty="0">
              <a:latin typeface="Arial" panose="020B0604020202020204" pitchFamily="34" charset="0"/>
            </a:endParaRPr>
          </a:p>
        </p:txBody>
      </p:sp>
      <p:pic>
        <p:nvPicPr>
          <p:cNvPr id="29703" name="图片 29702" descr="hx2290908332"/>
          <p:cNvPicPr>
            <a:picLocks noChangeAspect="1"/>
          </p:cNvPicPr>
          <p:nvPr/>
        </p:nvPicPr>
        <p:blipFill>
          <a:blip r:embed="rId2"/>
          <a:srcRect b="11073"/>
          <a:stretch>
            <a:fillRect/>
          </a:stretch>
        </p:blipFill>
        <p:spPr>
          <a:xfrm>
            <a:off x="1181100" y="2530475"/>
            <a:ext cx="3024188" cy="1797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704" name="图片 29703" descr="gal1_b_iUAGcJdZ9q4o"/>
          <p:cNvPicPr>
            <a:picLocks noChangeAspect="1"/>
          </p:cNvPicPr>
          <p:nvPr/>
        </p:nvPicPr>
        <p:blipFill>
          <a:blip r:embed="rId3"/>
          <a:srcRect b="7149"/>
          <a:stretch>
            <a:fillRect/>
          </a:stretch>
        </p:blipFill>
        <p:spPr>
          <a:xfrm>
            <a:off x="4778058" y="2580958"/>
            <a:ext cx="2406650" cy="1746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705" name="文本框 29704"/>
          <p:cNvSpPr txBox="1"/>
          <p:nvPr/>
        </p:nvSpPr>
        <p:spPr>
          <a:xfrm>
            <a:off x="1703388" y="188913"/>
            <a:ext cx="6858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2" charset="0"/>
              </a:rPr>
              <a:t>对交通</a:t>
            </a:r>
            <a:r>
              <a:rPr lang="en-US" altLang="x-none" sz="2400" b="1" dirty="0">
                <a:solidFill>
                  <a:srgbClr val="FF0000"/>
                </a:solidFill>
                <a:latin typeface="Times New Roman" panose="02020603050405020304" pitchFamily="2" charset="0"/>
              </a:rPr>
              <a:t>的影响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2" charset="0"/>
              </a:rPr>
              <a:t>：</a:t>
            </a:r>
            <a:r>
              <a:rPr lang="zh-CN" altLang="en-US" sz="2400" b="1" dirty="0">
                <a:solidFill>
                  <a:schemeClr val="bg1"/>
                </a:solidFill>
                <a:latin typeface="Times New Roman" panose="02020603050405020304" pitchFamily="2" charset="0"/>
              </a:rPr>
              <a:t>　</a:t>
            </a:r>
            <a:endParaRPr lang="zh-CN" altLang="en-US" sz="2400" b="1" dirty="0">
              <a:solidFill>
                <a:schemeClr val="bg1"/>
              </a:solidFill>
              <a:latin typeface="Times New Roman" panose="02020603050405020304" pitchFamily="2" charset="0"/>
            </a:endParaRPr>
          </a:p>
        </p:txBody>
      </p:sp>
      <p:pic>
        <p:nvPicPr>
          <p:cNvPr id="23554" name="图片 23553" descr="4772579841400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9875" y="649605"/>
            <a:ext cx="11476990" cy="60750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1" name="图片 22530" descr="蜀道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96480" y="2345055"/>
            <a:ext cx="3537585" cy="211074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8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20" dur="2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1"/>
      <p:bldP spid="2970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pPr algn="ctr"/>
            <a:r>
              <a:rPr lang="en-US" altLang="zh-CN" dirty="0" smtClean="0"/>
              <a:t>LOREM IPSUM DOLOR</a:t>
            </a:r>
            <a:endParaRPr lang="zh-CN" altLang="en-US" dirty="0"/>
          </a:p>
        </p:txBody>
      </p:sp>
      <p:sp>
        <p:nvSpPr>
          <p:cNvPr id="4" name="副标题 3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>
            <a:normAutofit fontScale="72500"/>
          </a:bodyPr>
          <a:lstStyle/>
          <a:p>
            <a:pPr algn="ctr"/>
            <a:r>
              <a:rPr lang="en-US" altLang="zh-CN" dirty="0" smtClean="0"/>
              <a:t>LOREM IPSUM DOLOR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810" y="519430"/>
            <a:ext cx="11003280" cy="61912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43230" y="151130"/>
            <a:ext cx="43910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FF0000"/>
                </a:solidFill>
              </a:rPr>
              <a:t>我国山脉的走向：</a:t>
            </a:r>
            <a:endParaRPr lang="zh-CN" altLang="en-US" sz="2800">
              <a:solidFill>
                <a:srgbClr val="FF0000"/>
              </a:solidFill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pPr algn="ctr"/>
            <a:r>
              <a:rPr lang="en-US" altLang="zh-CN" dirty="0" smtClean="0"/>
              <a:t>LOREM IPSUM DOLOR</a:t>
            </a:r>
            <a:endParaRPr lang="zh-CN" altLang="en-US" dirty="0"/>
          </a:p>
        </p:txBody>
      </p:sp>
      <p:sp>
        <p:nvSpPr>
          <p:cNvPr id="4" name="副标题 3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>
            <a:normAutofit fontScale="72500"/>
          </a:bodyPr>
          <a:lstStyle/>
          <a:p>
            <a:pPr algn="ctr"/>
            <a:r>
              <a:rPr lang="en-US" altLang="zh-CN" dirty="0" smtClean="0"/>
              <a:t>LOREM IPSUM DOLOR</a:t>
            </a:r>
            <a:endParaRPr lang="zh-CN" altLang="en-US" dirty="0"/>
          </a:p>
        </p:txBody>
      </p:sp>
      <p:graphicFrame>
        <p:nvGraphicFramePr>
          <p:cNvPr id="0" name="表格 -1"/>
          <p:cNvGraphicFramePr/>
          <p:nvPr/>
        </p:nvGraphicFramePr>
        <p:xfrm>
          <a:off x="-13970" y="70485"/>
          <a:ext cx="3676650" cy="661987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41755"/>
                <a:gridCol w="2334895"/>
              </a:tblGrid>
              <a:tr h="33528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000" b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走向</a:t>
                      </a:r>
                      <a:endParaRPr lang="zh-CN" altLang="en-US" sz="2000" b="0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0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山脉名称</a:t>
                      </a:r>
                      <a:endParaRPr lang="zh-CN" altLang="en-US" sz="20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5595">
                <a:tc rowSpan="3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800" b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东</a:t>
                      </a:r>
                      <a:r>
                        <a:rPr lang="en-US" altLang="zh-CN" sz="1800" b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——</a:t>
                      </a:r>
                      <a:r>
                        <a:rPr lang="zh-CN" altLang="en-US" sz="1800" b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西</a:t>
                      </a:r>
                      <a:endParaRPr lang="zh-CN" altLang="en-US" sz="1800" b="0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天山</a:t>
                      </a:r>
                      <a:r>
                        <a:rPr lang="en-US" altLang="zh-CN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①</a:t>
                      </a:r>
                      <a:r>
                        <a:rPr lang="zh-CN" alt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～阴山</a:t>
                      </a:r>
                      <a:r>
                        <a:rPr lang="en-US" altLang="zh-CN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②</a:t>
                      </a:r>
                      <a:endParaRPr lang="en-US" altLang="zh-CN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4480"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昆仑山</a:t>
                      </a:r>
                      <a:r>
                        <a:rPr lang="en-US" altLang="zh-CN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③</a:t>
                      </a:r>
                      <a:r>
                        <a:rPr lang="zh-CN" alt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～秦岭</a:t>
                      </a:r>
                      <a:r>
                        <a:rPr lang="en-US" altLang="zh-CN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④</a:t>
                      </a:r>
                      <a:endParaRPr lang="en-US" altLang="zh-CN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3845"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cap="flat">
                      <a:noFill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南岭</a:t>
                      </a:r>
                      <a:r>
                        <a:rPr lang="en-US" altLang="zh-CN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⑤</a:t>
                      </a:r>
                      <a:endParaRPr lang="en-US" altLang="zh-CN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47420">
                <a:tc rowSpan="3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800" b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东北</a:t>
                      </a:r>
                      <a:r>
                        <a:rPr lang="en-US" altLang="zh-CN" sz="1800" b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---</a:t>
                      </a:r>
                      <a:r>
                        <a:rPr lang="zh-CN" altLang="en-US" sz="1800" b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西南</a:t>
                      </a:r>
                      <a:endParaRPr lang="zh-CN" altLang="en-US" sz="1800" b="0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大兴安岭</a:t>
                      </a:r>
                      <a:r>
                        <a:rPr lang="en-US" altLang="zh-CN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⑥</a:t>
                      </a:r>
                      <a:r>
                        <a:rPr lang="zh-CN" alt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～太行山</a:t>
                      </a:r>
                      <a:r>
                        <a:rPr lang="en-US" altLang="zh-CN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⑦</a:t>
                      </a:r>
                      <a:r>
                        <a:rPr lang="zh-CN" alt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～巫山</a:t>
                      </a:r>
                      <a:r>
                        <a:rPr lang="en-US" altLang="zh-CN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⑧</a:t>
                      </a:r>
                      <a:r>
                        <a:rPr lang="zh-CN" alt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～雪峰山</a:t>
                      </a:r>
                      <a:r>
                        <a:rPr lang="en-US" altLang="zh-CN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⑨</a:t>
                      </a:r>
                      <a:endParaRPr lang="en-US" altLang="zh-CN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4480"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长白山</a:t>
                      </a:r>
                      <a:r>
                        <a:rPr lang="en-US" altLang="zh-CN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⑩</a:t>
                      </a:r>
                      <a:r>
                        <a:rPr lang="zh-CN" alt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～武夷山</a:t>
                      </a:r>
                      <a:r>
                        <a:rPr lang="en-US" altLang="zh-CN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11</a:t>
                      </a:r>
                      <a:endParaRPr lang="en-US" altLang="zh-CN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3845"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cap="flat">
                      <a:noFill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台湾山脉</a:t>
                      </a:r>
                      <a:r>
                        <a:rPr lang="en-US" altLang="zh-CN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12</a:t>
                      </a:r>
                      <a:endParaRPr lang="en-US" altLang="zh-CN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87730">
                <a:tc row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800" b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西北－东南</a:t>
                      </a:r>
                      <a:endParaRPr lang="zh-CN" altLang="en-US" sz="1800" b="0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阿尔泰山脉</a:t>
                      </a:r>
                      <a:r>
                        <a:rPr lang="en-US" altLang="zh-CN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13</a:t>
                      </a:r>
                      <a:endParaRPr lang="en-US" altLang="zh-CN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4480"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cap="flat">
                      <a:noFill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祁</a:t>
                      </a:r>
                      <a:r>
                        <a:rPr lang="en-US" altLang="zh-CN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(qí)</a:t>
                      </a:r>
                      <a:r>
                        <a:rPr lang="zh-CN" alt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连山脉</a:t>
                      </a:r>
                      <a:r>
                        <a:rPr lang="en-US" altLang="zh-CN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14</a:t>
                      </a:r>
                      <a:endParaRPr lang="en-US" altLang="zh-CN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3400">
                <a:tc row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800" b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南北走向</a:t>
                      </a:r>
                      <a:endParaRPr lang="zh-CN" altLang="en-US" sz="1800" b="0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贺兰山</a:t>
                      </a:r>
                      <a:r>
                        <a:rPr lang="en-US" altLang="zh-CN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15</a:t>
                      </a:r>
                      <a:endParaRPr lang="en-US" altLang="zh-CN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9450"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cap="flat">
                      <a:noFill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横断山</a:t>
                      </a:r>
                      <a:r>
                        <a:rPr lang="en-US" altLang="zh-CN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16</a:t>
                      </a:r>
                      <a:endParaRPr lang="en-US" altLang="zh-CN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9987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800" b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弧形山脉</a:t>
                      </a:r>
                      <a:endParaRPr lang="zh-CN" altLang="en-US" sz="1800" b="0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喜马拉雅山脉</a:t>
                      </a:r>
                      <a:r>
                        <a:rPr lang="en-US" altLang="zh-CN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17</a:t>
                      </a:r>
                      <a:r>
                        <a:rPr lang="zh-CN" alt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（最雄伟的山脉）</a:t>
                      </a:r>
                      <a:endParaRPr lang="zh-CN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" name="图片 1"/>
          <p:cNvPicPr/>
          <p:nvPr/>
        </p:nvPicPr>
        <p:blipFill>
          <a:blip r:embed="rId3"/>
          <a:stretch>
            <a:fillRect/>
          </a:stretch>
        </p:blipFill>
        <p:spPr>
          <a:xfrm>
            <a:off x="3739515" y="70485"/>
            <a:ext cx="8315960" cy="681672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5" name="矩形 10244"/>
          <p:cNvSpPr/>
          <p:nvPr/>
        </p:nvSpPr>
        <p:spPr>
          <a:xfrm>
            <a:off x="107950" y="404813"/>
            <a:ext cx="7772400" cy="14700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1" u="none" kern="1200" baseline="0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 Rounded MT Bold" pitchFamily="2" charset="0"/>
                <a:ea typeface="黑体" panose="02010609060101010101" pitchFamily="2" charset="-122"/>
              </a:defRPr>
            </a:lvl1pPr>
          </a:lstStyle>
          <a:p>
            <a:pPr lvl="0"/>
            <a:endParaRPr lang="zh-CN" altLang="en-US" sz="4800">
              <a:solidFill>
                <a:srgbClr val="FF3300"/>
              </a:solidFill>
              <a:effectLst/>
            </a:endParaRPr>
          </a:p>
        </p:txBody>
      </p:sp>
      <p:pic>
        <p:nvPicPr>
          <p:cNvPr id="7" name="图片 6" descr="地理中国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8580" y="-52070"/>
            <a:ext cx="12329795" cy="6962140"/>
          </a:xfrm>
          <a:prstGeom prst="rect">
            <a:avLst/>
          </a:prstGeom>
        </p:spPr>
      </p:pic>
      <p:sp>
        <p:nvSpPr>
          <p:cNvPr id="10246" name="矩形 10245"/>
          <p:cNvSpPr/>
          <p:nvPr/>
        </p:nvSpPr>
        <p:spPr>
          <a:xfrm>
            <a:off x="1952625" y="3232150"/>
            <a:ext cx="6400800" cy="121666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 sz="3200" u="none" kern="1200" baseline="0">
                <a:solidFill>
                  <a:schemeClr val="bg1"/>
                </a:solidFill>
                <a:latin typeface="Arial Rounded MT Bold" pitchFamily="2" charset="0"/>
                <a:ea typeface="黑体" panose="02010609060101010101" pitchFamily="2" charset="-122"/>
              </a:defRPr>
            </a:lvl1pPr>
            <a:lvl2pPr marL="457200" lvl="1" indent="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lvl="2" indent="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lvl="3" indent="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 sz="2000" b="0" i="0" u="none" kern="1200" baseline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lvl="4" indent="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 sz="2000" b="0" i="0" u="none" kern="1200" baseline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2800" b="1">
                <a:solidFill>
                  <a:srgbClr val="050B0B"/>
                </a:solidFill>
                <a:ea typeface="隶书" pitchFamily="1" charset="-122"/>
              </a:rPr>
              <a:t>2.1</a:t>
            </a:r>
            <a:r>
              <a:rPr lang="zh-CN" altLang="en-US" sz="2800" b="1">
                <a:solidFill>
                  <a:srgbClr val="050B0B"/>
                </a:solidFill>
                <a:ea typeface="隶书" pitchFamily="1" charset="-122"/>
              </a:rPr>
              <a:t>　中  国 地   形</a:t>
            </a:r>
            <a:endParaRPr lang="zh-CN" altLang="en-US" sz="2800" b="1">
              <a:solidFill>
                <a:srgbClr val="050B0B"/>
              </a:solidFill>
              <a:ea typeface="隶书" pitchFamily="1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32890" y="554673"/>
            <a:ext cx="7772400" cy="14700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1" u="none" kern="1200" baseline="0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 Rounded MT Bold" pitchFamily="2" charset="0"/>
                <a:ea typeface="黑体" panose="02010609060101010101" pitchFamily="2" charset="-122"/>
              </a:defRPr>
            </a:lvl1pPr>
          </a:lstStyle>
          <a:p>
            <a:pPr lvl="0"/>
            <a:r>
              <a:rPr lang="zh-CN" altLang="en-US" sz="4800">
                <a:solidFill>
                  <a:srgbClr val="FF3300"/>
                </a:solidFill>
                <a:effectLst/>
              </a:rPr>
              <a:t>第二章　中国的自然环境</a:t>
            </a:r>
            <a:endParaRPr lang="zh-CN" altLang="en-US" sz="4800">
              <a:solidFill>
                <a:srgbClr val="FF3300"/>
              </a:solidFill>
              <a:effectLst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pPr algn="ctr"/>
            <a:r>
              <a:rPr lang="en-US" altLang="zh-CN" dirty="0" smtClean="0"/>
              <a:t>LOREM IPSUM DOLOR</a:t>
            </a:r>
            <a:endParaRPr lang="zh-CN" altLang="en-US" dirty="0"/>
          </a:p>
        </p:txBody>
      </p:sp>
      <p:sp>
        <p:nvSpPr>
          <p:cNvPr id="4" name="副标题 3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>
            <a:normAutofit fontScale="72500"/>
          </a:bodyPr>
          <a:lstStyle/>
          <a:p>
            <a:pPr algn="ctr"/>
            <a:r>
              <a:rPr lang="en-US" altLang="zh-CN" dirty="0" smtClean="0"/>
              <a:t>LOREM IPSUM DOLOR</a:t>
            </a:r>
            <a:endParaRPr lang="zh-CN" altLang="en-US" dirty="0"/>
          </a:p>
        </p:txBody>
      </p:sp>
      <p:sp>
        <p:nvSpPr>
          <p:cNvPr id="100" name="文本框 99"/>
          <p:cNvSpPr txBox="1"/>
          <p:nvPr/>
        </p:nvSpPr>
        <p:spPr>
          <a:xfrm>
            <a:off x="109855" y="133985"/>
            <a:ext cx="905700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3600" b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四、</a:t>
            </a:r>
            <a:r>
              <a:rPr lang="zh-CN" altLang="en-US" sz="3200" b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主要地形区及特征：</a:t>
            </a:r>
            <a:r>
              <a:rPr lang="zh-CN" altLang="en-US" sz="3200" b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（四盆四高三平三丘）</a:t>
            </a:r>
            <a:endParaRPr lang="zh-CN" altLang="en-US" sz="3200" b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7" name="图片 6" descr="地理中国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75260" y="779145"/>
            <a:ext cx="12329795" cy="6962140"/>
          </a:xfrm>
          <a:prstGeom prst="rect">
            <a:avLst/>
          </a:prstGeom>
        </p:spPr>
      </p:pic>
      <p:graphicFrame>
        <p:nvGraphicFramePr>
          <p:cNvPr id="5" name="表格 4"/>
          <p:cNvGraphicFramePr/>
          <p:nvPr/>
        </p:nvGraphicFramePr>
        <p:xfrm>
          <a:off x="457200" y="1007745"/>
          <a:ext cx="11296015" cy="582993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860290"/>
                <a:gridCol w="269875"/>
                <a:gridCol w="6165850"/>
              </a:tblGrid>
              <a:tr h="39179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①</a:t>
                      </a:r>
                      <a:r>
                        <a:rPr lang="zh-CN" altLang="en-US" sz="2000" b="0">
                          <a:highlight>
                            <a:srgbClr val="FFFF00"/>
                          </a:highlight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四大盆地：</a:t>
                      </a:r>
                      <a:endParaRPr lang="zh-CN" altLang="en-US" sz="2000" b="0">
                        <a:highlight>
                          <a:srgbClr val="FFFF00"/>
                        </a:highlight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5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2000" b="0">
                          <a:latin typeface="+mj-ea"/>
                          <a:ea typeface="+mj-ea"/>
                          <a:cs typeface="宋体" panose="02010600030101010101" pitchFamily="2" charset="-122"/>
                        </a:rPr>
                        <a:t> </a:t>
                      </a:r>
                      <a:endParaRPr lang="en-US" altLang="zh-CN" sz="2000" b="0">
                        <a:latin typeface="+mj-ea"/>
                        <a:ea typeface="+mj-ea"/>
                        <a:cs typeface="宋体" panose="02010600030101010101" pitchFamily="2" charset="-122"/>
                      </a:endParaRPr>
                    </a:p>
                  </a:txBody>
                  <a:tcPr marL="0" marR="0" marT="0" marB="1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②</a:t>
                      </a:r>
                      <a:r>
                        <a:rPr lang="zh-CN" altLang="en-US" sz="2000" b="0">
                          <a:highlight>
                            <a:srgbClr val="FFFF00"/>
                          </a:highlight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四大高原</a:t>
                      </a:r>
                      <a:r>
                        <a:rPr lang="zh-CN" alt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：</a:t>
                      </a:r>
                      <a:endParaRPr lang="zh-CN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1795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altLang="en-US" sz="2000" b="0">
                          <a:solidFill>
                            <a:schemeClr val="accent2"/>
                          </a:solidFill>
                          <a:latin typeface="+mj-ea"/>
                          <a:ea typeface="+mj-ea"/>
                          <a:cs typeface="宋体" panose="02010600030101010101" pitchFamily="2" charset="-122"/>
                        </a:rPr>
                        <a:t>准噶尔盆地（</a:t>
                      </a:r>
                      <a:r>
                        <a:rPr lang="en-US" altLang="zh-CN" sz="2000" b="0">
                          <a:solidFill>
                            <a:schemeClr val="accent2"/>
                          </a:solidFill>
                          <a:latin typeface="+mj-ea"/>
                          <a:ea typeface="+mj-ea"/>
                          <a:cs typeface="宋体" panose="02010600030101010101" pitchFamily="2" charset="-122"/>
                        </a:rPr>
                        <a:t>A</a:t>
                      </a:r>
                      <a:r>
                        <a:rPr lang="zh-CN" altLang="en-US" sz="2000" b="0">
                          <a:solidFill>
                            <a:schemeClr val="accent2"/>
                          </a:solidFill>
                          <a:latin typeface="+mj-ea"/>
                          <a:ea typeface="+mj-ea"/>
                          <a:cs typeface="宋体" panose="02010600030101010101" pitchFamily="2" charset="-122"/>
                        </a:rPr>
                        <a:t>）：</a:t>
                      </a:r>
                      <a:r>
                        <a:rPr lang="zh-CN" altLang="en-US" sz="2000" b="0">
                          <a:latin typeface="+mj-ea"/>
                          <a:ea typeface="+mj-ea"/>
                          <a:cs typeface="宋体" panose="02010600030101010101" pitchFamily="2" charset="-122"/>
                        </a:rPr>
                        <a:t>位置最北，纬度最高</a:t>
                      </a:r>
                      <a:endParaRPr lang="zh-CN" altLang="en-US" sz="2000" b="0">
                        <a:latin typeface="+mj-ea"/>
                        <a:ea typeface="+mj-ea"/>
                        <a:cs typeface="宋体" panose="02010600030101010101" pitchFamily="2" charset="-122"/>
                      </a:endParaRPr>
                    </a:p>
                  </a:txBody>
                  <a:tcPr marL="0" marR="0" marT="0" marB="1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altLang="en-US" sz="2000" b="0">
                          <a:latin typeface="+mj-ea"/>
                          <a:ea typeface="+mj-ea"/>
                          <a:cs typeface="宋体" panose="02010600030101010101" pitchFamily="2" charset="-122"/>
                        </a:rPr>
                        <a:t>内蒙古高原</a:t>
                      </a:r>
                      <a:r>
                        <a:rPr lang="en-US" altLang="zh-CN" sz="2000" b="0">
                          <a:latin typeface="+mj-ea"/>
                          <a:ea typeface="+mj-ea"/>
                          <a:cs typeface="宋体" panose="02010600030101010101" pitchFamily="2" charset="-122"/>
                        </a:rPr>
                        <a:t>(E)</a:t>
                      </a:r>
                      <a:r>
                        <a:rPr lang="zh-CN" altLang="en-US" sz="2000" b="0">
                          <a:latin typeface="+mj-ea"/>
                          <a:ea typeface="+mj-ea"/>
                          <a:cs typeface="宋体" panose="02010600030101010101" pitchFamily="2" charset="-122"/>
                        </a:rPr>
                        <a:t>：广阔坦荡</a:t>
                      </a:r>
                      <a:endParaRPr lang="zh-CN" altLang="en-US" sz="2000" b="0">
                        <a:latin typeface="+mj-ea"/>
                        <a:ea typeface="+mj-ea"/>
                        <a:cs typeface="宋体" panose="02010600030101010101" pitchFamily="2" charset="-122"/>
                      </a:endParaRPr>
                    </a:p>
                  </a:txBody>
                  <a:tcPr marL="0" marR="0" marT="0" marB="1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82955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altLang="en-US" sz="2000" b="0">
                          <a:solidFill>
                            <a:schemeClr val="accent2"/>
                          </a:solidFill>
                          <a:latin typeface="+mj-ea"/>
                          <a:ea typeface="+mj-ea"/>
                          <a:cs typeface="宋体" panose="02010600030101010101" pitchFamily="2" charset="-122"/>
                        </a:rPr>
                        <a:t>塔里木盆地（</a:t>
                      </a:r>
                      <a:r>
                        <a:rPr lang="en-US" altLang="zh-CN" sz="2000" b="0">
                          <a:solidFill>
                            <a:schemeClr val="accent2"/>
                          </a:solidFill>
                          <a:latin typeface="+mj-ea"/>
                          <a:ea typeface="+mj-ea"/>
                          <a:cs typeface="宋体" panose="02010600030101010101" pitchFamily="2" charset="-122"/>
                        </a:rPr>
                        <a:t>B</a:t>
                      </a:r>
                      <a:r>
                        <a:rPr lang="zh-CN" altLang="en-US" sz="2000" b="0">
                          <a:solidFill>
                            <a:schemeClr val="accent2"/>
                          </a:solidFill>
                          <a:latin typeface="+mj-ea"/>
                          <a:ea typeface="+mj-ea"/>
                          <a:cs typeface="宋体" panose="02010600030101010101" pitchFamily="2" charset="-122"/>
                        </a:rPr>
                        <a:t>）</a:t>
                      </a:r>
                      <a:r>
                        <a:rPr lang="zh-CN" altLang="en-US" sz="2000" b="0">
                          <a:latin typeface="+mj-ea"/>
                          <a:ea typeface="+mj-ea"/>
                          <a:cs typeface="宋体" panose="02010600030101010101" pitchFamily="2" charset="-122"/>
                        </a:rPr>
                        <a:t>：面积最大，我国最大沙漠：塔克拉玛干</a:t>
                      </a:r>
                      <a:endParaRPr lang="zh-CN" altLang="en-US" sz="2000" b="0">
                        <a:latin typeface="+mj-ea"/>
                        <a:ea typeface="+mj-ea"/>
                        <a:cs typeface="宋体" panose="02010600030101010101" pitchFamily="2" charset="-122"/>
                      </a:endParaRPr>
                    </a:p>
                  </a:txBody>
                  <a:tcPr marL="0" marR="0" marT="0" marB="1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altLang="en-US" sz="2000" b="0">
                          <a:latin typeface="+mj-ea"/>
                          <a:ea typeface="+mj-ea"/>
                          <a:cs typeface="宋体" panose="02010600030101010101" pitchFamily="2" charset="-122"/>
                        </a:rPr>
                        <a:t>黄土高原（</a:t>
                      </a:r>
                      <a:r>
                        <a:rPr lang="en-US" altLang="zh-CN" sz="2000" b="0">
                          <a:latin typeface="+mj-ea"/>
                          <a:ea typeface="+mj-ea"/>
                          <a:cs typeface="宋体" panose="02010600030101010101" pitchFamily="2" charset="-122"/>
                        </a:rPr>
                        <a:t>F</a:t>
                      </a:r>
                      <a:r>
                        <a:rPr lang="zh-CN" altLang="en-US" sz="2000" b="0">
                          <a:latin typeface="+mj-ea"/>
                          <a:ea typeface="+mj-ea"/>
                          <a:cs typeface="宋体" panose="02010600030101010101" pitchFamily="2" charset="-122"/>
                        </a:rPr>
                        <a:t>）：沟壑</a:t>
                      </a:r>
                      <a:r>
                        <a:rPr lang="en-US" altLang="zh-CN" sz="2000" b="0">
                          <a:latin typeface="+mj-ea"/>
                          <a:ea typeface="+mj-ea"/>
                          <a:cs typeface="宋体" panose="02010600030101010101" pitchFamily="2" charset="-122"/>
                        </a:rPr>
                        <a:t>(hè)</a:t>
                      </a:r>
                      <a:r>
                        <a:rPr lang="zh-CN" altLang="en-US" sz="2000" b="0">
                          <a:latin typeface="+mj-ea"/>
                          <a:ea typeface="+mj-ea"/>
                          <a:cs typeface="宋体" panose="02010600030101010101" pitchFamily="2" charset="-122"/>
                        </a:rPr>
                        <a:t>纵横</a:t>
                      </a:r>
                      <a:endParaRPr lang="zh-CN" altLang="en-US" sz="2000" b="0">
                        <a:latin typeface="+mj-ea"/>
                        <a:ea typeface="+mj-ea"/>
                        <a:cs typeface="宋体" panose="02010600030101010101" pitchFamily="2" charset="-122"/>
                      </a:endParaRPr>
                    </a:p>
                  </a:txBody>
                  <a:tcPr marL="0" marR="0" marT="0" marB="1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8359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altLang="en-US" sz="2000" b="0">
                          <a:solidFill>
                            <a:schemeClr val="accent2"/>
                          </a:solidFill>
                          <a:latin typeface="+mj-ea"/>
                          <a:ea typeface="+mj-ea"/>
                          <a:cs typeface="宋体" panose="02010600030101010101" pitchFamily="2" charset="-122"/>
                        </a:rPr>
                        <a:t>柴达木盆地（</a:t>
                      </a:r>
                      <a:r>
                        <a:rPr lang="en-US" altLang="zh-CN" sz="2000" b="0">
                          <a:solidFill>
                            <a:schemeClr val="accent2"/>
                          </a:solidFill>
                          <a:latin typeface="+mj-ea"/>
                          <a:ea typeface="+mj-ea"/>
                          <a:cs typeface="宋体" panose="02010600030101010101" pitchFamily="2" charset="-122"/>
                        </a:rPr>
                        <a:t>C</a:t>
                      </a:r>
                      <a:r>
                        <a:rPr lang="zh-CN" altLang="en-US" sz="2000" b="0">
                          <a:solidFill>
                            <a:schemeClr val="accent2"/>
                          </a:solidFill>
                          <a:latin typeface="+mj-ea"/>
                          <a:ea typeface="+mj-ea"/>
                          <a:cs typeface="宋体" panose="02010600030101010101" pitchFamily="2" charset="-122"/>
                        </a:rPr>
                        <a:t>）</a:t>
                      </a:r>
                      <a:r>
                        <a:rPr lang="zh-CN" altLang="en-US" sz="2000" b="0">
                          <a:latin typeface="+mj-ea"/>
                          <a:ea typeface="+mj-ea"/>
                          <a:cs typeface="宋体" panose="02010600030101010101" pitchFamily="2" charset="-122"/>
                        </a:rPr>
                        <a:t>：海拔最高、“聚宝盆”之称</a:t>
                      </a:r>
                      <a:endParaRPr lang="zh-CN" altLang="en-US" sz="2000" b="0">
                        <a:latin typeface="+mj-ea"/>
                        <a:ea typeface="+mj-ea"/>
                        <a:cs typeface="宋体" panose="02010600030101010101" pitchFamily="2" charset="-122"/>
                      </a:endParaRPr>
                    </a:p>
                  </a:txBody>
                  <a:tcPr marL="0" marR="0" marT="0" marB="1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altLang="en-US" sz="2000" b="0">
                          <a:latin typeface="+mj-ea"/>
                          <a:ea typeface="+mj-ea"/>
                          <a:cs typeface="宋体" panose="02010600030101010101" pitchFamily="2" charset="-122"/>
                        </a:rPr>
                        <a:t>云贵高原（</a:t>
                      </a:r>
                      <a:r>
                        <a:rPr lang="en-US" altLang="zh-CN" sz="2000" b="0">
                          <a:latin typeface="+mj-ea"/>
                          <a:ea typeface="+mj-ea"/>
                          <a:cs typeface="宋体" panose="02010600030101010101" pitchFamily="2" charset="-122"/>
                        </a:rPr>
                        <a:t>G</a:t>
                      </a:r>
                      <a:r>
                        <a:rPr lang="zh-CN" altLang="en-US" sz="2000" b="0">
                          <a:latin typeface="+mj-ea"/>
                          <a:ea typeface="+mj-ea"/>
                          <a:cs typeface="宋体" panose="02010600030101010101" pitchFamily="2" charset="-122"/>
                        </a:rPr>
                        <a:t>）：地势崎岖，石灰岩广布</a:t>
                      </a:r>
                      <a:endParaRPr lang="zh-CN" altLang="en-US" sz="2000" b="0">
                        <a:latin typeface="+mj-ea"/>
                        <a:ea typeface="+mj-ea"/>
                        <a:cs typeface="宋体" panose="02010600030101010101" pitchFamily="2" charset="-122"/>
                      </a:endParaRPr>
                    </a:p>
                  </a:txBody>
                  <a:tcPr marL="0" marR="0" marT="0" marB="1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82955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altLang="en-US" sz="2000" b="0">
                          <a:solidFill>
                            <a:schemeClr val="accent2"/>
                          </a:solidFill>
                          <a:latin typeface="+mj-ea"/>
                          <a:ea typeface="+mj-ea"/>
                          <a:cs typeface="宋体" panose="02010600030101010101" pitchFamily="2" charset="-122"/>
                        </a:rPr>
                        <a:t>四川盆地（</a:t>
                      </a:r>
                      <a:r>
                        <a:rPr lang="en-US" altLang="zh-CN" sz="2000" b="0">
                          <a:solidFill>
                            <a:schemeClr val="accent2"/>
                          </a:solidFill>
                          <a:latin typeface="+mj-ea"/>
                          <a:ea typeface="+mj-ea"/>
                          <a:cs typeface="宋体" panose="02010600030101010101" pitchFamily="2" charset="-122"/>
                        </a:rPr>
                        <a:t>D</a:t>
                      </a:r>
                      <a:r>
                        <a:rPr lang="zh-CN" altLang="en-US" sz="2000" b="0">
                          <a:solidFill>
                            <a:schemeClr val="accent2"/>
                          </a:solidFill>
                          <a:latin typeface="+mj-ea"/>
                          <a:ea typeface="+mj-ea"/>
                          <a:cs typeface="宋体" panose="02010600030101010101" pitchFamily="2" charset="-122"/>
                        </a:rPr>
                        <a:t>）：</a:t>
                      </a:r>
                      <a:r>
                        <a:rPr lang="zh-CN" altLang="en-US" sz="2000" b="0">
                          <a:latin typeface="+mj-ea"/>
                          <a:ea typeface="+mj-ea"/>
                          <a:cs typeface="宋体" panose="02010600030101010101" pitchFamily="2" charset="-122"/>
                        </a:rPr>
                        <a:t>内部低山丘陵起伏，有“天府之国”之称（</a:t>
                      </a:r>
                      <a:r>
                        <a:rPr lang="zh-CN" altLang="en-US" sz="2000" b="0">
                          <a:highlight>
                            <a:srgbClr val="FFFF00"/>
                          </a:highlight>
                          <a:latin typeface="+mj-ea"/>
                          <a:ea typeface="+mj-ea"/>
                          <a:cs typeface="宋体" panose="02010600030101010101" pitchFamily="2" charset="-122"/>
                        </a:rPr>
                        <a:t>紫色盆地</a:t>
                      </a:r>
                      <a:r>
                        <a:rPr lang="zh-CN" altLang="en-US" sz="2000" b="0">
                          <a:latin typeface="+mj-ea"/>
                          <a:ea typeface="+mj-ea"/>
                          <a:cs typeface="宋体" panose="02010600030101010101" pitchFamily="2" charset="-122"/>
                        </a:rPr>
                        <a:t>）</a:t>
                      </a:r>
                      <a:endParaRPr lang="zh-CN" altLang="en-US" sz="2000" b="0">
                        <a:latin typeface="+mj-ea"/>
                        <a:ea typeface="+mj-ea"/>
                        <a:cs typeface="宋体" panose="02010600030101010101" pitchFamily="2" charset="-122"/>
                      </a:endParaRPr>
                    </a:p>
                  </a:txBody>
                  <a:tcPr marL="0" marR="0" marT="0" marB="1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altLang="en-US" sz="2000" b="0">
                          <a:latin typeface="+mj-ea"/>
                          <a:ea typeface="+mj-ea"/>
                          <a:cs typeface="宋体" panose="02010600030101010101" pitchFamily="2" charset="-122"/>
                        </a:rPr>
                        <a:t>青藏高原（</a:t>
                      </a:r>
                      <a:r>
                        <a:rPr lang="en-US" altLang="zh-CN" sz="2000" b="0">
                          <a:latin typeface="+mj-ea"/>
                          <a:ea typeface="+mj-ea"/>
                          <a:cs typeface="宋体" panose="02010600030101010101" pitchFamily="2" charset="-122"/>
                        </a:rPr>
                        <a:t>H</a:t>
                      </a:r>
                      <a:r>
                        <a:rPr lang="zh-CN" altLang="en-US" sz="2000" b="0">
                          <a:latin typeface="+mj-ea"/>
                          <a:ea typeface="+mj-ea"/>
                          <a:cs typeface="宋体" panose="02010600030101010101" pitchFamily="2" charset="-122"/>
                        </a:rPr>
                        <a:t>）：世界海拔最高，有“世界屋脊”之称，（“远看是山，近看成川”）</a:t>
                      </a:r>
                      <a:endParaRPr lang="zh-CN" altLang="en-US" sz="2000" b="0">
                        <a:latin typeface="+mj-ea"/>
                        <a:ea typeface="+mj-ea"/>
                        <a:cs typeface="宋体" panose="02010600030101010101" pitchFamily="2" charset="-122"/>
                      </a:endParaRPr>
                    </a:p>
                  </a:txBody>
                  <a:tcPr marL="0" marR="0" marT="0" marB="1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1795">
                <a:tc gridSpan="3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zh-CN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39179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2000" b="0">
                          <a:highlight>
                            <a:srgbClr val="FFFF00"/>
                          </a:highlight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③</a:t>
                      </a:r>
                      <a:r>
                        <a:rPr lang="zh-CN" altLang="en-US" sz="2000" b="0">
                          <a:highlight>
                            <a:srgbClr val="FFFF00"/>
                          </a:highlight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三大平原</a:t>
                      </a:r>
                      <a:r>
                        <a:rPr lang="zh-CN" alt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：</a:t>
                      </a:r>
                      <a:endParaRPr lang="zh-CN" altLang="en-US" sz="2000" b="0">
                        <a:highlight>
                          <a:srgbClr val="FFFF00"/>
                        </a:highlight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zh-CN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2000" b="0">
                          <a:highlight>
                            <a:srgbClr val="FFFF00"/>
                          </a:highlight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④</a:t>
                      </a:r>
                      <a:r>
                        <a:rPr lang="zh-CN" altLang="en-US" sz="2000" b="0">
                          <a:highlight>
                            <a:srgbClr val="FFFF00"/>
                          </a:highlight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三大丘陵</a:t>
                      </a:r>
                      <a:r>
                        <a:rPr lang="zh-CN" alt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：</a:t>
                      </a:r>
                      <a:endParaRPr lang="zh-CN" altLang="en-US" sz="2000" b="0">
                        <a:highlight>
                          <a:srgbClr val="FFFF00"/>
                        </a:highlight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1795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alt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东北平原</a:t>
                      </a:r>
                      <a:r>
                        <a:rPr lang="en-US" altLang="zh-CN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(I)</a:t>
                      </a:r>
                      <a:r>
                        <a:rPr lang="zh-CN" alt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：面积最大， “黑土地”</a:t>
                      </a:r>
                      <a:endParaRPr lang="zh-CN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alt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辽东丘陵</a:t>
                      </a:r>
                      <a:r>
                        <a:rPr lang="en-US" altLang="zh-CN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(L)</a:t>
                      </a:r>
                      <a:endParaRPr lang="en-US" altLang="zh-CN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82955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alt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华北平原（</a:t>
                      </a:r>
                      <a:r>
                        <a:rPr lang="en-US" altLang="zh-CN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J</a:t>
                      </a:r>
                      <a:r>
                        <a:rPr lang="zh-CN" alt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）：主要由黄河冲积形成，也被称为“黄淮海平原”</a:t>
                      </a:r>
                      <a:endParaRPr lang="zh-CN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alt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山东丘陵</a:t>
                      </a:r>
                      <a:r>
                        <a:rPr lang="en-US" altLang="zh-CN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(M)</a:t>
                      </a:r>
                      <a:endParaRPr lang="en-US" altLang="zh-CN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8505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alt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长江中下游平原（</a:t>
                      </a:r>
                      <a:r>
                        <a:rPr lang="en-US" altLang="zh-CN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K</a:t>
                      </a:r>
                      <a:r>
                        <a:rPr lang="zh-CN" alt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）：“鱼米之乡”之称</a:t>
                      </a:r>
                      <a:endParaRPr lang="zh-CN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alt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东南丘陵</a:t>
                      </a:r>
                      <a:r>
                        <a:rPr lang="en-US" altLang="zh-CN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(N)</a:t>
                      </a:r>
                      <a:r>
                        <a:rPr lang="zh-CN" alt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（浙闽丘陵、江南丘陵、两广丘陵）</a:t>
                      </a:r>
                      <a:endParaRPr lang="zh-CN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custDataLst>
      <p:tags r:id="rId4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文本占位符 35841"/>
          <p:cNvSpPr/>
          <p:nvPr>
            <p:ph type="body" idx="1"/>
          </p:nvPr>
        </p:nvSpPr>
        <p:spPr>
          <a:xfrm>
            <a:off x="1784668" y="1273810"/>
            <a:ext cx="8229600" cy="4310063"/>
          </a:xfrm>
        </p:spPr>
        <p:txBody>
          <a:bodyPr/>
          <a:p>
            <a:pPr>
              <a:buNone/>
            </a:pPr>
            <a:r>
              <a:rPr lang="zh-CN" altLang="en-US" sz="2000" dirty="0"/>
              <a:t>   </a:t>
            </a:r>
            <a:r>
              <a:rPr lang="en-US" altLang="x-none" sz="2000" dirty="0"/>
              <a:t>1</a:t>
            </a:r>
            <a:r>
              <a:rPr lang="zh-CN" altLang="en-US" sz="2000" dirty="0"/>
              <a:t>、下列山脉中，属于我国地势阶梯分界线的有</a:t>
            </a:r>
            <a:endParaRPr lang="zh-CN" altLang="en-US" sz="2000" dirty="0"/>
          </a:p>
          <a:p>
            <a:pPr>
              <a:buNone/>
            </a:pPr>
            <a:r>
              <a:rPr lang="en-US" altLang="x-none" sz="2000" dirty="0"/>
              <a:t>       A. </a:t>
            </a:r>
            <a:r>
              <a:rPr lang="zh-CN" altLang="en-US" sz="2000" dirty="0"/>
              <a:t>大兴安岭和长白山       </a:t>
            </a:r>
            <a:r>
              <a:rPr lang="en-US" altLang="x-none" sz="2000" dirty="0"/>
              <a:t>B. </a:t>
            </a:r>
            <a:r>
              <a:rPr lang="zh-CN" altLang="en-US" sz="2000" dirty="0"/>
              <a:t>阴山和六盘山 </a:t>
            </a:r>
            <a:endParaRPr lang="zh-CN" altLang="en-US" sz="2000" dirty="0"/>
          </a:p>
          <a:p>
            <a:pPr>
              <a:buNone/>
            </a:pPr>
            <a:r>
              <a:rPr lang="zh-CN" altLang="en-US" sz="2000" dirty="0"/>
              <a:t>       </a:t>
            </a:r>
            <a:r>
              <a:rPr lang="en-US" altLang="x-none" sz="2000" dirty="0"/>
              <a:t>C. </a:t>
            </a:r>
            <a:r>
              <a:rPr lang="zh-CN" altLang="en-US" sz="2000" dirty="0"/>
              <a:t>昆仑山和横断山           </a:t>
            </a:r>
            <a:r>
              <a:rPr lang="en-US" altLang="x-none" sz="2000" dirty="0"/>
              <a:t>D.</a:t>
            </a:r>
            <a:r>
              <a:rPr lang="zh-CN" altLang="en-US" sz="2000" dirty="0"/>
              <a:t>太行山和武夷山</a:t>
            </a:r>
            <a:endParaRPr lang="zh-CN" altLang="en-US" sz="2000" dirty="0"/>
          </a:p>
          <a:p>
            <a:pPr>
              <a:buNone/>
            </a:pPr>
            <a:endParaRPr lang="en-US" altLang="x-none" sz="2000" dirty="0"/>
          </a:p>
          <a:p>
            <a:pPr>
              <a:buNone/>
            </a:pPr>
            <a:r>
              <a:rPr lang="en-US" altLang="x-none" sz="2000" dirty="0"/>
              <a:t>   2</a:t>
            </a:r>
            <a:r>
              <a:rPr lang="zh-CN" altLang="en-US" sz="2000" dirty="0"/>
              <a:t>、位于我国地势第三级阶梯上的地形区是</a:t>
            </a:r>
            <a:endParaRPr lang="zh-CN" altLang="en-US" sz="2000" dirty="0"/>
          </a:p>
          <a:p>
            <a:pPr>
              <a:buNone/>
            </a:pPr>
            <a:r>
              <a:rPr lang="en-US" altLang="x-none" sz="2000" dirty="0"/>
              <a:t>         A. </a:t>
            </a:r>
            <a:r>
              <a:rPr lang="zh-CN" altLang="en-US" sz="2000" dirty="0"/>
              <a:t>柴达木盆地     </a:t>
            </a:r>
            <a:r>
              <a:rPr lang="en-US" altLang="x-none" sz="2000" dirty="0"/>
              <a:t>B. </a:t>
            </a:r>
            <a:r>
              <a:rPr lang="zh-CN" altLang="en-US" sz="2000" dirty="0"/>
              <a:t>成都平原   </a:t>
            </a:r>
            <a:r>
              <a:rPr lang="en-US" altLang="x-none" sz="2000" dirty="0"/>
              <a:t>C. </a:t>
            </a:r>
            <a:r>
              <a:rPr lang="zh-CN" altLang="en-US" sz="2000" dirty="0"/>
              <a:t>黄土高原   </a:t>
            </a:r>
            <a:r>
              <a:rPr lang="en-US" altLang="x-none" sz="2000" dirty="0"/>
              <a:t>D.</a:t>
            </a:r>
            <a:r>
              <a:rPr lang="zh-CN" altLang="en-US" sz="2000" dirty="0"/>
              <a:t>华北平原</a:t>
            </a:r>
            <a:endParaRPr lang="zh-CN" altLang="en-US" sz="2000" dirty="0"/>
          </a:p>
          <a:p>
            <a:pPr>
              <a:buNone/>
            </a:pPr>
            <a:endParaRPr lang="zh-CN" altLang="en-US" sz="2000" dirty="0"/>
          </a:p>
          <a:p>
            <a:pPr>
              <a:buNone/>
            </a:pPr>
            <a:r>
              <a:rPr lang="en-US" altLang="x-none" sz="2000" dirty="0"/>
              <a:t>   3</a:t>
            </a:r>
            <a:r>
              <a:rPr lang="zh-CN" altLang="en-US" sz="2000" dirty="0"/>
              <a:t>、 福建和新疆分别位于我国</a:t>
            </a:r>
            <a:endParaRPr lang="zh-CN" altLang="en-US" sz="2000" dirty="0"/>
          </a:p>
          <a:p>
            <a:pPr>
              <a:buNone/>
            </a:pPr>
            <a:r>
              <a:rPr lang="en-US" altLang="x-none" sz="2000" dirty="0"/>
              <a:t>        A. </a:t>
            </a:r>
            <a:r>
              <a:rPr lang="zh-CN" altLang="en-US" sz="2000" dirty="0"/>
              <a:t>第一和第二级阶梯       </a:t>
            </a:r>
            <a:r>
              <a:rPr lang="en-US" altLang="x-none" sz="2000" dirty="0"/>
              <a:t>B. </a:t>
            </a:r>
            <a:r>
              <a:rPr lang="zh-CN" altLang="en-US" sz="2000" dirty="0"/>
              <a:t>第二和第三级阶梯</a:t>
            </a:r>
            <a:endParaRPr lang="zh-CN" altLang="en-US" sz="2000" dirty="0"/>
          </a:p>
          <a:p>
            <a:pPr>
              <a:buNone/>
            </a:pPr>
            <a:r>
              <a:rPr lang="en-US" altLang="x-none" sz="2000" dirty="0"/>
              <a:t>        C. </a:t>
            </a:r>
            <a:r>
              <a:rPr lang="zh-CN" altLang="en-US" sz="2000" dirty="0"/>
              <a:t>第三和第二级阶梯       </a:t>
            </a:r>
            <a:r>
              <a:rPr lang="en-US" altLang="x-none" sz="2000" dirty="0"/>
              <a:t>D. </a:t>
            </a:r>
            <a:r>
              <a:rPr lang="zh-CN" altLang="en-US" sz="2000" dirty="0"/>
              <a:t>第一和第三级阶梯 </a:t>
            </a:r>
            <a:endParaRPr lang="zh-CN" altLang="en-US" sz="2000" dirty="0"/>
          </a:p>
          <a:p>
            <a:pPr>
              <a:buNone/>
            </a:pPr>
            <a:endParaRPr lang="zh-CN" altLang="en-US" sz="2000" dirty="0"/>
          </a:p>
        </p:txBody>
      </p:sp>
      <p:sp>
        <p:nvSpPr>
          <p:cNvPr id="35843" name="矩形 35842"/>
          <p:cNvSpPr/>
          <p:nvPr/>
        </p:nvSpPr>
        <p:spPr>
          <a:xfrm>
            <a:off x="8040688" y="1700213"/>
            <a:ext cx="9067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20000"/>
              </a:spcBef>
            </a:pPr>
            <a:r>
              <a:rPr lang="zh-CN" altLang="en-US" dirty="0">
                <a:latin typeface="Times New Roman" panose="02020603050405020304" pitchFamily="2" charset="0"/>
              </a:rPr>
              <a:t>（ </a:t>
            </a:r>
            <a:r>
              <a:rPr lang="en-US" altLang="x-none" dirty="0">
                <a:latin typeface="Times New Roman" panose="02020603050405020304" pitchFamily="2" charset="0"/>
              </a:rPr>
              <a:t>C </a:t>
            </a:r>
            <a:r>
              <a:rPr lang="zh-CN" altLang="en-US" dirty="0">
                <a:latin typeface="Times New Roman" panose="02020603050405020304" pitchFamily="2" charset="0"/>
              </a:rPr>
              <a:t>）</a:t>
            </a:r>
            <a:endParaRPr lang="zh-CN" altLang="en-US" dirty="0">
              <a:latin typeface="Times New Roman" panose="02020603050405020304" pitchFamily="2" charset="0"/>
            </a:endParaRPr>
          </a:p>
        </p:txBody>
      </p:sp>
      <p:sp>
        <p:nvSpPr>
          <p:cNvPr id="35844" name="矩形 35843"/>
          <p:cNvSpPr/>
          <p:nvPr/>
        </p:nvSpPr>
        <p:spPr>
          <a:xfrm>
            <a:off x="8054975" y="3062288"/>
            <a:ext cx="9194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20000"/>
              </a:spcBef>
            </a:pPr>
            <a:r>
              <a:rPr lang="zh-CN" altLang="en-US" dirty="0">
                <a:latin typeface="Times New Roman" panose="02020603050405020304" pitchFamily="2" charset="0"/>
              </a:rPr>
              <a:t>（ </a:t>
            </a:r>
            <a:r>
              <a:rPr lang="en-US" altLang="x-none" dirty="0">
                <a:latin typeface="Times New Roman" panose="02020603050405020304" pitchFamily="2" charset="0"/>
              </a:rPr>
              <a:t>D </a:t>
            </a:r>
            <a:r>
              <a:rPr lang="zh-CN" altLang="en-US" dirty="0">
                <a:latin typeface="Times New Roman" panose="02020603050405020304" pitchFamily="2" charset="0"/>
              </a:rPr>
              <a:t>）</a:t>
            </a:r>
            <a:endParaRPr lang="zh-CN" altLang="en-US" dirty="0">
              <a:latin typeface="Times New Roman" panose="02020603050405020304" pitchFamily="2" charset="0"/>
            </a:endParaRPr>
          </a:p>
        </p:txBody>
      </p:sp>
      <p:sp>
        <p:nvSpPr>
          <p:cNvPr id="35845" name="矩形 35844"/>
          <p:cNvSpPr/>
          <p:nvPr/>
        </p:nvSpPr>
        <p:spPr>
          <a:xfrm>
            <a:off x="8112125" y="4149725"/>
            <a:ext cx="9639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dirty="0">
                <a:latin typeface="Times New Roman" panose="02020603050405020304" pitchFamily="2" charset="0"/>
              </a:rPr>
              <a:t>（ </a:t>
            </a:r>
            <a:r>
              <a:rPr lang="en-US" altLang="x-none" dirty="0">
                <a:latin typeface="Times New Roman" panose="02020603050405020304" pitchFamily="2" charset="0"/>
              </a:rPr>
              <a:t>C  </a:t>
            </a:r>
            <a:r>
              <a:rPr lang="zh-CN" altLang="en-US" dirty="0">
                <a:latin typeface="Times New Roman" panose="02020603050405020304" pitchFamily="2" charset="0"/>
              </a:rPr>
              <a:t>）</a:t>
            </a:r>
            <a:endParaRPr lang="zh-CN" altLang="en-US" dirty="0">
              <a:latin typeface="Times New Roman" panose="02020603050405020304" pitchFamily="2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19785" y="373380"/>
            <a:ext cx="44500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巩固练习：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842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charRg st="25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5842">
                                            <p:txEl>
                                              <p:charRg st="25" end="6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charRg st="61" end="9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5842">
                                            <p:txEl>
                                              <p:charRg st="61" end="9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5843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charRg st="100" end="1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5842">
                                            <p:txEl>
                                              <p:charRg st="100" end="1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charRg st="123" end="17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35842">
                                            <p:txEl>
                                              <p:charRg st="123" end="17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charRg st="173" end="19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35842">
                                            <p:txEl>
                                              <p:charRg st="173" end="19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charRg st="191" end="2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35842">
                                            <p:txEl>
                                              <p:charRg st="191" end="2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charRg st="229" end="26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5842">
                                            <p:txEl>
                                              <p:charRg st="229" end="26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4" grpId="0"/>
      <p:bldP spid="3584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 rot="10800000" flipV="1">
            <a:off x="360045" y="428625"/>
            <a:ext cx="3449955" cy="1162685"/>
          </a:xfrm>
        </p:spPr>
        <p:txBody>
          <a:bodyPr>
            <a:normAutofit/>
          </a:bodyPr>
          <a:lstStyle/>
          <a:p>
            <a:r>
              <a:rPr lang="zh-CN" altLang="zh-CN" dirty="0"/>
              <a:t>板书设计：</a:t>
            </a:r>
            <a:endParaRPr lang="zh-CN" altLang="zh-CN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748963" y="1591454"/>
            <a:ext cx="7793182" cy="595889"/>
          </a:xfrm>
        </p:spPr>
        <p:txBody>
          <a:bodyPr>
            <a:noAutofit/>
          </a:bodyPr>
          <a:lstStyle/>
          <a:p>
            <a:r>
              <a:rPr lang="zh-CN" altLang="zh-CN" sz="4800" dirty="0">
                <a:solidFill>
                  <a:schemeClr val="accent1"/>
                </a:solidFill>
                <a:sym typeface="+mn-ea"/>
              </a:rPr>
              <a:t>中国地形</a:t>
            </a:r>
            <a:endParaRPr lang="zh-CN" altLang="zh-CN" sz="4800" dirty="0">
              <a:solidFill>
                <a:schemeClr val="accent1"/>
              </a:solidFill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81050" y="2545715"/>
            <a:ext cx="55206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一、地势特点：    </a:t>
            </a:r>
            <a:r>
              <a:rPr lang="zh-CN" altLang="en-US" b="1" dirty="0">
                <a:solidFill>
                  <a:srgbClr val="FF3300"/>
                </a:solidFill>
                <a:sym typeface="+mn-ea"/>
              </a:rPr>
              <a:t>西高东低，呈三级阶梯状分布。</a:t>
            </a:r>
            <a:endParaRPr lang="zh-CN" altLang="en-US" b="1" dirty="0">
              <a:solidFill>
                <a:srgbClr val="FF3300"/>
              </a:solidFill>
            </a:endParaRPr>
          </a:p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81050" y="3422650"/>
            <a:ext cx="43815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二、阶梯分界：</a:t>
            </a:r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39470" y="4418330"/>
            <a:ext cx="930402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/>
              <a:t>三、主要山脉的走向：</a:t>
            </a: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东西、</a:t>
            </a: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东北</a:t>
            </a:r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---</a:t>
            </a: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西南、西北－东南、南北走向、弧形山脉</a:t>
            </a:r>
            <a:endParaRPr lang="zh-CN" altLang="en-US" b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zh-CN"/>
          </a:p>
        </p:txBody>
      </p:sp>
      <p:sp>
        <p:nvSpPr>
          <p:cNvPr id="10" name="文本框 9"/>
          <p:cNvSpPr txBox="1"/>
          <p:nvPr/>
        </p:nvSpPr>
        <p:spPr>
          <a:xfrm>
            <a:off x="839470" y="5063490"/>
            <a:ext cx="99720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四、我国主要的地形区：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①</a:t>
            </a:r>
            <a:r>
              <a:rPr lang="zh-CN" altLang="en-US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四大盆地；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②</a:t>
            </a:r>
            <a:r>
              <a:rPr lang="zh-CN" altLang="en-US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四大高原；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③</a:t>
            </a:r>
            <a:r>
              <a:rPr lang="zh-CN" altLang="en-US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三大平原；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④</a:t>
            </a:r>
            <a:r>
              <a:rPr lang="zh-CN" altLang="en-US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三大丘陵</a:t>
            </a:r>
            <a:endParaRPr lang="zh-CN" altLang="en-US"/>
          </a:p>
        </p:txBody>
      </p:sp>
      <p:sp>
        <p:nvSpPr>
          <p:cNvPr id="2050" name=" 2050"/>
          <p:cNvSpPr/>
          <p:nvPr/>
        </p:nvSpPr>
        <p:spPr bwMode="auto">
          <a:xfrm flipH="1">
            <a:off x="2480310" y="3028315"/>
            <a:ext cx="269875" cy="1177925"/>
          </a:xfrm>
          <a:custGeom>
            <a:avLst/>
            <a:gdLst>
              <a:gd name="T0" fmla="*/ 2147483646 w 41"/>
              <a:gd name="T1" fmla="*/ 2147483646 h 281"/>
              <a:gd name="T2" fmla="*/ 2147483646 w 41"/>
              <a:gd name="T3" fmla="*/ 2147483646 h 281"/>
              <a:gd name="T4" fmla="*/ 0 w 41"/>
              <a:gd name="T5" fmla="*/ 0 h 281"/>
              <a:gd name="T6" fmla="*/ 2147483646 w 41"/>
              <a:gd name="T7" fmla="*/ 2147483646 h 281"/>
              <a:gd name="T8" fmla="*/ 2147483646 w 41"/>
              <a:gd name="T9" fmla="*/ 2147483646 h 281"/>
              <a:gd name="T10" fmla="*/ 2147483646 w 41"/>
              <a:gd name="T11" fmla="*/ 2147483646 h 281"/>
              <a:gd name="T12" fmla="*/ 2147483646 w 41"/>
              <a:gd name="T13" fmla="*/ 2147483646 h 281"/>
              <a:gd name="T14" fmla="*/ 2147483646 w 41"/>
              <a:gd name="T15" fmla="*/ 2147483646 h 281"/>
              <a:gd name="T16" fmla="*/ 2147483646 w 41"/>
              <a:gd name="T17" fmla="*/ 2147483646 h 281"/>
              <a:gd name="T18" fmla="*/ 2147483646 w 41"/>
              <a:gd name="T19" fmla="*/ 2147483646 h 281"/>
              <a:gd name="T20" fmla="*/ 2147483646 w 41"/>
              <a:gd name="T21" fmla="*/ 2147483646 h 281"/>
              <a:gd name="T22" fmla="*/ 2147483646 w 41"/>
              <a:gd name="T23" fmla="*/ 2147483646 h 281"/>
              <a:gd name="T24" fmla="*/ 2147483646 w 41"/>
              <a:gd name="T25" fmla="*/ 2147483646 h 281"/>
              <a:gd name="T26" fmla="*/ 0 w 41"/>
              <a:gd name="T27" fmla="*/ 2147483646 h 281"/>
              <a:gd name="T28" fmla="*/ 2147483646 w 41"/>
              <a:gd name="T29" fmla="*/ 2147483646 h 281"/>
              <a:gd name="T30" fmla="*/ 2147483646 w 41"/>
              <a:gd name="T31" fmla="*/ 2147483646 h 281"/>
              <a:gd name="T32" fmla="*/ 2147483646 w 41"/>
              <a:gd name="T33" fmla="*/ 2147483646 h 281"/>
              <a:gd name="T34" fmla="*/ 2147483646 w 41"/>
              <a:gd name="T35" fmla="*/ 2147483646 h 281"/>
              <a:gd name="T36" fmla="*/ 2147483646 w 41"/>
              <a:gd name="T37" fmla="*/ 2147483646 h 281"/>
              <a:gd name="T38" fmla="*/ 2147483646 w 41"/>
              <a:gd name="T39" fmla="*/ 2147483646 h 281"/>
              <a:gd name="T40" fmla="*/ 2147483646 w 41"/>
              <a:gd name="T41" fmla="*/ 2147483646 h 281"/>
              <a:gd name="T42" fmla="*/ 2147483646 w 41"/>
              <a:gd name="T43" fmla="*/ 2147483646 h 281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41" h="281">
                <a:moveTo>
                  <a:pt x="15" y="41"/>
                </a:moveTo>
                <a:cubicBezTo>
                  <a:pt x="15" y="29"/>
                  <a:pt x="13" y="19"/>
                  <a:pt x="11" y="13"/>
                </a:cubicBezTo>
                <a:cubicBezTo>
                  <a:pt x="9" y="7"/>
                  <a:pt x="5" y="2"/>
                  <a:pt x="0" y="0"/>
                </a:cubicBezTo>
                <a:cubicBezTo>
                  <a:pt x="10" y="0"/>
                  <a:pt x="17" y="3"/>
                  <a:pt x="21" y="9"/>
                </a:cubicBezTo>
                <a:cubicBezTo>
                  <a:pt x="25" y="14"/>
                  <a:pt x="27" y="27"/>
                  <a:pt x="27" y="45"/>
                </a:cubicBezTo>
                <a:cubicBezTo>
                  <a:pt x="27" y="103"/>
                  <a:pt x="27" y="103"/>
                  <a:pt x="27" y="103"/>
                </a:cubicBezTo>
                <a:cubicBezTo>
                  <a:pt x="27" y="114"/>
                  <a:pt x="28" y="122"/>
                  <a:pt x="30" y="128"/>
                </a:cubicBezTo>
                <a:cubicBezTo>
                  <a:pt x="32" y="134"/>
                  <a:pt x="35" y="138"/>
                  <a:pt x="41" y="141"/>
                </a:cubicBezTo>
                <a:cubicBezTo>
                  <a:pt x="35" y="143"/>
                  <a:pt x="31" y="147"/>
                  <a:pt x="30" y="153"/>
                </a:cubicBezTo>
                <a:cubicBezTo>
                  <a:pt x="28" y="158"/>
                  <a:pt x="27" y="167"/>
                  <a:pt x="27" y="179"/>
                </a:cubicBezTo>
                <a:cubicBezTo>
                  <a:pt x="27" y="232"/>
                  <a:pt x="27" y="232"/>
                  <a:pt x="27" y="232"/>
                </a:cubicBezTo>
                <a:cubicBezTo>
                  <a:pt x="27" y="245"/>
                  <a:pt x="26" y="255"/>
                  <a:pt x="25" y="262"/>
                </a:cubicBezTo>
                <a:cubicBezTo>
                  <a:pt x="23" y="269"/>
                  <a:pt x="20" y="274"/>
                  <a:pt x="16" y="277"/>
                </a:cubicBezTo>
                <a:cubicBezTo>
                  <a:pt x="12" y="279"/>
                  <a:pt x="7" y="281"/>
                  <a:pt x="0" y="281"/>
                </a:cubicBezTo>
                <a:cubicBezTo>
                  <a:pt x="5" y="279"/>
                  <a:pt x="9" y="274"/>
                  <a:pt x="11" y="268"/>
                </a:cubicBezTo>
                <a:cubicBezTo>
                  <a:pt x="13" y="261"/>
                  <a:pt x="15" y="252"/>
                  <a:pt x="15" y="240"/>
                </a:cubicBezTo>
                <a:cubicBezTo>
                  <a:pt x="15" y="186"/>
                  <a:pt x="15" y="186"/>
                  <a:pt x="15" y="186"/>
                </a:cubicBezTo>
                <a:cubicBezTo>
                  <a:pt x="15" y="172"/>
                  <a:pt x="15" y="162"/>
                  <a:pt x="17" y="155"/>
                </a:cubicBezTo>
                <a:cubicBezTo>
                  <a:pt x="19" y="148"/>
                  <a:pt x="23" y="144"/>
                  <a:pt x="29" y="141"/>
                </a:cubicBezTo>
                <a:cubicBezTo>
                  <a:pt x="23" y="138"/>
                  <a:pt x="19" y="133"/>
                  <a:pt x="17" y="127"/>
                </a:cubicBezTo>
                <a:cubicBezTo>
                  <a:pt x="15" y="121"/>
                  <a:pt x="15" y="111"/>
                  <a:pt x="15" y="98"/>
                </a:cubicBezTo>
                <a:lnTo>
                  <a:pt x="15" y="4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p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2837180" y="3008630"/>
            <a:ext cx="56648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lvl="0" indent="0" algn="ctr">
              <a:buNone/>
            </a:pPr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第一二级阶梯分界山脉：昆仑山</a:t>
            </a:r>
            <a:r>
              <a:rPr lang="en-US" altLang="zh-CN" b="1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--</a:t>
            </a:r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祁连山</a:t>
            </a:r>
            <a:r>
              <a:rPr lang="en-US" altLang="zh-CN" b="1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--</a:t>
            </a:r>
            <a:r>
              <a:rPr lang="zh-CN" altLang="en-US" b="1">
                <a:solidFill>
                  <a:srgbClr val="0000FF"/>
                </a:solidFill>
                <a:latin typeface="Times New Roman" panose="02020603050405020304" pitchFamily="2" charset="0"/>
                <a:sym typeface="+mn-ea"/>
              </a:rPr>
              <a:t>横断山脉</a:t>
            </a:r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2837180" y="3790950"/>
            <a:ext cx="73069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 </a:t>
            </a:r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第二三级阶梯分界山脉：大兴安岭</a:t>
            </a:r>
            <a:r>
              <a:rPr lang="en-US" altLang="zh-CN" b="1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--</a:t>
            </a:r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太行山</a:t>
            </a:r>
            <a:r>
              <a:rPr lang="en-US" altLang="zh-CN" b="1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--</a:t>
            </a:r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巫山</a:t>
            </a:r>
            <a:r>
              <a:rPr lang="en-US" altLang="zh-CN" b="1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--</a:t>
            </a:r>
            <a:r>
              <a:rPr lang="zh-CN" altLang="en-US" b="1">
                <a:solidFill>
                  <a:srgbClr val="0000FF"/>
                </a:solidFill>
                <a:latin typeface="Times New Roman" panose="02020603050405020304" pitchFamily="2" charset="0"/>
                <a:sym typeface="+mn-ea"/>
              </a:rPr>
              <a:t>雪峰山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>
            <a:off x="722184" y="1356228"/>
            <a:ext cx="50800" cy="360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p>
            <a:pPr algn="ctr"/>
            <a:endParaRPr lang="zh-CN" altLang="en-US"/>
          </a:p>
        </p:txBody>
      </p:sp>
      <p:sp>
        <p:nvSpPr>
          <p:cNvPr id="6" name="标题 5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学习目标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>
            <a:normAutofit lnSpcReduction="10000"/>
          </a:bodyPr>
          <a:p>
            <a:pPr marL="0" indent="0">
              <a:lnSpc>
                <a:spcPct val="150000"/>
              </a:lnSpc>
              <a:buNone/>
            </a:pPr>
            <a:endParaRPr lang="en-US" altLang="zh-CN"/>
          </a:p>
          <a:p>
            <a:pPr marL="0" indent="0">
              <a:lnSpc>
                <a:spcPct val="150000"/>
              </a:lnSpc>
              <a:buNone/>
            </a:pPr>
            <a:r>
              <a:rPr lang="en-US" altLang="zh-CN"/>
              <a:t>1.</a:t>
            </a:r>
            <a:r>
              <a:rPr lang="zh-CN" altLang="en-US"/>
              <a:t>了解山脉纵横交错构成了我国地形的骨架，掌握主要山脉的名称、走向及其在地图上的分布。 </a:t>
            </a:r>
            <a:endParaRPr lang="zh-CN" altLang="en-US"/>
          </a:p>
          <a:p>
            <a:pPr marL="0" indent="0">
              <a:lnSpc>
                <a:spcPct val="150000"/>
              </a:lnSpc>
              <a:buNone/>
            </a:pPr>
            <a:endParaRPr lang="zh-CN" altLang="en-US"/>
          </a:p>
          <a:p>
            <a:pPr marL="0" indent="0">
              <a:lnSpc>
                <a:spcPct val="150000"/>
              </a:lnSpc>
              <a:buNone/>
            </a:pPr>
            <a:r>
              <a:rPr lang="zh-CN" altLang="en-US"/>
              <a:t>2.了解我国地形复杂多样的基本特征，五种基本地形的分布和特点  </a:t>
            </a:r>
            <a:endParaRPr lang="zh-CN" altLang="en-US"/>
          </a:p>
          <a:p>
            <a:pPr marL="0" indent="0">
              <a:lnSpc>
                <a:spcPct val="150000"/>
              </a:lnSpc>
              <a:buNone/>
            </a:pPr>
            <a:endParaRPr lang="zh-CN" altLang="en-US"/>
          </a:p>
          <a:p>
            <a:pPr marL="0" indent="0">
              <a:lnSpc>
                <a:spcPct val="150000"/>
              </a:lnSpc>
              <a:buNone/>
            </a:pPr>
            <a:r>
              <a:rPr lang="zh-CN" altLang="en-US"/>
              <a:t>3．通过对我国壮丽山河的学习，激发学生的自豪感，进一步对学生进行爱国主义教育。</a:t>
            </a:r>
            <a:endParaRPr lang="zh-CN" altLang="en-US"/>
          </a:p>
        </p:txBody>
      </p:sp>
    </p:spTree>
    <p:custDataLst>
      <p:tags r:id="rId4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文本框 14337"/>
          <p:cNvSpPr txBox="1"/>
          <p:nvPr/>
        </p:nvSpPr>
        <p:spPr>
          <a:xfrm>
            <a:off x="4656138" y="2684463"/>
            <a:ext cx="4760912" cy="12299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dirty="0">
                <a:latin typeface="Times New Roman" panose="02020603050405020304" pitchFamily="2" charset="0"/>
              </a:rPr>
              <a:t>地球表面各种各样的</a:t>
            </a:r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2" charset="0"/>
              </a:rPr>
              <a:t>形态</a:t>
            </a:r>
            <a:r>
              <a:rPr lang="zh-CN" altLang="en-US" sz="2000" dirty="0">
                <a:latin typeface="Times New Roman" panose="02020603050405020304" pitchFamily="2" charset="0"/>
              </a:rPr>
              <a:t>。</a:t>
            </a:r>
            <a:endParaRPr lang="zh-CN" altLang="en-US" sz="2000" dirty="0">
              <a:latin typeface="Times New Roman" panose="02020603050405020304" pitchFamily="2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000" dirty="0">
                <a:latin typeface="Times New Roman" panose="02020603050405020304" pitchFamily="2" charset="0"/>
              </a:rPr>
              <a:t>（高原、山地、盆地、</a:t>
            </a:r>
            <a:r>
              <a:rPr lang="zh-CN" altLang="en-US" sz="2000" dirty="0">
                <a:latin typeface="Times New Roman" panose="02020603050405020304" pitchFamily="2" charset="0"/>
                <a:sym typeface="+mn-ea"/>
              </a:rPr>
              <a:t>平原、</a:t>
            </a:r>
            <a:r>
              <a:rPr lang="zh-CN" altLang="en-US" sz="2000" dirty="0">
                <a:latin typeface="Times New Roman" panose="02020603050405020304" pitchFamily="2" charset="0"/>
              </a:rPr>
              <a:t>丘陵）</a:t>
            </a:r>
            <a:endParaRPr lang="zh-CN" altLang="en-US" sz="2000" dirty="0">
              <a:latin typeface="Times New Roman" panose="02020603050405020304" pitchFamily="2" charset="0"/>
            </a:endParaRPr>
          </a:p>
          <a:p>
            <a:pPr>
              <a:spcBef>
                <a:spcPct val="50000"/>
              </a:spcBef>
            </a:pPr>
            <a:endParaRPr lang="zh-CN" altLang="en-US" sz="1600" dirty="0">
              <a:latin typeface="Arial" panose="020B0604020202020204" pitchFamily="34" charset="0"/>
            </a:endParaRPr>
          </a:p>
        </p:txBody>
      </p:sp>
      <p:sp>
        <p:nvSpPr>
          <p:cNvPr id="14339" name="文本框 14338">
            <a:hlinkClick r:id="" action="ppaction://noaction"/>
          </p:cNvPr>
          <p:cNvSpPr txBox="1"/>
          <p:nvPr/>
        </p:nvSpPr>
        <p:spPr>
          <a:xfrm>
            <a:off x="2855913" y="2636838"/>
            <a:ext cx="12954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latin typeface="Times New Roman" panose="02020603050405020304" pitchFamily="2" charset="0"/>
              </a:rPr>
              <a:t>地形：</a:t>
            </a:r>
            <a:endParaRPr lang="zh-CN" altLang="en-US" sz="2400" dirty="0">
              <a:latin typeface="Times New Roman" panose="02020603050405020304" pitchFamily="2" charset="0"/>
            </a:endParaRPr>
          </a:p>
        </p:txBody>
      </p:sp>
      <p:sp>
        <p:nvSpPr>
          <p:cNvPr id="14340" name="文本框 14339"/>
          <p:cNvSpPr txBox="1"/>
          <p:nvPr/>
        </p:nvSpPr>
        <p:spPr>
          <a:xfrm>
            <a:off x="4579303" y="4140200"/>
            <a:ext cx="5119687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dirty="0">
                <a:latin typeface="Times New Roman" panose="02020603050405020304" pitchFamily="2" charset="0"/>
              </a:rPr>
              <a:t>地球表面</a:t>
            </a:r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2" charset="0"/>
              </a:rPr>
              <a:t>高低</a:t>
            </a:r>
            <a:r>
              <a:rPr lang="zh-CN" altLang="en-US" sz="2000" dirty="0">
                <a:latin typeface="Times New Roman" panose="02020603050405020304" pitchFamily="2" charset="0"/>
              </a:rPr>
              <a:t>起伏的总趋势。</a:t>
            </a:r>
            <a:endParaRPr lang="zh-CN" altLang="en-US" sz="2000" dirty="0">
              <a:latin typeface="Times New Roman" panose="02020603050405020304" pitchFamily="2" charset="0"/>
            </a:endParaRPr>
          </a:p>
        </p:txBody>
      </p:sp>
      <p:sp>
        <p:nvSpPr>
          <p:cNvPr id="14341" name="文本框 14340">
            <a:hlinkClick r:id="" action="ppaction://noaction"/>
          </p:cNvPr>
          <p:cNvSpPr txBox="1"/>
          <p:nvPr/>
        </p:nvSpPr>
        <p:spPr>
          <a:xfrm>
            <a:off x="2855913" y="4078605"/>
            <a:ext cx="1398587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latin typeface="Times New Roman" panose="02020603050405020304" pitchFamily="2" charset="0"/>
              </a:rPr>
              <a:t>地势：</a:t>
            </a:r>
            <a:endParaRPr lang="zh-CN" altLang="en-US" sz="2400" dirty="0">
              <a:latin typeface="Times New Roman" panose="02020603050405020304" pitchFamily="2" charset="0"/>
            </a:endParaRPr>
          </a:p>
        </p:txBody>
      </p:sp>
      <p:sp>
        <p:nvSpPr>
          <p:cNvPr id="14344" name="文本框 14343"/>
          <p:cNvSpPr txBox="1"/>
          <p:nvPr/>
        </p:nvSpPr>
        <p:spPr>
          <a:xfrm>
            <a:off x="2351088" y="1412875"/>
            <a:ext cx="4897437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2" charset="0"/>
              </a:rPr>
              <a:t>区分概念：地形与地势</a:t>
            </a:r>
            <a:endParaRPr lang="zh-CN" altLang="en-US" sz="2800" b="1" dirty="0">
              <a:solidFill>
                <a:srgbClr val="FF3300"/>
              </a:solidFill>
              <a:latin typeface="Times New Roman" panose="02020603050405020304" pitchFamily="2" charset="0"/>
            </a:endParaRPr>
          </a:p>
        </p:txBody>
      </p:sp>
      <p:sp>
        <p:nvSpPr>
          <p:cNvPr id="14345" name="矩形 14344"/>
          <p:cNvSpPr/>
          <p:nvPr/>
        </p:nvSpPr>
        <p:spPr>
          <a:xfrm>
            <a:off x="1774825" y="44450"/>
            <a:ext cx="4464050" cy="64928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600" u="none" kern="1200" baseline="0">
                <a:solidFill>
                  <a:schemeClr val="tx1"/>
                </a:solidFill>
                <a:latin typeface="Arial Rounded MT Bold" pitchFamily="2" charset="0"/>
                <a:ea typeface="黑体" panose="02010609060101010101" pitchFamily="2" charset="-122"/>
              </a:defRPr>
            </a:lvl1pPr>
          </a:lstStyle>
          <a:p>
            <a:pPr lvl="0"/>
            <a:r>
              <a:rPr lang="zh-CN" altLang="en-US" sz="2400" b="1">
                <a:solidFill>
                  <a:schemeClr val="bg1"/>
                </a:solidFill>
              </a:rPr>
              <a:t>探究新知</a:t>
            </a:r>
            <a:endParaRPr lang="zh-CN" altLang="en-US" sz="2400" b="1">
              <a:solidFill>
                <a:schemeClr val="bg1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14339" grpId="0"/>
      <p:bldP spid="14340" grpId="0"/>
      <p:bldP spid="1434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文本占位符 15361"/>
          <p:cNvSpPr/>
          <p:nvPr>
            <p:ph type="body" idx="1"/>
          </p:nvPr>
        </p:nvSpPr>
        <p:spPr>
          <a:xfrm>
            <a:off x="1774825" y="1412875"/>
            <a:ext cx="8497888" cy="3816350"/>
          </a:xfrm>
        </p:spPr>
        <p:txBody>
          <a:bodyPr/>
          <a:p>
            <a:pPr>
              <a:buNone/>
            </a:pPr>
            <a:r>
              <a:rPr lang="en-US" altLang="x-none" b="1" dirty="0">
                <a:solidFill>
                  <a:srgbClr val="660033"/>
                </a:solidFill>
                <a:latin typeface="宋体" panose="02010600030101010101" pitchFamily="2" charset="-122"/>
              </a:rPr>
              <a:t>滚滚长江东逝水</a:t>
            </a:r>
            <a:r>
              <a:rPr lang="zh-CN" altLang="en-US" b="1" dirty="0">
                <a:solidFill>
                  <a:srgbClr val="660033"/>
                </a:solidFill>
                <a:latin typeface="宋体" panose="02010600030101010101" pitchFamily="2" charset="-122"/>
              </a:rPr>
              <a:t> ，</a:t>
            </a:r>
            <a:r>
              <a:rPr lang="en-US" altLang="x-none" b="1" dirty="0">
                <a:solidFill>
                  <a:srgbClr val="660033"/>
                </a:solidFill>
                <a:latin typeface="宋体" panose="02010600030101010101" pitchFamily="2" charset="-122"/>
              </a:rPr>
              <a:t>一江春水向东流</a:t>
            </a:r>
            <a:r>
              <a:rPr lang="zh-CN" altLang="en-US" b="1" dirty="0">
                <a:solidFill>
                  <a:srgbClr val="660033"/>
                </a:solidFill>
                <a:latin typeface="宋体" panose="02010600030101010101" pitchFamily="2" charset="-122"/>
              </a:rPr>
              <a:t>，大江东去，浪淘尽，千古风流人物……</a:t>
            </a:r>
            <a:r>
              <a:rPr lang="en-US" altLang="x-none" b="1" dirty="0">
                <a:solidFill>
                  <a:srgbClr val="660033"/>
                </a:solidFill>
                <a:latin typeface="宋体" panose="02010600030101010101" pitchFamily="2" charset="-122"/>
              </a:rPr>
              <a:t> </a:t>
            </a:r>
            <a:r>
              <a:rPr lang="en-US" altLang="x-none" b="1" dirty="0">
                <a:latin typeface="宋体" panose="02010600030101010101" pitchFamily="2" charset="-122"/>
              </a:rPr>
              <a:t> </a:t>
            </a:r>
            <a:endParaRPr lang="en-US" altLang="x-none" dirty="0">
              <a:latin typeface="宋体" panose="02010600030101010101" pitchFamily="2" charset="-122"/>
            </a:endParaRPr>
          </a:p>
          <a:p>
            <a:pPr>
              <a:buNone/>
            </a:pPr>
            <a:endParaRPr lang="zh-CN" altLang="en-US" sz="2800" dirty="0">
              <a:latin typeface="宋体" panose="02010600030101010101" pitchFamily="2" charset="-122"/>
            </a:endParaRPr>
          </a:p>
          <a:p>
            <a:pPr algn="ctr">
              <a:buNone/>
            </a:pPr>
            <a:r>
              <a:rPr lang="zh-CN" altLang="en-US" sz="2800" dirty="0">
                <a:latin typeface="宋体" panose="02010600030101010101" pitchFamily="2" charset="-122"/>
              </a:rPr>
              <a:t>反映了我国地势有什么特点？</a:t>
            </a:r>
            <a:endParaRPr lang="zh-CN" altLang="en-US" b="1" dirty="0">
              <a:solidFill>
                <a:srgbClr val="FF3300"/>
              </a:solidFill>
            </a:endParaRPr>
          </a:p>
          <a:p>
            <a:pPr>
              <a:buNone/>
            </a:pPr>
            <a:r>
              <a:rPr lang="zh-CN" altLang="en-US" b="1" dirty="0">
                <a:solidFill>
                  <a:srgbClr val="FF3300"/>
                </a:solidFill>
              </a:rPr>
              <a:t>                                       </a:t>
            </a:r>
            <a:endParaRPr lang="zh-CN" altLang="en-US" b="1" dirty="0">
              <a:solidFill>
                <a:srgbClr val="FF3300"/>
              </a:solidFill>
            </a:endParaRPr>
          </a:p>
          <a:p>
            <a:pPr>
              <a:buNone/>
            </a:pPr>
            <a:r>
              <a:rPr lang="zh-CN" altLang="en-US" b="1" dirty="0">
                <a:solidFill>
                  <a:srgbClr val="FF3300"/>
                </a:solidFill>
              </a:rPr>
              <a:t>                     </a:t>
            </a:r>
            <a:r>
              <a:rPr lang="zh-CN" altLang="en-US" sz="4000" b="1" dirty="0">
                <a:solidFill>
                  <a:srgbClr val="FF3300"/>
                </a:solidFill>
              </a:rPr>
              <a:t>地势西高东低？</a:t>
            </a:r>
            <a:endParaRPr lang="zh-CN" altLang="en-US" sz="4000" b="1" dirty="0">
              <a:solidFill>
                <a:srgbClr val="FF3300"/>
              </a:solidFill>
            </a:endParaRPr>
          </a:p>
        </p:txBody>
      </p:sp>
      <p:sp>
        <p:nvSpPr>
          <p:cNvPr id="15363" name="文本框 15362"/>
          <p:cNvSpPr txBox="1"/>
          <p:nvPr/>
        </p:nvSpPr>
        <p:spPr>
          <a:xfrm>
            <a:off x="1990725" y="188913"/>
            <a:ext cx="140716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2" charset="0"/>
              </a:rPr>
              <a:t>探究新知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2" charset="0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charRg st="0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2">
                                            <p:txEl>
                                              <p:charRg st="0" end="3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charRg st="38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362">
                                            <p:txEl>
                                              <p:charRg st="38" end="5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charRg st="52" end="9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362">
                                            <p:txEl>
                                              <p:charRg st="52" end="9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charRg st="92" end="1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362">
                                            <p:txEl>
                                              <p:charRg st="92" end="1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8434" name="组合 18433"/>
          <p:cNvGrpSpPr>
            <a:grpSpLocks noChangeAspect="1"/>
          </p:cNvGrpSpPr>
          <p:nvPr/>
        </p:nvGrpSpPr>
        <p:grpSpPr>
          <a:xfrm>
            <a:off x="1227138" y="-392112"/>
            <a:ext cx="9440862" cy="7250112"/>
            <a:chOff x="0" y="0"/>
            <a:chExt cx="5949" cy="4569"/>
          </a:xfrm>
        </p:grpSpPr>
        <p:pic>
          <p:nvPicPr>
            <p:cNvPr id="18435" name="图片 18434" descr="中国轮廓图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68" y="312"/>
              <a:ext cx="5781" cy="424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8436" name="图片 18435" descr="三级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325"/>
              <a:ext cx="5219" cy="424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8437" name="图片 18436" descr="高原11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9" y="0"/>
              <a:ext cx="3086" cy="3924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8438" name="文本框 18437"/>
          <p:cNvSpPr txBox="1"/>
          <p:nvPr/>
        </p:nvSpPr>
        <p:spPr>
          <a:xfrm>
            <a:off x="3280410" y="3113088"/>
            <a:ext cx="16383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x-none" sz="2400" b="1" dirty="0">
                <a:latin typeface="Times New Roman" panose="02020603050405020304" pitchFamily="2" charset="0"/>
              </a:rPr>
              <a:t>&gt;4000</a:t>
            </a:r>
            <a:r>
              <a:rPr lang="zh-CN" altLang="en-US" sz="2400" b="1" dirty="0">
                <a:latin typeface="Times New Roman" panose="02020603050405020304" pitchFamily="2" charset="0"/>
              </a:rPr>
              <a:t>米</a:t>
            </a:r>
            <a:endParaRPr lang="zh-CN" altLang="en-US" sz="2400" dirty="0">
              <a:latin typeface="Times New Roman" panose="02020603050405020304" pitchFamily="2" charset="0"/>
            </a:endParaRPr>
          </a:p>
        </p:txBody>
      </p:sp>
      <p:sp>
        <p:nvSpPr>
          <p:cNvPr id="18439" name="文本框 18438"/>
          <p:cNvSpPr txBox="1"/>
          <p:nvPr/>
        </p:nvSpPr>
        <p:spPr>
          <a:xfrm>
            <a:off x="4470400" y="2586990"/>
            <a:ext cx="25761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x-none" sz="2400" b="1" dirty="0">
                <a:latin typeface="Times New Roman" panose="02020603050405020304" pitchFamily="2" charset="0"/>
              </a:rPr>
              <a:t>1000</a:t>
            </a:r>
            <a:r>
              <a:rPr lang="zh-CN" altLang="en-US" sz="2400" b="1" dirty="0">
                <a:latin typeface="Times New Roman" panose="02020603050405020304" pitchFamily="2" charset="0"/>
              </a:rPr>
              <a:t>米</a:t>
            </a:r>
            <a:r>
              <a:rPr lang="en-US" altLang="x-none" sz="2400" b="1" dirty="0">
                <a:latin typeface="Times New Roman" panose="02020603050405020304" pitchFamily="2" charset="0"/>
              </a:rPr>
              <a:t>—2000</a:t>
            </a:r>
            <a:r>
              <a:rPr lang="zh-CN" altLang="en-US" sz="2400" b="1" dirty="0">
                <a:latin typeface="Times New Roman" panose="02020603050405020304" pitchFamily="2" charset="0"/>
              </a:rPr>
              <a:t>米</a:t>
            </a:r>
            <a:endParaRPr lang="zh-CN" altLang="en-US" sz="2400" dirty="0">
              <a:latin typeface="Times New Roman" panose="02020603050405020304" pitchFamily="2" charset="0"/>
            </a:endParaRPr>
          </a:p>
        </p:txBody>
      </p:sp>
      <p:sp>
        <p:nvSpPr>
          <p:cNvPr id="18440" name="文本框 18439"/>
          <p:cNvSpPr txBox="1"/>
          <p:nvPr/>
        </p:nvSpPr>
        <p:spPr>
          <a:xfrm>
            <a:off x="8024495" y="1640840"/>
            <a:ext cx="685800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x-none" sz="2400" b="1" dirty="0">
                <a:latin typeface="Times New Roman" panose="02020603050405020304" pitchFamily="2" charset="0"/>
              </a:rPr>
              <a:t>500</a:t>
            </a:r>
            <a:r>
              <a:rPr lang="zh-CN" altLang="en-US" sz="2400" b="1" dirty="0">
                <a:latin typeface="Times New Roman" panose="02020603050405020304" pitchFamily="2" charset="0"/>
              </a:rPr>
              <a:t>米以下</a:t>
            </a:r>
            <a:endParaRPr lang="zh-CN" altLang="en-US" sz="2400" dirty="0">
              <a:latin typeface="Times New Roman" panose="02020603050405020304" pitchFamily="2" charset="0"/>
            </a:endParaRPr>
          </a:p>
        </p:txBody>
      </p:sp>
      <p:sp>
        <p:nvSpPr>
          <p:cNvPr id="18441" name="直接连接符 18440"/>
          <p:cNvSpPr/>
          <p:nvPr/>
        </p:nvSpPr>
        <p:spPr>
          <a:xfrm>
            <a:off x="1455738" y="3644900"/>
            <a:ext cx="9212262" cy="0"/>
          </a:xfrm>
          <a:prstGeom prst="line">
            <a:avLst/>
          </a:prstGeom>
          <a:ln w="38100" cap="flat" cmpd="sng">
            <a:solidFill>
              <a:srgbClr val="008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442" name="文本框 18441"/>
          <p:cNvSpPr txBox="1"/>
          <p:nvPr/>
        </p:nvSpPr>
        <p:spPr>
          <a:xfrm>
            <a:off x="1774825" y="3573463"/>
            <a:ext cx="165735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x-none" b="1" dirty="0">
                <a:solidFill>
                  <a:srgbClr val="0000FF"/>
                </a:solidFill>
                <a:latin typeface="Arial" panose="020B0604020202020204" pitchFamily="34" charset="0"/>
              </a:rPr>
              <a:t>36°N  </a:t>
            </a:r>
            <a:r>
              <a:rPr lang="zh-CN" altLang="en-US" b="1" dirty="0">
                <a:solidFill>
                  <a:srgbClr val="0000FF"/>
                </a:solidFill>
                <a:latin typeface="Arial" panose="020B0604020202020204" pitchFamily="34" charset="0"/>
              </a:rPr>
              <a:t>剖面</a:t>
            </a:r>
            <a:endParaRPr lang="zh-CN" altLang="en-US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pic>
        <p:nvPicPr>
          <p:cNvPr id="18443" name="图片 18442" descr="201071111424972590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20645" y="3644900"/>
            <a:ext cx="6275388" cy="19431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444" name="组合 18443"/>
          <p:cNvGrpSpPr/>
          <p:nvPr/>
        </p:nvGrpSpPr>
        <p:grpSpPr>
          <a:xfrm>
            <a:off x="1524000" y="5805488"/>
            <a:ext cx="3995738" cy="863600"/>
            <a:chOff x="0" y="0"/>
            <a:chExt cx="3447" cy="612"/>
          </a:xfrm>
        </p:grpSpPr>
        <p:sp>
          <p:nvSpPr>
            <p:cNvPr id="18445" name="AutoShape 7"/>
            <p:cNvSpPr/>
            <p:nvPr/>
          </p:nvSpPr>
          <p:spPr>
            <a:xfrm>
              <a:off x="0" y="295"/>
              <a:ext cx="3447" cy="317"/>
            </a:xfrm>
            <a:prstGeom prst="cube">
              <a:avLst>
                <a:gd name="adj" fmla="val 72870"/>
              </a:avLst>
            </a:prstGeom>
            <a:gradFill rotWithShape="1">
              <a:gsLst>
                <a:gs pos="0">
                  <a:srgbClr val="57FF57"/>
                </a:gs>
                <a:gs pos="100000">
                  <a:srgbClr val="006600"/>
                </a:gs>
              </a:gsLst>
              <a:lin ang="5400000" scaled="1"/>
              <a:tileRect/>
            </a:gradFill>
            <a:ln w="9525" cap="flat" cmpd="sng">
              <a:solidFill>
                <a:srgbClr val="00FF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8446" name="AutoShape 8"/>
            <p:cNvSpPr/>
            <p:nvPr/>
          </p:nvSpPr>
          <p:spPr>
            <a:xfrm>
              <a:off x="0" y="159"/>
              <a:ext cx="2313" cy="317"/>
            </a:xfrm>
            <a:prstGeom prst="cube">
              <a:avLst>
                <a:gd name="adj" fmla="val 72870"/>
              </a:avLst>
            </a:prstGeom>
            <a:gradFill rotWithShape="1">
              <a:gsLst>
                <a:gs pos="0">
                  <a:srgbClr val="FFE0C1"/>
                </a:gs>
                <a:gs pos="100000">
                  <a:srgbClr val="FFB66D"/>
                </a:gs>
              </a:gsLst>
              <a:lin ang="5400000" scaled="1"/>
              <a:tileRect/>
            </a:gradFill>
            <a:ln w="9525" cap="flat" cmpd="sng">
              <a:solidFill>
                <a:srgbClr val="FFF3E7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algn="ctr"/>
              <a:endParaRPr lang="zh-CN" altLang="en-US" sz="2400" dirty="0"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  <p:sp>
          <p:nvSpPr>
            <p:cNvPr id="18447" name="AutoShape 9"/>
            <p:cNvSpPr/>
            <p:nvPr/>
          </p:nvSpPr>
          <p:spPr>
            <a:xfrm>
              <a:off x="0" y="23"/>
              <a:ext cx="1360" cy="317"/>
            </a:xfrm>
            <a:prstGeom prst="cube">
              <a:avLst>
                <a:gd name="adj" fmla="val 72870"/>
              </a:avLst>
            </a:prstGeom>
            <a:gradFill rotWithShape="1">
              <a:gsLst>
                <a:gs pos="0">
                  <a:srgbClr val="FF93B7"/>
                </a:gs>
                <a:gs pos="100000">
                  <a:srgbClr val="FE0055"/>
                </a:gs>
              </a:gsLst>
              <a:lin ang="5400000" scaled="1"/>
              <a:tileRect/>
            </a:gradFill>
            <a:ln w="9525" cap="flat" cmpd="sng">
              <a:solidFill>
                <a:srgbClr val="FF93B7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algn="ctr"/>
              <a:endParaRPr lang="zh-CN" altLang="en-US" sz="2400" b="1" i="1" dirty="0">
                <a:latin typeface="Times New Roman" panose="02020603050405020304" pitchFamily="2" charset="0"/>
              </a:endParaRPr>
            </a:p>
          </p:txBody>
        </p:sp>
        <p:sp>
          <p:nvSpPr>
            <p:cNvPr id="18448" name="Text Box 10"/>
            <p:cNvSpPr txBox="1"/>
            <p:nvPr/>
          </p:nvSpPr>
          <p:spPr>
            <a:xfrm>
              <a:off x="136" y="0"/>
              <a:ext cx="930" cy="2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1400" b="1" i="1" dirty="0">
                  <a:solidFill>
                    <a:srgbClr val="FF0000"/>
                  </a:solidFill>
                  <a:latin typeface="Times New Roman" panose="02020603050405020304" pitchFamily="2" charset="0"/>
                </a:rPr>
                <a:t>第一级阶梯</a:t>
              </a:r>
              <a:endParaRPr lang="zh-CN" altLang="en-US" sz="1400" b="1" i="1" dirty="0">
                <a:solidFill>
                  <a:srgbClr val="FF0000"/>
                </a:solidFill>
                <a:latin typeface="Times New Roman" panose="02020603050405020304" pitchFamily="2" charset="0"/>
              </a:endParaRPr>
            </a:p>
          </p:txBody>
        </p:sp>
        <p:sp>
          <p:nvSpPr>
            <p:cNvPr id="18449" name="Text Box 11"/>
            <p:cNvSpPr txBox="1"/>
            <p:nvPr/>
          </p:nvSpPr>
          <p:spPr>
            <a:xfrm>
              <a:off x="1224" y="114"/>
              <a:ext cx="930" cy="2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1400" b="1" i="1" dirty="0">
                  <a:solidFill>
                    <a:srgbClr val="FF0000"/>
                  </a:solidFill>
                  <a:latin typeface="Times New Roman" panose="02020603050405020304" pitchFamily="2" charset="0"/>
                </a:rPr>
                <a:t>第二级阶梯</a:t>
              </a:r>
              <a:endParaRPr lang="zh-CN" altLang="en-US" sz="1400" b="1" i="1" dirty="0">
                <a:solidFill>
                  <a:srgbClr val="FF0000"/>
                </a:solidFill>
                <a:latin typeface="Times New Roman" panose="02020603050405020304" pitchFamily="2" charset="0"/>
              </a:endParaRPr>
            </a:p>
          </p:txBody>
        </p:sp>
        <p:sp>
          <p:nvSpPr>
            <p:cNvPr id="18450" name="Text Box 12"/>
            <p:cNvSpPr txBox="1"/>
            <p:nvPr/>
          </p:nvSpPr>
          <p:spPr>
            <a:xfrm>
              <a:off x="2267" y="250"/>
              <a:ext cx="930" cy="2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1400" b="1" i="1" dirty="0">
                  <a:solidFill>
                    <a:srgbClr val="FF0000"/>
                  </a:solidFill>
                  <a:latin typeface="Times New Roman" panose="02020603050405020304" pitchFamily="2" charset="0"/>
                </a:rPr>
                <a:t>第三级阶梯</a:t>
              </a:r>
              <a:endParaRPr lang="zh-CN" altLang="en-US" sz="1400" b="1" i="1" dirty="0">
                <a:solidFill>
                  <a:srgbClr val="FF0000"/>
                </a:solidFill>
                <a:latin typeface="Times New Roman" panose="02020603050405020304" pitchFamily="2" charset="0"/>
              </a:endParaRPr>
            </a:p>
          </p:txBody>
        </p:sp>
      </p:grpSp>
      <p:sp>
        <p:nvSpPr>
          <p:cNvPr id="18451" name="文本框 18450"/>
          <p:cNvSpPr txBox="1"/>
          <p:nvPr/>
        </p:nvSpPr>
        <p:spPr>
          <a:xfrm>
            <a:off x="2208213" y="260350"/>
            <a:ext cx="411543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 dirty="0">
                <a:solidFill>
                  <a:srgbClr val="660033"/>
                </a:solidFill>
                <a:latin typeface="Times New Roman" panose="02020603050405020304" pitchFamily="2" charset="0"/>
              </a:rPr>
              <a:t>你能看懂地形剖面图吗？</a:t>
            </a:r>
            <a:endParaRPr lang="zh-CN" altLang="en-US" sz="2800" b="1" dirty="0">
              <a:solidFill>
                <a:srgbClr val="660033"/>
              </a:solidFill>
              <a:latin typeface="Times New Roman" panose="02020603050405020304" pitchFamily="2" charset="0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90" name="图片 12289" descr="Image000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4825" y="44450"/>
            <a:ext cx="8459788" cy="67945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2291" name="组合 12290"/>
          <p:cNvGrpSpPr/>
          <p:nvPr/>
        </p:nvGrpSpPr>
        <p:grpSpPr>
          <a:xfrm rot="-301882">
            <a:off x="2568645" y="2492372"/>
            <a:ext cx="1328738" cy="614363"/>
            <a:chOff x="0" y="0"/>
            <a:chExt cx="837" cy="387"/>
          </a:xfrm>
        </p:grpSpPr>
        <p:sp>
          <p:nvSpPr>
            <p:cNvPr id="12292" name="文本框 12291"/>
            <p:cNvSpPr txBox="1"/>
            <p:nvPr/>
          </p:nvSpPr>
          <p:spPr>
            <a:xfrm>
              <a:off x="0" y="0"/>
              <a:ext cx="260" cy="23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b="1" i="1">
                  <a:latin typeface="Arial" panose="020B0604020202020204" pitchFamily="34" charset="0"/>
                </a:rPr>
                <a:t>昆</a:t>
              </a:r>
              <a:endParaRPr lang="zh-CN" altLang="en-US" b="1" i="1">
                <a:latin typeface="Arial" panose="020B0604020202020204" pitchFamily="34" charset="0"/>
              </a:endParaRPr>
            </a:p>
          </p:txBody>
        </p:sp>
        <p:sp>
          <p:nvSpPr>
            <p:cNvPr id="12293" name="文本框 12292"/>
            <p:cNvSpPr txBox="1"/>
            <p:nvPr/>
          </p:nvSpPr>
          <p:spPr>
            <a:xfrm>
              <a:off x="155" y="109"/>
              <a:ext cx="260" cy="23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b="1" i="1">
                  <a:latin typeface="Arial" panose="020B0604020202020204" pitchFamily="34" charset="0"/>
                </a:rPr>
                <a:t>仑</a:t>
              </a:r>
              <a:endParaRPr lang="zh-CN" altLang="en-US" b="1" i="1">
                <a:latin typeface="Arial" panose="020B0604020202020204" pitchFamily="34" charset="0"/>
              </a:endParaRPr>
            </a:p>
          </p:txBody>
        </p:sp>
        <p:sp>
          <p:nvSpPr>
            <p:cNvPr id="12294" name="文本框 12293"/>
            <p:cNvSpPr txBox="1"/>
            <p:nvPr/>
          </p:nvSpPr>
          <p:spPr>
            <a:xfrm>
              <a:off x="363" y="136"/>
              <a:ext cx="260" cy="2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b="1" i="1">
                  <a:latin typeface="Arial" panose="020B0604020202020204" pitchFamily="34" charset="0"/>
                </a:rPr>
                <a:t>山</a:t>
              </a:r>
              <a:endParaRPr lang="zh-CN" altLang="en-US" b="1" i="1">
                <a:latin typeface="Arial" panose="020B0604020202020204" pitchFamily="34" charset="0"/>
              </a:endParaRPr>
            </a:p>
          </p:txBody>
        </p:sp>
        <p:sp>
          <p:nvSpPr>
            <p:cNvPr id="12295" name="文本框 12294"/>
            <p:cNvSpPr txBox="1"/>
            <p:nvPr/>
          </p:nvSpPr>
          <p:spPr>
            <a:xfrm>
              <a:off x="577" y="155"/>
              <a:ext cx="260" cy="2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b="1" i="1">
                  <a:latin typeface="Arial" panose="020B0604020202020204" pitchFamily="34" charset="0"/>
                </a:rPr>
                <a:t>脉</a:t>
              </a:r>
              <a:endParaRPr lang="zh-CN" altLang="en-US" b="1" i="1">
                <a:latin typeface="Arial" panose="020B0604020202020204" pitchFamily="34" charset="0"/>
              </a:endParaRPr>
            </a:p>
          </p:txBody>
        </p:sp>
      </p:grpSp>
      <p:grpSp>
        <p:nvGrpSpPr>
          <p:cNvPr id="12296" name="组合 12295"/>
          <p:cNvGrpSpPr/>
          <p:nvPr/>
        </p:nvGrpSpPr>
        <p:grpSpPr>
          <a:xfrm rot="1320000">
            <a:off x="5158992" y="2997126"/>
            <a:ext cx="1049338" cy="490996"/>
            <a:chOff x="0" y="0"/>
            <a:chExt cx="610" cy="240"/>
          </a:xfrm>
        </p:grpSpPr>
        <p:sp>
          <p:nvSpPr>
            <p:cNvPr id="12297" name="文本框 12296"/>
            <p:cNvSpPr txBox="1"/>
            <p:nvPr/>
          </p:nvSpPr>
          <p:spPr>
            <a:xfrm>
              <a:off x="0" y="0"/>
              <a:ext cx="210" cy="1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1400" b="1" i="1">
                  <a:latin typeface="Arial" panose="020B0604020202020204" pitchFamily="34" charset="0"/>
                </a:rPr>
                <a:t>祁</a:t>
              </a:r>
              <a:endParaRPr lang="zh-CN" altLang="en-US" sz="1400" b="1" i="1">
                <a:latin typeface="Arial" panose="020B0604020202020204" pitchFamily="34" charset="0"/>
              </a:endParaRPr>
            </a:p>
          </p:txBody>
        </p:sp>
        <p:sp>
          <p:nvSpPr>
            <p:cNvPr id="12298" name="文本框 12297"/>
            <p:cNvSpPr txBox="1"/>
            <p:nvPr/>
          </p:nvSpPr>
          <p:spPr>
            <a:xfrm>
              <a:off x="158" y="0"/>
              <a:ext cx="210" cy="1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1400" b="1" i="1">
                  <a:latin typeface="Arial" panose="020B0604020202020204" pitchFamily="34" charset="0"/>
                </a:rPr>
                <a:t>连</a:t>
              </a:r>
              <a:endParaRPr lang="zh-CN" altLang="en-US" sz="1400" b="1" i="1">
                <a:latin typeface="Arial" panose="020B0604020202020204" pitchFamily="34" charset="0"/>
              </a:endParaRPr>
            </a:p>
          </p:txBody>
        </p:sp>
        <p:sp>
          <p:nvSpPr>
            <p:cNvPr id="12299" name="文本框 12298"/>
            <p:cNvSpPr txBox="1"/>
            <p:nvPr/>
          </p:nvSpPr>
          <p:spPr>
            <a:xfrm>
              <a:off x="273" y="45"/>
              <a:ext cx="210" cy="1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1400" b="1" i="1">
                  <a:latin typeface="Arial" panose="020B0604020202020204" pitchFamily="34" charset="0"/>
                </a:rPr>
                <a:t>山</a:t>
              </a:r>
              <a:endParaRPr lang="zh-CN" altLang="en-US" sz="1400" b="1" i="1">
                <a:latin typeface="Arial" panose="020B0604020202020204" pitchFamily="34" charset="0"/>
              </a:endParaRPr>
            </a:p>
          </p:txBody>
        </p:sp>
        <p:sp>
          <p:nvSpPr>
            <p:cNvPr id="12300" name="文本框 12299"/>
            <p:cNvSpPr txBox="1"/>
            <p:nvPr/>
          </p:nvSpPr>
          <p:spPr>
            <a:xfrm>
              <a:off x="400" y="90"/>
              <a:ext cx="210" cy="1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1400" b="1" i="1">
                  <a:latin typeface="Arial" panose="020B0604020202020204" pitchFamily="34" charset="0"/>
                </a:rPr>
                <a:t>脉</a:t>
              </a:r>
              <a:endParaRPr lang="zh-CN" altLang="en-US" sz="1400" b="1" i="1">
                <a:latin typeface="Arial" panose="020B0604020202020204" pitchFamily="34" charset="0"/>
              </a:endParaRPr>
            </a:p>
          </p:txBody>
        </p:sp>
      </p:grpSp>
      <p:grpSp>
        <p:nvGrpSpPr>
          <p:cNvPr id="12301" name="组合 12300"/>
          <p:cNvGrpSpPr/>
          <p:nvPr/>
        </p:nvGrpSpPr>
        <p:grpSpPr>
          <a:xfrm rot="-1993902">
            <a:off x="5088373" y="4149595"/>
            <a:ext cx="981075" cy="439738"/>
            <a:chOff x="0" y="0"/>
            <a:chExt cx="618" cy="277"/>
          </a:xfrm>
        </p:grpSpPr>
        <p:sp>
          <p:nvSpPr>
            <p:cNvPr id="12302" name="文本框 12301"/>
            <p:cNvSpPr txBox="1"/>
            <p:nvPr/>
          </p:nvSpPr>
          <p:spPr>
            <a:xfrm>
              <a:off x="130" y="47"/>
              <a:ext cx="228" cy="19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1400" b="1" i="1">
                  <a:latin typeface="Arial" panose="020B0604020202020204" pitchFamily="34" charset="0"/>
                </a:rPr>
                <a:t>断</a:t>
              </a:r>
              <a:endParaRPr lang="zh-CN" altLang="en-US" sz="1400" b="1" i="1">
                <a:latin typeface="Arial" panose="020B0604020202020204" pitchFamily="34" charset="0"/>
              </a:endParaRPr>
            </a:p>
          </p:txBody>
        </p:sp>
        <p:sp>
          <p:nvSpPr>
            <p:cNvPr id="12303" name="文本框 12302"/>
            <p:cNvSpPr txBox="1"/>
            <p:nvPr/>
          </p:nvSpPr>
          <p:spPr>
            <a:xfrm>
              <a:off x="0" y="84"/>
              <a:ext cx="228" cy="19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1400" b="1" i="1">
                  <a:latin typeface="Arial" panose="020B0604020202020204" pitchFamily="34" charset="0"/>
                </a:rPr>
                <a:t>横</a:t>
              </a:r>
              <a:endParaRPr lang="zh-CN" altLang="en-US" sz="1400" b="1" i="1">
                <a:latin typeface="Arial" panose="020B0604020202020204" pitchFamily="34" charset="0"/>
              </a:endParaRPr>
            </a:p>
          </p:txBody>
        </p:sp>
        <p:sp>
          <p:nvSpPr>
            <p:cNvPr id="12304" name="文本框 12303"/>
            <p:cNvSpPr txBox="1"/>
            <p:nvPr/>
          </p:nvSpPr>
          <p:spPr>
            <a:xfrm>
              <a:off x="251" y="10"/>
              <a:ext cx="228" cy="19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1400" b="1" i="1">
                  <a:latin typeface="Arial" panose="020B0604020202020204" pitchFamily="34" charset="0"/>
                </a:rPr>
                <a:t>山</a:t>
              </a:r>
              <a:endParaRPr lang="zh-CN" altLang="en-US" sz="1400" b="1" i="1">
                <a:latin typeface="Arial" panose="020B0604020202020204" pitchFamily="34" charset="0"/>
              </a:endParaRPr>
            </a:p>
          </p:txBody>
        </p:sp>
        <p:sp>
          <p:nvSpPr>
            <p:cNvPr id="12305" name="文本框 12304"/>
            <p:cNvSpPr txBox="1"/>
            <p:nvPr/>
          </p:nvSpPr>
          <p:spPr>
            <a:xfrm>
              <a:off x="390" y="0"/>
              <a:ext cx="228" cy="19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1400" b="1" i="1">
                  <a:latin typeface="Arial" panose="020B0604020202020204" pitchFamily="34" charset="0"/>
                </a:rPr>
                <a:t>脉</a:t>
              </a:r>
              <a:endParaRPr lang="zh-CN" altLang="en-US" sz="1400" b="1" i="1">
                <a:latin typeface="Arial" panose="020B0604020202020204" pitchFamily="34" charset="0"/>
              </a:endParaRPr>
            </a:p>
          </p:txBody>
        </p:sp>
      </p:grpSp>
      <p:grpSp>
        <p:nvGrpSpPr>
          <p:cNvPr id="12306" name="组合 12305"/>
          <p:cNvGrpSpPr/>
          <p:nvPr/>
        </p:nvGrpSpPr>
        <p:grpSpPr>
          <a:xfrm>
            <a:off x="7608888" y="692150"/>
            <a:ext cx="608012" cy="1204913"/>
            <a:chOff x="0" y="0"/>
            <a:chExt cx="383" cy="759"/>
          </a:xfrm>
        </p:grpSpPr>
        <p:sp>
          <p:nvSpPr>
            <p:cNvPr id="12307" name="文本框 12306"/>
            <p:cNvSpPr txBox="1"/>
            <p:nvPr/>
          </p:nvSpPr>
          <p:spPr>
            <a:xfrm>
              <a:off x="130" y="0"/>
              <a:ext cx="244" cy="21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1600" b="1" i="1">
                  <a:latin typeface="Arial" panose="020B0604020202020204" pitchFamily="34" charset="0"/>
                </a:rPr>
                <a:t>大</a:t>
              </a:r>
              <a:endParaRPr lang="zh-CN" altLang="en-US" sz="1600" b="1" i="1">
                <a:latin typeface="Arial" panose="020B0604020202020204" pitchFamily="34" charset="0"/>
              </a:endParaRPr>
            </a:p>
          </p:txBody>
        </p:sp>
        <p:sp>
          <p:nvSpPr>
            <p:cNvPr id="12308" name="文本框 12307"/>
            <p:cNvSpPr txBox="1"/>
            <p:nvPr/>
          </p:nvSpPr>
          <p:spPr>
            <a:xfrm>
              <a:off x="139" y="195"/>
              <a:ext cx="244" cy="21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1600" b="1" i="1">
                  <a:latin typeface="Arial" panose="020B0604020202020204" pitchFamily="34" charset="0"/>
                </a:rPr>
                <a:t>兴</a:t>
              </a:r>
              <a:endParaRPr lang="zh-CN" altLang="en-US" sz="1600" b="1" i="1">
                <a:latin typeface="Arial" panose="020B0604020202020204" pitchFamily="34" charset="0"/>
              </a:endParaRPr>
            </a:p>
          </p:txBody>
        </p:sp>
        <p:sp>
          <p:nvSpPr>
            <p:cNvPr id="12309" name="文本框 12308"/>
            <p:cNvSpPr txBox="1"/>
            <p:nvPr/>
          </p:nvSpPr>
          <p:spPr>
            <a:xfrm>
              <a:off x="83" y="354"/>
              <a:ext cx="244" cy="21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1600" b="1" i="1">
                  <a:latin typeface="Arial" panose="020B0604020202020204" pitchFamily="34" charset="0"/>
                </a:rPr>
                <a:t>安</a:t>
              </a:r>
              <a:endParaRPr lang="zh-CN" altLang="en-US" sz="1600" b="1" i="1">
                <a:latin typeface="Arial" panose="020B0604020202020204" pitchFamily="34" charset="0"/>
              </a:endParaRPr>
            </a:p>
          </p:txBody>
        </p:sp>
        <p:sp>
          <p:nvSpPr>
            <p:cNvPr id="12310" name="文本框 12309"/>
            <p:cNvSpPr txBox="1"/>
            <p:nvPr/>
          </p:nvSpPr>
          <p:spPr>
            <a:xfrm>
              <a:off x="0" y="547"/>
              <a:ext cx="270" cy="21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1600" b="1" i="1">
                  <a:latin typeface="Arial" panose="020B0604020202020204" pitchFamily="34" charset="0"/>
                </a:rPr>
                <a:t>岭</a:t>
              </a:r>
              <a:endParaRPr lang="zh-CN" altLang="en-US" sz="1600" b="1" i="1">
                <a:latin typeface="Arial" panose="020B0604020202020204" pitchFamily="34" charset="0"/>
              </a:endParaRPr>
            </a:p>
          </p:txBody>
        </p:sp>
      </p:grpSp>
      <p:grpSp>
        <p:nvGrpSpPr>
          <p:cNvPr id="12311" name="组合 12310"/>
          <p:cNvGrpSpPr/>
          <p:nvPr/>
        </p:nvGrpSpPr>
        <p:grpSpPr>
          <a:xfrm>
            <a:off x="7032625" y="2924175"/>
            <a:ext cx="514350" cy="781051"/>
            <a:chOff x="0" y="0"/>
            <a:chExt cx="324" cy="492"/>
          </a:xfrm>
        </p:grpSpPr>
        <p:sp>
          <p:nvSpPr>
            <p:cNvPr id="12312" name="文本框 12311"/>
            <p:cNvSpPr txBox="1"/>
            <p:nvPr/>
          </p:nvSpPr>
          <p:spPr>
            <a:xfrm>
              <a:off x="54" y="0"/>
              <a:ext cx="270" cy="17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1200" b="1" i="1">
                  <a:latin typeface="Arial" panose="020B0604020202020204" pitchFamily="34" charset="0"/>
                </a:rPr>
                <a:t>太</a:t>
              </a:r>
              <a:endParaRPr lang="zh-CN" altLang="en-US" sz="1200" b="1" i="1">
                <a:latin typeface="Arial" panose="020B0604020202020204" pitchFamily="34" charset="0"/>
              </a:endParaRPr>
            </a:p>
          </p:txBody>
        </p:sp>
        <p:sp>
          <p:nvSpPr>
            <p:cNvPr id="12313" name="文本框 12312"/>
            <p:cNvSpPr txBox="1"/>
            <p:nvPr/>
          </p:nvSpPr>
          <p:spPr>
            <a:xfrm>
              <a:off x="36" y="112"/>
              <a:ext cx="270" cy="17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1200" b="1" i="1">
                  <a:latin typeface="Arial" panose="020B0604020202020204" pitchFamily="34" charset="0"/>
                </a:rPr>
                <a:t>行</a:t>
              </a:r>
              <a:endParaRPr lang="zh-CN" altLang="en-US" sz="1200" b="1" i="1">
                <a:latin typeface="Arial" panose="020B0604020202020204" pitchFamily="34" charset="0"/>
              </a:endParaRPr>
            </a:p>
          </p:txBody>
        </p:sp>
        <p:sp>
          <p:nvSpPr>
            <p:cNvPr id="12314" name="文本框 12313"/>
            <p:cNvSpPr txBox="1"/>
            <p:nvPr/>
          </p:nvSpPr>
          <p:spPr>
            <a:xfrm>
              <a:off x="9" y="205"/>
              <a:ext cx="270" cy="17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1200" b="1" i="1">
                  <a:latin typeface="Arial" panose="020B0604020202020204" pitchFamily="34" charset="0"/>
                </a:rPr>
                <a:t>山</a:t>
              </a:r>
              <a:endParaRPr lang="zh-CN" altLang="en-US" sz="1200" b="1" i="1">
                <a:latin typeface="Arial" panose="020B0604020202020204" pitchFamily="34" charset="0"/>
              </a:endParaRPr>
            </a:p>
          </p:txBody>
        </p:sp>
        <p:sp>
          <p:nvSpPr>
            <p:cNvPr id="12315" name="文本框 12314"/>
            <p:cNvSpPr txBox="1"/>
            <p:nvPr/>
          </p:nvSpPr>
          <p:spPr>
            <a:xfrm>
              <a:off x="0" y="318"/>
              <a:ext cx="270" cy="17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1200" b="1" i="1">
                  <a:latin typeface="Arial" panose="020B0604020202020204" pitchFamily="34" charset="0"/>
                </a:rPr>
                <a:t>脉</a:t>
              </a:r>
              <a:endParaRPr lang="zh-CN" altLang="en-US" sz="1200" b="1" i="1">
                <a:latin typeface="Arial" panose="020B0604020202020204" pitchFamily="34" charset="0"/>
              </a:endParaRPr>
            </a:p>
          </p:txBody>
        </p:sp>
      </p:grpSp>
      <p:grpSp>
        <p:nvGrpSpPr>
          <p:cNvPr id="12316" name="组合 12315"/>
          <p:cNvGrpSpPr/>
          <p:nvPr/>
        </p:nvGrpSpPr>
        <p:grpSpPr>
          <a:xfrm>
            <a:off x="6743700" y="4076700"/>
            <a:ext cx="442913" cy="468313"/>
            <a:chOff x="0" y="0"/>
            <a:chExt cx="279" cy="295"/>
          </a:xfrm>
        </p:grpSpPr>
        <p:sp>
          <p:nvSpPr>
            <p:cNvPr id="12317" name="文本框 12316"/>
            <p:cNvSpPr txBox="1"/>
            <p:nvPr/>
          </p:nvSpPr>
          <p:spPr>
            <a:xfrm>
              <a:off x="0" y="121"/>
              <a:ext cx="270" cy="17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1200" b="1" i="1">
                  <a:latin typeface="Arial" panose="020B0604020202020204" pitchFamily="34" charset="0"/>
                </a:rPr>
                <a:t>山</a:t>
              </a:r>
              <a:endParaRPr lang="zh-CN" altLang="en-US" sz="1200" b="1" i="1">
                <a:latin typeface="Arial" panose="020B0604020202020204" pitchFamily="34" charset="0"/>
              </a:endParaRPr>
            </a:p>
          </p:txBody>
        </p:sp>
        <p:sp>
          <p:nvSpPr>
            <p:cNvPr id="12318" name="文本框 12317"/>
            <p:cNvSpPr txBox="1"/>
            <p:nvPr/>
          </p:nvSpPr>
          <p:spPr>
            <a:xfrm>
              <a:off x="9" y="0"/>
              <a:ext cx="270" cy="17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1200" b="1" i="1">
                  <a:latin typeface="Arial" panose="020B0604020202020204" pitchFamily="34" charset="0"/>
                </a:rPr>
                <a:t>巫</a:t>
              </a:r>
              <a:endParaRPr lang="zh-CN" altLang="en-US" sz="1200" b="1" i="1">
                <a:latin typeface="Arial" panose="020B0604020202020204" pitchFamily="34" charset="0"/>
              </a:endParaRPr>
            </a:p>
          </p:txBody>
        </p:sp>
      </p:grpSp>
      <p:grpSp>
        <p:nvGrpSpPr>
          <p:cNvPr id="12319" name="组合 12318"/>
          <p:cNvGrpSpPr/>
          <p:nvPr/>
        </p:nvGrpSpPr>
        <p:grpSpPr>
          <a:xfrm>
            <a:off x="6527800" y="4797425"/>
            <a:ext cx="576263" cy="601663"/>
            <a:chOff x="0" y="0"/>
            <a:chExt cx="363" cy="379"/>
          </a:xfrm>
        </p:grpSpPr>
        <p:sp>
          <p:nvSpPr>
            <p:cNvPr id="12320" name="文本框 12319"/>
            <p:cNvSpPr txBox="1"/>
            <p:nvPr/>
          </p:nvSpPr>
          <p:spPr>
            <a:xfrm>
              <a:off x="93" y="0"/>
              <a:ext cx="270" cy="17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1200" b="1" i="1">
                  <a:latin typeface="Arial" panose="020B0604020202020204" pitchFamily="34" charset="0"/>
                </a:rPr>
                <a:t>雪</a:t>
              </a:r>
              <a:endParaRPr lang="zh-CN" altLang="en-US" sz="1200" b="1" i="1">
                <a:latin typeface="Arial" panose="020B0604020202020204" pitchFamily="34" charset="0"/>
              </a:endParaRPr>
            </a:p>
          </p:txBody>
        </p:sp>
        <p:sp>
          <p:nvSpPr>
            <p:cNvPr id="12321" name="文本框 12320"/>
            <p:cNvSpPr txBox="1"/>
            <p:nvPr/>
          </p:nvSpPr>
          <p:spPr>
            <a:xfrm>
              <a:off x="93" y="112"/>
              <a:ext cx="270" cy="17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1200" b="1" i="1">
                  <a:latin typeface="Arial" panose="020B0604020202020204" pitchFamily="34" charset="0"/>
                </a:rPr>
                <a:t>峰</a:t>
              </a:r>
              <a:endParaRPr lang="zh-CN" altLang="en-US" sz="1200" b="1" i="1">
                <a:latin typeface="Arial" panose="020B0604020202020204" pitchFamily="34" charset="0"/>
              </a:endParaRPr>
            </a:p>
          </p:txBody>
        </p:sp>
        <p:sp>
          <p:nvSpPr>
            <p:cNvPr id="12322" name="文本框 12321"/>
            <p:cNvSpPr txBox="1"/>
            <p:nvPr/>
          </p:nvSpPr>
          <p:spPr>
            <a:xfrm>
              <a:off x="0" y="205"/>
              <a:ext cx="270" cy="17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1200" b="1" i="1">
                  <a:latin typeface="Arial" panose="020B0604020202020204" pitchFamily="34" charset="0"/>
                </a:rPr>
                <a:t>山</a:t>
              </a:r>
              <a:endParaRPr lang="zh-CN" altLang="en-US" sz="1200" b="1" i="1">
                <a:latin typeface="Arial" panose="020B0604020202020204" pitchFamily="34" charset="0"/>
              </a:endParaRPr>
            </a:p>
          </p:txBody>
        </p:sp>
      </p:grpSp>
      <p:sp>
        <p:nvSpPr>
          <p:cNvPr id="12323" name="文本框 12322"/>
          <p:cNvSpPr txBox="1"/>
          <p:nvPr/>
        </p:nvSpPr>
        <p:spPr>
          <a:xfrm rot="20398674">
            <a:off x="3216275" y="3068638"/>
            <a:ext cx="1584325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第一级阶梯</a:t>
            </a:r>
            <a:endParaRPr lang="zh-CN" altLang="en-US" sz="2000" b="1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2324" name="文本框 12323"/>
          <p:cNvSpPr txBox="1"/>
          <p:nvPr/>
        </p:nvSpPr>
        <p:spPr>
          <a:xfrm rot="21101931">
            <a:off x="6023610" y="3284538"/>
            <a:ext cx="459740" cy="1338262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第二级阶梯</a:t>
            </a:r>
            <a:endParaRPr lang="zh-CN" altLang="en-US" b="1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2325" name="文本框 12324"/>
          <p:cNvSpPr txBox="1"/>
          <p:nvPr/>
        </p:nvSpPr>
        <p:spPr>
          <a:xfrm rot="20870533">
            <a:off x="7607935" y="2636838"/>
            <a:ext cx="459740" cy="1338262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第三级阶梯</a:t>
            </a:r>
            <a:endParaRPr lang="zh-CN" altLang="en-US" b="1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2326" name="文本框 12325"/>
          <p:cNvSpPr txBox="1"/>
          <p:nvPr/>
        </p:nvSpPr>
        <p:spPr>
          <a:xfrm>
            <a:off x="4583113" y="404813"/>
            <a:ext cx="2665412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</a:rPr>
              <a:t>三级阶梯示意图</a:t>
            </a:r>
            <a:endParaRPr lang="zh-CN" altLang="en-US" sz="24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2327" name="矩形 12326"/>
          <p:cNvSpPr/>
          <p:nvPr/>
        </p:nvSpPr>
        <p:spPr>
          <a:xfrm>
            <a:off x="3648075" y="3573463"/>
            <a:ext cx="1854200" cy="922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b="1">
                <a:latin typeface="Arial" panose="020B0604020202020204" pitchFamily="34" charset="0"/>
              </a:rPr>
              <a:t>平均海拔</a:t>
            </a:r>
            <a:r>
              <a:rPr lang="en-US" altLang="zh-CN" b="1">
                <a:latin typeface="Arial" panose="020B0604020202020204" pitchFamily="34" charset="0"/>
              </a:rPr>
              <a:t>4000</a:t>
            </a:r>
            <a:r>
              <a:rPr lang="zh-CN" altLang="en-US" b="1">
                <a:latin typeface="Arial" panose="020B0604020202020204" pitchFamily="34" charset="0"/>
              </a:rPr>
              <a:t>米以上</a:t>
            </a:r>
            <a:endParaRPr lang="zh-CN" altLang="en-US" b="1">
              <a:latin typeface="Arial" panose="020B0604020202020204" pitchFamily="34" charset="0"/>
            </a:endParaRPr>
          </a:p>
          <a:p>
            <a:r>
              <a:rPr lang="zh-CN" altLang="en-US" b="1">
                <a:solidFill>
                  <a:srgbClr val="0000CC"/>
                </a:solidFill>
                <a:latin typeface="Arial" panose="020B0604020202020204" pitchFamily="34" charset="0"/>
              </a:rPr>
              <a:t>高原 山地</a:t>
            </a:r>
            <a:endParaRPr lang="zh-CN" altLang="en-US" b="1">
              <a:solidFill>
                <a:srgbClr val="0000CC"/>
              </a:solidFill>
              <a:latin typeface="Arial" panose="020B0604020202020204" pitchFamily="34" charset="0"/>
            </a:endParaRPr>
          </a:p>
        </p:txBody>
      </p:sp>
      <p:sp>
        <p:nvSpPr>
          <p:cNvPr id="12328" name="文本框 12327"/>
          <p:cNvSpPr txBox="1"/>
          <p:nvPr/>
        </p:nvSpPr>
        <p:spPr>
          <a:xfrm>
            <a:off x="5591175" y="1773238"/>
            <a:ext cx="1800225" cy="953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1600" b="1">
                <a:latin typeface="Arial" panose="020B0604020202020204" pitchFamily="34" charset="0"/>
              </a:rPr>
              <a:t>平均海拔</a:t>
            </a:r>
            <a:r>
              <a:rPr lang="en-US" altLang="zh-CN" sz="1600" b="1">
                <a:latin typeface="Arial" panose="020B0604020202020204" pitchFamily="34" charset="0"/>
              </a:rPr>
              <a:t>1000—2000</a:t>
            </a:r>
            <a:r>
              <a:rPr lang="zh-CN" altLang="en-US" sz="1600" b="1">
                <a:latin typeface="Arial" panose="020B0604020202020204" pitchFamily="34" charset="0"/>
              </a:rPr>
              <a:t>米</a:t>
            </a:r>
            <a:endParaRPr lang="zh-CN" altLang="en-US" sz="1600" b="1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1600" b="1">
                <a:solidFill>
                  <a:srgbClr val="0000CC"/>
                </a:solidFill>
                <a:latin typeface="Arial" panose="020B0604020202020204" pitchFamily="34" charset="0"/>
              </a:rPr>
              <a:t>高原、盆地</a:t>
            </a:r>
            <a:endParaRPr lang="zh-CN" altLang="en-US" sz="1600" b="1">
              <a:solidFill>
                <a:srgbClr val="0000CC"/>
              </a:solidFill>
              <a:latin typeface="Arial" panose="020B0604020202020204" pitchFamily="34" charset="0"/>
            </a:endParaRPr>
          </a:p>
        </p:txBody>
      </p:sp>
      <p:sp>
        <p:nvSpPr>
          <p:cNvPr id="12329" name="文本框 12328"/>
          <p:cNvSpPr txBox="1"/>
          <p:nvPr/>
        </p:nvSpPr>
        <p:spPr>
          <a:xfrm>
            <a:off x="7248525" y="4005263"/>
            <a:ext cx="1223963" cy="953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1600" b="1">
                <a:latin typeface="Arial" panose="020B0604020202020204" pitchFamily="34" charset="0"/>
              </a:rPr>
              <a:t>平均海拔</a:t>
            </a:r>
            <a:r>
              <a:rPr lang="en-US" altLang="zh-CN" sz="1600" b="1">
                <a:latin typeface="Arial" panose="020B0604020202020204" pitchFamily="34" charset="0"/>
              </a:rPr>
              <a:t>500</a:t>
            </a:r>
            <a:r>
              <a:rPr lang="zh-CN" altLang="en-US" sz="1600" b="1">
                <a:latin typeface="Arial" panose="020B0604020202020204" pitchFamily="34" charset="0"/>
              </a:rPr>
              <a:t>米以下</a:t>
            </a:r>
            <a:endParaRPr lang="zh-CN" altLang="en-US" sz="1600" b="1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1600" b="1">
                <a:solidFill>
                  <a:srgbClr val="0000CC"/>
                </a:solidFill>
                <a:latin typeface="Arial" panose="020B0604020202020204" pitchFamily="34" charset="0"/>
              </a:rPr>
              <a:t>平原、丘陵</a:t>
            </a:r>
            <a:endParaRPr lang="zh-CN" altLang="en-US" sz="1600" b="1">
              <a:solidFill>
                <a:srgbClr val="0000CC"/>
              </a:solidFill>
              <a:latin typeface="Arial" panose="020B0604020202020204" pitchFamily="34" charset="0"/>
            </a:endParaRPr>
          </a:p>
        </p:txBody>
      </p:sp>
      <p:sp>
        <p:nvSpPr>
          <p:cNvPr id="12330" name="文本框 12329"/>
          <p:cNvSpPr txBox="1"/>
          <p:nvPr/>
        </p:nvSpPr>
        <p:spPr>
          <a:xfrm>
            <a:off x="3935413" y="2636838"/>
            <a:ext cx="1296987" cy="3371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1600" b="1" i="1" dirty="0">
                <a:latin typeface="Arial" panose="020B0604020202020204" pitchFamily="34" charset="0"/>
              </a:rPr>
              <a:t>阿 尔 金 山</a:t>
            </a:r>
            <a:endParaRPr lang="zh-CN" altLang="en-US" sz="1600" b="1" i="1" dirty="0">
              <a:latin typeface="Arial" panose="020B0604020202020204" pitchFamily="34" charset="0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Freeform 3"/>
          <p:cNvSpPr/>
          <p:nvPr/>
        </p:nvSpPr>
        <p:spPr>
          <a:xfrm>
            <a:off x="1558925" y="836613"/>
            <a:ext cx="5543550" cy="4349750"/>
          </a:xfrm>
          <a:custGeom>
            <a:avLst/>
            <a:gdLst>
              <a:gd name="txL" fmla="*/ 0 w 5058"/>
              <a:gd name="txT" fmla="*/ 0 h 3853"/>
              <a:gd name="txR" fmla="*/ 5058 w 5058"/>
              <a:gd name="txB" fmla="*/ 3853 h 3853"/>
            </a:gdLst>
            <a:ahLst/>
            <a:cxnLst>
              <a:cxn ang="0">
                <a:pos x="4212" y="1439"/>
              </a:cxn>
              <a:cxn ang="0">
                <a:pos x="3893" y="1661"/>
              </a:cxn>
              <a:cxn ang="0">
                <a:pos x="4031" y="1874"/>
              </a:cxn>
              <a:cxn ang="0">
                <a:pos x="4218" y="1904"/>
              </a:cxn>
              <a:cxn ang="0">
                <a:pos x="4051" y="2114"/>
              </a:cxn>
              <a:cxn ang="0">
                <a:pos x="4304" y="2447"/>
              </a:cxn>
              <a:cxn ang="0">
                <a:pos x="4224" y="2628"/>
              </a:cxn>
              <a:cxn ang="0">
                <a:pos x="4389" y="2736"/>
              </a:cxn>
              <a:cxn ang="0">
                <a:pos x="4317" y="2880"/>
              </a:cxn>
              <a:cxn ang="0">
                <a:pos x="4208" y="3074"/>
              </a:cxn>
              <a:cxn ang="0">
                <a:pos x="4148" y="3258"/>
              </a:cxn>
              <a:cxn ang="0">
                <a:pos x="3990" y="3404"/>
              </a:cxn>
              <a:cxn ang="0">
                <a:pos x="3782" y="3530"/>
              </a:cxn>
              <a:cxn ang="0">
                <a:pos x="3599" y="3531"/>
              </a:cxn>
              <a:cxn ang="0">
                <a:pos x="3360" y="3696"/>
              </a:cxn>
              <a:cxn ang="0">
                <a:pos x="3205" y="3796"/>
              </a:cxn>
              <a:cxn ang="0">
                <a:pos x="3045" y="3680"/>
              </a:cxn>
              <a:cxn ang="0">
                <a:pos x="2845" y="3544"/>
              </a:cxn>
              <a:cxn ang="0">
                <a:pos x="2563" y="3590"/>
              </a:cxn>
              <a:cxn ang="0">
                <a:pos x="2315" y="3608"/>
              </a:cxn>
              <a:cxn ang="0">
                <a:pos x="2199" y="3672"/>
              </a:cxn>
              <a:cxn ang="0">
                <a:pos x="2073" y="3542"/>
              </a:cxn>
              <a:cxn ang="0">
                <a:pos x="1943" y="3244"/>
              </a:cxn>
              <a:cxn ang="0">
                <a:pos x="2003" y="2964"/>
              </a:cxn>
              <a:cxn ang="0">
                <a:pos x="1767" y="2878"/>
              </a:cxn>
              <a:cxn ang="0">
                <a:pos x="1383" y="2910"/>
              </a:cxn>
              <a:cxn ang="0">
                <a:pos x="1105" y="2852"/>
              </a:cxn>
              <a:cxn ang="0">
                <a:pos x="775" y="2702"/>
              </a:cxn>
              <a:cxn ang="0">
                <a:pos x="455" y="2382"/>
              </a:cxn>
              <a:cxn ang="0">
                <a:pos x="201" y="2174"/>
              </a:cxn>
              <a:cxn ang="0">
                <a:pos x="315" y="1890"/>
              </a:cxn>
              <a:cxn ang="0">
                <a:pos x="113" y="1574"/>
              </a:cxn>
              <a:cxn ang="0">
                <a:pos x="83" y="1324"/>
              </a:cxn>
              <a:cxn ang="0">
                <a:pos x="213" y="1110"/>
              </a:cxn>
              <a:cxn ang="0">
                <a:pos x="539" y="1084"/>
              </a:cxn>
              <a:cxn ang="0">
                <a:pos x="763" y="790"/>
              </a:cxn>
              <a:cxn ang="0">
                <a:pos x="1023" y="598"/>
              </a:cxn>
              <a:cxn ang="0">
                <a:pos x="1275" y="486"/>
              </a:cxn>
              <a:cxn ang="0">
                <a:pos x="1555" y="588"/>
              </a:cxn>
              <a:cxn ang="0">
                <a:pos x="1755" y="946"/>
              </a:cxn>
              <a:cxn ang="0">
                <a:pos x="2043" y="1250"/>
              </a:cxn>
              <a:cxn ang="0">
                <a:pos x="2507" y="1348"/>
              </a:cxn>
              <a:cxn ang="0">
                <a:pos x="3201" y="1290"/>
              </a:cxn>
              <a:cxn ang="0">
                <a:pos x="3377" y="1034"/>
              </a:cxn>
              <a:cxn ang="0">
                <a:pos x="3703" y="846"/>
              </a:cxn>
              <a:cxn ang="0">
                <a:pos x="3891" y="716"/>
              </a:cxn>
              <a:cxn ang="0">
                <a:pos x="3617" y="544"/>
              </a:cxn>
              <a:cxn ang="0">
                <a:pos x="3871" y="288"/>
              </a:cxn>
              <a:cxn ang="0">
                <a:pos x="3959" y="46"/>
              </a:cxn>
              <a:cxn ang="0">
                <a:pos x="4335" y="122"/>
              </a:cxn>
              <a:cxn ang="0">
                <a:pos x="4617" y="370"/>
              </a:cxn>
              <a:cxn ang="0">
                <a:pos x="4925" y="438"/>
              </a:cxn>
              <a:cxn ang="0">
                <a:pos x="5053" y="478"/>
              </a:cxn>
              <a:cxn ang="0">
                <a:pos x="4957" y="784"/>
              </a:cxn>
              <a:cxn ang="0">
                <a:pos x="4889" y="1056"/>
              </a:cxn>
              <a:cxn ang="0">
                <a:pos x="4710" y="1217"/>
              </a:cxn>
              <a:cxn ang="0">
                <a:pos x="4443" y="1444"/>
              </a:cxn>
            </a:cxnLst>
            <a:rect l="txL" t="txT" r="txR" b="txB"/>
            <a:pathLst>
              <a:path w="5058" h="3853">
                <a:moveTo>
                  <a:pt x="4219" y="1642"/>
                </a:moveTo>
                <a:cubicBezTo>
                  <a:pt x="4206" y="1646"/>
                  <a:pt x="4164" y="1683"/>
                  <a:pt x="4155" y="1680"/>
                </a:cubicBezTo>
                <a:cubicBezTo>
                  <a:pt x="4145" y="1681"/>
                  <a:pt x="4154" y="1658"/>
                  <a:pt x="4157" y="1650"/>
                </a:cubicBezTo>
                <a:cubicBezTo>
                  <a:pt x="4160" y="1642"/>
                  <a:pt x="4169" y="1638"/>
                  <a:pt x="4173" y="1631"/>
                </a:cubicBezTo>
                <a:cubicBezTo>
                  <a:pt x="4177" y="1624"/>
                  <a:pt x="4182" y="1615"/>
                  <a:pt x="4184" y="1608"/>
                </a:cubicBezTo>
                <a:cubicBezTo>
                  <a:pt x="4186" y="1601"/>
                  <a:pt x="4188" y="1598"/>
                  <a:pt x="4185" y="1590"/>
                </a:cubicBezTo>
                <a:cubicBezTo>
                  <a:pt x="4182" y="1582"/>
                  <a:pt x="4163" y="1576"/>
                  <a:pt x="4167" y="1562"/>
                </a:cubicBezTo>
                <a:cubicBezTo>
                  <a:pt x="4199" y="1514"/>
                  <a:pt x="4184" y="1548"/>
                  <a:pt x="4211" y="1508"/>
                </a:cubicBezTo>
                <a:cubicBezTo>
                  <a:pt x="4208" y="1484"/>
                  <a:pt x="4233" y="1452"/>
                  <a:pt x="4212" y="1439"/>
                </a:cubicBezTo>
                <a:cubicBezTo>
                  <a:pt x="4205" y="1426"/>
                  <a:pt x="4185" y="1430"/>
                  <a:pt x="4172" y="1430"/>
                </a:cubicBezTo>
                <a:cubicBezTo>
                  <a:pt x="4159" y="1430"/>
                  <a:pt x="4144" y="1429"/>
                  <a:pt x="4131" y="1436"/>
                </a:cubicBezTo>
                <a:cubicBezTo>
                  <a:pt x="4118" y="1443"/>
                  <a:pt x="4109" y="1457"/>
                  <a:pt x="4095" y="1472"/>
                </a:cubicBezTo>
                <a:cubicBezTo>
                  <a:pt x="4068" y="1487"/>
                  <a:pt x="4057" y="1513"/>
                  <a:pt x="4044" y="1527"/>
                </a:cubicBezTo>
                <a:cubicBezTo>
                  <a:pt x="4030" y="1540"/>
                  <a:pt x="4016" y="1544"/>
                  <a:pt x="4008" y="1553"/>
                </a:cubicBezTo>
                <a:cubicBezTo>
                  <a:pt x="3999" y="1562"/>
                  <a:pt x="3999" y="1573"/>
                  <a:pt x="3993" y="1584"/>
                </a:cubicBezTo>
                <a:cubicBezTo>
                  <a:pt x="3986" y="1594"/>
                  <a:pt x="3978" y="1602"/>
                  <a:pt x="3969" y="1614"/>
                </a:cubicBezTo>
                <a:cubicBezTo>
                  <a:pt x="3965" y="1622"/>
                  <a:pt x="3945" y="1652"/>
                  <a:pt x="3939" y="1658"/>
                </a:cubicBezTo>
                <a:cubicBezTo>
                  <a:pt x="3926" y="1666"/>
                  <a:pt x="3906" y="1657"/>
                  <a:pt x="3893" y="1661"/>
                </a:cubicBezTo>
                <a:cubicBezTo>
                  <a:pt x="3880" y="1665"/>
                  <a:pt x="3867" y="1674"/>
                  <a:pt x="3859" y="1682"/>
                </a:cubicBezTo>
                <a:cubicBezTo>
                  <a:pt x="3856" y="1690"/>
                  <a:pt x="3842" y="1699"/>
                  <a:pt x="3842" y="1707"/>
                </a:cubicBezTo>
                <a:cubicBezTo>
                  <a:pt x="3844" y="1719"/>
                  <a:pt x="3853" y="1742"/>
                  <a:pt x="3863" y="1755"/>
                </a:cubicBezTo>
                <a:cubicBezTo>
                  <a:pt x="3871" y="1768"/>
                  <a:pt x="3879" y="1784"/>
                  <a:pt x="3893" y="1788"/>
                </a:cubicBezTo>
                <a:cubicBezTo>
                  <a:pt x="3907" y="1792"/>
                  <a:pt x="3933" y="1781"/>
                  <a:pt x="3947" y="1781"/>
                </a:cubicBezTo>
                <a:cubicBezTo>
                  <a:pt x="3961" y="1781"/>
                  <a:pt x="3974" y="1779"/>
                  <a:pt x="3980" y="1790"/>
                </a:cubicBezTo>
                <a:cubicBezTo>
                  <a:pt x="3987" y="1801"/>
                  <a:pt x="3980" y="1836"/>
                  <a:pt x="3983" y="1848"/>
                </a:cubicBezTo>
                <a:cubicBezTo>
                  <a:pt x="3986" y="1860"/>
                  <a:pt x="3988" y="1861"/>
                  <a:pt x="3996" y="1865"/>
                </a:cubicBezTo>
                <a:cubicBezTo>
                  <a:pt x="4004" y="1869"/>
                  <a:pt x="4021" y="1874"/>
                  <a:pt x="4031" y="1874"/>
                </a:cubicBezTo>
                <a:cubicBezTo>
                  <a:pt x="4041" y="1874"/>
                  <a:pt x="4049" y="1869"/>
                  <a:pt x="4055" y="1865"/>
                </a:cubicBezTo>
                <a:cubicBezTo>
                  <a:pt x="4061" y="1861"/>
                  <a:pt x="4062" y="1856"/>
                  <a:pt x="4067" y="1850"/>
                </a:cubicBezTo>
                <a:cubicBezTo>
                  <a:pt x="4072" y="1842"/>
                  <a:pt x="4076" y="1832"/>
                  <a:pt x="4083" y="1826"/>
                </a:cubicBezTo>
                <a:cubicBezTo>
                  <a:pt x="4097" y="1813"/>
                  <a:pt x="4130" y="1784"/>
                  <a:pt x="4130" y="1784"/>
                </a:cubicBezTo>
                <a:cubicBezTo>
                  <a:pt x="4156" y="1778"/>
                  <a:pt x="4210" y="1800"/>
                  <a:pt x="4242" y="1803"/>
                </a:cubicBezTo>
                <a:cubicBezTo>
                  <a:pt x="4273" y="1806"/>
                  <a:pt x="4307" y="1793"/>
                  <a:pt x="4317" y="1803"/>
                </a:cubicBezTo>
                <a:cubicBezTo>
                  <a:pt x="4325" y="1809"/>
                  <a:pt x="4314" y="1854"/>
                  <a:pt x="4304" y="1865"/>
                </a:cubicBezTo>
                <a:cubicBezTo>
                  <a:pt x="4294" y="1876"/>
                  <a:pt x="4271" y="1862"/>
                  <a:pt x="4257" y="1868"/>
                </a:cubicBezTo>
                <a:cubicBezTo>
                  <a:pt x="4243" y="1874"/>
                  <a:pt x="4231" y="1897"/>
                  <a:pt x="4218" y="1904"/>
                </a:cubicBezTo>
                <a:cubicBezTo>
                  <a:pt x="4210" y="1909"/>
                  <a:pt x="4187" y="1904"/>
                  <a:pt x="4179" y="1910"/>
                </a:cubicBezTo>
                <a:cubicBezTo>
                  <a:pt x="4165" y="1921"/>
                  <a:pt x="4178" y="1919"/>
                  <a:pt x="4163" y="1929"/>
                </a:cubicBezTo>
                <a:cubicBezTo>
                  <a:pt x="4158" y="1936"/>
                  <a:pt x="4172" y="1945"/>
                  <a:pt x="4164" y="1956"/>
                </a:cubicBezTo>
                <a:cubicBezTo>
                  <a:pt x="4159" y="1965"/>
                  <a:pt x="4140" y="1982"/>
                  <a:pt x="4131" y="1985"/>
                </a:cubicBezTo>
                <a:cubicBezTo>
                  <a:pt x="4122" y="1988"/>
                  <a:pt x="4114" y="1976"/>
                  <a:pt x="4109" y="1977"/>
                </a:cubicBezTo>
                <a:cubicBezTo>
                  <a:pt x="4105" y="1978"/>
                  <a:pt x="4100" y="1985"/>
                  <a:pt x="4098" y="1992"/>
                </a:cubicBezTo>
                <a:cubicBezTo>
                  <a:pt x="4097" y="1998"/>
                  <a:pt x="4107" y="2004"/>
                  <a:pt x="4103" y="2012"/>
                </a:cubicBezTo>
                <a:cubicBezTo>
                  <a:pt x="4099" y="2020"/>
                  <a:pt x="4081" y="2033"/>
                  <a:pt x="4077" y="2040"/>
                </a:cubicBezTo>
                <a:cubicBezTo>
                  <a:pt x="4031" y="2123"/>
                  <a:pt x="4069" y="2060"/>
                  <a:pt x="4051" y="2114"/>
                </a:cubicBezTo>
                <a:cubicBezTo>
                  <a:pt x="4064" y="2177"/>
                  <a:pt x="4044" y="2140"/>
                  <a:pt x="4083" y="2162"/>
                </a:cubicBezTo>
                <a:cubicBezTo>
                  <a:pt x="4100" y="2171"/>
                  <a:pt x="4131" y="2194"/>
                  <a:pt x="4131" y="2194"/>
                </a:cubicBezTo>
                <a:cubicBezTo>
                  <a:pt x="4142" y="2205"/>
                  <a:pt x="4145" y="2201"/>
                  <a:pt x="4154" y="2210"/>
                </a:cubicBezTo>
                <a:cubicBezTo>
                  <a:pt x="4162" y="2219"/>
                  <a:pt x="4168" y="2230"/>
                  <a:pt x="4178" y="2250"/>
                </a:cubicBezTo>
                <a:cubicBezTo>
                  <a:pt x="4185" y="2270"/>
                  <a:pt x="4199" y="2314"/>
                  <a:pt x="4212" y="2333"/>
                </a:cubicBezTo>
                <a:cubicBezTo>
                  <a:pt x="4224" y="2353"/>
                  <a:pt x="4238" y="2362"/>
                  <a:pt x="4251" y="2373"/>
                </a:cubicBezTo>
                <a:cubicBezTo>
                  <a:pt x="4260" y="2387"/>
                  <a:pt x="4277" y="2390"/>
                  <a:pt x="4290" y="2400"/>
                </a:cubicBezTo>
                <a:cubicBezTo>
                  <a:pt x="4303" y="2410"/>
                  <a:pt x="4329" y="2426"/>
                  <a:pt x="4331" y="2434"/>
                </a:cubicBezTo>
                <a:cubicBezTo>
                  <a:pt x="4328" y="2447"/>
                  <a:pt x="4315" y="2439"/>
                  <a:pt x="4304" y="2447"/>
                </a:cubicBezTo>
                <a:cubicBezTo>
                  <a:pt x="4294" y="2452"/>
                  <a:pt x="4258" y="2440"/>
                  <a:pt x="4260" y="2447"/>
                </a:cubicBezTo>
                <a:cubicBezTo>
                  <a:pt x="4264" y="2451"/>
                  <a:pt x="4329" y="2469"/>
                  <a:pt x="4328" y="2471"/>
                </a:cubicBezTo>
                <a:cubicBezTo>
                  <a:pt x="4332" y="2477"/>
                  <a:pt x="4254" y="2455"/>
                  <a:pt x="4251" y="2462"/>
                </a:cubicBezTo>
                <a:cubicBezTo>
                  <a:pt x="4251" y="2463"/>
                  <a:pt x="4329" y="2475"/>
                  <a:pt x="4329" y="2478"/>
                </a:cubicBezTo>
                <a:cubicBezTo>
                  <a:pt x="4329" y="2481"/>
                  <a:pt x="4255" y="2476"/>
                  <a:pt x="4253" y="2480"/>
                </a:cubicBezTo>
                <a:cubicBezTo>
                  <a:pt x="4251" y="2484"/>
                  <a:pt x="4309" y="2489"/>
                  <a:pt x="4317" y="2504"/>
                </a:cubicBezTo>
                <a:cubicBezTo>
                  <a:pt x="4362" y="2534"/>
                  <a:pt x="4344" y="2544"/>
                  <a:pt x="4304" y="2570"/>
                </a:cubicBezTo>
                <a:cubicBezTo>
                  <a:pt x="4295" y="2587"/>
                  <a:pt x="4285" y="2599"/>
                  <a:pt x="4272" y="2609"/>
                </a:cubicBezTo>
                <a:cubicBezTo>
                  <a:pt x="4259" y="2619"/>
                  <a:pt x="4230" y="2622"/>
                  <a:pt x="4224" y="2628"/>
                </a:cubicBezTo>
                <a:cubicBezTo>
                  <a:pt x="4218" y="2634"/>
                  <a:pt x="4229" y="2640"/>
                  <a:pt x="4236" y="2643"/>
                </a:cubicBezTo>
                <a:cubicBezTo>
                  <a:pt x="4243" y="2645"/>
                  <a:pt x="4253" y="2647"/>
                  <a:pt x="4268" y="2646"/>
                </a:cubicBezTo>
                <a:cubicBezTo>
                  <a:pt x="4282" y="2645"/>
                  <a:pt x="4306" y="2635"/>
                  <a:pt x="4319" y="2637"/>
                </a:cubicBezTo>
                <a:cubicBezTo>
                  <a:pt x="4332" y="2638"/>
                  <a:pt x="4339" y="2653"/>
                  <a:pt x="4349" y="2658"/>
                </a:cubicBezTo>
                <a:cubicBezTo>
                  <a:pt x="4359" y="2663"/>
                  <a:pt x="4379" y="2663"/>
                  <a:pt x="4379" y="2669"/>
                </a:cubicBezTo>
                <a:cubicBezTo>
                  <a:pt x="4387" y="2681"/>
                  <a:pt x="4360" y="2684"/>
                  <a:pt x="4352" y="2694"/>
                </a:cubicBezTo>
                <a:cubicBezTo>
                  <a:pt x="4346" y="2702"/>
                  <a:pt x="4337" y="2712"/>
                  <a:pt x="4344" y="2715"/>
                </a:cubicBezTo>
                <a:cubicBezTo>
                  <a:pt x="4351" y="2718"/>
                  <a:pt x="4385" y="2709"/>
                  <a:pt x="4392" y="2712"/>
                </a:cubicBezTo>
                <a:cubicBezTo>
                  <a:pt x="4398" y="2715"/>
                  <a:pt x="4397" y="2722"/>
                  <a:pt x="4389" y="2736"/>
                </a:cubicBezTo>
                <a:cubicBezTo>
                  <a:pt x="4383" y="2741"/>
                  <a:pt x="4360" y="2741"/>
                  <a:pt x="4353" y="2745"/>
                </a:cubicBezTo>
                <a:cubicBezTo>
                  <a:pt x="4346" y="2749"/>
                  <a:pt x="4346" y="2758"/>
                  <a:pt x="4349" y="2763"/>
                </a:cubicBezTo>
                <a:cubicBezTo>
                  <a:pt x="4352" y="2768"/>
                  <a:pt x="4368" y="2771"/>
                  <a:pt x="4370" y="2778"/>
                </a:cubicBezTo>
                <a:cubicBezTo>
                  <a:pt x="4375" y="2786"/>
                  <a:pt x="4363" y="2796"/>
                  <a:pt x="4361" y="2805"/>
                </a:cubicBezTo>
                <a:cubicBezTo>
                  <a:pt x="4357" y="2811"/>
                  <a:pt x="4343" y="2814"/>
                  <a:pt x="4343" y="2820"/>
                </a:cubicBezTo>
                <a:cubicBezTo>
                  <a:pt x="4343" y="2826"/>
                  <a:pt x="4360" y="2836"/>
                  <a:pt x="4363" y="2842"/>
                </a:cubicBezTo>
                <a:cubicBezTo>
                  <a:pt x="4361" y="2849"/>
                  <a:pt x="4369" y="2854"/>
                  <a:pt x="4361" y="2858"/>
                </a:cubicBezTo>
                <a:cubicBezTo>
                  <a:pt x="4354" y="2861"/>
                  <a:pt x="4326" y="2858"/>
                  <a:pt x="4319" y="2862"/>
                </a:cubicBezTo>
                <a:cubicBezTo>
                  <a:pt x="4310" y="2866"/>
                  <a:pt x="4320" y="2867"/>
                  <a:pt x="4317" y="2880"/>
                </a:cubicBezTo>
                <a:cubicBezTo>
                  <a:pt x="4314" y="2887"/>
                  <a:pt x="4305" y="2889"/>
                  <a:pt x="4298" y="2903"/>
                </a:cubicBezTo>
                <a:cubicBezTo>
                  <a:pt x="4290" y="2926"/>
                  <a:pt x="4290" y="2954"/>
                  <a:pt x="4272" y="2966"/>
                </a:cubicBezTo>
                <a:cubicBezTo>
                  <a:pt x="4265" y="2980"/>
                  <a:pt x="4247" y="2967"/>
                  <a:pt x="4242" y="2973"/>
                </a:cubicBezTo>
                <a:cubicBezTo>
                  <a:pt x="4239" y="2981"/>
                  <a:pt x="4253" y="3003"/>
                  <a:pt x="4253" y="3012"/>
                </a:cubicBezTo>
                <a:cubicBezTo>
                  <a:pt x="4254" y="3022"/>
                  <a:pt x="4244" y="3021"/>
                  <a:pt x="4241" y="3029"/>
                </a:cubicBezTo>
                <a:cubicBezTo>
                  <a:pt x="4238" y="3037"/>
                  <a:pt x="4239" y="3058"/>
                  <a:pt x="4233" y="3060"/>
                </a:cubicBezTo>
                <a:cubicBezTo>
                  <a:pt x="4227" y="3062"/>
                  <a:pt x="4211" y="3042"/>
                  <a:pt x="4203" y="3041"/>
                </a:cubicBezTo>
                <a:cubicBezTo>
                  <a:pt x="4196" y="3045"/>
                  <a:pt x="4185" y="3041"/>
                  <a:pt x="4185" y="3053"/>
                </a:cubicBezTo>
                <a:cubicBezTo>
                  <a:pt x="4186" y="3058"/>
                  <a:pt x="4202" y="3068"/>
                  <a:pt x="4208" y="3074"/>
                </a:cubicBezTo>
                <a:cubicBezTo>
                  <a:pt x="4214" y="3080"/>
                  <a:pt x="4226" y="3082"/>
                  <a:pt x="4224" y="3090"/>
                </a:cubicBezTo>
                <a:cubicBezTo>
                  <a:pt x="4222" y="3098"/>
                  <a:pt x="4199" y="3112"/>
                  <a:pt x="4197" y="3120"/>
                </a:cubicBezTo>
                <a:cubicBezTo>
                  <a:pt x="4193" y="3129"/>
                  <a:pt x="4206" y="3128"/>
                  <a:pt x="4209" y="3140"/>
                </a:cubicBezTo>
                <a:cubicBezTo>
                  <a:pt x="4211" y="3153"/>
                  <a:pt x="4213" y="3190"/>
                  <a:pt x="4208" y="3198"/>
                </a:cubicBezTo>
                <a:cubicBezTo>
                  <a:pt x="4203" y="3206"/>
                  <a:pt x="4189" y="3186"/>
                  <a:pt x="4182" y="3186"/>
                </a:cubicBezTo>
                <a:cubicBezTo>
                  <a:pt x="4174" y="3182"/>
                  <a:pt x="4172" y="3195"/>
                  <a:pt x="4164" y="3198"/>
                </a:cubicBezTo>
                <a:cubicBezTo>
                  <a:pt x="4160" y="3205"/>
                  <a:pt x="4180" y="3209"/>
                  <a:pt x="4173" y="3224"/>
                </a:cubicBezTo>
                <a:cubicBezTo>
                  <a:pt x="4171" y="3229"/>
                  <a:pt x="4155" y="3225"/>
                  <a:pt x="4151" y="3231"/>
                </a:cubicBezTo>
                <a:cubicBezTo>
                  <a:pt x="4147" y="3237"/>
                  <a:pt x="4152" y="3251"/>
                  <a:pt x="4148" y="3258"/>
                </a:cubicBezTo>
                <a:cubicBezTo>
                  <a:pt x="4144" y="3265"/>
                  <a:pt x="4132" y="3270"/>
                  <a:pt x="4127" y="3276"/>
                </a:cubicBezTo>
                <a:cubicBezTo>
                  <a:pt x="4121" y="3282"/>
                  <a:pt x="4124" y="3291"/>
                  <a:pt x="4118" y="3296"/>
                </a:cubicBezTo>
                <a:cubicBezTo>
                  <a:pt x="4112" y="3301"/>
                  <a:pt x="4098" y="3301"/>
                  <a:pt x="4091" y="3306"/>
                </a:cubicBezTo>
                <a:cubicBezTo>
                  <a:pt x="4084" y="3311"/>
                  <a:pt x="4083" y="3322"/>
                  <a:pt x="4076" y="3326"/>
                </a:cubicBezTo>
                <a:cubicBezTo>
                  <a:pt x="4069" y="3330"/>
                  <a:pt x="4052" y="3326"/>
                  <a:pt x="4051" y="3330"/>
                </a:cubicBezTo>
                <a:cubicBezTo>
                  <a:pt x="4048" y="3335"/>
                  <a:pt x="4072" y="3342"/>
                  <a:pt x="4068" y="3353"/>
                </a:cubicBezTo>
                <a:cubicBezTo>
                  <a:pt x="4065" y="3360"/>
                  <a:pt x="4042" y="3367"/>
                  <a:pt x="4035" y="3374"/>
                </a:cubicBezTo>
                <a:cubicBezTo>
                  <a:pt x="4028" y="3381"/>
                  <a:pt x="4033" y="3391"/>
                  <a:pt x="4025" y="3396"/>
                </a:cubicBezTo>
                <a:cubicBezTo>
                  <a:pt x="4017" y="3401"/>
                  <a:pt x="3999" y="3399"/>
                  <a:pt x="3990" y="3404"/>
                </a:cubicBezTo>
                <a:cubicBezTo>
                  <a:pt x="3982" y="3409"/>
                  <a:pt x="3980" y="3422"/>
                  <a:pt x="3971" y="3426"/>
                </a:cubicBezTo>
                <a:cubicBezTo>
                  <a:pt x="3963" y="3430"/>
                  <a:pt x="3951" y="3427"/>
                  <a:pt x="3947" y="3434"/>
                </a:cubicBezTo>
                <a:cubicBezTo>
                  <a:pt x="3939" y="3448"/>
                  <a:pt x="3939" y="3460"/>
                  <a:pt x="3930" y="3473"/>
                </a:cubicBezTo>
                <a:cubicBezTo>
                  <a:pt x="3924" y="3483"/>
                  <a:pt x="3934" y="3486"/>
                  <a:pt x="3914" y="3495"/>
                </a:cubicBezTo>
                <a:cubicBezTo>
                  <a:pt x="3907" y="3500"/>
                  <a:pt x="3894" y="3500"/>
                  <a:pt x="3885" y="3506"/>
                </a:cubicBezTo>
                <a:cubicBezTo>
                  <a:pt x="3876" y="3512"/>
                  <a:pt x="3870" y="3528"/>
                  <a:pt x="3861" y="3530"/>
                </a:cubicBezTo>
                <a:cubicBezTo>
                  <a:pt x="3852" y="3532"/>
                  <a:pt x="3838" y="3517"/>
                  <a:pt x="3830" y="3518"/>
                </a:cubicBezTo>
                <a:cubicBezTo>
                  <a:pt x="3821" y="3517"/>
                  <a:pt x="3832" y="3531"/>
                  <a:pt x="3812" y="3536"/>
                </a:cubicBezTo>
                <a:cubicBezTo>
                  <a:pt x="3804" y="3538"/>
                  <a:pt x="3793" y="3526"/>
                  <a:pt x="3782" y="3530"/>
                </a:cubicBezTo>
                <a:cubicBezTo>
                  <a:pt x="3771" y="3534"/>
                  <a:pt x="3754" y="3555"/>
                  <a:pt x="3743" y="3558"/>
                </a:cubicBezTo>
                <a:cubicBezTo>
                  <a:pt x="3732" y="3561"/>
                  <a:pt x="3722" y="3545"/>
                  <a:pt x="3716" y="3548"/>
                </a:cubicBezTo>
                <a:cubicBezTo>
                  <a:pt x="3706" y="3553"/>
                  <a:pt x="3711" y="3569"/>
                  <a:pt x="3704" y="3578"/>
                </a:cubicBezTo>
                <a:cubicBezTo>
                  <a:pt x="3699" y="3584"/>
                  <a:pt x="3685" y="3569"/>
                  <a:pt x="3680" y="3570"/>
                </a:cubicBezTo>
                <a:cubicBezTo>
                  <a:pt x="3677" y="3572"/>
                  <a:pt x="3686" y="3584"/>
                  <a:pt x="3683" y="3588"/>
                </a:cubicBezTo>
                <a:cubicBezTo>
                  <a:pt x="3680" y="3590"/>
                  <a:pt x="3668" y="3596"/>
                  <a:pt x="3663" y="3594"/>
                </a:cubicBezTo>
                <a:cubicBezTo>
                  <a:pt x="3658" y="3594"/>
                  <a:pt x="3655" y="3592"/>
                  <a:pt x="3650" y="3585"/>
                </a:cubicBezTo>
                <a:cubicBezTo>
                  <a:pt x="3644" y="3579"/>
                  <a:pt x="3651" y="3564"/>
                  <a:pt x="3635" y="3554"/>
                </a:cubicBezTo>
                <a:cubicBezTo>
                  <a:pt x="3622" y="3527"/>
                  <a:pt x="3623" y="3547"/>
                  <a:pt x="3599" y="3531"/>
                </a:cubicBezTo>
                <a:cubicBezTo>
                  <a:pt x="3594" y="3539"/>
                  <a:pt x="3602" y="3539"/>
                  <a:pt x="3600" y="3548"/>
                </a:cubicBezTo>
                <a:cubicBezTo>
                  <a:pt x="3598" y="3559"/>
                  <a:pt x="3608" y="3590"/>
                  <a:pt x="3602" y="3603"/>
                </a:cubicBezTo>
                <a:cubicBezTo>
                  <a:pt x="3596" y="3616"/>
                  <a:pt x="3574" y="3617"/>
                  <a:pt x="3563" y="3626"/>
                </a:cubicBezTo>
                <a:cubicBezTo>
                  <a:pt x="3552" y="3630"/>
                  <a:pt x="3543" y="3656"/>
                  <a:pt x="3534" y="3657"/>
                </a:cubicBezTo>
                <a:cubicBezTo>
                  <a:pt x="3525" y="3658"/>
                  <a:pt x="3513" y="3633"/>
                  <a:pt x="3507" y="3634"/>
                </a:cubicBezTo>
                <a:cubicBezTo>
                  <a:pt x="3504" y="3645"/>
                  <a:pt x="3509" y="3661"/>
                  <a:pt x="3499" y="3666"/>
                </a:cubicBezTo>
                <a:cubicBezTo>
                  <a:pt x="3491" y="3672"/>
                  <a:pt x="3474" y="3671"/>
                  <a:pt x="3462" y="3672"/>
                </a:cubicBezTo>
                <a:cubicBezTo>
                  <a:pt x="3450" y="3675"/>
                  <a:pt x="3443" y="3683"/>
                  <a:pt x="3426" y="3687"/>
                </a:cubicBezTo>
                <a:cubicBezTo>
                  <a:pt x="3410" y="3693"/>
                  <a:pt x="3378" y="3690"/>
                  <a:pt x="3360" y="3696"/>
                </a:cubicBezTo>
                <a:cubicBezTo>
                  <a:pt x="3342" y="3702"/>
                  <a:pt x="3331" y="3718"/>
                  <a:pt x="3315" y="3723"/>
                </a:cubicBezTo>
                <a:cubicBezTo>
                  <a:pt x="3299" y="3728"/>
                  <a:pt x="3272" y="3716"/>
                  <a:pt x="3264" y="3723"/>
                </a:cubicBezTo>
                <a:cubicBezTo>
                  <a:pt x="3256" y="3730"/>
                  <a:pt x="3270" y="3762"/>
                  <a:pt x="3267" y="3768"/>
                </a:cubicBezTo>
                <a:cubicBezTo>
                  <a:pt x="3264" y="3774"/>
                  <a:pt x="3247" y="3752"/>
                  <a:pt x="3246" y="3759"/>
                </a:cubicBezTo>
                <a:cubicBezTo>
                  <a:pt x="3245" y="3766"/>
                  <a:pt x="3260" y="3797"/>
                  <a:pt x="3261" y="3810"/>
                </a:cubicBezTo>
                <a:cubicBezTo>
                  <a:pt x="3262" y="3823"/>
                  <a:pt x="3259" y="3831"/>
                  <a:pt x="3255" y="3838"/>
                </a:cubicBezTo>
                <a:cubicBezTo>
                  <a:pt x="3251" y="3845"/>
                  <a:pt x="3242" y="3853"/>
                  <a:pt x="3235" y="3850"/>
                </a:cubicBezTo>
                <a:cubicBezTo>
                  <a:pt x="3228" y="3848"/>
                  <a:pt x="3220" y="3833"/>
                  <a:pt x="3213" y="3820"/>
                </a:cubicBezTo>
                <a:cubicBezTo>
                  <a:pt x="3208" y="3811"/>
                  <a:pt x="3210" y="3807"/>
                  <a:pt x="3205" y="3796"/>
                </a:cubicBezTo>
                <a:cubicBezTo>
                  <a:pt x="3200" y="3785"/>
                  <a:pt x="3187" y="3768"/>
                  <a:pt x="3183" y="3752"/>
                </a:cubicBezTo>
                <a:cubicBezTo>
                  <a:pt x="3176" y="3741"/>
                  <a:pt x="3184" y="3706"/>
                  <a:pt x="3183" y="3700"/>
                </a:cubicBezTo>
                <a:cubicBezTo>
                  <a:pt x="3180" y="3693"/>
                  <a:pt x="3165" y="3696"/>
                  <a:pt x="3159" y="3698"/>
                </a:cubicBezTo>
                <a:cubicBezTo>
                  <a:pt x="3152" y="3702"/>
                  <a:pt x="3149" y="3720"/>
                  <a:pt x="3143" y="3722"/>
                </a:cubicBezTo>
                <a:cubicBezTo>
                  <a:pt x="3134" y="3722"/>
                  <a:pt x="3130" y="3715"/>
                  <a:pt x="3125" y="3710"/>
                </a:cubicBezTo>
                <a:cubicBezTo>
                  <a:pt x="3120" y="3705"/>
                  <a:pt x="3122" y="3695"/>
                  <a:pt x="3115" y="3690"/>
                </a:cubicBezTo>
                <a:cubicBezTo>
                  <a:pt x="3109" y="3683"/>
                  <a:pt x="3090" y="3686"/>
                  <a:pt x="3081" y="3682"/>
                </a:cubicBezTo>
                <a:cubicBezTo>
                  <a:pt x="3072" y="3678"/>
                  <a:pt x="3065" y="3666"/>
                  <a:pt x="3059" y="3666"/>
                </a:cubicBezTo>
                <a:cubicBezTo>
                  <a:pt x="3054" y="3666"/>
                  <a:pt x="3047" y="3675"/>
                  <a:pt x="3045" y="3680"/>
                </a:cubicBezTo>
                <a:cubicBezTo>
                  <a:pt x="3043" y="3685"/>
                  <a:pt x="3055" y="3694"/>
                  <a:pt x="3049" y="3698"/>
                </a:cubicBezTo>
                <a:cubicBezTo>
                  <a:pt x="3043" y="3702"/>
                  <a:pt x="3018" y="3707"/>
                  <a:pt x="3007" y="3706"/>
                </a:cubicBezTo>
                <a:cubicBezTo>
                  <a:pt x="2995" y="3706"/>
                  <a:pt x="3000" y="3695"/>
                  <a:pt x="2985" y="3690"/>
                </a:cubicBezTo>
                <a:cubicBezTo>
                  <a:pt x="2973" y="3688"/>
                  <a:pt x="2951" y="3698"/>
                  <a:pt x="2937" y="3696"/>
                </a:cubicBezTo>
                <a:cubicBezTo>
                  <a:pt x="2923" y="3694"/>
                  <a:pt x="2914" y="3686"/>
                  <a:pt x="2903" y="3680"/>
                </a:cubicBezTo>
                <a:cubicBezTo>
                  <a:pt x="2895" y="3677"/>
                  <a:pt x="2873" y="3658"/>
                  <a:pt x="2873" y="3658"/>
                </a:cubicBezTo>
                <a:cubicBezTo>
                  <a:pt x="2862" y="3642"/>
                  <a:pt x="2856" y="3637"/>
                  <a:pt x="2853" y="3618"/>
                </a:cubicBezTo>
                <a:cubicBezTo>
                  <a:pt x="2850" y="3599"/>
                  <a:pt x="2869" y="3581"/>
                  <a:pt x="2861" y="3564"/>
                </a:cubicBezTo>
                <a:cubicBezTo>
                  <a:pt x="2861" y="3552"/>
                  <a:pt x="2859" y="3548"/>
                  <a:pt x="2845" y="3544"/>
                </a:cubicBezTo>
                <a:cubicBezTo>
                  <a:pt x="2832" y="3541"/>
                  <a:pt x="2801" y="3551"/>
                  <a:pt x="2783" y="3546"/>
                </a:cubicBezTo>
                <a:cubicBezTo>
                  <a:pt x="2764" y="3543"/>
                  <a:pt x="2750" y="3519"/>
                  <a:pt x="2737" y="3512"/>
                </a:cubicBezTo>
                <a:cubicBezTo>
                  <a:pt x="2724" y="3505"/>
                  <a:pt x="2715" y="3507"/>
                  <a:pt x="2707" y="3506"/>
                </a:cubicBezTo>
                <a:cubicBezTo>
                  <a:pt x="2699" y="3506"/>
                  <a:pt x="2694" y="3502"/>
                  <a:pt x="2687" y="3506"/>
                </a:cubicBezTo>
                <a:cubicBezTo>
                  <a:pt x="2682" y="3509"/>
                  <a:pt x="2681" y="3519"/>
                  <a:pt x="2675" y="3526"/>
                </a:cubicBezTo>
                <a:cubicBezTo>
                  <a:pt x="2666" y="3529"/>
                  <a:pt x="2660" y="3543"/>
                  <a:pt x="2653" y="3550"/>
                </a:cubicBezTo>
                <a:cubicBezTo>
                  <a:pt x="2643" y="3557"/>
                  <a:pt x="2618" y="3552"/>
                  <a:pt x="2603" y="3558"/>
                </a:cubicBezTo>
                <a:cubicBezTo>
                  <a:pt x="2591" y="3565"/>
                  <a:pt x="2588" y="3585"/>
                  <a:pt x="2581" y="3590"/>
                </a:cubicBezTo>
                <a:cubicBezTo>
                  <a:pt x="2574" y="3595"/>
                  <a:pt x="2570" y="3594"/>
                  <a:pt x="2563" y="3590"/>
                </a:cubicBezTo>
                <a:cubicBezTo>
                  <a:pt x="2556" y="3586"/>
                  <a:pt x="2544" y="3566"/>
                  <a:pt x="2537" y="3564"/>
                </a:cubicBezTo>
                <a:cubicBezTo>
                  <a:pt x="2527" y="3560"/>
                  <a:pt x="2524" y="3576"/>
                  <a:pt x="2519" y="3576"/>
                </a:cubicBezTo>
                <a:cubicBezTo>
                  <a:pt x="2514" y="3576"/>
                  <a:pt x="2511" y="3563"/>
                  <a:pt x="2505" y="3566"/>
                </a:cubicBezTo>
                <a:cubicBezTo>
                  <a:pt x="2499" y="3569"/>
                  <a:pt x="2493" y="3592"/>
                  <a:pt x="2481" y="3592"/>
                </a:cubicBezTo>
                <a:cubicBezTo>
                  <a:pt x="2468" y="3593"/>
                  <a:pt x="2454" y="3566"/>
                  <a:pt x="2433" y="3564"/>
                </a:cubicBezTo>
                <a:cubicBezTo>
                  <a:pt x="2417" y="3562"/>
                  <a:pt x="2400" y="3573"/>
                  <a:pt x="2387" y="3578"/>
                </a:cubicBezTo>
                <a:cubicBezTo>
                  <a:pt x="2374" y="3583"/>
                  <a:pt x="2367" y="3590"/>
                  <a:pt x="2357" y="3592"/>
                </a:cubicBezTo>
                <a:cubicBezTo>
                  <a:pt x="2347" y="3594"/>
                  <a:pt x="2336" y="3585"/>
                  <a:pt x="2329" y="3588"/>
                </a:cubicBezTo>
                <a:cubicBezTo>
                  <a:pt x="2323" y="3591"/>
                  <a:pt x="2318" y="3597"/>
                  <a:pt x="2315" y="3608"/>
                </a:cubicBezTo>
                <a:cubicBezTo>
                  <a:pt x="2313" y="3619"/>
                  <a:pt x="2314" y="3638"/>
                  <a:pt x="2317" y="3654"/>
                </a:cubicBezTo>
                <a:cubicBezTo>
                  <a:pt x="2320" y="3670"/>
                  <a:pt x="2332" y="3691"/>
                  <a:pt x="2333" y="3702"/>
                </a:cubicBezTo>
                <a:cubicBezTo>
                  <a:pt x="2334" y="3713"/>
                  <a:pt x="2329" y="3720"/>
                  <a:pt x="2323" y="3722"/>
                </a:cubicBezTo>
                <a:cubicBezTo>
                  <a:pt x="2315" y="3719"/>
                  <a:pt x="2305" y="3720"/>
                  <a:pt x="2299" y="3714"/>
                </a:cubicBezTo>
                <a:cubicBezTo>
                  <a:pt x="2293" y="3709"/>
                  <a:pt x="2276" y="3716"/>
                  <a:pt x="2271" y="3704"/>
                </a:cubicBezTo>
                <a:cubicBezTo>
                  <a:pt x="2266" y="3694"/>
                  <a:pt x="2274" y="3660"/>
                  <a:pt x="2269" y="3652"/>
                </a:cubicBezTo>
                <a:cubicBezTo>
                  <a:pt x="2264" y="3644"/>
                  <a:pt x="2249" y="3652"/>
                  <a:pt x="2243" y="3656"/>
                </a:cubicBezTo>
                <a:cubicBezTo>
                  <a:pt x="2236" y="3658"/>
                  <a:pt x="2242" y="3671"/>
                  <a:pt x="2235" y="3674"/>
                </a:cubicBezTo>
                <a:cubicBezTo>
                  <a:pt x="2228" y="3677"/>
                  <a:pt x="2212" y="3670"/>
                  <a:pt x="2199" y="3672"/>
                </a:cubicBezTo>
                <a:cubicBezTo>
                  <a:pt x="2186" y="3674"/>
                  <a:pt x="2168" y="3692"/>
                  <a:pt x="2159" y="3688"/>
                </a:cubicBezTo>
                <a:cubicBezTo>
                  <a:pt x="2150" y="3684"/>
                  <a:pt x="2149" y="3660"/>
                  <a:pt x="2143" y="3650"/>
                </a:cubicBezTo>
                <a:cubicBezTo>
                  <a:pt x="2140" y="3642"/>
                  <a:pt x="2131" y="3628"/>
                  <a:pt x="2125" y="3628"/>
                </a:cubicBezTo>
                <a:cubicBezTo>
                  <a:pt x="2111" y="3614"/>
                  <a:pt x="2099" y="3620"/>
                  <a:pt x="2099" y="3620"/>
                </a:cubicBezTo>
                <a:cubicBezTo>
                  <a:pt x="2091" y="3617"/>
                  <a:pt x="2086" y="3609"/>
                  <a:pt x="2079" y="3606"/>
                </a:cubicBezTo>
                <a:cubicBezTo>
                  <a:pt x="2072" y="3603"/>
                  <a:pt x="2063" y="3607"/>
                  <a:pt x="2059" y="3604"/>
                </a:cubicBezTo>
                <a:cubicBezTo>
                  <a:pt x="2055" y="3601"/>
                  <a:pt x="2053" y="3596"/>
                  <a:pt x="2055" y="3590"/>
                </a:cubicBezTo>
                <a:cubicBezTo>
                  <a:pt x="2055" y="3584"/>
                  <a:pt x="2064" y="3582"/>
                  <a:pt x="2069" y="3570"/>
                </a:cubicBezTo>
                <a:cubicBezTo>
                  <a:pt x="2072" y="3562"/>
                  <a:pt x="2071" y="3551"/>
                  <a:pt x="2073" y="3542"/>
                </a:cubicBezTo>
                <a:cubicBezTo>
                  <a:pt x="2075" y="3533"/>
                  <a:pt x="2087" y="3525"/>
                  <a:pt x="2081" y="3514"/>
                </a:cubicBezTo>
                <a:cubicBezTo>
                  <a:pt x="2078" y="3497"/>
                  <a:pt x="2051" y="3495"/>
                  <a:pt x="2037" y="3476"/>
                </a:cubicBezTo>
                <a:cubicBezTo>
                  <a:pt x="2027" y="3456"/>
                  <a:pt x="2029" y="3412"/>
                  <a:pt x="2021" y="3396"/>
                </a:cubicBezTo>
                <a:cubicBezTo>
                  <a:pt x="2013" y="3380"/>
                  <a:pt x="2004" y="3380"/>
                  <a:pt x="1989" y="3378"/>
                </a:cubicBezTo>
                <a:cubicBezTo>
                  <a:pt x="1974" y="3377"/>
                  <a:pt x="1944" y="3379"/>
                  <a:pt x="1929" y="3382"/>
                </a:cubicBezTo>
                <a:cubicBezTo>
                  <a:pt x="1914" y="3385"/>
                  <a:pt x="1904" y="3399"/>
                  <a:pt x="1901" y="3394"/>
                </a:cubicBezTo>
                <a:cubicBezTo>
                  <a:pt x="1898" y="3389"/>
                  <a:pt x="1893" y="3383"/>
                  <a:pt x="1909" y="3354"/>
                </a:cubicBezTo>
                <a:cubicBezTo>
                  <a:pt x="1910" y="3337"/>
                  <a:pt x="1903" y="3312"/>
                  <a:pt x="1909" y="3294"/>
                </a:cubicBezTo>
                <a:cubicBezTo>
                  <a:pt x="1915" y="3276"/>
                  <a:pt x="1933" y="3256"/>
                  <a:pt x="1943" y="3244"/>
                </a:cubicBezTo>
                <a:cubicBezTo>
                  <a:pt x="1953" y="3232"/>
                  <a:pt x="1962" y="3231"/>
                  <a:pt x="1969" y="3224"/>
                </a:cubicBezTo>
                <a:cubicBezTo>
                  <a:pt x="1976" y="3217"/>
                  <a:pt x="1974" y="3212"/>
                  <a:pt x="1983" y="3204"/>
                </a:cubicBezTo>
                <a:cubicBezTo>
                  <a:pt x="1992" y="3196"/>
                  <a:pt x="2018" y="3187"/>
                  <a:pt x="2025" y="3178"/>
                </a:cubicBezTo>
                <a:cubicBezTo>
                  <a:pt x="2034" y="3170"/>
                  <a:pt x="2022" y="3160"/>
                  <a:pt x="2025" y="3152"/>
                </a:cubicBezTo>
                <a:cubicBezTo>
                  <a:pt x="2028" y="3144"/>
                  <a:pt x="2039" y="3146"/>
                  <a:pt x="2041" y="3132"/>
                </a:cubicBezTo>
                <a:cubicBezTo>
                  <a:pt x="2043" y="3118"/>
                  <a:pt x="2038" y="3084"/>
                  <a:pt x="2039" y="3070"/>
                </a:cubicBezTo>
                <a:cubicBezTo>
                  <a:pt x="2040" y="3054"/>
                  <a:pt x="2043" y="3056"/>
                  <a:pt x="2045" y="3046"/>
                </a:cubicBezTo>
                <a:cubicBezTo>
                  <a:pt x="2047" y="3036"/>
                  <a:pt x="2058" y="3026"/>
                  <a:pt x="2051" y="3012"/>
                </a:cubicBezTo>
                <a:cubicBezTo>
                  <a:pt x="2047" y="2992"/>
                  <a:pt x="2011" y="2978"/>
                  <a:pt x="2003" y="2964"/>
                </a:cubicBezTo>
                <a:cubicBezTo>
                  <a:pt x="1995" y="2950"/>
                  <a:pt x="2004" y="2940"/>
                  <a:pt x="2003" y="2930"/>
                </a:cubicBezTo>
                <a:cubicBezTo>
                  <a:pt x="1998" y="2923"/>
                  <a:pt x="2000" y="2913"/>
                  <a:pt x="1995" y="2906"/>
                </a:cubicBezTo>
                <a:cubicBezTo>
                  <a:pt x="1989" y="2898"/>
                  <a:pt x="1983" y="2877"/>
                  <a:pt x="1975" y="2872"/>
                </a:cubicBezTo>
                <a:cubicBezTo>
                  <a:pt x="1968" y="2871"/>
                  <a:pt x="1943" y="2879"/>
                  <a:pt x="1935" y="2888"/>
                </a:cubicBezTo>
                <a:cubicBezTo>
                  <a:pt x="1927" y="2897"/>
                  <a:pt x="1938" y="2919"/>
                  <a:pt x="1929" y="2928"/>
                </a:cubicBezTo>
                <a:cubicBezTo>
                  <a:pt x="1920" y="2937"/>
                  <a:pt x="1895" y="2943"/>
                  <a:pt x="1883" y="2942"/>
                </a:cubicBezTo>
                <a:cubicBezTo>
                  <a:pt x="1870" y="2942"/>
                  <a:pt x="1866" y="2930"/>
                  <a:pt x="1855" y="2922"/>
                </a:cubicBezTo>
                <a:cubicBezTo>
                  <a:pt x="1844" y="2914"/>
                  <a:pt x="1832" y="2899"/>
                  <a:pt x="1817" y="2892"/>
                </a:cubicBezTo>
                <a:cubicBezTo>
                  <a:pt x="1801" y="2884"/>
                  <a:pt x="1807" y="2869"/>
                  <a:pt x="1767" y="2878"/>
                </a:cubicBezTo>
                <a:cubicBezTo>
                  <a:pt x="1754" y="2876"/>
                  <a:pt x="1745" y="2874"/>
                  <a:pt x="1737" y="2878"/>
                </a:cubicBezTo>
                <a:cubicBezTo>
                  <a:pt x="1729" y="2882"/>
                  <a:pt x="1730" y="2897"/>
                  <a:pt x="1719" y="2902"/>
                </a:cubicBezTo>
                <a:cubicBezTo>
                  <a:pt x="1708" y="2907"/>
                  <a:pt x="1691" y="2901"/>
                  <a:pt x="1673" y="2910"/>
                </a:cubicBezTo>
                <a:cubicBezTo>
                  <a:pt x="1655" y="2919"/>
                  <a:pt x="1634" y="2941"/>
                  <a:pt x="1609" y="2956"/>
                </a:cubicBezTo>
                <a:cubicBezTo>
                  <a:pt x="1596" y="2969"/>
                  <a:pt x="1551" y="2994"/>
                  <a:pt x="1523" y="3002"/>
                </a:cubicBezTo>
                <a:cubicBezTo>
                  <a:pt x="1496" y="3006"/>
                  <a:pt x="1465" y="2984"/>
                  <a:pt x="1447" y="2982"/>
                </a:cubicBezTo>
                <a:cubicBezTo>
                  <a:pt x="1430" y="2973"/>
                  <a:pt x="1423" y="2994"/>
                  <a:pt x="1413" y="2988"/>
                </a:cubicBezTo>
                <a:cubicBezTo>
                  <a:pt x="1403" y="2982"/>
                  <a:pt x="1392" y="2959"/>
                  <a:pt x="1387" y="2946"/>
                </a:cubicBezTo>
                <a:cubicBezTo>
                  <a:pt x="1382" y="2930"/>
                  <a:pt x="1397" y="2919"/>
                  <a:pt x="1383" y="2910"/>
                </a:cubicBezTo>
                <a:cubicBezTo>
                  <a:pt x="1380" y="2900"/>
                  <a:pt x="1365" y="2906"/>
                  <a:pt x="1357" y="2896"/>
                </a:cubicBezTo>
                <a:cubicBezTo>
                  <a:pt x="1349" y="2886"/>
                  <a:pt x="1344" y="2860"/>
                  <a:pt x="1335" y="2852"/>
                </a:cubicBezTo>
                <a:cubicBezTo>
                  <a:pt x="1326" y="2844"/>
                  <a:pt x="1315" y="2852"/>
                  <a:pt x="1303" y="2848"/>
                </a:cubicBezTo>
                <a:cubicBezTo>
                  <a:pt x="1291" y="2846"/>
                  <a:pt x="1279" y="2837"/>
                  <a:pt x="1263" y="2828"/>
                </a:cubicBezTo>
                <a:cubicBezTo>
                  <a:pt x="1250" y="2822"/>
                  <a:pt x="1236" y="2817"/>
                  <a:pt x="1227" y="2812"/>
                </a:cubicBezTo>
                <a:cubicBezTo>
                  <a:pt x="1218" y="2807"/>
                  <a:pt x="1222" y="2798"/>
                  <a:pt x="1209" y="2796"/>
                </a:cubicBezTo>
                <a:cubicBezTo>
                  <a:pt x="1197" y="2795"/>
                  <a:pt x="1163" y="2796"/>
                  <a:pt x="1149" y="2800"/>
                </a:cubicBezTo>
                <a:cubicBezTo>
                  <a:pt x="1136" y="2803"/>
                  <a:pt x="1136" y="2805"/>
                  <a:pt x="1129" y="2814"/>
                </a:cubicBezTo>
                <a:cubicBezTo>
                  <a:pt x="1121" y="2817"/>
                  <a:pt x="1109" y="2844"/>
                  <a:pt x="1105" y="2852"/>
                </a:cubicBezTo>
                <a:cubicBezTo>
                  <a:pt x="1091" y="2881"/>
                  <a:pt x="1103" y="2865"/>
                  <a:pt x="1075" y="2874"/>
                </a:cubicBezTo>
                <a:cubicBezTo>
                  <a:pt x="1070" y="2872"/>
                  <a:pt x="1064" y="2855"/>
                  <a:pt x="1063" y="2842"/>
                </a:cubicBezTo>
                <a:cubicBezTo>
                  <a:pt x="1062" y="2829"/>
                  <a:pt x="1079" y="2803"/>
                  <a:pt x="1067" y="2796"/>
                </a:cubicBezTo>
                <a:cubicBezTo>
                  <a:pt x="1055" y="2789"/>
                  <a:pt x="1013" y="2802"/>
                  <a:pt x="991" y="2802"/>
                </a:cubicBezTo>
                <a:cubicBezTo>
                  <a:pt x="969" y="2802"/>
                  <a:pt x="955" y="2805"/>
                  <a:pt x="935" y="2798"/>
                </a:cubicBezTo>
                <a:cubicBezTo>
                  <a:pt x="878" y="2779"/>
                  <a:pt x="909" y="2787"/>
                  <a:pt x="871" y="2762"/>
                </a:cubicBezTo>
                <a:cubicBezTo>
                  <a:pt x="856" y="2753"/>
                  <a:pt x="857" y="2756"/>
                  <a:pt x="843" y="2754"/>
                </a:cubicBezTo>
                <a:cubicBezTo>
                  <a:pt x="829" y="2752"/>
                  <a:pt x="796" y="2759"/>
                  <a:pt x="785" y="2750"/>
                </a:cubicBezTo>
                <a:cubicBezTo>
                  <a:pt x="770" y="2744"/>
                  <a:pt x="783" y="2712"/>
                  <a:pt x="775" y="2702"/>
                </a:cubicBezTo>
                <a:cubicBezTo>
                  <a:pt x="765" y="2693"/>
                  <a:pt x="736" y="2701"/>
                  <a:pt x="727" y="2694"/>
                </a:cubicBezTo>
                <a:cubicBezTo>
                  <a:pt x="717" y="2688"/>
                  <a:pt x="729" y="2673"/>
                  <a:pt x="719" y="2662"/>
                </a:cubicBezTo>
                <a:cubicBezTo>
                  <a:pt x="709" y="2651"/>
                  <a:pt x="680" y="2642"/>
                  <a:pt x="669" y="2628"/>
                </a:cubicBezTo>
                <a:cubicBezTo>
                  <a:pt x="658" y="2612"/>
                  <a:pt x="662" y="2594"/>
                  <a:pt x="651" y="2578"/>
                </a:cubicBezTo>
                <a:cubicBezTo>
                  <a:pt x="642" y="2564"/>
                  <a:pt x="593" y="2562"/>
                  <a:pt x="593" y="2562"/>
                </a:cubicBezTo>
                <a:cubicBezTo>
                  <a:pt x="581" y="2555"/>
                  <a:pt x="585" y="2539"/>
                  <a:pt x="579" y="2530"/>
                </a:cubicBezTo>
                <a:cubicBezTo>
                  <a:pt x="573" y="2521"/>
                  <a:pt x="568" y="2518"/>
                  <a:pt x="555" y="2506"/>
                </a:cubicBezTo>
                <a:cubicBezTo>
                  <a:pt x="544" y="2490"/>
                  <a:pt x="499" y="2458"/>
                  <a:pt x="499" y="2458"/>
                </a:cubicBezTo>
                <a:cubicBezTo>
                  <a:pt x="462" y="2402"/>
                  <a:pt x="495" y="2409"/>
                  <a:pt x="455" y="2382"/>
                </a:cubicBezTo>
                <a:cubicBezTo>
                  <a:pt x="441" y="2373"/>
                  <a:pt x="419" y="2395"/>
                  <a:pt x="407" y="2398"/>
                </a:cubicBezTo>
                <a:cubicBezTo>
                  <a:pt x="395" y="2401"/>
                  <a:pt x="395" y="2411"/>
                  <a:pt x="381" y="2402"/>
                </a:cubicBezTo>
                <a:cubicBezTo>
                  <a:pt x="369" y="2392"/>
                  <a:pt x="335" y="2359"/>
                  <a:pt x="321" y="2344"/>
                </a:cubicBezTo>
                <a:cubicBezTo>
                  <a:pt x="307" y="2329"/>
                  <a:pt x="310" y="2327"/>
                  <a:pt x="299" y="2314"/>
                </a:cubicBezTo>
                <a:cubicBezTo>
                  <a:pt x="280" y="2286"/>
                  <a:pt x="287" y="2277"/>
                  <a:pt x="255" y="2266"/>
                </a:cubicBezTo>
                <a:cubicBezTo>
                  <a:pt x="252" y="2258"/>
                  <a:pt x="232" y="2249"/>
                  <a:pt x="227" y="2242"/>
                </a:cubicBezTo>
                <a:cubicBezTo>
                  <a:pt x="221" y="2234"/>
                  <a:pt x="208" y="2236"/>
                  <a:pt x="207" y="2226"/>
                </a:cubicBezTo>
                <a:cubicBezTo>
                  <a:pt x="201" y="2219"/>
                  <a:pt x="198" y="2197"/>
                  <a:pt x="197" y="2188"/>
                </a:cubicBezTo>
                <a:cubicBezTo>
                  <a:pt x="196" y="2179"/>
                  <a:pt x="200" y="2180"/>
                  <a:pt x="201" y="2174"/>
                </a:cubicBezTo>
                <a:cubicBezTo>
                  <a:pt x="202" y="2168"/>
                  <a:pt x="204" y="2161"/>
                  <a:pt x="205" y="2154"/>
                </a:cubicBezTo>
                <a:cubicBezTo>
                  <a:pt x="206" y="2147"/>
                  <a:pt x="206" y="2140"/>
                  <a:pt x="205" y="2130"/>
                </a:cubicBezTo>
                <a:cubicBezTo>
                  <a:pt x="204" y="2120"/>
                  <a:pt x="197" y="2108"/>
                  <a:pt x="199" y="2096"/>
                </a:cubicBezTo>
                <a:cubicBezTo>
                  <a:pt x="201" y="2084"/>
                  <a:pt x="207" y="2059"/>
                  <a:pt x="215" y="2058"/>
                </a:cubicBezTo>
                <a:cubicBezTo>
                  <a:pt x="223" y="2057"/>
                  <a:pt x="238" y="2089"/>
                  <a:pt x="249" y="2092"/>
                </a:cubicBezTo>
                <a:cubicBezTo>
                  <a:pt x="260" y="2095"/>
                  <a:pt x="277" y="2087"/>
                  <a:pt x="283" y="2074"/>
                </a:cubicBezTo>
                <a:cubicBezTo>
                  <a:pt x="286" y="2062"/>
                  <a:pt x="288" y="2036"/>
                  <a:pt x="285" y="2016"/>
                </a:cubicBezTo>
                <a:cubicBezTo>
                  <a:pt x="283" y="1991"/>
                  <a:pt x="268" y="1943"/>
                  <a:pt x="273" y="1922"/>
                </a:cubicBezTo>
                <a:cubicBezTo>
                  <a:pt x="284" y="1890"/>
                  <a:pt x="287" y="1909"/>
                  <a:pt x="315" y="1890"/>
                </a:cubicBezTo>
                <a:cubicBezTo>
                  <a:pt x="304" y="1874"/>
                  <a:pt x="288" y="1862"/>
                  <a:pt x="277" y="1846"/>
                </a:cubicBezTo>
                <a:cubicBezTo>
                  <a:pt x="272" y="1838"/>
                  <a:pt x="253" y="1782"/>
                  <a:pt x="253" y="1782"/>
                </a:cubicBezTo>
                <a:cubicBezTo>
                  <a:pt x="249" y="1755"/>
                  <a:pt x="272" y="1759"/>
                  <a:pt x="255" y="1738"/>
                </a:cubicBezTo>
                <a:cubicBezTo>
                  <a:pt x="247" y="1724"/>
                  <a:pt x="223" y="1723"/>
                  <a:pt x="207" y="1714"/>
                </a:cubicBezTo>
                <a:cubicBezTo>
                  <a:pt x="196" y="1709"/>
                  <a:pt x="194" y="1716"/>
                  <a:pt x="187" y="1710"/>
                </a:cubicBezTo>
                <a:cubicBezTo>
                  <a:pt x="180" y="1704"/>
                  <a:pt x="171" y="1687"/>
                  <a:pt x="163" y="1678"/>
                </a:cubicBezTo>
                <a:cubicBezTo>
                  <a:pt x="151" y="1669"/>
                  <a:pt x="145" y="1662"/>
                  <a:pt x="137" y="1656"/>
                </a:cubicBezTo>
                <a:cubicBezTo>
                  <a:pt x="129" y="1650"/>
                  <a:pt x="117" y="1656"/>
                  <a:pt x="113" y="1642"/>
                </a:cubicBezTo>
                <a:cubicBezTo>
                  <a:pt x="109" y="1629"/>
                  <a:pt x="113" y="1591"/>
                  <a:pt x="113" y="1574"/>
                </a:cubicBezTo>
                <a:cubicBezTo>
                  <a:pt x="113" y="1557"/>
                  <a:pt x="119" y="1548"/>
                  <a:pt x="115" y="1540"/>
                </a:cubicBezTo>
                <a:cubicBezTo>
                  <a:pt x="113" y="1529"/>
                  <a:pt x="96" y="1536"/>
                  <a:pt x="89" y="1528"/>
                </a:cubicBezTo>
                <a:cubicBezTo>
                  <a:pt x="81" y="1520"/>
                  <a:pt x="79" y="1501"/>
                  <a:pt x="69" y="1492"/>
                </a:cubicBezTo>
                <a:cubicBezTo>
                  <a:pt x="53" y="1487"/>
                  <a:pt x="27" y="1474"/>
                  <a:pt x="27" y="1474"/>
                </a:cubicBezTo>
                <a:cubicBezTo>
                  <a:pt x="23" y="1469"/>
                  <a:pt x="13" y="1473"/>
                  <a:pt x="21" y="1448"/>
                </a:cubicBezTo>
                <a:cubicBezTo>
                  <a:pt x="23" y="1442"/>
                  <a:pt x="30" y="1441"/>
                  <a:pt x="39" y="1440"/>
                </a:cubicBezTo>
                <a:cubicBezTo>
                  <a:pt x="48" y="1439"/>
                  <a:pt x="71" y="1455"/>
                  <a:pt x="77" y="1444"/>
                </a:cubicBezTo>
                <a:cubicBezTo>
                  <a:pt x="83" y="1433"/>
                  <a:pt x="74" y="1392"/>
                  <a:pt x="75" y="1372"/>
                </a:cubicBezTo>
                <a:cubicBezTo>
                  <a:pt x="76" y="1352"/>
                  <a:pt x="83" y="1337"/>
                  <a:pt x="83" y="1324"/>
                </a:cubicBezTo>
                <a:cubicBezTo>
                  <a:pt x="79" y="1314"/>
                  <a:pt x="86" y="1303"/>
                  <a:pt x="75" y="1296"/>
                </a:cubicBezTo>
                <a:cubicBezTo>
                  <a:pt x="63" y="1287"/>
                  <a:pt x="16" y="1280"/>
                  <a:pt x="9" y="1268"/>
                </a:cubicBezTo>
                <a:cubicBezTo>
                  <a:pt x="0" y="1256"/>
                  <a:pt x="28" y="1239"/>
                  <a:pt x="31" y="1226"/>
                </a:cubicBezTo>
                <a:cubicBezTo>
                  <a:pt x="33" y="1211"/>
                  <a:pt x="21" y="1195"/>
                  <a:pt x="23" y="1186"/>
                </a:cubicBezTo>
                <a:cubicBezTo>
                  <a:pt x="25" y="1177"/>
                  <a:pt x="33" y="1181"/>
                  <a:pt x="45" y="1170"/>
                </a:cubicBezTo>
                <a:cubicBezTo>
                  <a:pt x="59" y="1160"/>
                  <a:pt x="76" y="1128"/>
                  <a:pt x="95" y="1120"/>
                </a:cubicBezTo>
                <a:cubicBezTo>
                  <a:pt x="114" y="1112"/>
                  <a:pt x="142" y="1128"/>
                  <a:pt x="157" y="1124"/>
                </a:cubicBezTo>
                <a:cubicBezTo>
                  <a:pt x="172" y="1120"/>
                  <a:pt x="178" y="1100"/>
                  <a:pt x="187" y="1098"/>
                </a:cubicBezTo>
                <a:cubicBezTo>
                  <a:pt x="214" y="1087"/>
                  <a:pt x="180" y="1103"/>
                  <a:pt x="213" y="1110"/>
                </a:cubicBezTo>
                <a:cubicBezTo>
                  <a:pt x="220" y="1112"/>
                  <a:pt x="226" y="1105"/>
                  <a:pt x="231" y="1108"/>
                </a:cubicBezTo>
                <a:cubicBezTo>
                  <a:pt x="236" y="1111"/>
                  <a:pt x="237" y="1122"/>
                  <a:pt x="241" y="1128"/>
                </a:cubicBezTo>
                <a:cubicBezTo>
                  <a:pt x="245" y="1134"/>
                  <a:pt x="246" y="1143"/>
                  <a:pt x="257" y="1146"/>
                </a:cubicBezTo>
                <a:cubicBezTo>
                  <a:pt x="268" y="1149"/>
                  <a:pt x="294" y="1150"/>
                  <a:pt x="307" y="1146"/>
                </a:cubicBezTo>
                <a:cubicBezTo>
                  <a:pt x="320" y="1142"/>
                  <a:pt x="323" y="1131"/>
                  <a:pt x="335" y="1124"/>
                </a:cubicBezTo>
                <a:cubicBezTo>
                  <a:pt x="347" y="1117"/>
                  <a:pt x="364" y="1107"/>
                  <a:pt x="377" y="1102"/>
                </a:cubicBezTo>
                <a:cubicBezTo>
                  <a:pt x="390" y="1099"/>
                  <a:pt x="403" y="1103"/>
                  <a:pt x="415" y="1096"/>
                </a:cubicBezTo>
                <a:cubicBezTo>
                  <a:pt x="441" y="1081"/>
                  <a:pt x="432" y="1082"/>
                  <a:pt x="469" y="1078"/>
                </a:cubicBezTo>
                <a:cubicBezTo>
                  <a:pt x="490" y="1075"/>
                  <a:pt x="501" y="1094"/>
                  <a:pt x="539" y="1084"/>
                </a:cubicBezTo>
                <a:cubicBezTo>
                  <a:pt x="566" y="1082"/>
                  <a:pt x="609" y="1069"/>
                  <a:pt x="631" y="1064"/>
                </a:cubicBezTo>
                <a:cubicBezTo>
                  <a:pt x="653" y="1059"/>
                  <a:pt x="662" y="1063"/>
                  <a:pt x="673" y="1052"/>
                </a:cubicBezTo>
                <a:cubicBezTo>
                  <a:pt x="684" y="1041"/>
                  <a:pt x="690" y="1013"/>
                  <a:pt x="697" y="998"/>
                </a:cubicBezTo>
                <a:cubicBezTo>
                  <a:pt x="708" y="982"/>
                  <a:pt x="713" y="983"/>
                  <a:pt x="717" y="964"/>
                </a:cubicBezTo>
                <a:cubicBezTo>
                  <a:pt x="720" y="951"/>
                  <a:pt x="742" y="954"/>
                  <a:pt x="749" y="942"/>
                </a:cubicBezTo>
                <a:cubicBezTo>
                  <a:pt x="754" y="934"/>
                  <a:pt x="749" y="921"/>
                  <a:pt x="757" y="916"/>
                </a:cubicBezTo>
                <a:cubicBezTo>
                  <a:pt x="759" y="901"/>
                  <a:pt x="751" y="874"/>
                  <a:pt x="751" y="854"/>
                </a:cubicBezTo>
                <a:cubicBezTo>
                  <a:pt x="751" y="842"/>
                  <a:pt x="753" y="857"/>
                  <a:pt x="755" y="846"/>
                </a:cubicBezTo>
                <a:cubicBezTo>
                  <a:pt x="757" y="835"/>
                  <a:pt x="764" y="802"/>
                  <a:pt x="763" y="790"/>
                </a:cubicBezTo>
                <a:cubicBezTo>
                  <a:pt x="755" y="787"/>
                  <a:pt x="750" y="784"/>
                  <a:pt x="749" y="776"/>
                </a:cubicBezTo>
                <a:cubicBezTo>
                  <a:pt x="745" y="769"/>
                  <a:pt x="733" y="752"/>
                  <a:pt x="737" y="746"/>
                </a:cubicBezTo>
                <a:cubicBezTo>
                  <a:pt x="741" y="740"/>
                  <a:pt x="750" y="740"/>
                  <a:pt x="771" y="740"/>
                </a:cubicBezTo>
                <a:cubicBezTo>
                  <a:pt x="789" y="736"/>
                  <a:pt x="833" y="739"/>
                  <a:pt x="861" y="744"/>
                </a:cubicBezTo>
                <a:cubicBezTo>
                  <a:pt x="889" y="749"/>
                  <a:pt x="923" y="774"/>
                  <a:pt x="939" y="770"/>
                </a:cubicBezTo>
                <a:cubicBezTo>
                  <a:pt x="954" y="766"/>
                  <a:pt x="950" y="734"/>
                  <a:pt x="955" y="720"/>
                </a:cubicBezTo>
                <a:cubicBezTo>
                  <a:pt x="960" y="706"/>
                  <a:pt x="961" y="697"/>
                  <a:pt x="967" y="684"/>
                </a:cubicBezTo>
                <a:cubicBezTo>
                  <a:pt x="978" y="668"/>
                  <a:pt x="993" y="642"/>
                  <a:pt x="993" y="642"/>
                </a:cubicBezTo>
                <a:cubicBezTo>
                  <a:pt x="1004" y="628"/>
                  <a:pt x="1011" y="610"/>
                  <a:pt x="1023" y="598"/>
                </a:cubicBezTo>
                <a:cubicBezTo>
                  <a:pt x="1035" y="586"/>
                  <a:pt x="1057" y="570"/>
                  <a:pt x="1067" y="568"/>
                </a:cubicBezTo>
                <a:cubicBezTo>
                  <a:pt x="1077" y="566"/>
                  <a:pt x="1073" y="579"/>
                  <a:pt x="1083" y="586"/>
                </a:cubicBezTo>
                <a:cubicBezTo>
                  <a:pt x="1092" y="594"/>
                  <a:pt x="1101" y="608"/>
                  <a:pt x="1125" y="612"/>
                </a:cubicBezTo>
                <a:cubicBezTo>
                  <a:pt x="1140" y="616"/>
                  <a:pt x="1159" y="611"/>
                  <a:pt x="1175" y="612"/>
                </a:cubicBezTo>
                <a:cubicBezTo>
                  <a:pt x="1191" y="613"/>
                  <a:pt x="1212" y="620"/>
                  <a:pt x="1223" y="620"/>
                </a:cubicBezTo>
                <a:cubicBezTo>
                  <a:pt x="1233" y="619"/>
                  <a:pt x="1239" y="616"/>
                  <a:pt x="1243" y="610"/>
                </a:cubicBezTo>
                <a:cubicBezTo>
                  <a:pt x="1247" y="604"/>
                  <a:pt x="1246" y="601"/>
                  <a:pt x="1247" y="586"/>
                </a:cubicBezTo>
                <a:cubicBezTo>
                  <a:pt x="1248" y="571"/>
                  <a:pt x="1242" y="539"/>
                  <a:pt x="1247" y="522"/>
                </a:cubicBezTo>
                <a:cubicBezTo>
                  <a:pt x="1252" y="506"/>
                  <a:pt x="1261" y="493"/>
                  <a:pt x="1275" y="486"/>
                </a:cubicBezTo>
                <a:cubicBezTo>
                  <a:pt x="1288" y="480"/>
                  <a:pt x="1312" y="486"/>
                  <a:pt x="1325" y="484"/>
                </a:cubicBezTo>
                <a:cubicBezTo>
                  <a:pt x="1337" y="481"/>
                  <a:pt x="1340" y="484"/>
                  <a:pt x="1351" y="474"/>
                </a:cubicBezTo>
                <a:cubicBezTo>
                  <a:pt x="1362" y="464"/>
                  <a:pt x="1376" y="431"/>
                  <a:pt x="1393" y="426"/>
                </a:cubicBezTo>
                <a:cubicBezTo>
                  <a:pt x="1410" y="421"/>
                  <a:pt x="1446" y="436"/>
                  <a:pt x="1455" y="444"/>
                </a:cubicBezTo>
                <a:cubicBezTo>
                  <a:pt x="1464" y="455"/>
                  <a:pt x="1446" y="463"/>
                  <a:pt x="1445" y="476"/>
                </a:cubicBezTo>
                <a:cubicBezTo>
                  <a:pt x="1448" y="489"/>
                  <a:pt x="1462" y="510"/>
                  <a:pt x="1471" y="520"/>
                </a:cubicBezTo>
                <a:cubicBezTo>
                  <a:pt x="1480" y="534"/>
                  <a:pt x="1499" y="538"/>
                  <a:pt x="1499" y="538"/>
                </a:cubicBezTo>
                <a:cubicBezTo>
                  <a:pt x="1504" y="546"/>
                  <a:pt x="1520" y="557"/>
                  <a:pt x="1523" y="566"/>
                </a:cubicBezTo>
                <a:cubicBezTo>
                  <a:pt x="1532" y="573"/>
                  <a:pt x="1542" y="579"/>
                  <a:pt x="1555" y="588"/>
                </a:cubicBezTo>
                <a:cubicBezTo>
                  <a:pt x="1568" y="597"/>
                  <a:pt x="1594" y="607"/>
                  <a:pt x="1603" y="618"/>
                </a:cubicBezTo>
                <a:cubicBezTo>
                  <a:pt x="1608" y="634"/>
                  <a:pt x="1609" y="637"/>
                  <a:pt x="1611" y="654"/>
                </a:cubicBezTo>
                <a:cubicBezTo>
                  <a:pt x="1619" y="675"/>
                  <a:pt x="1646" y="713"/>
                  <a:pt x="1651" y="746"/>
                </a:cubicBezTo>
                <a:cubicBezTo>
                  <a:pt x="1655" y="769"/>
                  <a:pt x="1638" y="792"/>
                  <a:pt x="1631" y="810"/>
                </a:cubicBezTo>
                <a:cubicBezTo>
                  <a:pt x="1622" y="829"/>
                  <a:pt x="1604" y="846"/>
                  <a:pt x="1599" y="860"/>
                </a:cubicBezTo>
                <a:cubicBezTo>
                  <a:pt x="1596" y="873"/>
                  <a:pt x="1590" y="884"/>
                  <a:pt x="1601" y="896"/>
                </a:cubicBezTo>
                <a:cubicBezTo>
                  <a:pt x="1611" y="907"/>
                  <a:pt x="1644" y="917"/>
                  <a:pt x="1661" y="924"/>
                </a:cubicBezTo>
                <a:cubicBezTo>
                  <a:pt x="1678" y="930"/>
                  <a:pt x="1689" y="936"/>
                  <a:pt x="1705" y="940"/>
                </a:cubicBezTo>
                <a:cubicBezTo>
                  <a:pt x="1721" y="944"/>
                  <a:pt x="1733" y="941"/>
                  <a:pt x="1755" y="946"/>
                </a:cubicBezTo>
                <a:cubicBezTo>
                  <a:pt x="1776" y="958"/>
                  <a:pt x="1815" y="967"/>
                  <a:pt x="1839" y="970"/>
                </a:cubicBezTo>
                <a:cubicBezTo>
                  <a:pt x="1855" y="986"/>
                  <a:pt x="1872" y="1000"/>
                  <a:pt x="1885" y="1016"/>
                </a:cubicBezTo>
                <a:cubicBezTo>
                  <a:pt x="1899" y="1031"/>
                  <a:pt x="1908" y="1050"/>
                  <a:pt x="1921" y="1060"/>
                </a:cubicBezTo>
                <a:cubicBezTo>
                  <a:pt x="1931" y="1073"/>
                  <a:pt x="1955" y="1067"/>
                  <a:pt x="1961" y="1076"/>
                </a:cubicBezTo>
                <a:cubicBezTo>
                  <a:pt x="1968" y="1084"/>
                  <a:pt x="1957" y="1100"/>
                  <a:pt x="1961" y="1110"/>
                </a:cubicBezTo>
                <a:cubicBezTo>
                  <a:pt x="1965" y="1120"/>
                  <a:pt x="1981" y="1127"/>
                  <a:pt x="1985" y="1138"/>
                </a:cubicBezTo>
                <a:cubicBezTo>
                  <a:pt x="1989" y="1149"/>
                  <a:pt x="1980" y="1161"/>
                  <a:pt x="1985" y="1174"/>
                </a:cubicBezTo>
                <a:cubicBezTo>
                  <a:pt x="1990" y="1187"/>
                  <a:pt x="2005" y="1201"/>
                  <a:pt x="2015" y="1214"/>
                </a:cubicBezTo>
                <a:cubicBezTo>
                  <a:pt x="2025" y="1227"/>
                  <a:pt x="2033" y="1244"/>
                  <a:pt x="2043" y="1250"/>
                </a:cubicBezTo>
                <a:cubicBezTo>
                  <a:pt x="2054" y="1257"/>
                  <a:pt x="2057" y="1249"/>
                  <a:pt x="2077" y="1252"/>
                </a:cubicBezTo>
                <a:cubicBezTo>
                  <a:pt x="2097" y="1256"/>
                  <a:pt x="2139" y="1270"/>
                  <a:pt x="2165" y="1274"/>
                </a:cubicBezTo>
                <a:cubicBezTo>
                  <a:pt x="2190" y="1278"/>
                  <a:pt x="2194" y="1277"/>
                  <a:pt x="2231" y="1278"/>
                </a:cubicBezTo>
                <a:cubicBezTo>
                  <a:pt x="2252" y="1282"/>
                  <a:pt x="2267" y="1295"/>
                  <a:pt x="2293" y="1296"/>
                </a:cubicBezTo>
                <a:cubicBezTo>
                  <a:pt x="2319" y="1297"/>
                  <a:pt x="2367" y="1283"/>
                  <a:pt x="2387" y="1282"/>
                </a:cubicBezTo>
                <a:cubicBezTo>
                  <a:pt x="2395" y="1285"/>
                  <a:pt x="2406" y="1283"/>
                  <a:pt x="2411" y="1290"/>
                </a:cubicBezTo>
                <a:cubicBezTo>
                  <a:pt x="2422" y="1294"/>
                  <a:pt x="2434" y="1302"/>
                  <a:pt x="2453" y="1312"/>
                </a:cubicBezTo>
                <a:cubicBezTo>
                  <a:pt x="2466" y="1318"/>
                  <a:pt x="2478" y="1318"/>
                  <a:pt x="2487" y="1324"/>
                </a:cubicBezTo>
                <a:cubicBezTo>
                  <a:pt x="2496" y="1330"/>
                  <a:pt x="2493" y="1340"/>
                  <a:pt x="2507" y="1348"/>
                </a:cubicBezTo>
                <a:cubicBezTo>
                  <a:pt x="2521" y="1356"/>
                  <a:pt x="2553" y="1364"/>
                  <a:pt x="2571" y="1372"/>
                </a:cubicBezTo>
                <a:cubicBezTo>
                  <a:pt x="2589" y="1380"/>
                  <a:pt x="2596" y="1395"/>
                  <a:pt x="2615" y="1398"/>
                </a:cubicBezTo>
                <a:cubicBezTo>
                  <a:pt x="2634" y="1401"/>
                  <a:pt x="2666" y="1384"/>
                  <a:pt x="2683" y="1388"/>
                </a:cubicBezTo>
                <a:cubicBezTo>
                  <a:pt x="2700" y="1392"/>
                  <a:pt x="2699" y="1423"/>
                  <a:pt x="2719" y="1424"/>
                </a:cubicBezTo>
                <a:cubicBezTo>
                  <a:pt x="2754" y="1421"/>
                  <a:pt x="2770" y="1396"/>
                  <a:pt x="2805" y="1392"/>
                </a:cubicBezTo>
                <a:cubicBezTo>
                  <a:pt x="2837" y="1383"/>
                  <a:pt x="2852" y="1358"/>
                  <a:pt x="2913" y="1346"/>
                </a:cubicBezTo>
                <a:cubicBezTo>
                  <a:pt x="2957" y="1338"/>
                  <a:pt x="3033" y="1348"/>
                  <a:pt x="3067" y="1344"/>
                </a:cubicBezTo>
                <a:cubicBezTo>
                  <a:pt x="3101" y="1340"/>
                  <a:pt x="3093" y="1329"/>
                  <a:pt x="3115" y="1320"/>
                </a:cubicBezTo>
                <a:cubicBezTo>
                  <a:pt x="3134" y="1309"/>
                  <a:pt x="3180" y="1304"/>
                  <a:pt x="3201" y="1290"/>
                </a:cubicBezTo>
                <a:cubicBezTo>
                  <a:pt x="3222" y="1276"/>
                  <a:pt x="3225" y="1250"/>
                  <a:pt x="3243" y="1234"/>
                </a:cubicBezTo>
                <a:cubicBezTo>
                  <a:pt x="3261" y="1218"/>
                  <a:pt x="3296" y="1206"/>
                  <a:pt x="3309" y="1196"/>
                </a:cubicBezTo>
                <a:cubicBezTo>
                  <a:pt x="3322" y="1186"/>
                  <a:pt x="3320" y="1180"/>
                  <a:pt x="3321" y="1172"/>
                </a:cubicBezTo>
                <a:cubicBezTo>
                  <a:pt x="3322" y="1164"/>
                  <a:pt x="3319" y="1154"/>
                  <a:pt x="3313" y="1146"/>
                </a:cubicBezTo>
                <a:cubicBezTo>
                  <a:pt x="3307" y="1138"/>
                  <a:pt x="3288" y="1134"/>
                  <a:pt x="3283" y="1124"/>
                </a:cubicBezTo>
                <a:cubicBezTo>
                  <a:pt x="3276" y="1108"/>
                  <a:pt x="3279" y="1102"/>
                  <a:pt x="3281" y="1088"/>
                </a:cubicBezTo>
                <a:cubicBezTo>
                  <a:pt x="3283" y="1074"/>
                  <a:pt x="3289" y="1052"/>
                  <a:pt x="3295" y="1040"/>
                </a:cubicBezTo>
                <a:cubicBezTo>
                  <a:pt x="3301" y="1028"/>
                  <a:pt x="3301" y="1019"/>
                  <a:pt x="3315" y="1018"/>
                </a:cubicBezTo>
                <a:cubicBezTo>
                  <a:pt x="3328" y="1021"/>
                  <a:pt x="3367" y="1024"/>
                  <a:pt x="3377" y="1034"/>
                </a:cubicBezTo>
                <a:cubicBezTo>
                  <a:pt x="3387" y="1044"/>
                  <a:pt x="3396" y="1047"/>
                  <a:pt x="3409" y="1052"/>
                </a:cubicBezTo>
                <a:cubicBezTo>
                  <a:pt x="3434" y="1061"/>
                  <a:pt x="3436" y="1049"/>
                  <a:pt x="3463" y="1046"/>
                </a:cubicBezTo>
                <a:cubicBezTo>
                  <a:pt x="3480" y="1041"/>
                  <a:pt x="3486" y="1009"/>
                  <a:pt x="3503" y="1000"/>
                </a:cubicBezTo>
                <a:cubicBezTo>
                  <a:pt x="3519" y="988"/>
                  <a:pt x="3537" y="980"/>
                  <a:pt x="3559" y="972"/>
                </a:cubicBezTo>
                <a:cubicBezTo>
                  <a:pt x="3586" y="954"/>
                  <a:pt x="3603" y="960"/>
                  <a:pt x="3633" y="950"/>
                </a:cubicBezTo>
                <a:cubicBezTo>
                  <a:pt x="3646" y="943"/>
                  <a:pt x="3642" y="947"/>
                  <a:pt x="3649" y="936"/>
                </a:cubicBezTo>
                <a:cubicBezTo>
                  <a:pt x="3654" y="924"/>
                  <a:pt x="3654" y="893"/>
                  <a:pt x="3661" y="880"/>
                </a:cubicBezTo>
                <a:cubicBezTo>
                  <a:pt x="3668" y="867"/>
                  <a:pt x="3686" y="866"/>
                  <a:pt x="3693" y="860"/>
                </a:cubicBezTo>
                <a:cubicBezTo>
                  <a:pt x="3700" y="854"/>
                  <a:pt x="3698" y="849"/>
                  <a:pt x="3703" y="846"/>
                </a:cubicBezTo>
                <a:cubicBezTo>
                  <a:pt x="3708" y="843"/>
                  <a:pt x="3719" y="843"/>
                  <a:pt x="3725" y="840"/>
                </a:cubicBezTo>
                <a:cubicBezTo>
                  <a:pt x="3731" y="837"/>
                  <a:pt x="3735" y="829"/>
                  <a:pt x="3741" y="826"/>
                </a:cubicBezTo>
                <a:cubicBezTo>
                  <a:pt x="3747" y="823"/>
                  <a:pt x="3752" y="825"/>
                  <a:pt x="3761" y="822"/>
                </a:cubicBezTo>
                <a:cubicBezTo>
                  <a:pt x="3770" y="819"/>
                  <a:pt x="3782" y="812"/>
                  <a:pt x="3793" y="808"/>
                </a:cubicBezTo>
                <a:cubicBezTo>
                  <a:pt x="3805" y="804"/>
                  <a:pt x="3819" y="803"/>
                  <a:pt x="3829" y="800"/>
                </a:cubicBezTo>
                <a:cubicBezTo>
                  <a:pt x="3839" y="797"/>
                  <a:pt x="3837" y="789"/>
                  <a:pt x="3851" y="788"/>
                </a:cubicBezTo>
                <a:cubicBezTo>
                  <a:pt x="3865" y="787"/>
                  <a:pt x="3901" y="796"/>
                  <a:pt x="3915" y="794"/>
                </a:cubicBezTo>
                <a:cubicBezTo>
                  <a:pt x="3925" y="791"/>
                  <a:pt x="3940" y="787"/>
                  <a:pt x="3937" y="774"/>
                </a:cubicBezTo>
                <a:cubicBezTo>
                  <a:pt x="3933" y="761"/>
                  <a:pt x="3907" y="733"/>
                  <a:pt x="3891" y="716"/>
                </a:cubicBezTo>
                <a:cubicBezTo>
                  <a:pt x="3875" y="699"/>
                  <a:pt x="3857" y="680"/>
                  <a:pt x="3841" y="670"/>
                </a:cubicBezTo>
                <a:cubicBezTo>
                  <a:pt x="3825" y="660"/>
                  <a:pt x="3811" y="655"/>
                  <a:pt x="3793" y="658"/>
                </a:cubicBezTo>
                <a:cubicBezTo>
                  <a:pt x="3751" y="672"/>
                  <a:pt x="3772" y="665"/>
                  <a:pt x="3735" y="690"/>
                </a:cubicBezTo>
                <a:cubicBezTo>
                  <a:pt x="3717" y="697"/>
                  <a:pt x="3689" y="681"/>
                  <a:pt x="3673" y="684"/>
                </a:cubicBezTo>
                <a:cubicBezTo>
                  <a:pt x="3657" y="687"/>
                  <a:pt x="3652" y="708"/>
                  <a:pt x="3639" y="708"/>
                </a:cubicBezTo>
                <a:cubicBezTo>
                  <a:pt x="3624" y="705"/>
                  <a:pt x="3598" y="709"/>
                  <a:pt x="3593" y="686"/>
                </a:cubicBezTo>
                <a:cubicBezTo>
                  <a:pt x="3587" y="670"/>
                  <a:pt x="3599" y="629"/>
                  <a:pt x="3603" y="610"/>
                </a:cubicBezTo>
                <a:cubicBezTo>
                  <a:pt x="3607" y="591"/>
                  <a:pt x="3613" y="583"/>
                  <a:pt x="3615" y="572"/>
                </a:cubicBezTo>
                <a:cubicBezTo>
                  <a:pt x="3620" y="549"/>
                  <a:pt x="3611" y="558"/>
                  <a:pt x="3617" y="544"/>
                </a:cubicBezTo>
                <a:cubicBezTo>
                  <a:pt x="3623" y="530"/>
                  <a:pt x="3642" y="499"/>
                  <a:pt x="3651" y="488"/>
                </a:cubicBezTo>
                <a:cubicBezTo>
                  <a:pt x="3660" y="478"/>
                  <a:pt x="3656" y="482"/>
                  <a:pt x="3673" y="478"/>
                </a:cubicBezTo>
                <a:cubicBezTo>
                  <a:pt x="3690" y="477"/>
                  <a:pt x="3734" y="486"/>
                  <a:pt x="3755" y="480"/>
                </a:cubicBezTo>
                <a:cubicBezTo>
                  <a:pt x="3775" y="473"/>
                  <a:pt x="3788" y="452"/>
                  <a:pt x="3801" y="442"/>
                </a:cubicBezTo>
                <a:cubicBezTo>
                  <a:pt x="3814" y="432"/>
                  <a:pt x="3828" y="432"/>
                  <a:pt x="3833" y="420"/>
                </a:cubicBezTo>
                <a:cubicBezTo>
                  <a:pt x="3841" y="409"/>
                  <a:pt x="3823" y="402"/>
                  <a:pt x="3833" y="370"/>
                </a:cubicBezTo>
                <a:cubicBezTo>
                  <a:pt x="3835" y="356"/>
                  <a:pt x="3842" y="348"/>
                  <a:pt x="3845" y="338"/>
                </a:cubicBezTo>
                <a:cubicBezTo>
                  <a:pt x="3848" y="328"/>
                  <a:pt x="3847" y="320"/>
                  <a:pt x="3851" y="312"/>
                </a:cubicBezTo>
                <a:cubicBezTo>
                  <a:pt x="3855" y="304"/>
                  <a:pt x="3868" y="297"/>
                  <a:pt x="3871" y="288"/>
                </a:cubicBezTo>
                <a:cubicBezTo>
                  <a:pt x="3874" y="279"/>
                  <a:pt x="3865" y="268"/>
                  <a:pt x="3869" y="258"/>
                </a:cubicBezTo>
                <a:cubicBezTo>
                  <a:pt x="3873" y="248"/>
                  <a:pt x="3886" y="239"/>
                  <a:pt x="3893" y="228"/>
                </a:cubicBezTo>
                <a:cubicBezTo>
                  <a:pt x="3895" y="217"/>
                  <a:pt x="3910" y="202"/>
                  <a:pt x="3911" y="190"/>
                </a:cubicBezTo>
                <a:cubicBezTo>
                  <a:pt x="3912" y="178"/>
                  <a:pt x="3906" y="163"/>
                  <a:pt x="3899" y="154"/>
                </a:cubicBezTo>
                <a:cubicBezTo>
                  <a:pt x="3893" y="144"/>
                  <a:pt x="3872" y="143"/>
                  <a:pt x="3867" y="138"/>
                </a:cubicBezTo>
                <a:cubicBezTo>
                  <a:pt x="3862" y="133"/>
                  <a:pt x="3865" y="129"/>
                  <a:pt x="3867" y="122"/>
                </a:cubicBezTo>
                <a:cubicBezTo>
                  <a:pt x="3862" y="114"/>
                  <a:pt x="3872" y="98"/>
                  <a:pt x="3881" y="94"/>
                </a:cubicBezTo>
                <a:cubicBezTo>
                  <a:pt x="3896" y="87"/>
                  <a:pt x="3909" y="75"/>
                  <a:pt x="3923" y="66"/>
                </a:cubicBezTo>
                <a:cubicBezTo>
                  <a:pt x="3938" y="55"/>
                  <a:pt x="3948" y="57"/>
                  <a:pt x="3959" y="46"/>
                </a:cubicBezTo>
                <a:cubicBezTo>
                  <a:pt x="3970" y="41"/>
                  <a:pt x="3938" y="43"/>
                  <a:pt x="3989" y="40"/>
                </a:cubicBezTo>
                <a:cubicBezTo>
                  <a:pt x="4008" y="33"/>
                  <a:pt x="4052" y="8"/>
                  <a:pt x="4075" y="4"/>
                </a:cubicBezTo>
                <a:cubicBezTo>
                  <a:pt x="4098" y="0"/>
                  <a:pt x="4114" y="17"/>
                  <a:pt x="4127" y="18"/>
                </a:cubicBezTo>
                <a:cubicBezTo>
                  <a:pt x="4140" y="19"/>
                  <a:pt x="4141" y="9"/>
                  <a:pt x="4151" y="10"/>
                </a:cubicBezTo>
                <a:cubicBezTo>
                  <a:pt x="4161" y="11"/>
                  <a:pt x="4169" y="20"/>
                  <a:pt x="4185" y="22"/>
                </a:cubicBezTo>
                <a:cubicBezTo>
                  <a:pt x="4201" y="24"/>
                  <a:pt x="4233" y="19"/>
                  <a:pt x="4249" y="24"/>
                </a:cubicBezTo>
                <a:cubicBezTo>
                  <a:pt x="4266" y="29"/>
                  <a:pt x="4269" y="40"/>
                  <a:pt x="4279" y="52"/>
                </a:cubicBezTo>
                <a:cubicBezTo>
                  <a:pt x="4287" y="62"/>
                  <a:pt x="4290" y="72"/>
                  <a:pt x="4299" y="84"/>
                </a:cubicBezTo>
                <a:cubicBezTo>
                  <a:pt x="4308" y="96"/>
                  <a:pt x="4325" y="110"/>
                  <a:pt x="4335" y="122"/>
                </a:cubicBezTo>
                <a:cubicBezTo>
                  <a:pt x="4345" y="134"/>
                  <a:pt x="4352" y="140"/>
                  <a:pt x="4361" y="156"/>
                </a:cubicBezTo>
                <a:cubicBezTo>
                  <a:pt x="4376" y="173"/>
                  <a:pt x="4379" y="199"/>
                  <a:pt x="4391" y="218"/>
                </a:cubicBezTo>
                <a:cubicBezTo>
                  <a:pt x="4399" y="234"/>
                  <a:pt x="4404" y="230"/>
                  <a:pt x="4419" y="254"/>
                </a:cubicBezTo>
                <a:cubicBezTo>
                  <a:pt x="4427" y="269"/>
                  <a:pt x="4433" y="293"/>
                  <a:pt x="4439" y="306"/>
                </a:cubicBezTo>
                <a:cubicBezTo>
                  <a:pt x="4445" y="319"/>
                  <a:pt x="4448" y="321"/>
                  <a:pt x="4455" y="332"/>
                </a:cubicBezTo>
                <a:cubicBezTo>
                  <a:pt x="4462" y="343"/>
                  <a:pt x="4467" y="367"/>
                  <a:pt x="4481" y="372"/>
                </a:cubicBezTo>
                <a:cubicBezTo>
                  <a:pt x="4505" y="376"/>
                  <a:pt x="4517" y="361"/>
                  <a:pt x="4541" y="364"/>
                </a:cubicBezTo>
                <a:cubicBezTo>
                  <a:pt x="4557" y="364"/>
                  <a:pt x="4545" y="378"/>
                  <a:pt x="4577" y="384"/>
                </a:cubicBezTo>
                <a:cubicBezTo>
                  <a:pt x="4590" y="385"/>
                  <a:pt x="4602" y="365"/>
                  <a:pt x="4617" y="370"/>
                </a:cubicBezTo>
                <a:cubicBezTo>
                  <a:pt x="4632" y="375"/>
                  <a:pt x="4654" y="407"/>
                  <a:pt x="4665" y="412"/>
                </a:cubicBezTo>
                <a:cubicBezTo>
                  <a:pt x="4676" y="417"/>
                  <a:pt x="4673" y="395"/>
                  <a:pt x="4681" y="398"/>
                </a:cubicBezTo>
                <a:cubicBezTo>
                  <a:pt x="4689" y="401"/>
                  <a:pt x="4706" y="417"/>
                  <a:pt x="4715" y="430"/>
                </a:cubicBezTo>
                <a:cubicBezTo>
                  <a:pt x="4730" y="439"/>
                  <a:pt x="4729" y="460"/>
                  <a:pt x="4737" y="476"/>
                </a:cubicBezTo>
                <a:cubicBezTo>
                  <a:pt x="4745" y="492"/>
                  <a:pt x="4752" y="515"/>
                  <a:pt x="4763" y="524"/>
                </a:cubicBezTo>
                <a:cubicBezTo>
                  <a:pt x="4774" y="533"/>
                  <a:pt x="4792" y="532"/>
                  <a:pt x="4803" y="530"/>
                </a:cubicBezTo>
                <a:cubicBezTo>
                  <a:pt x="4814" y="528"/>
                  <a:pt x="4818" y="517"/>
                  <a:pt x="4831" y="510"/>
                </a:cubicBezTo>
                <a:cubicBezTo>
                  <a:pt x="4844" y="503"/>
                  <a:pt x="4867" y="500"/>
                  <a:pt x="4883" y="488"/>
                </a:cubicBezTo>
                <a:cubicBezTo>
                  <a:pt x="4884" y="482"/>
                  <a:pt x="4927" y="442"/>
                  <a:pt x="4925" y="438"/>
                </a:cubicBezTo>
                <a:cubicBezTo>
                  <a:pt x="4939" y="428"/>
                  <a:pt x="4961" y="421"/>
                  <a:pt x="4977" y="416"/>
                </a:cubicBezTo>
                <a:cubicBezTo>
                  <a:pt x="4989" y="408"/>
                  <a:pt x="4973" y="405"/>
                  <a:pt x="4985" y="394"/>
                </a:cubicBezTo>
                <a:cubicBezTo>
                  <a:pt x="4991" y="388"/>
                  <a:pt x="5004" y="387"/>
                  <a:pt x="5015" y="380"/>
                </a:cubicBezTo>
                <a:cubicBezTo>
                  <a:pt x="5026" y="373"/>
                  <a:pt x="5046" y="350"/>
                  <a:pt x="5051" y="350"/>
                </a:cubicBezTo>
                <a:cubicBezTo>
                  <a:pt x="5058" y="351"/>
                  <a:pt x="5048" y="345"/>
                  <a:pt x="5045" y="380"/>
                </a:cubicBezTo>
                <a:cubicBezTo>
                  <a:pt x="5045" y="388"/>
                  <a:pt x="5051" y="393"/>
                  <a:pt x="5049" y="400"/>
                </a:cubicBezTo>
                <a:cubicBezTo>
                  <a:pt x="5047" y="407"/>
                  <a:pt x="5034" y="416"/>
                  <a:pt x="5035" y="424"/>
                </a:cubicBezTo>
                <a:cubicBezTo>
                  <a:pt x="5036" y="432"/>
                  <a:pt x="5052" y="439"/>
                  <a:pt x="5055" y="448"/>
                </a:cubicBezTo>
                <a:cubicBezTo>
                  <a:pt x="5058" y="457"/>
                  <a:pt x="5057" y="468"/>
                  <a:pt x="5053" y="478"/>
                </a:cubicBezTo>
                <a:cubicBezTo>
                  <a:pt x="5049" y="488"/>
                  <a:pt x="5036" y="492"/>
                  <a:pt x="5033" y="506"/>
                </a:cubicBezTo>
                <a:cubicBezTo>
                  <a:pt x="5030" y="520"/>
                  <a:pt x="5036" y="546"/>
                  <a:pt x="5035" y="562"/>
                </a:cubicBezTo>
                <a:cubicBezTo>
                  <a:pt x="5034" y="576"/>
                  <a:pt x="5031" y="589"/>
                  <a:pt x="5027" y="602"/>
                </a:cubicBezTo>
                <a:cubicBezTo>
                  <a:pt x="5025" y="613"/>
                  <a:pt x="5032" y="623"/>
                  <a:pt x="5031" y="630"/>
                </a:cubicBezTo>
                <a:cubicBezTo>
                  <a:pt x="5029" y="643"/>
                  <a:pt x="5019" y="664"/>
                  <a:pt x="5017" y="678"/>
                </a:cubicBezTo>
                <a:cubicBezTo>
                  <a:pt x="5015" y="692"/>
                  <a:pt x="5018" y="702"/>
                  <a:pt x="5017" y="716"/>
                </a:cubicBezTo>
                <a:cubicBezTo>
                  <a:pt x="5017" y="731"/>
                  <a:pt x="5021" y="756"/>
                  <a:pt x="5017" y="768"/>
                </a:cubicBezTo>
                <a:cubicBezTo>
                  <a:pt x="5013" y="783"/>
                  <a:pt x="5005" y="783"/>
                  <a:pt x="4995" y="786"/>
                </a:cubicBezTo>
                <a:cubicBezTo>
                  <a:pt x="4985" y="789"/>
                  <a:pt x="4970" y="786"/>
                  <a:pt x="4957" y="784"/>
                </a:cubicBezTo>
                <a:cubicBezTo>
                  <a:pt x="4944" y="782"/>
                  <a:pt x="4930" y="769"/>
                  <a:pt x="4917" y="774"/>
                </a:cubicBezTo>
                <a:cubicBezTo>
                  <a:pt x="4907" y="780"/>
                  <a:pt x="4889" y="803"/>
                  <a:pt x="4881" y="814"/>
                </a:cubicBezTo>
                <a:cubicBezTo>
                  <a:pt x="4872" y="825"/>
                  <a:pt x="4861" y="829"/>
                  <a:pt x="4861" y="840"/>
                </a:cubicBezTo>
                <a:cubicBezTo>
                  <a:pt x="4859" y="851"/>
                  <a:pt x="4879" y="866"/>
                  <a:pt x="4881" y="880"/>
                </a:cubicBezTo>
                <a:cubicBezTo>
                  <a:pt x="4886" y="893"/>
                  <a:pt x="4890" y="908"/>
                  <a:pt x="4893" y="920"/>
                </a:cubicBezTo>
                <a:cubicBezTo>
                  <a:pt x="4895" y="932"/>
                  <a:pt x="4898" y="945"/>
                  <a:pt x="4899" y="954"/>
                </a:cubicBezTo>
                <a:cubicBezTo>
                  <a:pt x="4900" y="963"/>
                  <a:pt x="4896" y="962"/>
                  <a:pt x="4897" y="972"/>
                </a:cubicBezTo>
                <a:cubicBezTo>
                  <a:pt x="4898" y="982"/>
                  <a:pt x="4906" y="1002"/>
                  <a:pt x="4905" y="1016"/>
                </a:cubicBezTo>
                <a:cubicBezTo>
                  <a:pt x="4904" y="1030"/>
                  <a:pt x="4894" y="1047"/>
                  <a:pt x="4889" y="1056"/>
                </a:cubicBezTo>
                <a:cubicBezTo>
                  <a:pt x="4884" y="1065"/>
                  <a:pt x="4876" y="1064"/>
                  <a:pt x="4873" y="1072"/>
                </a:cubicBezTo>
                <a:cubicBezTo>
                  <a:pt x="4870" y="1080"/>
                  <a:pt x="4876" y="1098"/>
                  <a:pt x="4873" y="1104"/>
                </a:cubicBezTo>
                <a:cubicBezTo>
                  <a:pt x="4870" y="1109"/>
                  <a:pt x="4860" y="1109"/>
                  <a:pt x="4855" y="1108"/>
                </a:cubicBezTo>
                <a:cubicBezTo>
                  <a:pt x="4850" y="1107"/>
                  <a:pt x="4846" y="1105"/>
                  <a:pt x="4841" y="1100"/>
                </a:cubicBezTo>
                <a:cubicBezTo>
                  <a:pt x="4836" y="1095"/>
                  <a:pt x="4829" y="1078"/>
                  <a:pt x="4823" y="1080"/>
                </a:cubicBezTo>
                <a:cubicBezTo>
                  <a:pt x="4816" y="1085"/>
                  <a:pt x="4811" y="1104"/>
                  <a:pt x="4805" y="1110"/>
                </a:cubicBezTo>
                <a:cubicBezTo>
                  <a:pt x="4799" y="1121"/>
                  <a:pt x="4794" y="1137"/>
                  <a:pt x="4787" y="1146"/>
                </a:cubicBezTo>
                <a:cubicBezTo>
                  <a:pt x="4777" y="1159"/>
                  <a:pt x="4759" y="1173"/>
                  <a:pt x="4747" y="1186"/>
                </a:cubicBezTo>
                <a:cubicBezTo>
                  <a:pt x="4737" y="1200"/>
                  <a:pt x="4715" y="1207"/>
                  <a:pt x="4710" y="1217"/>
                </a:cubicBezTo>
                <a:cubicBezTo>
                  <a:pt x="4705" y="1227"/>
                  <a:pt x="4718" y="1238"/>
                  <a:pt x="4717" y="1248"/>
                </a:cubicBezTo>
                <a:cubicBezTo>
                  <a:pt x="4716" y="1258"/>
                  <a:pt x="4713" y="1273"/>
                  <a:pt x="4704" y="1278"/>
                </a:cubicBezTo>
                <a:cubicBezTo>
                  <a:pt x="4695" y="1283"/>
                  <a:pt x="4677" y="1279"/>
                  <a:pt x="4665" y="1280"/>
                </a:cubicBezTo>
                <a:cubicBezTo>
                  <a:pt x="4653" y="1281"/>
                  <a:pt x="4642" y="1287"/>
                  <a:pt x="4629" y="1284"/>
                </a:cubicBezTo>
                <a:cubicBezTo>
                  <a:pt x="4616" y="1281"/>
                  <a:pt x="4603" y="1258"/>
                  <a:pt x="4589" y="1264"/>
                </a:cubicBezTo>
                <a:cubicBezTo>
                  <a:pt x="4575" y="1270"/>
                  <a:pt x="4559" y="1303"/>
                  <a:pt x="4547" y="1320"/>
                </a:cubicBezTo>
                <a:cubicBezTo>
                  <a:pt x="4537" y="1335"/>
                  <a:pt x="4529" y="1351"/>
                  <a:pt x="4519" y="1364"/>
                </a:cubicBezTo>
                <a:cubicBezTo>
                  <a:pt x="4509" y="1377"/>
                  <a:pt x="4498" y="1385"/>
                  <a:pt x="4485" y="1398"/>
                </a:cubicBezTo>
                <a:cubicBezTo>
                  <a:pt x="4467" y="1419"/>
                  <a:pt x="4455" y="1431"/>
                  <a:pt x="4443" y="1444"/>
                </a:cubicBezTo>
                <a:cubicBezTo>
                  <a:pt x="4431" y="1458"/>
                  <a:pt x="4423" y="1468"/>
                  <a:pt x="4412" y="1481"/>
                </a:cubicBezTo>
                <a:cubicBezTo>
                  <a:pt x="4393" y="1500"/>
                  <a:pt x="4387" y="1512"/>
                  <a:pt x="4376" y="1520"/>
                </a:cubicBezTo>
                <a:cubicBezTo>
                  <a:pt x="4365" y="1528"/>
                  <a:pt x="4356" y="1526"/>
                  <a:pt x="4347" y="1530"/>
                </a:cubicBezTo>
                <a:cubicBezTo>
                  <a:pt x="4339" y="1535"/>
                  <a:pt x="4323" y="1546"/>
                  <a:pt x="4323" y="1546"/>
                </a:cubicBezTo>
                <a:cubicBezTo>
                  <a:pt x="4311" y="1559"/>
                  <a:pt x="4278" y="1576"/>
                  <a:pt x="4263" y="1586"/>
                </a:cubicBezTo>
                <a:cubicBezTo>
                  <a:pt x="4248" y="1596"/>
                  <a:pt x="4241" y="1604"/>
                  <a:pt x="4235" y="1608"/>
                </a:cubicBezTo>
                <a:cubicBezTo>
                  <a:pt x="4235" y="1608"/>
                  <a:pt x="4219" y="1642"/>
                  <a:pt x="4219" y="1642"/>
                </a:cubicBezTo>
                <a:close/>
              </a:path>
            </a:pathLst>
          </a:custGeom>
          <a:solidFill>
            <a:srgbClr val="00CC99"/>
          </a:solidFill>
          <a:ln w="190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ffectLst>
            <a:outerShdw dist="130755" dir="1743276" algn="ctr" rotWithShape="0">
              <a:srgbClr val="006699">
                <a:alpha val="50000"/>
              </a:srgbClr>
            </a:outerShdw>
          </a:effectLst>
        </p:spPr>
        <p:txBody>
          <a:bodyPr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1507" name="Freeform 4"/>
          <p:cNvSpPr/>
          <p:nvPr/>
        </p:nvSpPr>
        <p:spPr>
          <a:xfrm>
            <a:off x="1558925" y="858838"/>
            <a:ext cx="4416425" cy="4178300"/>
          </a:xfrm>
          <a:custGeom>
            <a:avLst/>
            <a:gdLst>
              <a:gd name="txL" fmla="*/ 0 w 2782"/>
              <a:gd name="txT" fmla="*/ 0 h 2632"/>
              <a:gd name="txR" fmla="*/ 2782 w 2782"/>
              <a:gd name="txB" fmla="*/ 2632 h 2632"/>
            </a:gdLst>
            <a:ahLst/>
            <a:cxnLst>
              <a:cxn ang="0">
                <a:pos x="2142" y="2268"/>
              </a:cxn>
              <a:cxn ang="0">
                <a:pos x="1868" y="2478"/>
              </a:cxn>
              <a:cxn ang="0">
                <a:pos x="1781" y="2538"/>
              </a:cxn>
              <a:cxn ang="0">
                <a:pos x="1712" y="2539"/>
              </a:cxn>
              <a:cxn ang="0">
                <a:pos x="1598" y="2551"/>
              </a:cxn>
              <a:cxn ang="0">
                <a:pos x="1567" y="2619"/>
              </a:cxn>
              <a:cxn ang="0">
                <a:pos x="1490" y="2608"/>
              </a:cxn>
              <a:cxn ang="0">
                <a:pos x="1421" y="2548"/>
              </a:cxn>
              <a:cxn ang="0">
                <a:pos x="1406" y="2457"/>
              </a:cxn>
              <a:cxn ang="0">
                <a:pos x="1318" y="2370"/>
              </a:cxn>
              <a:cxn ang="0">
                <a:pos x="1398" y="2245"/>
              </a:cxn>
              <a:cxn ang="0">
                <a:pos x="1416" y="2127"/>
              </a:cxn>
              <a:cxn ang="0">
                <a:pos x="1336" y="2039"/>
              </a:cxn>
              <a:cxn ang="0">
                <a:pos x="1220" y="2032"/>
              </a:cxn>
              <a:cxn ang="0">
                <a:pos x="1051" y="2120"/>
              </a:cxn>
              <a:cxn ang="0">
                <a:pos x="937" y="2044"/>
              </a:cxn>
              <a:cxn ang="0">
                <a:pos x="834" y="1973"/>
              </a:cxn>
              <a:cxn ang="0">
                <a:pos x="734" y="2006"/>
              </a:cxn>
              <a:cxn ang="0">
                <a:pos x="582" y="1943"/>
              </a:cxn>
              <a:cxn ang="0">
                <a:pos x="462" y="1854"/>
              </a:cxn>
              <a:cxn ang="0">
                <a:pos x="344" y="1733"/>
              </a:cxn>
              <a:cxn ang="0">
                <a:pos x="206" y="1631"/>
              </a:cxn>
              <a:cxn ang="0">
                <a:pos x="139" y="1531"/>
              </a:cxn>
              <a:cxn ang="0">
                <a:pos x="172" y="1473"/>
              </a:cxn>
              <a:cxn ang="0">
                <a:pos x="191" y="1298"/>
              </a:cxn>
              <a:cxn ang="0">
                <a:pos x="113" y="1178"/>
              </a:cxn>
              <a:cxn ang="0">
                <a:pos x="61" y="1072"/>
              </a:cxn>
              <a:cxn ang="0">
                <a:pos x="53" y="1012"/>
              </a:cxn>
              <a:cxn ang="0">
                <a:pos x="21" y="857"/>
              </a:cxn>
              <a:cxn ang="0">
                <a:pos x="129" y="766"/>
              </a:cxn>
              <a:cxn ang="0">
                <a:pos x="212" y="800"/>
              </a:cxn>
              <a:cxn ang="0">
                <a:pos x="372" y="756"/>
              </a:cxn>
              <a:cxn ang="0">
                <a:pos x="517" y="655"/>
              </a:cxn>
              <a:cxn ang="0">
                <a:pos x="517" y="537"/>
              </a:cxn>
              <a:cxn ang="0">
                <a:pos x="659" y="497"/>
              </a:cxn>
              <a:cxn ang="0">
                <a:pos x="747" y="402"/>
              </a:cxn>
              <a:cxn ang="0">
                <a:pos x="861" y="402"/>
              </a:cxn>
              <a:cxn ang="0">
                <a:pos x="961" y="288"/>
              </a:cxn>
              <a:cxn ang="0">
                <a:pos x="1051" y="388"/>
              </a:cxn>
              <a:cxn ang="0">
                <a:pos x="1126" y="561"/>
              </a:cxn>
              <a:cxn ang="0">
                <a:pos x="1211" y="658"/>
              </a:cxn>
              <a:cxn ang="0">
                <a:pos x="1353" y="774"/>
              </a:cxn>
              <a:cxn ang="0">
                <a:pos x="1434" y="875"/>
              </a:cxn>
              <a:cxn ang="0">
                <a:pos x="1664" y="902"/>
              </a:cxn>
              <a:cxn ang="0">
                <a:pos x="1805" y="979"/>
              </a:cxn>
              <a:cxn ang="0">
                <a:pos x="2117" y="941"/>
              </a:cxn>
              <a:cxn ang="0">
                <a:pos x="2292" y="818"/>
              </a:cxn>
              <a:cxn ang="0">
                <a:pos x="2288" y="709"/>
              </a:cxn>
              <a:cxn ang="0">
                <a:pos x="2456" y="676"/>
              </a:cxn>
              <a:cxn ang="0">
                <a:pos x="2556" y="587"/>
              </a:cxn>
              <a:cxn ang="0">
                <a:pos x="2643" y="554"/>
              </a:cxn>
              <a:cxn ang="0">
                <a:pos x="2651" y="461"/>
              </a:cxn>
              <a:cxn ang="0">
                <a:pos x="2480" y="473"/>
              </a:cxn>
              <a:cxn ang="0">
                <a:pos x="2535" y="325"/>
              </a:cxn>
              <a:cxn ang="0">
                <a:pos x="2654" y="225"/>
              </a:cxn>
              <a:cxn ang="0">
                <a:pos x="2699" y="120"/>
              </a:cxn>
              <a:cxn ang="0">
                <a:pos x="2708" y="32"/>
              </a:cxn>
              <a:cxn ang="0">
                <a:pos x="2781" y="337"/>
              </a:cxn>
              <a:cxn ang="0">
                <a:pos x="2615" y="819"/>
              </a:cxn>
              <a:cxn ang="0">
                <a:pos x="2465" y="1068"/>
              </a:cxn>
              <a:cxn ang="0">
                <a:pos x="2388" y="1390"/>
              </a:cxn>
              <a:cxn ang="0">
                <a:pos x="2325" y="1639"/>
              </a:cxn>
            </a:cxnLst>
            <a:rect l="txL" t="txT" r="txR" b="txB"/>
            <a:pathLst>
              <a:path w="2782" h="2632">
                <a:moveTo>
                  <a:pt x="2222" y="1827"/>
                </a:moveTo>
                <a:cubicBezTo>
                  <a:pt x="2198" y="1850"/>
                  <a:pt x="2206" y="1885"/>
                  <a:pt x="2205" y="1918"/>
                </a:cubicBezTo>
                <a:cubicBezTo>
                  <a:pt x="2204" y="1951"/>
                  <a:pt x="2213" y="1991"/>
                  <a:pt x="2214" y="2023"/>
                </a:cubicBezTo>
                <a:cubicBezTo>
                  <a:pt x="2215" y="2055"/>
                  <a:pt x="2226" y="2072"/>
                  <a:pt x="2214" y="2113"/>
                </a:cubicBezTo>
                <a:cubicBezTo>
                  <a:pt x="2202" y="2154"/>
                  <a:pt x="2167" y="2227"/>
                  <a:pt x="2142" y="2268"/>
                </a:cubicBezTo>
                <a:cubicBezTo>
                  <a:pt x="2143" y="2291"/>
                  <a:pt x="2080" y="2324"/>
                  <a:pt x="2066" y="2359"/>
                </a:cubicBezTo>
                <a:cubicBezTo>
                  <a:pt x="2043" y="2384"/>
                  <a:pt x="2030" y="2395"/>
                  <a:pt x="2007" y="2415"/>
                </a:cubicBezTo>
                <a:cubicBezTo>
                  <a:pt x="1983" y="2440"/>
                  <a:pt x="1949" y="2465"/>
                  <a:pt x="1929" y="2476"/>
                </a:cubicBezTo>
                <a:cubicBezTo>
                  <a:pt x="1916" y="2474"/>
                  <a:pt x="1899" y="2483"/>
                  <a:pt x="1889" y="2483"/>
                </a:cubicBezTo>
                <a:cubicBezTo>
                  <a:pt x="1879" y="2483"/>
                  <a:pt x="1874" y="2479"/>
                  <a:pt x="1868" y="2478"/>
                </a:cubicBezTo>
                <a:cubicBezTo>
                  <a:pt x="1863" y="2478"/>
                  <a:pt x="1859" y="2475"/>
                  <a:pt x="1855" y="2478"/>
                </a:cubicBezTo>
                <a:cubicBezTo>
                  <a:pt x="1851" y="2480"/>
                  <a:pt x="1850" y="2487"/>
                  <a:pt x="1846" y="2492"/>
                </a:cubicBezTo>
                <a:cubicBezTo>
                  <a:pt x="1840" y="2495"/>
                  <a:pt x="1836" y="2505"/>
                  <a:pt x="1831" y="2510"/>
                </a:cubicBezTo>
                <a:cubicBezTo>
                  <a:pt x="1824" y="2515"/>
                  <a:pt x="1807" y="2511"/>
                  <a:pt x="1797" y="2515"/>
                </a:cubicBezTo>
                <a:cubicBezTo>
                  <a:pt x="1788" y="2520"/>
                  <a:pt x="1786" y="2534"/>
                  <a:pt x="1781" y="2538"/>
                </a:cubicBezTo>
                <a:cubicBezTo>
                  <a:pt x="1777" y="2542"/>
                  <a:pt x="1774" y="2541"/>
                  <a:pt x="1769" y="2538"/>
                </a:cubicBezTo>
                <a:cubicBezTo>
                  <a:pt x="1764" y="2535"/>
                  <a:pt x="1756" y="2521"/>
                  <a:pt x="1751" y="2519"/>
                </a:cubicBezTo>
                <a:cubicBezTo>
                  <a:pt x="1744" y="2517"/>
                  <a:pt x="1742" y="2528"/>
                  <a:pt x="1739" y="2528"/>
                </a:cubicBezTo>
                <a:cubicBezTo>
                  <a:pt x="1735" y="2528"/>
                  <a:pt x="1733" y="2519"/>
                  <a:pt x="1729" y="2521"/>
                </a:cubicBezTo>
                <a:cubicBezTo>
                  <a:pt x="1725" y="2523"/>
                  <a:pt x="1721" y="2539"/>
                  <a:pt x="1712" y="2539"/>
                </a:cubicBezTo>
                <a:cubicBezTo>
                  <a:pt x="1703" y="2540"/>
                  <a:pt x="1694" y="2521"/>
                  <a:pt x="1679" y="2519"/>
                </a:cubicBezTo>
                <a:cubicBezTo>
                  <a:pt x="1668" y="2518"/>
                  <a:pt x="1656" y="2526"/>
                  <a:pt x="1647" y="2529"/>
                </a:cubicBezTo>
                <a:cubicBezTo>
                  <a:pt x="1639" y="2533"/>
                  <a:pt x="1634" y="2538"/>
                  <a:pt x="1627" y="2539"/>
                </a:cubicBezTo>
                <a:cubicBezTo>
                  <a:pt x="1620" y="2541"/>
                  <a:pt x="1612" y="2534"/>
                  <a:pt x="1607" y="2537"/>
                </a:cubicBezTo>
                <a:cubicBezTo>
                  <a:pt x="1603" y="2539"/>
                  <a:pt x="1600" y="2543"/>
                  <a:pt x="1598" y="2551"/>
                </a:cubicBezTo>
                <a:cubicBezTo>
                  <a:pt x="1596" y="2559"/>
                  <a:pt x="1597" y="2572"/>
                  <a:pt x="1599" y="2583"/>
                </a:cubicBezTo>
                <a:cubicBezTo>
                  <a:pt x="1601" y="2595"/>
                  <a:pt x="1610" y="2610"/>
                  <a:pt x="1610" y="2618"/>
                </a:cubicBezTo>
                <a:cubicBezTo>
                  <a:pt x="1611" y="2625"/>
                  <a:pt x="1607" y="2630"/>
                  <a:pt x="1603" y="2632"/>
                </a:cubicBezTo>
                <a:cubicBezTo>
                  <a:pt x="1598" y="2630"/>
                  <a:pt x="1591" y="2630"/>
                  <a:pt x="1587" y="2626"/>
                </a:cubicBezTo>
                <a:cubicBezTo>
                  <a:pt x="1583" y="2623"/>
                  <a:pt x="1571" y="2628"/>
                  <a:pt x="1567" y="2619"/>
                </a:cubicBezTo>
                <a:cubicBezTo>
                  <a:pt x="1564" y="2612"/>
                  <a:pt x="1570" y="2588"/>
                  <a:pt x="1566" y="2582"/>
                </a:cubicBezTo>
                <a:cubicBezTo>
                  <a:pt x="1563" y="2576"/>
                  <a:pt x="1552" y="2582"/>
                  <a:pt x="1548" y="2585"/>
                </a:cubicBezTo>
                <a:cubicBezTo>
                  <a:pt x="1543" y="2586"/>
                  <a:pt x="1547" y="2596"/>
                  <a:pt x="1543" y="2598"/>
                </a:cubicBezTo>
                <a:cubicBezTo>
                  <a:pt x="1538" y="2600"/>
                  <a:pt x="1527" y="2595"/>
                  <a:pt x="1518" y="2596"/>
                </a:cubicBezTo>
                <a:cubicBezTo>
                  <a:pt x="1509" y="2598"/>
                  <a:pt x="1496" y="2611"/>
                  <a:pt x="1490" y="2608"/>
                </a:cubicBezTo>
                <a:cubicBezTo>
                  <a:pt x="1484" y="2605"/>
                  <a:pt x="1483" y="2588"/>
                  <a:pt x="1479" y="2581"/>
                </a:cubicBezTo>
                <a:cubicBezTo>
                  <a:pt x="1477" y="2575"/>
                  <a:pt x="1471" y="2565"/>
                  <a:pt x="1467" y="2565"/>
                </a:cubicBezTo>
                <a:cubicBezTo>
                  <a:pt x="1457" y="2555"/>
                  <a:pt x="1449" y="2559"/>
                  <a:pt x="1449" y="2559"/>
                </a:cubicBezTo>
                <a:cubicBezTo>
                  <a:pt x="1443" y="2557"/>
                  <a:pt x="1440" y="2551"/>
                  <a:pt x="1435" y="2549"/>
                </a:cubicBezTo>
                <a:cubicBezTo>
                  <a:pt x="1430" y="2547"/>
                  <a:pt x="1424" y="2550"/>
                  <a:pt x="1421" y="2548"/>
                </a:cubicBezTo>
                <a:cubicBezTo>
                  <a:pt x="1418" y="2546"/>
                  <a:pt x="1417" y="2542"/>
                  <a:pt x="1418" y="2538"/>
                </a:cubicBezTo>
                <a:cubicBezTo>
                  <a:pt x="1418" y="2534"/>
                  <a:pt x="1425" y="2532"/>
                  <a:pt x="1428" y="2524"/>
                </a:cubicBezTo>
                <a:cubicBezTo>
                  <a:pt x="1430" y="2518"/>
                  <a:pt x="1429" y="2510"/>
                  <a:pt x="1431" y="2504"/>
                </a:cubicBezTo>
                <a:cubicBezTo>
                  <a:pt x="1432" y="2497"/>
                  <a:pt x="1440" y="2492"/>
                  <a:pt x="1436" y="2484"/>
                </a:cubicBezTo>
                <a:cubicBezTo>
                  <a:pt x="1434" y="2472"/>
                  <a:pt x="1416" y="2470"/>
                  <a:pt x="1406" y="2457"/>
                </a:cubicBezTo>
                <a:cubicBezTo>
                  <a:pt x="1399" y="2443"/>
                  <a:pt x="1400" y="2411"/>
                  <a:pt x="1395" y="2400"/>
                </a:cubicBezTo>
                <a:cubicBezTo>
                  <a:pt x="1389" y="2389"/>
                  <a:pt x="1383" y="2389"/>
                  <a:pt x="1373" y="2387"/>
                </a:cubicBezTo>
                <a:cubicBezTo>
                  <a:pt x="1362" y="2387"/>
                  <a:pt x="1342" y="2388"/>
                  <a:pt x="1331" y="2390"/>
                </a:cubicBezTo>
                <a:cubicBezTo>
                  <a:pt x="1321" y="2392"/>
                  <a:pt x="1314" y="2402"/>
                  <a:pt x="1312" y="2399"/>
                </a:cubicBezTo>
                <a:cubicBezTo>
                  <a:pt x="1310" y="2395"/>
                  <a:pt x="1307" y="2391"/>
                  <a:pt x="1318" y="2370"/>
                </a:cubicBezTo>
                <a:cubicBezTo>
                  <a:pt x="1318" y="2358"/>
                  <a:pt x="1313" y="2340"/>
                  <a:pt x="1318" y="2327"/>
                </a:cubicBezTo>
                <a:cubicBezTo>
                  <a:pt x="1322" y="2315"/>
                  <a:pt x="1334" y="2300"/>
                  <a:pt x="1341" y="2292"/>
                </a:cubicBezTo>
                <a:cubicBezTo>
                  <a:pt x="1348" y="2283"/>
                  <a:pt x="1354" y="2283"/>
                  <a:pt x="1359" y="2278"/>
                </a:cubicBezTo>
                <a:cubicBezTo>
                  <a:pt x="1364" y="2273"/>
                  <a:pt x="1362" y="2269"/>
                  <a:pt x="1369" y="2263"/>
                </a:cubicBezTo>
                <a:cubicBezTo>
                  <a:pt x="1375" y="2258"/>
                  <a:pt x="1393" y="2251"/>
                  <a:pt x="1398" y="2245"/>
                </a:cubicBezTo>
                <a:cubicBezTo>
                  <a:pt x="1404" y="2239"/>
                  <a:pt x="1396" y="2232"/>
                  <a:pt x="1398" y="2226"/>
                </a:cubicBezTo>
                <a:cubicBezTo>
                  <a:pt x="1400" y="2221"/>
                  <a:pt x="1407" y="2222"/>
                  <a:pt x="1409" y="2212"/>
                </a:cubicBezTo>
                <a:cubicBezTo>
                  <a:pt x="1410" y="2202"/>
                  <a:pt x="1407" y="2178"/>
                  <a:pt x="1407" y="2168"/>
                </a:cubicBezTo>
                <a:cubicBezTo>
                  <a:pt x="1408" y="2157"/>
                  <a:pt x="1410" y="2158"/>
                  <a:pt x="1411" y="2151"/>
                </a:cubicBezTo>
                <a:cubicBezTo>
                  <a:pt x="1413" y="2144"/>
                  <a:pt x="1420" y="2137"/>
                  <a:pt x="1416" y="2127"/>
                </a:cubicBezTo>
                <a:cubicBezTo>
                  <a:pt x="1413" y="2113"/>
                  <a:pt x="1388" y="2103"/>
                  <a:pt x="1382" y="2093"/>
                </a:cubicBezTo>
                <a:cubicBezTo>
                  <a:pt x="1377" y="2083"/>
                  <a:pt x="1383" y="2076"/>
                  <a:pt x="1382" y="2069"/>
                </a:cubicBezTo>
                <a:cubicBezTo>
                  <a:pt x="1379" y="2064"/>
                  <a:pt x="1380" y="2057"/>
                  <a:pt x="1377" y="2052"/>
                </a:cubicBezTo>
                <a:cubicBezTo>
                  <a:pt x="1373" y="2046"/>
                  <a:pt x="1369" y="2031"/>
                  <a:pt x="1363" y="2027"/>
                </a:cubicBezTo>
                <a:cubicBezTo>
                  <a:pt x="1358" y="2027"/>
                  <a:pt x="1341" y="2032"/>
                  <a:pt x="1336" y="2039"/>
                </a:cubicBezTo>
                <a:cubicBezTo>
                  <a:pt x="1330" y="2045"/>
                  <a:pt x="1338" y="2061"/>
                  <a:pt x="1331" y="2067"/>
                </a:cubicBezTo>
                <a:cubicBezTo>
                  <a:pt x="1325" y="2074"/>
                  <a:pt x="1308" y="2078"/>
                  <a:pt x="1300" y="2077"/>
                </a:cubicBezTo>
                <a:cubicBezTo>
                  <a:pt x="1291" y="2077"/>
                  <a:pt x="1288" y="2069"/>
                  <a:pt x="1280" y="2063"/>
                </a:cubicBezTo>
                <a:cubicBezTo>
                  <a:pt x="1273" y="2057"/>
                  <a:pt x="1264" y="2047"/>
                  <a:pt x="1254" y="2042"/>
                </a:cubicBezTo>
                <a:cubicBezTo>
                  <a:pt x="1243" y="2036"/>
                  <a:pt x="1247" y="2025"/>
                  <a:pt x="1220" y="2032"/>
                </a:cubicBezTo>
                <a:cubicBezTo>
                  <a:pt x="1211" y="2030"/>
                  <a:pt x="1204" y="2029"/>
                  <a:pt x="1199" y="2032"/>
                </a:cubicBezTo>
                <a:cubicBezTo>
                  <a:pt x="1193" y="2034"/>
                  <a:pt x="1194" y="2045"/>
                  <a:pt x="1186" y="2049"/>
                </a:cubicBezTo>
                <a:cubicBezTo>
                  <a:pt x="1179" y="2052"/>
                  <a:pt x="1167" y="2048"/>
                  <a:pt x="1155" y="2054"/>
                </a:cubicBezTo>
                <a:cubicBezTo>
                  <a:pt x="1142" y="2061"/>
                  <a:pt x="1128" y="2076"/>
                  <a:pt x="1111" y="2087"/>
                </a:cubicBezTo>
                <a:cubicBezTo>
                  <a:pt x="1102" y="2096"/>
                  <a:pt x="1070" y="2114"/>
                  <a:pt x="1051" y="2120"/>
                </a:cubicBezTo>
                <a:cubicBezTo>
                  <a:pt x="1033" y="2123"/>
                  <a:pt x="1011" y="2107"/>
                  <a:pt x="999" y="2106"/>
                </a:cubicBezTo>
                <a:cubicBezTo>
                  <a:pt x="987" y="2099"/>
                  <a:pt x="982" y="2114"/>
                  <a:pt x="975" y="2110"/>
                </a:cubicBezTo>
                <a:cubicBezTo>
                  <a:pt x="968" y="2106"/>
                  <a:pt x="961" y="2089"/>
                  <a:pt x="957" y="2080"/>
                </a:cubicBezTo>
                <a:cubicBezTo>
                  <a:pt x="954" y="2069"/>
                  <a:pt x="964" y="2061"/>
                  <a:pt x="955" y="2054"/>
                </a:cubicBezTo>
                <a:cubicBezTo>
                  <a:pt x="952" y="2047"/>
                  <a:pt x="942" y="2052"/>
                  <a:pt x="937" y="2044"/>
                </a:cubicBezTo>
                <a:cubicBezTo>
                  <a:pt x="931" y="2037"/>
                  <a:pt x="928" y="2019"/>
                  <a:pt x="921" y="2013"/>
                </a:cubicBezTo>
                <a:cubicBezTo>
                  <a:pt x="915" y="2007"/>
                  <a:pt x="908" y="2013"/>
                  <a:pt x="899" y="2010"/>
                </a:cubicBezTo>
                <a:cubicBezTo>
                  <a:pt x="891" y="2009"/>
                  <a:pt x="883" y="2002"/>
                  <a:pt x="872" y="1996"/>
                </a:cubicBezTo>
                <a:cubicBezTo>
                  <a:pt x="863" y="1992"/>
                  <a:pt x="853" y="1988"/>
                  <a:pt x="847" y="1985"/>
                </a:cubicBezTo>
                <a:cubicBezTo>
                  <a:pt x="841" y="1981"/>
                  <a:pt x="843" y="1975"/>
                  <a:pt x="834" y="1973"/>
                </a:cubicBezTo>
                <a:cubicBezTo>
                  <a:pt x="826" y="1973"/>
                  <a:pt x="803" y="1973"/>
                  <a:pt x="793" y="1976"/>
                </a:cubicBezTo>
                <a:cubicBezTo>
                  <a:pt x="784" y="1978"/>
                  <a:pt x="784" y="1980"/>
                  <a:pt x="779" y="1986"/>
                </a:cubicBezTo>
                <a:cubicBezTo>
                  <a:pt x="774" y="1988"/>
                  <a:pt x="765" y="2007"/>
                  <a:pt x="763" y="2013"/>
                </a:cubicBezTo>
                <a:cubicBezTo>
                  <a:pt x="753" y="2034"/>
                  <a:pt x="761" y="2022"/>
                  <a:pt x="742" y="2029"/>
                </a:cubicBezTo>
                <a:cubicBezTo>
                  <a:pt x="739" y="2027"/>
                  <a:pt x="734" y="2015"/>
                  <a:pt x="734" y="2006"/>
                </a:cubicBezTo>
                <a:cubicBezTo>
                  <a:pt x="733" y="1997"/>
                  <a:pt x="745" y="1978"/>
                  <a:pt x="736" y="1973"/>
                </a:cubicBezTo>
                <a:cubicBezTo>
                  <a:pt x="728" y="1968"/>
                  <a:pt x="699" y="1978"/>
                  <a:pt x="684" y="1978"/>
                </a:cubicBezTo>
                <a:cubicBezTo>
                  <a:pt x="669" y="1978"/>
                  <a:pt x="659" y="1980"/>
                  <a:pt x="645" y="1975"/>
                </a:cubicBezTo>
                <a:cubicBezTo>
                  <a:pt x="606" y="1961"/>
                  <a:pt x="627" y="1967"/>
                  <a:pt x="601" y="1949"/>
                </a:cubicBezTo>
                <a:cubicBezTo>
                  <a:pt x="591" y="1943"/>
                  <a:pt x="591" y="1945"/>
                  <a:pt x="582" y="1943"/>
                </a:cubicBezTo>
                <a:cubicBezTo>
                  <a:pt x="572" y="1942"/>
                  <a:pt x="549" y="1947"/>
                  <a:pt x="542" y="1941"/>
                </a:cubicBezTo>
                <a:cubicBezTo>
                  <a:pt x="531" y="1936"/>
                  <a:pt x="540" y="1914"/>
                  <a:pt x="535" y="1906"/>
                </a:cubicBezTo>
                <a:cubicBezTo>
                  <a:pt x="528" y="1900"/>
                  <a:pt x="508" y="1906"/>
                  <a:pt x="502" y="1901"/>
                </a:cubicBezTo>
                <a:cubicBezTo>
                  <a:pt x="495" y="1897"/>
                  <a:pt x="503" y="1886"/>
                  <a:pt x="496" y="1878"/>
                </a:cubicBezTo>
                <a:cubicBezTo>
                  <a:pt x="489" y="1870"/>
                  <a:pt x="469" y="1864"/>
                  <a:pt x="462" y="1854"/>
                </a:cubicBezTo>
                <a:cubicBezTo>
                  <a:pt x="454" y="1842"/>
                  <a:pt x="457" y="1830"/>
                  <a:pt x="449" y="1818"/>
                </a:cubicBezTo>
                <a:cubicBezTo>
                  <a:pt x="443" y="1808"/>
                  <a:pt x="409" y="1807"/>
                  <a:pt x="409" y="1807"/>
                </a:cubicBezTo>
                <a:cubicBezTo>
                  <a:pt x="401" y="1802"/>
                  <a:pt x="404" y="1791"/>
                  <a:pt x="400" y="1784"/>
                </a:cubicBezTo>
                <a:cubicBezTo>
                  <a:pt x="395" y="1778"/>
                  <a:pt x="392" y="1776"/>
                  <a:pt x="383" y="1767"/>
                </a:cubicBezTo>
                <a:cubicBezTo>
                  <a:pt x="375" y="1756"/>
                  <a:pt x="344" y="1733"/>
                  <a:pt x="344" y="1733"/>
                </a:cubicBezTo>
                <a:cubicBezTo>
                  <a:pt x="319" y="1693"/>
                  <a:pt x="342" y="1698"/>
                  <a:pt x="314" y="1679"/>
                </a:cubicBezTo>
                <a:cubicBezTo>
                  <a:pt x="304" y="1673"/>
                  <a:pt x="289" y="1688"/>
                  <a:pt x="281" y="1690"/>
                </a:cubicBezTo>
                <a:cubicBezTo>
                  <a:pt x="273" y="1692"/>
                  <a:pt x="273" y="1700"/>
                  <a:pt x="263" y="1693"/>
                </a:cubicBezTo>
                <a:cubicBezTo>
                  <a:pt x="255" y="1686"/>
                  <a:pt x="231" y="1663"/>
                  <a:pt x="222" y="1652"/>
                </a:cubicBezTo>
                <a:cubicBezTo>
                  <a:pt x="212" y="1641"/>
                  <a:pt x="214" y="1640"/>
                  <a:pt x="206" y="1631"/>
                </a:cubicBezTo>
                <a:cubicBezTo>
                  <a:pt x="193" y="1611"/>
                  <a:pt x="198" y="1604"/>
                  <a:pt x="176" y="1596"/>
                </a:cubicBezTo>
                <a:cubicBezTo>
                  <a:pt x="174" y="1591"/>
                  <a:pt x="160" y="1584"/>
                  <a:pt x="157" y="1579"/>
                </a:cubicBezTo>
                <a:cubicBezTo>
                  <a:pt x="153" y="1574"/>
                  <a:pt x="144" y="1575"/>
                  <a:pt x="143" y="1568"/>
                </a:cubicBezTo>
                <a:cubicBezTo>
                  <a:pt x="139" y="1563"/>
                  <a:pt x="137" y="1547"/>
                  <a:pt x="136" y="1541"/>
                </a:cubicBezTo>
                <a:cubicBezTo>
                  <a:pt x="135" y="1535"/>
                  <a:pt x="138" y="1535"/>
                  <a:pt x="139" y="1531"/>
                </a:cubicBezTo>
                <a:cubicBezTo>
                  <a:pt x="139" y="1527"/>
                  <a:pt x="141" y="1522"/>
                  <a:pt x="141" y="1517"/>
                </a:cubicBezTo>
                <a:cubicBezTo>
                  <a:pt x="142" y="1512"/>
                  <a:pt x="142" y="1507"/>
                  <a:pt x="141" y="1500"/>
                </a:cubicBezTo>
                <a:cubicBezTo>
                  <a:pt x="141" y="1493"/>
                  <a:pt x="136" y="1484"/>
                  <a:pt x="137" y="1476"/>
                </a:cubicBezTo>
                <a:cubicBezTo>
                  <a:pt x="139" y="1467"/>
                  <a:pt x="143" y="1449"/>
                  <a:pt x="148" y="1449"/>
                </a:cubicBezTo>
                <a:cubicBezTo>
                  <a:pt x="154" y="1448"/>
                  <a:pt x="164" y="1471"/>
                  <a:pt x="172" y="1473"/>
                </a:cubicBezTo>
                <a:cubicBezTo>
                  <a:pt x="179" y="1475"/>
                  <a:pt x="191" y="1469"/>
                  <a:pt x="195" y="1460"/>
                </a:cubicBezTo>
                <a:cubicBezTo>
                  <a:pt x="197" y="1451"/>
                  <a:pt x="199" y="1433"/>
                  <a:pt x="197" y="1419"/>
                </a:cubicBezTo>
                <a:cubicBezTo>
                  <a:pt x="195" y="1401"/>
                  <a:pt x="185" y="1367"/>
                  <a:pt x="188" y="1352"/>
                </a:cubicBezTo>
                <a:cubicBezTo>
                  <a:pt x="196" y="1329"/>
                  <a:pt x="198" y="1343"/>
                  <a:pt x="217" y="1329"/>
                </a:cubicBezTo>
                <a:cubicBezTo>
                  <a:pt x="210" y="1318"/>
                  <a:pt x="199" y="1309"/>
                  <a:pt x="191" y="1298"/>
                </a:cubicBezTo>
                <a:cubicBezTo>
                  <a:pt x="188" y="1292"/>
                  <a:pt x="175" y="1252"/>
                  <a:pt x="175" y="1252"/>
                </a:cubicBezTo>
                <a:cubicBezTo>
                  <a:pt x="172" y="1233"/>
                  <a:pt x="188" y="1236"/>
                  <a:pt x="176" y="1221"/>
                </a:cubicBezTo>
                <a:cubicBezTo>
                  <a:pt x="170" y="1211"/>
                  <a:pt x="154" y="1210"/>
                  <a:pt x="143" y="1204"/>
                </a:cubicBezTo>
                <a:cubicBezTo>
                  <a:pt x="135" y="1200"/>
                  <a:pt x="134" y="1205"/>
                  <a:pt x="129" y="1201"/>
                </a:cubicBezTo>
                <a:cubicBezTo>
                  <a:pt x="124" y="1197"/>
                  <a:pt x="118" y="1185"/>
                  <a:pt x="113" y="1178"/>
                </a:cubicBezTo>
                <a:cubicBezTo>
                  <a:pt x="104" y="1172"/>
                  <a:pt x="100" y="1167"/>
                  <a:pt x="95" y="1163"/>
                </a:cubicBezTo>
                <a:cubicBezTo>
                  <a:pt x="89" y="1158"/>
                  <a:pt x="81" y="1163"/>
                  <a:pt x="78" y="1153"/>
                </a:cubicBezTo>
                <a:cubicBezTo>
                  <a:pt x="75" y="1143"/>
                  <a:pt x="78" y="1116"/>
                  <a:pt x="78" y="1104"/>
                </a:cubicBezTo>
                <a:cubicBezTo>
                  <a:pt x="78" y="1092"/>
                  <a:pt x="82" y="1086"/>
                  <a:pt x="79" y="1080"/>
                </a:cubicBezTo>
                <a:cubicBezTo>
                  <a:pt x="78" y="1072"/>
                  <a:pt x="66" y="1077"/>
                  <a:pt x="61" y="1072"/>
                </a:cubicBezTo>
                <a:cubicBezTo>
                  <a:pt x="56" y="1066"/>
                  <a:pt x="55" y="1052"/>
                  <a:pt x="48" y="1046"/>
                </a:cubicBezTo>
                <a:cubicBezTo>
                  <a:pt x="37" y="1042"/>
                  <a:pt x="19" y="1033"/>
                  <a:pt x="19" y="1033"/>
                </a:cubicBezTo>
                <a:cubicBezTo>
                  <a:pt x="16" y="1030"/>
                  <a:pt x="9" y="1033"/>
                  <a:pt x="14" y="1015"/>
                </a:cubicBezTo>
                <a:cubicBezTo>
                  <a:pt x="16" y="1010"/>
                  <a:pt x="21" y="1010"/>
                  <a:pt x="27" y="1009"/>
                </a:cubicBezTo>
                <a:cubicBezTo>
                  <a:pt x="33" y="1008"/>
                  <a:pt x="49" y="1020"/>
                  <a:pt x="53" y="1012"/>
                </a:cubicBezTo>
                <a:cubicBezTo>
                  <a:pt x="57" y="1004"/>
                  <a:pt x="51" y="975"/>
                  <a:pt x="52" y="961"/>
                </a:cubicBezTo>
                <a:cubicBezTo>
                  <a:pt x="52" y="946"/>
                  <a:pt x="57" y="936"/>
                  <a:pt x="57" y="927"/>
                </a:cubicBezTo>
                <a:cubicBezTo>
                  <a:pt x="55" y="919"/>
                  <a:pt x="59" y="912"/>
                  <a:pt x="52" y="907"/>
                </a:cubicBezTo>
                <a:cubicBezTo>
                  <a:pt x="43" y="900"/>
                  <a:pt x="11" y="895"/>
                  <a:pt x="6" y="887"/>
                </a:cubicBezTo>
                <a:cubicBezTo>
                  <a:pt x="0" y="878"/>
                  <a:pt x="19" y="866"/>
                  <a:pt x="21" y="857"/>
                </a:cubicBezTo>
                <a:cubicBezTo>
                  <a:pt x="23" y="846"/>
                  <a:pt x="14" y="835"/>
                  <a:pt x="16" y="828"/>
                </a:cubicBezTo>
                <a:cubicBezTo>
                  <a:pt x="17" y="822"/>
                  <a:pt x="23" y="825"/>
                  <a:pt x="31" y="817"/>
                </a:cubicBezTo>
                <a:cubicBezTo>
                  <a:pt x="41" y="810"/>
                  <a:pt x="52" y="787"/>
                  <a:pt x="66" y="781"/>
                </a:cubicBezTo>
                <a:cubicBezTo>
                  <a:pt x="79" y="776"/>
                  <a:pt x="98" y="787"/>
                  <a:pt x="108" y="784"/>
                </a:cubicBezTo>
                <a:cubicBezTo>
                  <a:pt x="119" y="781"/>
                  <a:pt x="123" y="767"/>
                  <a:pt x="129" y="766"/>
                </a:cubicBezTo>
                <a:cubicBezTo>
                  <a:pt x="148" y="758"/>
                  <a:pt x="124" y="769"/>
                  <a:pt x="147" y="774"/>
                </a:cubicBezTo>
                <a:cubicBezTo>
                  <a:pt x="152" y="776"/>
                  <a:pt x="156" y="771"/>
                  <a:pt x="159" y="773"/>
                </a:cubicBezTo>
                <a:cubicBezTo>
                  <a:pt x="163" y="775"/>
                  <a:pt x="164" y="783"/>
                  <a:pt x="166" y="787"/>
                </a:cubicBezTo>
                <a:cubicBezTo>
                  <a:pt x="169" y="791"/>
                  <a:pt x="170" y="798"/>
                  <a:pt x="177" y="800"/>
                </a:cubicBezTo>
                <a:cubicBezTo>
                  <a:pt x="185" y="802"/>
                  <a:pt x="203" y="803"/>
                  <a:pt x="212" y="800"/>
                </a:cubicBezTo>
                <a:cubicBezTo>
                  <a:pt x="221" y="797"/>
                  <a:pt x="223" y="789"/>
                  <a:pt x="231" y="784"/>
                </a:cubicBezTo>
                <a:cubicBezTo>
                  <a:pt x="239" y="779"/>
                  <a:pt x="251" y="772"/>
                  <a:pt x="260" y="769"/>
                </a:cubicBezTo>
                <a:cubicBezTo>
                  <a:pt x="269" y="767"/>
                  <a:pt x="278" y="769"/>
                  <a:pt x="286" y="764"/>
                </a:cubicBezTo>
                <a:cubicBezTo>
                  <a:pt x="304" y="754"/>
                  <a:pt x="298" y="754"/>
                  <a:pt x="324" y="752"/>
                </a:cubicBezTo>
                <a:cubicBezTo>
                  <a:pt x="338" y="749"/>
                  <a:pt x="346" y="763"/>
                  <a:pt x="372" y="756"/>
                </a:cubicBezTo>
                <a:cubicBezTo>
                  <a:pt x="391" y="754"/>
                  <a:pt x="420" y="745"/>
                  <a:pt x="436" y="742"/>
                </a:cubicBezTo>
                <a:cubicBezTo>
                  <a:pt x="451" y="738"/>
                  <a:pt x="457" y="741"/>
                  <a:pt x="465" y="733"/>
                </a:cubicBezTo>
                <a:cubicBezTo>
                  <a:pt x="472" y="725"/>
                  <a:pt x="476" y="705"/>
                  <a:pt x="481" y="695"/>
                </a:cubicBezTo>
                <a:cubicBezTo>
                  <a:pt x="489" y="683"/>
                  <a:pt x="492" y="684"/>
                  <a:pt x="495" y="671"/>
                </a:cubicBezTo>
                <a:cubicBezTo>
                  <a:pt x="497" y="661"/>
                  <a:pt x="512" y="663"/>
                  <a:pt x="517" y="655"/>
                </a:cubicBezTo>
                <a:cubicBezTo>
                  <a:pt x="520" y="649"/>
                  <a:pt x="517" y="640"/>
                  <a:pt x="522" y="636"/>
                </a:cubicBezTo>
                <a:cubicBezTo>
                  <a:pt x="524" y="626"/>
                  <a:pt x="518" y="607"/>
                  <a:pt x="518" y="592"/>
                </a:cubicBezTo>
                <a:cubicBezTo>
                  <a:pt x="518" y="584"/>
                  <a:pt x="520" y="594"/>
                  <a:pt x="521" y="587"/>
                </a:cubicBezTo>
                <a:cubicBezTo>
                  <a:pt x="522" y="579"/>
                  <a:pt x="527" y="555"/>
                  <a:pt x="527" y="547"/>
                </a:cubicBezTo>
                <a:cubicBezTo>
                  <a:pt x="521" y="545"/>
                  <a:pt x="518" y="543"/>
                  <a:pt x="517" y="537"/>
                </a:cubicBezTo>
                <a:cubicBezTo>
                  <a:pt x="514" y="532"/>
                  <a:pt x="506" y="520"/>
                  <a:pt x="509" y="516"/>
                </a:cubicBezTo>
                <a:cubicBezTo>
                  <a:pt x="511" y="511"/>
                  <a:pt x="518" y="511"/>
                  <a:pt x="532" y="511"/>
                </a:cubicBezTo>
                <a:cubicBezTo>
                  <a:pt x="545" y="508"/>
                  <a:pt x="575" y="511"/>
                  <a:pt x="594" y="514"/>
                </a:cubicBezTo>
                <a:cubicBezTo>
                  <a:pt x="614" y="518"/>
                  <a:pt x="637" y="535"/>
                  <a:pt x="648" y="533"/>
                </a:cubicBezTo>
                <a:cubicBezTo>
                  <a:pt x="658" y="530"/>
                  <a:pt x="656" y="507"/>
                  <a:pt x="659" y="497"/>
                </a:cubicBezTo>
                <a:cubicBezTo>
                  <a:pt x="663" y="487"/>
                  <a:pt x="663" y="481"/>
                  <a:pt x="667" y="471"/>
                </a:cubicBezTo>
                <a:cubicBezTo>
                  <a:pt x="675" y="460"/>
                  <a:pt x="685" y="442"/>
                  <a:pt x="685" y="442"/>
                </a:cubicBezTo>
                <a:cubicBezTo>
                  <a:pt x="693" y="432"/>
                  <a:pt x="698" y="419"/>
                  <a:pt x="706" y="410"/>
                </a:cubicBezTo>
                <a:cubicBezTo>
                  <a:pt x="714" y="402"/>
                  <a:pt x="730" y="390"/>
                  <a:pt x="736" y="389"/>
                </a:cubicBezTo>
                <a:cubicBezTo>
                  <a:pt x="743" y="388"/>
                  <a:pt x="741" y="397"/>
                  <a:pt x="747" y="402"/>
                </a:cubicBezTo>
                <a:cubicBezTo>
                  <a:pt x="754" y="407"/>
                  <a:pt x="760" y="417"/>
                  <a:pt x="776" y="420"/>
                </a:cubicBezTo>
                <a:cubicBezTo>
                  <a:pt x="787" y="423"/>
                  <a:pt x="800" y="420"/>
                  <a:pt x="811" y="420"/>
                </a:cubicBezTo>
                <a:cubicBezTo>
                  <a:pt x="822" y="421"/>
                  <a:pt x="837" y="426"/>
                  <a:pt x="844" y="426"/>
                </a:cubicBezTo>
                <a:cubicBezTo>
                  <a:pt x="851" y="425"/>
                  <a:pt x="855" y="423"/>
                  <a:pt x="858" y="419"/>
                </a:cubicBezTo>
                <a:cubicBezTo>
                  <a:pt x="861" y="415"/>
                  <a:pt x="860" y="412"/>
                  <a:pt x="861" y="402"/>
                </a:cubicBezTo>
                <a:cubicBezTo>
                  <a:pt x="861" y="391"/>
                  <a:pt x="857" y="368"/>
                  <a:pt x="861" y="356"/>
                </a:cubicBezTo>
                <a:cubicBezTo>
                  <a:pt x="864" y="345"/>
                  <a:pt x="870" y="336"/>
                  <a:pt x="880" y="331"/>
                </a:cubicBezTo>
                <a:cubicBezTo>
                  <a:pt x="889" y="326"/>
                  <a:pt x="906" y="331"/>
                  <a:pt x="915" y="329"/>
                </a:cubicBezTo>
                <a:cubicBezTo>
                  <a:pt x="923" y="327"/>
                  <a:pt x="925" y="329"/>
                  <a:pt x="932" y="322"/>
                </a:cubicBezTo>
                <a:cubicBezTo>
                  <a:pt x="940" y="315"/>
                  <a:pt x="950" y="291"/>
                  <a:pt x="961" y="288"/>
                </a:cubicBezTo>
                <a:cubicBezTo>
                  <a:pt x="973" y="284"/>
                  <a:pt x="998" y="295"/>
                  <a:pt x="1004" y="301"/>
                </a:cubicBezTo>
                <a:cubicBezTo>
                  <a:pt x="1010" y="309"/>
                  <a:pt x="998" y="314"/>
                  <a:pt x="997" y="323"/>
                </a:cubicBezTo>
                <a:cubicBezTo>
                  <a:pt x="999" y="333"/>
                  <a:pt x="1009" y="348"/>
                  <a:pt x="1015" y="355"/>
                </a:cubicBezTo>
                <a:cubicBezTo>
                  <a:pt x="1021" y="365"/>
                  <a:pt x="1035" y="368"/>
                  <a:pt x="1035" y="368"/>
                </a:cubicBezTo>
                <a:cubicBezTo>
                  <a:pt x="1038" y="373"/>
                  <a:pt x="1049" y="381"/>
                  <a:pt x="1051" y="388"/>
                </a:cubicBezTo>
                <a:cubicBezTo>
                  <a:pt x="1057" y="392"/>
                  <a:pt x="1064" y="397"/>
                  <a:pt x="1073" y="403"/>
                </a:cubicBezTo>
                <a:cubicBezTo>
                  <a:pt x="1082" y="410"/>
                  <a:pt x="1100" y="417"/>
                  <a:pt x="1106" y="424"/>
                </a:cubicBezTo>
                <a:cubicBezTo>
                  <a:pt x="1110" y="436"/>
                  <a:pt x="1111" y="438"/>
                  <a:pt x="1112" y="450"/>
                </a:cubicBezTo>
                <a:cubicBezTo>
                  <a:pt x="1117" y="465"/>
                  <a:pt x="1136" y="492"/>
                  <a:pt x="1140" y="516"/>
                </a:cubicBezTo>
                <a:cubicBezTo>
                  <a:pt x="1142" y="532"/>
                  <a:pt x="1131" y="548"/>
                  <a:pt x="1126" y="561"/>
                </a:cubicBezTo>
                <a:cubicBezTo>
                  <a:pt x="1119" y="575"/>
                  <a:pt x="1107" y="587"/>
                  <a:pt x="1104" y="597"/>
                </a:cubicBezTo>
                <a:cubicBezTo>
                  <a:pt x="1102" y="606"/>
                  <a:pt x="1097" y="614"/>
                  <a:pt x="1105" y="622"/>
                </a:cubicBezTo>
                <a:cubicBezTo>
                  <a:pt x="1112" y="630"/>
                  <a:pt x="1135" y="637"/>
                  <a:pt x="1146" y="642"/>
                </a:cubicBezTo>
                <a:cubicBezTo>
                  <a:pt x="1158" y="646"/>
                  <a:pt x="1166" y="651"/>
                  <a:pt x="1177" y="653"/>
                </a:cubicBezTo>
                <a:cubicBezTo>
                  <a:pt x="1188" y="656"/>
                  <a:pt x="1196" y="654"/>
                  <a:pt x="1211" y="658"/>
                </a:cubicBezTo>
                <a:cubicBezTo>
                  <a:pt x="1226" y="666"/>
                  <a:pt x="1253" y="673"/>
                  <a:pt x="1269" y="675"/>
                </a:cubicBezTo>
                <a:cubicBezTo>
                  <a:pt x="1280" y="686"/>
                  <a:pt x="1292" y="696"/>
                  <a:pt x="1301" y="708"/>
                </a:cubicBezTo>
                <a:cubicBezTo>
                  <a:pt x="1311" y="718"/>
                  <a:pt x="1317" y="732"/>
                  <a:pt x="1326" y="739"/>
                </a:cubicBezTo>
                <a:cubicBezTo>
                  <a:pt x="1333" y="748"/>
                  <a:pt x="1349" y="744"/>
                  <a:pt x="1353" y="750"/>
                </a:cubicBezTo>
                <a:cubicBezTo>
                  <a:pt x="1358" y="756"/>
                  <a:pt x="1351" y="767"/>
                  <a:pt x="1353" y="774"/>
                </a:cubicBezTo>
                <a:cubicBezTo>
                  <a:pt x="1356" y="781"/>
                  <a:pt x="1367" y="786"/>
                  <a:pt x="1370" y="794"/>
                </a:cubicBezTo>
                <a:cubicBezTo>
                  <a:pt x="1373" y="802"/>
                  <a:pt x="1367" y="811"/>
                  <a:pt x="1370" y="820"/>
                </a:cubicBezTo>
                <a:cubicBezTo>
                  <a:pt x="1373" y="829"/>
                  <a:pt x="1384" y="839"/>
                  <a:pt x="1391" y="848"/>
                </a:cubicBezTo>
                <a:cubicBezTo>
                  <a:pt x="1398" y="858"/>
                  <a:pt x="1403" y="870"/>
                  <a:pt x="1410" y="874"/>
                </a:cubicBezTo>
                <a:cubicBezTo>
                  <a:pt x="1418" y="879"/>
                  <a:pt x="1420" y="873"/>
                  <a:pt x="1434" y="875"/>
                </a:cubicBezTo>
                <a:cubicBezTo>
                  <a:pt x="1447" y="878"/>
                  <a:pt x="1476" y="888"/>
                  <a:pt x="1494" y="891"/>
                </a:cubicBezTo>
                <a:cubicBezTo>
                  <a:pt x="1512" y="894"/>
                  <a:pt x="1514" y="893"/>
                  <a:pt x="1540" y="894"/>
                </a:cubicBezTo>
                <a:cubicBezTo>
                  <a:pt x="1554" y="897"/>
                  <a:pt x="1565" y="906"/>
                  <a:pt x="1583" y="907"/>
                </a:cubicBezTo>
                <a:cubicBezTo>
                  <a:pt x="1601" y="907"/>
                  <a:pt x="1634" y="897"/>
                  <a:pt x="1647" y="897"/>
                </a:cubicBezTo>
                <a:cubicBezTo>
                  <a:pt x="1653" y="899"/>
                  <a:pt x="1661" y="897"/>
                  <a:pt x="1664" y="902"/>
                </a:cubicBezTo>
                <a:cubicBezTo>
                  <a:pt x="1672" y="905"/>
                  <a:pt x="1680" y="911"/>
                  <a:pt x="1693" y="918"/>
                </a:cubicBezTo>
                <a:cubicBezTo>
                  <a:pt x="1702" y="922"/>
                  <a:pt x="1710" y="922"/>
                  <a:pt x="1717" y="927"/>
                </a:cubicBezTo>
                <a:cubicBezTo>
                  <a:pt x="1723" y="931"/>
                  <a:pt x="1721" y="938"/>
                  <a:pt x="1730" y="944"/>
                </a:cubicBezTo>
                <a:cubicBezTo>
                  <a:pt x="1740" y="949"/>
                  <a:pt x="1762" y="955"/>
                  <a:pt x="1774" y="961"/>
                </a:cubicBezTo>
                <a:cubicBezTo>
                  <a:pt x="1787" y="966"/>
                  <a:pt x="1792" y="977"/>
                  <a:pt x="1805" y="979"/>
                </a:cubicBezTo>
                <a:cubicBezTo>
                  <a:pt x="1818" y="981"/>
                  <a:pt x="1840" y="969"/>
                  <a:pt x="1852" y="972"/>
                </a:cubicBezTo>
                <a:cubicBezTo>
                  <a:pt x="1864" y="975"/>
                  <a:pt x="1863" y="997"/>
                  <a:pt x="1877" y="998"/>
                </a:cubicBezTo>
                <a:cubicBezTo>
                  <a:pt x="1901" y="996"/>
                  <a:pt x="1912" y="978"/>
                  <a:pt x="1936" y="975"/>
                </a:cubicBezTo>
                <a:cubicBezTo>
                  <a:pt x="1958" y="968"/>
                  <a:pt x="1968" y="951"/>
                  <a:pt x="2011" y="942"/>
                </a:cubicBezTo>
                <a:cubicBezTo>
                  <a:pt x="2041" y="936"/>
                  <a:pt x="2093" y="944"/>
                  <a:pt x="2117" y="941"/>
                </a:cubicBezTo>
                <a:cubicBezTo>
                  <a:pt x="2140" y="938"/>
                  <a:pt x="2135" y="930"/>
                  <a:pt x="2150" y="924"/>
                </a:cubicBezTo>
                <a:cubicBezTo>
                  <a:pt x="2163" y="916"/>
                  <a:pt x="2195" y="912"/>
                  <a:pt x="2209" y="902"/>
                </a:cubicBezTo>
                <a:cubicBezTo>
                  <a:pt x="2224" y="892"/>
                  <a:pt x="2226" y="874"/>
                  <a:pt x="2238" y="863"/>
                </a:cubicBezTo>
                <a:cubicBezTo>
                  <a:pt x="2251" y="851"/>
                  <a:pt x="2275" y="843"/>
                  <a:pt x="2284" y="836"/>
                </a:cubicBezTo>
                <a:cubicBezTo>
                  <a:pt x="2293" y="828"/>
                  <a:pt x="2291" y="824"/>
                  <a:pt x="2292" y="818"/>
                </a:cubicBezTo>
                <a:cubicBezTo>
                  <a:pt x="2293" y="813"/>
                  <a:pt x="2291" y="806"/>
                  <a:pt x="2287" y="800"/>
                </a:cubicBezTo>
                <a:cubicBezTo>
                  <a:pt x="2282" y="794"/>
                  <a:pt x="2269" y="791"/>
                  <a:pt x="2266" y="784"/>
                </a:cubicBezTo>
                <a:cubicBezTo>
                  <a:pt x="2261" y="773"/>
                  <a:pt x="2263" y="769"/>
                  <a:pt x="2265" y="759"/>
                </a:cubicBezTo>
                <a:cubicBezTo>
                  <a:pt x="2266" y="749"/>
                  <a:pt x="2270" y="733"/>
                  <a:pt x="2274" y="725"/>
                </a:cubicBezTo>
                <a:cubicBezTo>
                  <a:pt x="2278" y="716"/>
                  <a:pt x="2278" y="710"/>
                  <a:pt x="2288" y="709"/>
                </a:cubicBezTo>
                <a:cubicBezTo>
                  <a:pt x="2297" y="711"/>
                  <a:pt x="2324" y="713"/>
                  <a:pt x="2331" y="720"/>
                </a:cubicBezTo>
                <a:cubicBezTo>
                  <a:pt x="2338" y="727"/>
                  <a:pt x="2344" y="730"/>
                  <a:pt x="2353" y="733"/>
                </a:cubicBezTo>
                <a:cubicBezTo>
                  <a:pt x="2370" y="740"/>
                  <a:pt x="2372" y="731"/>
                  <a:pt x="2390" y="729"/>
                </a:cubicBezTo>
                <a:cubicBezTo>
                  <a:pt x="2402" y="725"/>
                  <a:pt x="2406" y="703"/>
                  <a:pt x="2418" y="696"/>
                </a:cubicBezTo>
                <a:cubicBezTo>
                  <a:pt x="2429" y="688"/>
                  <a:pt x="2441" y="682"/>
                  <a:pt x="2456" y="676"/>
                </a:cubicBezTo>
                <a:cubicBezTo>
                  <a:pt x="2475" y="663"/>
                  <a:pt x="2487" y="668"/>
                  <a:pt x="2507" y="661"/>
                </a:cubicBezTo>
                <a:cubicBezTo>
                  <a:pt x="2516" y="656"/>
                  <a:pt x="2514" y="658"/>
                  <a:pt x="2519" y="651"/>
                </a:cubicBezTo>
                <a:cubicBezTo>
                  <a:pt x="2522" y="642"/>
                  <a:pt x="2522" y="620"/>
                  <a:pt x="2527" y="611"/>
                </a:cubicBezTo>
                <a:cubicBezTo>
                  <a:pt x="2532" y="602"/>
                  <a:pt x="2544" y="601"/>
                  <a:pt x="2549" y="597"/>
                </a:cubicBezTo>
                <a:cubicBezTo>
                  <a:pt x="2554" y="592"/>
                  <a:pt x="2552" y="589"/>
                  <a:pt x="2556" y="587"/>
                </a:cubicBezTo>
                <a:cubicBezTo>
                  <a:pt x="2559" y="584"/>
                  <a:pt x="2567" y="584"/>
                  <a:pt x="2571" y="582"/>
                </a:cubicBezTo>
                <a:cubicBezTo>
                  <a:pt x="2575" y="580"/>
                  <a:pt x="2578" y="575"/>
                  <a:pt x="2582" y="572"/>
                </a:cubicBezTo>
                <a:cubicBezTo>
                  <a:pt x="2586" y="570"/>
                  <a:pt x="2590" y="572"/>
                  <a:pt x="2596" y="570"/>
                </a:cubicBezTo>
                <a:cubicBezTo>
                  <a:pt x="2602" y="567"/>
                  <a:pt x="2610" y="562"/>
                  <a:pt x="2618" y="560"/>
                </a:cubicBezTo>
                <a:cubicBezTo>
                  <a:pt x="2626" y="557"/>
                  <a:pt x="2636" y="556"/>
                  <a:pt x="2643" y="554"/>
                </a:cubicBezTo>
                <a:cubicBezTo>
                  <a:pt x="2650" y="552"/>
                  <a:pt x="2648" y="546"/>
                  <a:pt x="2658" y="545"/>
                </a:cubicBezTo>
                <a:cubicBezTo>
                  <a:pt x="2668" y="545"/>
                  <a:pt x="2692" y="551"/>
                  <a:pt x="2702" y="550"/>
                </a:cubicBezTo>
                <a:cubicBezTo>
                  <a:pt x="2709" y="548"/>
                  <a:pt x="2719" y="545"/>
                  <a:pt x="2717" y="535"/>
                </a:cubicBezTo>
                <a:cubicBezTo>
                  <a:pt x="2715" y="526"/>
                  <a:pt x="2697" y="506"/>
                  <a:pt x="2686" y="494"/>
                </a:cubicBezTo>
                <a:cubicBezTo>
                  <a:pt x="2675" y="482"/>
                  <a:pt x="2662" y="469"/>
                  <a:pt x="2651" y="461"/>
                </a:cubicBezTo>
                <a:cubicBezTo>
                  <a:pt x="2640" y="454"/>
                  <a:pt x="2630" y="451"/>
                  <a:pt x="2618" y="453"/>
                </a:cubicBezTo>
                <a:cubicBezTo>
                  <a:pt x="2589" y="463"/>
                  <a:pt x="2603" y="458"/>
                  <a:pt x="2578" y="476"/>
                </a:cubicBezTo>
                <a:cubicBezTo>
                  <a:pt x="2565" y="481"/>
                  <a:pt x="2546" y="469"/>
                  <a:pt x="2535" y="471"/>
                </a:cubicBezTo>
                <a:cubicBezTo>
                  <a:pt x="2524" y="474"/>
                  <a:pt x="2521" y="488"/>
                  <a:pt x="2512" y="488"/>
                </a:cubicBezTo>
                <a:cubicBezTo>
                  <a:pt x="2501" y="486"/>
                  <a:pt x="2483" y="489"/>
                  <a:pt x="2480" y="473"/>
                </a:cubicBezTo>
                <a:cubicBezTo>
                  <a:pt x="2476" y="461"/>
                  <a:pt x="2484" y="432"/>
                  <a:pt x="2487" y="419"/>
                </a:cubicBezTo>
                <a:cubicBezTo>
                  <a:pt x="2490" y="405"/>
                  <a:pt x="2494" y="400"/>
                  <a:pt x="2495" y="392"/>
                </a:cubicBezTo>
                <a:cubicBezTo>
                  <a:pt x="2499" y="375"/>
                  <a:pt x="2492" y="382"/>
                  <a:pt x="2496" y="372"/>
                </a:cubicBezTo>
                <a:cubicBezTo>
                  <a:pt x="2501" y="362"/>
                  <a:pt x="2514" y="340"/>
                  <a:pt x="2520" y="332"/>
                </a:cubicBezTo>
                <a:cubicBezTo>
                  <a:pt x="2526" y="325"/>
                  <a:pt x="2523" y="328"/>
                  <a:pt x="2535" y="325"/>
                </a:cubicBezTo>
                <a:cubicBezTo>
                  <a:pt x="2547" y="324"/>
                  <a:pt x="2577" y="331"/>
                  <a:pt x="2592" y="326"/>
                </a:cubicBezTo>
                <a:cubicBezTo>
                  <a:pt x="2605" y="321"/>
                  <a:pt x="2614" y="306"/>
                  <a:pt x="2623" y="299"/>
                </a:cubicBezTo>
                <a:cubicBezTo>
                  <a:pt x="2632" y="292"/>
                  <a:pt x="2642" y="292"/>
                  <a:pt x="2646" y="284"/>
                </a:cubicBezTo>
                <a:cubicBezTo>
                  <a:pt x="2651" y="276"/>
                  <a:pt x="2639" y="271"/>
                  <a:pt x="2646" y="248"/>
                </a:cubicBezTo>
                <a:cubicBezTo>
                  <a:pt x="2647" y="238"/>
                  <a:pt x="2652" y="232"/>
                  <a:pt x="2654" y="225"/>
                </a:cubicBezTo>
                <a:cubicBezTo>
                  <a:pt x="2656" y="218"/>
                  <a:pt x="2655" y="213"/>
                  <a:pt x="2658" y="207"/>
                </a:cubicBezTo>
                <a:cubicBezTo>
                  <a:pt x="2661" y="201"/>
                  <a:pt x="2670" y="196"/>
                  <a:pt x="2672" y="190"/>
                </a:cubicBezTo>
                <a:cubicBezTo>
                  <a:pt x="2674" y="183"/>
                  <a:pt x="2668" y="176"/>
                  <a:pt x="2670" y="168"/>
                </a:cubicBezTo>
                <a:cubicBezTo>
                  <a:pt x="2673" y="161"/>
                  <a:pt x="2682" y="155"/>
                  <a:pt x="2687" y="147"/>
                </a:cubicBezTo>
                <a:cubicBezTo>
                  <a:pt x="2688" y="139"/>
                  <a:pt x="2699" y="129"/>
                  <a:pt x="2699" y="120"/>
                </a:cubicBezTo>
                <a:cubicBezTo>
                  <a:pt x="2700" y="112"/>
                  <a:pt x="2696" y="101"/>
                  <a:pt x="2691" y="95"/>
                </a:cubicBezTo>
                <a:cubicBezTo>
                  <a:pt x="2687" y="87"/>
                  <a:pt x="2672" y="87"/>
                  <a:pt x="2669" y="83"/>
                </a:cubicBezTo>
                <a:cubicBezTo>
                  <a:pt x="2666" y="80"/>
                  <a:pt x="2668" y="77"/>
                  <a:pt x="2669" y="72"/>
                </a:cubicBezTo>
                <a:cubicBezTo>
                  <a:pt x="2666" y="66"/>
                  <a:pt x="2672" y="55"/>
                  <a:pt x="2679" y="52"/>
                </a:cubicBezTo>
                <a:cubicBezTo>
                  <a:pt x="2689" y="47"/>
                  <a:pt x="2698" y="38"/>
                  <a:pt x="2708" y="32"/>
                </a:cubicBezTo>
                <a:cubicBezTo>
                  <a:pt x="2718" y="24"/>
                  <a:pt x="2725" y="26"/>
                  <a:pt x="2732" y="18"/>
                </a:cubicBezTo>
                <a:cubicBezTo>
                  <a:pt x="2740" y="14"/>
                  <a:pt x="2746" y="0"/>
                  <a:pt x="2753" y="13"/>
                </a:cubicBezTo>
                <a:cubicBezTo>
                  <a:pt x="2760" y="26"/>
                  <a:pt x="2767" y="57"/>
                  <a:pt x="2771" y="94"/>
                </a:cubicBezTo>
                <a:cubicBezTo>
                  <a:pt x="2775" y="131"/>
                  <a:pt x="2773" y="198"/>
                  <a:pt x="2775" y="238"/>
                </a:cubicBezTo>
                <a:cubicBezTo>
                  <a:pt x="2777" y="278"/>
                  <a:pt x="2782" y="303"/>
                  <a:pt x="2781" y="337"/>
                </a:cubicBezTo>
                <a:cubicBezTo>
                  <a:pt x="2778" y="376"/>
                  <a:pt x="2772" y="409"/>
                  <a:pt x="2769" y="442"/>
                </a:cubicBezTo>
                <a:cubicBezTo>
                  <a:pt x="2766" y="475"/>
                  <a:pt x="2766" y="511"/>
                  <a:pt x="2760" y="537"/>
                </a:cubicBezTo>
                <a:cubicBezTo>
                  <a:pt x="2754" y="563"/>
                  <a:pt x="2751" y="567"/>
                  <a:pt x="2735" y="600"/>
                </a:cubicBezTo>
                <a:cubicBezTo>
                  <a:pt x="2719" y="633"/>
                  <a:pt x="2684" y="699"/>
                  <a:pt x="2664" y="735"/>
                </a:cubicBezTo>
                <a:cubicBezTo>
                  <a:pt x="2644" y="771"/>
                  <a:pt x="2628" y="797"/>
                  <a:pt x="2615" y="819"/>
                </a:cubicBezTo>
                <a:cubicBezTo>
                  <a:pt x="2609" y="826"/>
                  <a:pt x="2593" y="848"/>
                  <a:pt x="2583" y="865"/>
                </a:cubicBezTo>
                <a:cubicBezTo>
                  <a:pt x="2573" y="882"/>
                  <a:pt x="2563" y="902"/>
                  <a:pt x="2552" y="919"/>
                </a:cubicBezTo>
                <a:cubicBezTo>
                  <a:pt x="2550" y="924"/>
                  <a:pt x="2521" y="966"/>
                  <a:pt x="2517" y="970"/>
                </a:cubicBezTo>
                <a:cubicBezTo>
                  <a:pt x="2508" y="976"/>
                  <a:pt x="2495" y="1008"/>
                  <a:pt x="2486" y="1024"/>
                </a:cubicBezTo>
                <a:cubicBezTo>
                  <a:pt x="2477" y="1040"/>
                  <a:pt x="2472" y="1053"/>
                  <a:pt x="2465" y="1068"/>
                </a:cubicBezTo>
                <a:cubicBezTo>
                  <a:pt x="2463" y="1074"/>
                  <a:pt x="2441" y="1108"/>
                  <a:pt x="2441" y="1114"/>
                </a:cubicBezTo>
                <a:cubicBezTo>
                  <a:pt x="2442" y="1122"/>
                  <a:pt x="2431" y="1144"/>
                  <a:pt x="2424" y="1167"/>
                </a:cubicBezTo>
                <a:cubicBezTo>
                  <a:pt x="2417" y="1190"/>
                  <a:pt x="2405" y="1228"/>
                  <a:pt x="2400" y="1255"/>
                </a:cubicBezTo>
                <a:cubicBezTo>
                  <a:pt x="2405" y="1263"/>
                  <a:pt x="2396" y="1310"/>
                  <a:pt x="2394" y="1332"/>
                </a:cubicBezTo>
                <a:cubicBezTo>
                  <a:pt x="2392" y="1354"/>
                  <a:pt x="2390" y="1370"/>
                  <a:pt x="2388" y="1390"/>
                </a:cubicBezTo>
                <a:cubicBezTo>
                  <a:pt x="2386" y="1410"/>
                  <a:pt x="2382" y="1434"/>
                  <a:pt x="2381" y="1452"/>
                </a:cubicBezTo>
                <a:cubicBezTo>
                  <a:pt x="2380" y="1464"/>
                  <a:pt x="2386" y="1484"/>
                  <a:pt x="2384" y="1501"/>
                </a:cubicBezTo>
                <a:cubicBezTo>
                  <a:pt x="2382" y="1518"/>
                  <a:pt x="2375" y="1541"/>
                  <a:pt x="2370" y="1557"/>
                </a:cubicBezTo>
                <a:cubicBezTo>
                  <a:pt x="2365" y="1573"/>
                  <a:pt x="2359" y="1585"/>
                  <a:pt x="2351" y="1599"/>
                </a:cubicBezTo>
                <a:cubicBezTo>
                  <a:pt x="2343" y="1613"/>
                  <a:pt x="2332" y="1627"/>
                  <a:pt x="2325" y="1639"/>
                </a:cubicBezTo>
                <a:cubicBezTo>
                  <a:pt x="2318" y="1651"/>
                  <a:pt x="2313" y="1660"/>
                  <a:pt x="2307" y="1669"/>
                </a:cubicBezTo>
                <a:cubicBezTo>
                  <a:pt x="2301" y="1678"/>
                  <a:pt x="2296" y="1679"/>
                  <a:pt x="2286" y="1693"/>
                </a:cubicBezTo>
                <a:cubicBezTo>
                  <a:pt x="2278" y="1704"/>
                  <a:pt x="2263" y="1745"/>
                  <a:pt x="2250" y="1750"/>
                </a:cubicBezTo>
                <a:cubicBezTo>
                  <a:pt x="2239" y="1766"/>
                  <a:pt x="2228" y="1811"/>
                  <a:pt x="2222" y="1827"/>
                </a:cubicBezTo>
                <a:close/>
              </a:path>
            </a:pathLst>
          </a:custGeom>
          <a:solidFill>
            <a:srgbClr val="FFC285"/>
          </a:solidFill>
          <a:ln w="190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ffectLst>
            <a:outerShdw dist="137372" dir="3378595" algn="ctr" rotWithShape="0">
              <a:srgbClr val="FF5050">
                <a:alpha val="50000"/>
              </a:srgbClr>
            </a:outerShdw>
          </a:effectLst>
        </p:spPr>
        <p:txBody>
          <a:bodyPr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1508" name="Freeform 5"/>
          <p:cNvSpPr/>
          <p:nvPr/>
        </p:nvSpPr>
        <p:spPr>
          <a:xfrm>
            <a:off x="1562100" y="2174875"/>
            <a:ext cx="2816225" cy="2306638"/>
          </a:xfrm>
          <a:custGeom>
            <a:avLst/>
            <a:gdLst>
              <a:gd name="txL" fmla="*/ 0 w 1775"/>
              <a:gd name="txT" fmla="*/ 0 h 1453"/>
              <a:gd name="txR" fmla="*/ 1775 w 1775"/>
              <a:gd name="txB" fmla="*/ 1453 h 1453"/>
            </a:gdLst>
            <a:ahLst/>
            <a:cxnLst>
              <a:cxn ang="0">
                <a:pos x="1399" y="1421"/>
              </a:cxn>
              <a:cxn ang="0">
                <a:pos x="1408" y="1359"/>
              </a:cxn>
              <a:cxn ang="0">
                <a:pos x="1384" y="1292"/>
              </a:cxn>
              <a:cxn ang="0">
                <a:pos x="1360" y="1221"/>
              </a:cxn>
              <a:cxn ang="0">
                <a:pos x="1330" y="1259"/>
              </a:cxn>
              <a:cxn ang="0">
                <a:pos x="1300" y="1272"/>
              </a:cxn>
              <a:cxn ang="0">
                <a:pos x="1225" y="1229"/>
              </a:cxn>
              <a:cxn ang="0">
                <a:pos x="1189" y="1242"/>
              </a:cxn>
              <a:cxn ang="0">
                <a:pos x="1133" y="1267"/>
              </a:cxn>
              <a:cxn ang="0">
                <a:pos x="998" y="1302"/>
              </a:cxn>
              <a:cxn ang="0">
                <a:pos x="956" y="1274"/>
              </a:cxn>
              <a:cxn ang="0">
                <a:pos x="950" y="1247"/>
              </a:cxn>
              <a:cxn ang="0">
                <a:pos x="923" y="1212"/>
              </a:cxn>
              <a:cxn ang="0">
                <a:pos x="896" y="1206"/>
              </a:cxn>
              <a:cxn ang="0">
                <a:pos x="826" y="1167"/>
              </a:cxn>
              <a:cxn ang="0">
                <a:pos x="760" y="1214"/>
              </a:cxn>
              <a:cxn ang="0">
                <a:pos x="739" y="1220"/>
              </a:cxn>
              <a:cxn ang="0">
                <a:pos x="736" y="1170"/>
              </a:cxn>
              <a:cxn ang="0">
                <a:pos x="634" y="1169"/>
              </a:cxn>
              <a:cxn ang="0">
                <a:pos x="556" y="1142"/>
              </a:cxn>
              <a:cxn ang="0">
                <a:pos x="529" y="1101"/>
              </a:cxn>
              <a:cxn ang="0">
                <a:pos x="497" y="1071"/>
              </a:cxn>
              <a:cxn ang="0">
                <a:pos x="445" y="1011"/>
              </a:cxn>
              <a:cxn ang="0">
                <a:pos x="395" y="975"/>
              </a:cxn>
              <a:cxn ang="0">
                <a:pos x="329" y="884"/>
              </a:cxn>
              <a:cxn ang="0">
                <a:pos x="266" y="890"/>
              </a:cxn>
              <a:cxn ang="0">
                <a:pos x="215" y="840"/>
              </a:cxn>
              <a:cxn ang="0">
                <a:pos x="149" y="768"/>
              </a:cxn>
              <a:cxn ang="0">
                <a:pos x="136" y="726"/>
              </a:cxn>
              <a:cxn ang="0">
                <a:pos x="136" y="662"/>
              </a:cxn>
              <a:cxn ang="0">
                <a:pos x="167" y="668"/>
              </a:cxn>
              <a:cxn ang="0">
                <a:pos x="199" y="633"/>
              </a:cxn>
              <a:cxn ang="0">
                <a:pos x="215" y="524"/>
              </a:cxn>
              <a:cxn ang="0">
                <a:pos x="182" y="471"/>
              </a:cxn>
              <a:cxn ang="0">
                <a:pos x="181" y="426"/>
              </a:cxn>
              <a:cxn ang="0">
                <a:pos x="137" y="399"/>
              </a:cxn>
              <a:cxn ang="0">
                <a:pos x="94" y="359"/>
              </a:cxn>
              <a:cxn ang="0">
                <a:pos x="76" y="342"/>
              </a:cxn>
              <a:cxn ang="0">
                <a:pos x="74" y="273"/>
              </a:cxn>
              <a:cxn ang="0">
                <a:pos x="43" y="242"/>
              </a:cxn>
              <a:cxn ang="0">
                <a:pos x="17" y="206"/>
              </a:cxn>
              <a:cxn ang="0">
                <a:pos x="50" y="207"/>
              </a:cxn>
              <a:cxn ang="0">
                <a:pos x="49" y="104"/>
              </a:cxn>
              <a:cxn ang="0">
                <a:pos x="19" y="44"/>
              </a:cxn>
              <a:cxn ang="0">
                <a:pos x="44" y="2"/>
              </a:cxn>
              <a:cxn ang="0">
                <a:pos x="73" y="18"/>
              </a:cxn>
              <a:cxn ang="0">
                <a:pos x="112" y="78"/>
              </a:cxn>
              <a:cxn ang="0">
                <a:pos x="140" y="134"/>
              </a:cxn>
              <a:cxn ang="0">
                <a:pos x="179" y="215"/>
              </a:cxn>
              <a:cxn ang="0">
                <a:pos x="217" y="290"/>
              </a:cxn>
              <a:cxn ang="0">
                <a:pos x="299" y="383"/>
              </a:cxn>
              <a:cxn ang="0">
                <a:pos x="722" y="411"/>
              </a:cxn>
              <a:cxn ang="0">
                <a:pos x="1091" y="302"/>
              </a:cxn>
              <a:cxn ang="0">
                <a:pos x="1471" y="369"/>
              </a:cxn>
              <a:cxn ang="0">
                <a:pos x="1724" y="567"/>
              </a:cxn>
              <a:cxn ang="0">
                <a:pos x="1727" y="950"/>
              </a:cxn>
              <a:cxn ang="0">
                <a:pos x="1636" y="1173"/>
              </a:cxn>
              <a:cxn ang="0">
                <a:pos x="1465" y="1395"/>
              </a:cxn>
              <a:cxn ang="0">
                <a:pos x="1393" y="1445"/>
              </a:cxn>
            </a:cxnLst>
            <a:rect l="txL" t="txT" r="txR" b="txB"/>
            <a:pathLst>
              <a:path w="1775" h="1453">
                <a:moveTo>
                  <a:pt x="1393" y="1445"/>
                </a:moveTo>
                <a:cubicBezTo>
                  <a:pt x="1394" y="1441"/>
                  <a:pt x="1396" y="1426"/>
                  <a:pt x="1399" y="1421"/>
                </a:cubicBezTo>
                <a:cubicBezTo>
                  <a:pt x="1402" y="1416"/>
                  <a:pt x="1407" y="1422"/>
                  <a:pt x="1409" y="1412"/>
                </a:cubicBezTo>
                <a:cubicBezTo>
                  <a:pt x="1411" y="1402"/>
                  <a:pt x="1407" y="1373"/>
                  <a:pt x="1408" y="1359"/>
                </a:cubicBezTo>
                <a:cubicBezTo>
                  <a:pt x="1409" y="1345"/>
                  <a:pt x="1422" y="1340"/>
                  <a:pt x="1418" y="1329"/>
                </a:cubicBezTo>
                <a:cubicBezTo>
                  <a:pt x="1414" y="1318"/>
                  <a:pt x="1391" y="1303"/>
                  <a:pt x="1384" y="1292"/>
                </a:cubicBezTo>
                <a:cubicBezTo>
                  <a:pt x="1377" y="1281"/>
                  <a:pt x="1383" y="1274"/>
                  <a:pt x="1379" y="1262"/>
                </a:cubicBezTo>
                <a:cubicBezTo>
                  <a:pt x="1375" y="1250"/>
                  <a:pt x="1368" y="1226"/>
                  <a:pt x="1360" y="1221"/>
                </a:cubicBezTo>
                <a:cubicBezTo>
                  <a:pt x="1352" y="1216"/>
                  <a:pt x="1338" y="1227"/>
                  <a:pt x="1333" y="1233"/>
                </a:cubicBezTo>
                <a:cubicBezTo>
                  <a:pt x="1328" y="1239"/>
                  <a:pt x="1333" y="1254"/>
                  <a:pt x="1330" y="1259"/>
                </a:cubicBezTo>
                <a:cubicBezTo>
                  <a:pt x="1327" y="1264"/>
                  <a:pt x="1321" y="1264"/>
                  <a:pt x="1316" y="1266"/>
                </a:cubicBezTo>
                <a:cubicBezTo>
                  <a:pt x="1311" y="1268"/>
                  <a:pt x="1312" y="1279"/>
                  <a:pt x="1300" y="1272"/>
                </a:cubicBezTo>
                <a:cubicBezTo>
                  <a:pt x="1288" y="1265"/>
                  <a:pt x="1255" y="1233"/>
                  <a:pt x="1243" y="1226"/>
                </a:cubicBezTo>
                <a:cubicBezTo>
                  <a:pt x="1231" y="1219"/>
                  <a:pt x="1232" y="1229"/>
                  <a:pt x="1225" y="1229"/>
                </a:cubicBezTo>
                <a:cubicBezTo>
                  <a:pt x="1218" y="1229"/>
                  <a:pt x="1207" y="1224"/>
                  <a:pt x="1201" y="1226"/>
                </a:cubicBezTo>
                <a:cubicBezTo>
                  <a:pt x="1195" y="1228"/>
                  <a:pt x="1196" y="1239"/>
                  <a:pt x="1189" y="1242"/>
                </a:cubicBezTo>
                <a:cubicBezTo>
                  <a:pt x="1182" y="1245"/>
                  <a:pt x="1165" y="1241"/>
                  <a:pt x="1156" y="1245"/>
                </a:cubicBezTo>
                <a:cubicBezTo>
                  <a:pt x="1147" y="1249"/>
                  <a:pt x="1149" y="1256"/>
                  <a:pt x="1133" y="1267"/>
                </a:cubicBezTo>
                <a:cubicBezTo>
                  <a:pt x="1117" y="1278"/>
                  <a:pt x="1080" y="1307"/>
                  <a:pt x="1058" y="1313"/>
                </a:cubicBezTo>
                <a:cubicBezTo>
                  <a:pt x="1036" y="1319"/>
                  <a:pt x="1011" y="1303"/>
                  <a:pt x="998" y="1302"/>
                </a:cubicBezTo>
                <a:cubicBezTo>
                  <a:pt x="985" y="1301"/>
                  <a:pt x="986" y="1313"/>
                  <a:pt x="979" y="1308"/>
                </a:cubicBezTo>
                <a:cubicBezTo>
                  <a:pt x="972" y="1303"/>
                  <a:pt x="959" y="1283"/>
                  <a:pt x="956" y="1274"/>
                </a:cubicBezTo>
                <a:cubicBezTo>
                  <a:pt x="953" y="1265"/>
                  <a:pt x="962" y="1257"/>
                  <a:pt x="961" y="1253"/>
                </a:cubicBezTo>
                <a:cubicBezTo>
                  <a:pt x="960" y="1249"/>
                  <a:pt x="954" y="1249"/>
                  <a:pt x="950" y="1247"/>
                </a:cubicBezTo>
                <a:cubicBezTo>
                  <a:pt x="946" y="1245"/>
                  <a:pt x="943" y="1247"/>
                  <a:pt x="938" y="1241"/>
                </a:cubicBezTo>
                <a:cubicBezTo>
                  <a:pt x="933" y="1235"/>
                  <a:pt x="927" y="1217"/>
                  <a:pt x="923" y="1212"/>
                </a:cubicBezTo>
                <a:cubicBezTo>
                  <a:pt x="919" y="1207"/>
                  <a:pt x="917" y="1209"/>
                  <a:pt x="913" y="1208"/>
                </a:cubicBezTo>
                <a:cubicBezTo>
                  <a:pt x="909" y="1207"/>
                  <a:pt x="906" y="1210"/>
                  <a:pt x="896" y="1206"/>
                </a:cubicBezTo>
                <a:cubicBezTo>
                  <a:pt x="886" y="1202"/>
                  <a:pt x="863" y="1187"/>
                  <a:pt x="851" y="1181"/>
                </a:cubicBezTo>
                <a:cubicBezTo>
                  <a:pt x="839" y="1175"/>
                  <a:pt x="836" y="1168"/>
                  <a:pt x="826" y="1167"/>
                </a:cubicBezTo>
                <a:cubicBezTo>
                  <a:pt x="816" y="1166"/>
                  <a:pt x="799" y="1165"/>
                  <a:pt x="788" y="1173"/>
                </a:cubicBezTo>
                <a:cubicBezTo>
                  <a:pt x="777" y="1181"/>
                  <a:pt x="767" y="1205"/>
                  <a:pt x="760" y="1214"/>
                </a:cubicBezTo>
                <a:cubicBezTo>
                  <a:pt x="753" y="1223"/>
                  <a:pt x="749" y="1225"/>
                  <a:pt x="746" y="1226"/>
                </a:cubicBezTo>
                <a:cubicBezTo>
                  <a:pt x="743" y="1227"/>
                  <a:pt x="742" y="1224"/>
                  <a:pt x="739" y="1220"/>
                </a:cubicBezTo>
                <a:cubicBezTo>
                  <a:pt x="736" y="1216"/>
                  <a:pt x="731" y="1213"/>
                  <a:pt x="730" y="1205"/>
                </a:cubicBezTo>
                <a:cubicBezTo>
                  <a:pt x="729" y="1197"/>
                  <a:pt x="746" y="1175"/>
                  <a:pt x="736" y="1170"/>
                </a:cubicBezTo>
                <a:cubicBezTo>
                  <a:pt x="726" y="1165"/>
                  <a:pt x="684" y="1173"/>
                  <a:pt x="667" y="1173"/>
                </a:cubicBezTo>
                <a:cubicBezTo>
                  <a:pt x="650" y="1173"/>
                  <a:pt x="647" y="1174"/>
                  <a:pt x="634" y="1169"/>
                </a:cubicBezTo>
                <a:cubicBezTo>
                  <a:pt x="621" y="1164"/>
                  <a:pt x="603" y="1144"/>
                  <a:pt x="590" y="1140"/>
                </a:cubicBezTo>
                <a:cubicBezTo>
                  <a:pt x="577" y="1136"/>
                  <a:pt x="565" y="1143"/>
                  <a:pt x="556" y="1142"/>
                </a:cubicBezTo>
                <a:cubicBezTo>
                  <a:pt x="547" y="1141"/>
                  <a:pt x="540" y="1140"/>
                  <a:pt x="536" y="1133"/>
                </a:cubicBezTo>
                <a:cubicBezTo>
                  <a:pt x="532" y="1126"/>
                  <a:pt x="535" y="1107"/>
                  <a:pt x="529" y="1101"/>
                </a:cubicBezTo>
                <a:cubicBezTo>
                  <a:pt x="523" y="1095"/>
                  <a:pt x="507" y="1102"/>
                  <a:pt x="502" y="1097"/>
                </a:cubicBezTo>
                <a:cubicBezTo>
                  <a:pt x="497" y="1092"/>
                  <a:pt x="504" y="1080"/>
                  <a:pt x="497" y="1071"/>
                </a:cubicBezTo>
                <a:cubicBezTo>
                  <a:pt x="490" y="1062"/>
                  <a:pt x="467" y="1054"/>
                  <a:pt x="458" y="1044"/>
                </a:cubicBezTo>
                <a:cubicBezTo>
                  <a:pt x="449" y="1034"/>
                  <a:pt x="454" y="1019"/>
                  <a:pt x="445" y="1011"/>
                </a:cubicBezTo>
                <a:cubicBezTo>
                  <a:pt x="436" y="1003"/>
                  <a:pt x="414" y="1004"/>
                  <a:pt x="406" y="998"/>
                </a:cubicBezTo>
                <a:cubicBezTo>
                  <a:pt x="398" y="992"/>
                  <a:pt x="407" y="987"/>
                  <a:pt x="395" y="975"/>
                </a:cubicBezTo>
                <a:cubicBezTo>
                  <a:pt x="383" y="963"/>
                  <a:pt x="348" y="939"/>
                  <a:pt x="337" y="924"/>
                </a:cubicBezTo>
                <a:cubicBezTo>
                  <a:pt x="326" y="909"/>
                  <a:pt x="335" y="893"/>
                  <a:pt x="329" y="884"/>
                </a:cubicBezTo>
                <a:cubicBezTo>
                  <a:pt x="323" y="875"/>
                  <a:pt x="314" y="871"/>
                  <a:pt x="304" y="872"/>
                </a:cubicBezTo>
                <a:cubicBezTo>
                  <a:pt x="294" y="873"/>
                  <a:pt x="275" y="889"/>
                  <a:pt x="266" y="890"/>
                </a:cubicBezTo>
                <a:cubicBezTo>
                  <a:pt x="257" y="891"/>
                  <a:pt x="259" y="884"/>
                  <a:pt x="250" y="876"/>
                </a:cubicBezTo>
                <a:cubicBezTo>
                  <a:pt x="241" y="868"/>
                  <a:pt x="224" y="852"/>
                  <a:pt x="215" y="840"/>
                </a:cubicBezTo>
                <a:cubicBezTo>
                  <a:pt x="206" y="828"/>
                  <a:pt x="204" y="813"/>
                  <a:pt x="193" y="801"/>
                </a:cubicBezTo>
                <a:cubicBezTo>
                  <a:pt x="182" y="789"/>
                  <a:pt x="158" y="777"/>
                  <a:pt x="149" y="768"/>
                </a:cubicBezTo>
                <a:cubicBezTo>
                  <a:pt x="140" y="759"/>
                  <a:pt x="142" y="756"/>
                  <a:pt x="140" y="749"/>
                </a:cubicBezTo>
                <a:cubicBezTo>
                  <a:pt x="138" y="742"/>
                  <a:pt x="136" y="733"/>
                  <a:pt x="136" y="726"/>
                </a:cubicBezTo>
                <a:cubicBezTo>
                  <a:pt x="136" y="719"/>
                  <a:pt x="140" y="718"/>
                  <a:pt x="140" y="707"/>
                </a:cubicBezTo>
                <a:cubicBezTo>
                  <a:pt x="140" y="696"/>
                  <a:pt x="135" y="672"/>
                  <a:pt x="136" y="662"/>
                </a:cubicBezTo>
                <a:cubicBezTo>
                  <a:pt x="137" y="652"/>
                  <a:pt x="141" y="647"/>
                  <a:pt x="146" y="648"/>
                </a:cubicBezTo>
                <a:cubicBezTo>
                  <a:pt x="151" y="649"/>
                  <a:pt x="160" y="665"/>
                  <a:pt x="167" y="668"/>
                </a:cubicBezTo>
                <a:cubicBezTo>
                  <a:pt x="174" y="671"/>
                  <a:pt x="182" y="671"/>
                  <a:pt x="187" y="665"/>
                </a:cubicBezTo>
                <a:cubicBezTo>
                  <a:pt x="192" y="659"/>
                  <a:pt x="199" y="653"/>
                  <a:pt x="199" y="633"/>
                </a:cubicBezTo>
                <a:cubicBezTo>
                  <a:pt x="199" y="613"/>
                  <a:pt x="187" y="563"/>
                  <a:pt x="190" y="545"/>
                </a:cubicBezTo>
                <a:cubicBezTo>
                  <a:pt x="193" y="527"/>
                  <a:pt x="215" y="533"/>
                  <a:pt x="215" y="524"/>
                </a:cubicBezTo>
                <a:cubicBezTo>
                  <a:pt x="215" y="515"/>
                  <a:pt x="193" y="501"/>
                  <a:pt x="188" y="492"/>
                </a:cubicBezTo>
                <a:cubicBezTo>
                  <a:pt x="183" y="483"/>
                  <a:pt x="185" y="479"/>
                  <a:pt x="182" y="471"/>
                </a:cubicBezTo>
                <a:cubicBezTo>
                  <a:pt x="179" y="463"/>
                  <a:pt x="173" y="451"/>
                  <a:pt x="173" y="444"/>
                </a:cubicBezTo>
                <a:cubicBezTo>
                  <a:pt x="173" y="437"/>
                  <a:pt x="181" y="431"/>
                  <a:pt x="181" y="426"/>
                </a:cubicBezTo>
                <a:cubicBezTo>
                  <a:pt x="181" y="421"/>
                  <a:pt x="183" y="418"/>
                  <a:pt x="176" y="414"/>
                </a:cubicBezTo>
                <a:cubicBezTo>
                  <a:pt x="169" y="410"/>
                  <a:pt x="149" y="406"/>
                  <a:pt x="137" y="399"/>
                </a:cubicBezTo>
                <a:cubicBezTo>
                  <a:pt x="125" y="392"/>
                  <a:pt x="114" y="376"/>
                  <a:pt x="107" y="369"/>
                </a:cubicBezTo>
                <a:cubicBezTo>
                  <a:pt x="100" y="362"/>
                  <a:pt x="98" y="361"/>
                  <a:pt x="94" y="359"/>
                </a:cubicBezTo>
                <a:cubicBezTo>
                  <a:pt x="90" y="357"/>
                  <a:pt x="82" y="359"/>
                  <a:pt x="79" y="356"/>
                </a:cubicBezTo>
                <a:cubicBezTo>
                  <a:pt x="76" y="353"/>
                  <a:pt x="76" y="353"/>
                  <a:pt x="76" y="342"/>
                </a:cubicBezTo>
                <a:cubicBezTo>
                  <a:pt x="76" y="331"/>
                  <a:pt x="79" y="302"/>
                  <a:pt x="79" y="291"/>
                </a:cubicBezTo>
                <a:cubicBezTo>
                  <a:pt x="79" y="280"/>
                  <a:pt x="77" y="277"/>
                  <a:pt x="74" y="273"/>
                </a:cubicBezTo>
                <a:cubicBezTo>
                  <a:pt x="71" y="269"/>
                  <a:pt x="63" y="271"/>
                  <a:pt x="58" y="266"/>
                </a:cubicBezTo>
                <a:cubicBezTo>
                  <a:pt x="53" y="261"/>
                  <a:pt x="50" y="249"/>
                  <a:pt x="43" y="242"/>
                </a:cubicBezTo>
                <a:cubicBezTo>
                  <a:pt x="36" y="235"/>
                  <a:pt x="18" y="230"/>
                  <a:pt x="14" y="224"/>
                </a:cubicBezTo>
                <a:cubicBezTo>
                  <a:pt x="10" y="218"/>
                  <a:pt x="15" y="210"/>
                  <a:pt x="17" y="206"/>
                </a:cubicBezTo>
                <a:cubicBezTo>
                  <a:pt x="19" y="202"/>
                  <a:pt x="23" y="203"/>
                  <a:pt x="28" y="203"/>
                </a:cubicBezTo>
                <a:cubicBezTo>
                  <a:pt x="33" y="203"/>
                  <a:pt x="46" y="215"/>
                  <a:pt x="50" y="207"/>
                </a:cubicBezTo>
                <a:cubicBezTo>
                  <a:pt x="54" y="199"/>
                  <a:pt x="50" y="172"/>
                  <a:pt x="50" y="155"/>
                </a:cubicBezTo>
                <a:cubicBezTo>
                  <a:pt x="50" y="138"/>
                  <a:pt x="56" y="116"/>
                  <a:pt x="49" y="104"/>
                </a:cubicBezTo>
                <a:cubicBezTo>
                  <a:pt x="42" y="92"/>
                  <a:pt x="10" y="90"/>
                  <a:pt x="5" y="80"/>
                </a:cubicBezTo>
                <a:cubicBezTo>
                  <a:pt x="0" y="70"/>
                  <a:pt x="17" y="54"/>
                  <a:pt x="19" y="44"/>
                </a:cubicBezTo>
                <a:cubicBezTo>
                  <a:pt x="21" y="34"/>
                  <a:pt x="15" y="28"/>
                  <a:pt x="19" y="21"/>
                </a:cubicBezTo>
                <a:cubicBezTo>
                  <a:pt x="23" y="14"/>
                  <a:pt x="38" y="4"/>
                  <a:pt x="44" y="2"/>
                </a:cubicBezTo>
                <a:cubicBezTo>
                  <a:pt x="50" y="0"/>
                  <a:pt x="48" y="3"/>
                  <a:pt x="53" y="6"/>
                </a:cubicBezTo>
                <a:cubicBezTo>
                  <a:pt x="58" y="9"/>
                  <a:pt x="66" y="11"/>
                  <a:pt x="73" y="18"/>
                </a:cubicBezTo>
                <a:cubicBezTo>
                  <a:pt x="80" y="25"/>
                  <a:pt x="87" y="41"/>
                  <a:pt x="94" y="51"/>
                </a:cubicBezTo>
                <a:cubicBezTo>
                  <a:pt x="101" y="61"/>
                  <a:pt x="108" y="69"/>
                  <a:pt x="112" y="78"/>
                </a:cubicBezTo>
                <a:cubicBezTo>
                  <a:pt x="116" y="87"/>
                  <a:pt x="114" y="98"/>
                  <a:pt x="119" y="107"/>
                </a:cubicBezTo>
                <a:cubicBezTo>
                  <a:pt x="124" y="116"/>
                  <a:pt x="135" y="124"/>
                  <a:pt x="140" y="134"/>
                </a:cubicBezTo>
                <a:cubicBezTo>
                  <a:pt x="145" y="144"/>
                  <a:pt x="145" y="151"/>
                  <a:pt x="151" y="164"/>
                </a:cubicBezTo>
                <a:cubicBezTo>
                  <a:pt x="157" y="177"/>
                  <a:pt x="172" y="200"/>
                  <a:pt x="179" y="215"/>
                </a:cubicBezTo>
                <a:cubicBezTo>
                  <a:pt x="186" y="230"/>
                  <a:pt x="185" y="240"/>
                  <a:pt x="191" y="252"/>
                </a:cubicBezTo>
                <a:cubicBezTo>
                  <a:pt x="197" y="264"/>
                  <a:pt x="211" y="278"/>
                  <a:pt x="217" y="290"/>
                </a:cubicBezTo>
                <a:cubicBezTo>
                  <a:pt x="223" y="302"/>
                  <a:pt x="216" y="308"/>
                  <a:pt x="230" y="324"/>
                </a:cubicBezTo>
                <a:cubicBezTo>
                  <a:pt x="244" y="340"/>
                  <a:pt x="250" y="362"/>
                  <a:pt x="299" y="383"/>
                </a:cubicBezTo>
                <a:cubicBezTo>
                  <a:pt x="348" y="404"/>
                  <a:pt x="453" y="444"/>
                  <a:pt x="523" y="449"/>
                </a:cubicBezTo>
                <a:cubicBezTo>
                  <a:pt x="593" y="454"/>
                  <a:pt x="659" y="428"/>
                  <a:pt x="722" y="411"/>
                </a:cubicBezTo>
                <a:cubicBezTo>
                  <a:pt x="785" y="394"/>
                  <a:pt x="841" y="365"/>
                  <a:pt x="902" y="347"/>
                </a:cubicBezTo>
                <a:cubicBezTo>
                  <a:pt x="963" y="329"/>
                  <a:pt x="1024" y="308"/>
                  <a:pt x="1091" y="302"/>
                </a:cubicBezTo>
                <a:cubicBezTo>
                  <a:pt x="1158" y="296"/>
                  <a:pt x="1240" y="300"/>
                  <a:pt x="1303" y="311"/>
                </a:cubicBezTo>
                <a:cubicBezTo>
                  <a:pt x="1366" y="322"/>
                  <a:pt x="1420" y="346"/>
                  <a:pt x="1471" y="369"/>
                </a:cubicBezTo>
                <a:cubicBezTo>
                  <a:pt x="1522" y="392"/>
                  <a:pt x="1570" y="419"/>
                  <a:pt x="1612" y="452"/>
                </a:cubicBezTo>
                <a:cubicBezTo>
                  <a:pt x="1654" y="485"/>
                  <a:pt x="1697" y="522"/>
                  <a:pt x="1724" y="567"/>
                </a:cubicBezTo>
                <a:cubicBezTo>
                  <a:pt x="1751" y="612"/>
                  <a:pt x="1775" y="659"/>
                  <a:pt x="1775" y="723"/>
                </a:cubicBezTo>
                <a:cubicBezTo>
                  <a:pt x="1775" y="787"/>
                  <a:pt x="1740" y="898"/>
                  <a:pt x="1727" y="950"/>
                </a:cubicBezTo>
                <a:cubicBezTo>
                  <a:pt x="1714" y="1002"/>
                  <a:pt x="1714" y="997"/>
                  <a:pt x="1699" y="1034"/>
                </a:cubicBezTo>
                <a:cubicBezTo>
                  <a:pt x="1684" y="1071"/>
                  <a:pt x="1658" y="1132"/>
                  <a:pt x="1636" y="1173"/>
                </a:cubicBezTo>
                <a:cubicBezTo>
                  <a:pt x="1614" y="1214"/>
                  <a:pt x="1594" y="1241"/>
                  <a:pt x="1565" y="1278"/>
                </a:cubicBezTo>
                <a:cubicBezTo>
                  <a:pt x="1536" y="1315"/>
                  <a:pt x="1494" y="1367"/>
                  <a:pt x="1465" y="1395"/>
                </a:cubicBezTo>
                <a:cubicBezTo>
                  <a:pt x="1436" y="1423"/>
                  <a:pt x="1405" y="1437"/>
                  <a:pt x="1393" y="1445"/>
                </a:cubicBezTo>
                <a:cubicBezTo>
                  <a:pt x="1381" y="1453"/>
                  <a:pt x="1393" y="1445"/>
                  <a:pt x="1393" y="1445"/>
                </a:cubicBezTo>
                <a:close/>
              </a:path>
            </a:pathLst>
          </a:custGeom>
          <a:solidFill>
            <a:srgbClr val="FF7578"/>
          </a:solidFill>
          <a:ln w="190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ffectLst>
            <a:outerShdw dist="125724" dir="2699999" algn="ctr" rotWithShape="0">
              <a:schemeClr val="bg2"/>
            </a:outerShdw>
          </a:effectLst>
        </p:spPr>
        <p:txBody>
          <a:bodyPr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1509" name="Text Box 14"/>
          <p:cNvSpPr txBox="1"/>
          <p:nvPr/>
        </p:nvSpPr>
        <p:spPr>
          <a:xfrm>
            <a:off x="6816725" y="3141663"/>
            <a:ext cx="3529013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x-none" sz="2000" b="1" dirty="0">
                <a:latin typeface="宋体" panose="02010600030101010101" pitchFamily="2" charset="-122"/>
              </a:rPr>
              <a:t>1</a:t>
            </a:r>
            <a:r>
              <a:rPr lang="zh-CN" altLang="en-US" sz="2000" b="1" dirty="0">
                <a:latin typeface="宋体" panose="02010600030101010101" pitchFamily="2" charset="-122"/>
              </a:rPr>
              <a:t>、读图，观察说出我国地势第一、第二阶梯以哪些山脉为分界线？地势多高？以哪些地形为主？</a:t>
            </a:r>
            <a:endParaRPr lang="zh-CN" altLang="en-US" sz="2000" b="1" dirty="0">
              <a:latin typeface="宋体" panose="02010600030101010101" pitchFamily="2" charset="-122"/>
            </a:endParaRPr>
          </a:p>
        </p:txBody>
      </p:sp>
      <p:sp>
        <p:nvSpPr>
          <p:cNvPr id="21510" name="Text Box 15"/>
          <p:cNvSpPr txBox="1"/>
          <p:nvPr/>
        </p:nvSpPr>
        <p:spPr>
          <a:xfrm>
            <a:off x="6816725" y="4654550"/>
            <a:ext cx="3492500" cy="398780"/>
          </a:xfrm>
          <a:prstGeom prst="rect">
            <a:avLst/>
          </a:prstGeom>
          <a:noFill/>
          <a:ln w="9525">
            <a:noFill/>
          </a:ln>
          <a:effectLst>
            <a:outerShdw dist="25400" algn="ctr" rotWithShape="0">
              <a:schemeClr val="bg2"/>
            </a:outerShdw>
          </a:effec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2" charset="0"/>
              </a:rPr>
              <a:t>昆仑山</a:t>
            </a:r>
            <a:r>
              <a:rPr lang="en-US" altLang="x-none" sz="2000" b="1" dirty="0">
                <a:solidFill>
                  <a:srgbClr val="FF0000"/>
                </a:solidFill>
                <a:latin typeface="Times New Roman" panose="02020603050405020304" pitchFamily="2" charset="0"/>
              </a:rPr>
              <a:t>—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2" charset="0"/>
              </a:rPr>
              <a:t>祁连山</a:t>
            </a:r>
            <a:r>
              <a:rPr lang="en-US" altLang="x-none" sz="2000" b="1" dirty="0">
                <a:solidFill>
                  <a:srgbClr val="FF0000"/>
                </a:solidFill>
                <a:latin typeface="Times New Roman" panose="02020603050405020304" pitchFamily="2" charset="0"/>
              </a:rPr>
              <a:t>—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2" charset="0"/>
              </a:rPr>
              <a:t>横断山</a:t>
            </a:r>
            <a:endParaRPr lang="zh-CN" altLang="en-US" sz="2000" b="1" dirty="0">
              <a:solidFill>
                <a:srgbClr val="FF0000"/>
              </a:solidFill>
              <a:latin typeface="Times New Roman" panose="02020603050405020304" pitchFamily="2" charset="0"/>
            </a:endParaRPr>
          </a:p>
        </p:txBody>
      </p:sp>
      <p:sp>
        <p:nvSpPr>
          <p:cNvPr id="21511" name="Text Box 16"/>
          <p:cNvSpPr txBox="1"/>
          <p:nvPr/>
        </p:nvSpPr>
        <p:spPr>
          <a:xfrm>
            <a:off x="1847850" y="5445125"/>
            <a:ext cx="8424863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x-none" sz="2000" b="1" dirty="0">
                <a:latin typeface="Times New Roman" panose="02020603050405020304" pitchFamily="2" charset="0"/>
              </a:rPr>
              <a:t>2</a:t>
            </a:r>
            <a:r>
              <a:rPr lang="zh-CN" altLang="en-US" sz="2000" b="1" dirty="0">
                <a:latin typeface="Times New Roman" panose="02020603050405020304" pitchFamily="2" charset="0"/>
              </a:rPr>
              <a:t>、第二、第三阶梯以哪些山脉为分界线？</a:t>
            </a:r>
            <a:r>
              <a:rPr lang="zh-CN" altLang="en-US" b="1" dirty="0">
                <a:latin typeface="Times New Roman" panose="02020603050405020304" pitchFamily="2" charset="0"/>
              </a:rPr>
              <a:t>地势多高？以哪些地形为主？</a:t>
            </a:r>
            <a:endParaRPr lang="zh-CN" altLang="en-US" sz="2800" b="1" dirty="0">
              <a:latin typeface="Times New Roman" panose="02020603050405020304" pitchFamily="2" charset="0"/>
            </a:endParaRPr>
          </a:p>
        </p:txBody>
      </p:sp>
      <p:sp>
        <p:nvSpPr>
          <p:cNvPr id="21512" name="Text Box 17"/>
          <p:cNvSpPr txBox="1"/>
          <p:nvPr/>
        </p:nvSpPr>
        <p:spPr>
          <a:xfrm>
            <a:off x="2495550" y="6021388"/>
            <a:ext cx="4105275" cy="398780"/>
          </a:xfrm>
          <a:prstGeom prst="rect">
            <a:avLst/>
          </a:prstGeom>
          <a:noFill/>
          <a:ln w="9525">
            <a:noFill/>
          </a:ln>
          <a:effectLst>
            <a:outerShdw dist="25400" algn="ctr" rotWithShape="0">
              <a:schemeClr val="bg2"/>
            </a:outerShdw>
          </a:effec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2" charset="0"/>
              </a:rPr>
              <a:t>大兴安岭</a:t>
            </a:r>
            <a:r>
              <a:rPr lang="en-US" altLang="x-none" sz="2000" b="1" dirty="0">
                <a:solidFill>
                  <a:srgbClr val="FF0000"/>
                </a:solidFill>
                <a:latin typeface="Times New Roman" panose="02020603050405020304" pitchFamily="2" charset="0"/>
              </a:rPr>
              <a:t>—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2" charset="0"/>
              </a:rPr>
              <a:t>太行山</a:t>
            </a:r>
            <a:r>
              <a:rPr lang="en-US" altLang="x-none" sz="2000" b="1" dirty="0">
                <a:solidFill>
                  <a:srgbClr val="FF0000"/>
                </a:solidFill>
                <a:latin typeface="Times New Roman" panose="02020603050405020304" pitchFamily="2" charset="0"/>
              </a:rPr>
              <a:t>—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2" charset="0"/>
              </a:rPr>
              <a:t>巫山</a:t>
            </a:r>
            <a:r>
              <a:rPr lang="en-US" altLang="x-none" sz="2000" b="1" dirty="0">
                <a:solidFill>
                  <a:srgbClr val="FF0000"/>
                </a:solidFill>
                <a:latin typeface="Times New Roman" panose="02020603050405020304" pitchFamily="2" charset="0"/>
              </a:rPr>
              <a:t>—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2" charset="0"/>
              </a:rPr>
              <a:t>雪峰山</a:t>
            </a:r>
            <a:endParaRPr lang="zh-CN" altLang="en-US" sz="2000" b="1" dirty="0">
              <a:solidFill>
                <a:srgbClr val="FF0000"/>
              </a:solidFill>
              <a:latin typeface="Times New Roman" panose="02020603050405020304" pitchFamily="2" charset="0"/>
            </a:endParaRPr>
          </a:p>
        </p:txBody>
      </p:sp>
      <p:sp>
        <p:nvSpPr>
          <p:cNvPr id="21513" name="Text Box 18"/>
          <p:cNvSpPr txBox="1"/>
          <p:nvPr/>
        </p:nvSpPr>
        <p:spPr>
          <a:xfrm>
            <a:off x="2206625" y="1843088"/>
            <a:ext cx="208915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x-none" sz="2000" b="1" dirty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1000-2000</a:t>
            </a:r>
            <a:r>
              <a:rPr lang="zh-CN" altLang="en-US" sz="2000" b="1" dirty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米</a:t>
            </a:r>
            <a:endParaRPr lang="zh-CN" altLang="en-US" sz="2000" b="1" dirty="0">
              <a:solidFill>
                <a:srgbClr val="0000FF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21514" name="Text Box 19"/>
          <p:cNvSpPr txBox="1"/>
          <p:nvPr/>
        </p:nvSpPr>
        <p:spPr>
          <a:xfrm>
            <a:off x="5302250" y="3211513"/>
            <a:ext cx="1514475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x-none" sz="2000" b="1" dirty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500</a:t>
            </a:r>
            <a:r>
              <a:rPr lang="zh-CN" altLang="en-US" sz="2000" b="1" dirty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米以下</a:t>
            </a:r>
            <a:endParaRPr lang="zh-CN" altLang="en-US" sz="2000" b="1" dirty="0">
              <a:solidFill>
                <a:srgbClr val="0000FF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21515" name="Text Box 20"/>
          <p:cNvSpPr txBox="1"/>
          <p:nvPr/>
        </p:nvSpPr>
        <p:spPr>
          <a:xfrm>
            <a:off x="2568575" y="3282950"/>
            <a:ext cx="93345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2" charset="0"/>
              </a:rPr>
              <a:t>高原 </a:t>
            </a:r>
            <a:endParaRPr lang="zh-CN" altLang="en-US" sz="2400" b="1" dirty="0">
              <a:solidFill>
                <a:srgbClr val="0000FF"/>
              </a:solidFill>
              <a:latin typeface="Times New Roman" panose="02020603050405020304" pitchFamily="2" charset="0"/>
            </a:endParaRPr>
          </a:p>
        </p:txBody>
      </p:sp>
      <p:sp>
        <p:nvSpPr>
          <p:cNvPr id="21516" name="AutoShape 22"/>
          <p:cNvSpPr/>
          <p:nvPr/>
        </p:nvSpPr>
        <p:spPr>
          <a:xfrm>
            <a:off x="5521325" y="2635250"/>
            <a:ext cx="142875" cy="144463"/>
          </a:xfrm>
          <a:custGeom>
            <a:avLst/>
            <a:gdLst>
              <a:gd name="txL" fmla="*/ 44642 w 144462"/>
              <a:gd name="txT" fmla="*/ 55180 h 144462"/>
              <a:gd name="txR" fmla="*/ 99820 w 144462"/>
              <a:gd name="txB" fmla="*/ 110358 h 144462"/>
            </a:gdLst>
            <a:ahLst/>
            <a:cxnLst>
              <a:cxn ang="17694720">
                <a:pos x="72231" y="0"/>
              </a:cxn>
              <a:cxn ang="11796480">
                <a:pos x="0" y="55179"/>
              </a:cxn>
              <a:cxn ang="5898240">
                <a:pos x="27590" y="144462"/>
              </a:cxn>
              <a:cxn ang="5898240">
                <a:pos x="116872" y="144462"/>
              </a:cxn>
              <a:cxn ang="0">
                <a:pos x="144462" y="55179"/>
              </a:cxn>
            </a:cxnLst>
            <a:rect l="txL" t="txT" r="txR" b="txB"/>
            <a:pathLst>
              <a:path w="144462" h="144462">
                <a:moveTo>
                  <a:pt x="0" y="55179"/>
                </a:moveTo>
                <a:lnTo>
                  <a:pt x="55180" y="55180"/>
                </a:lnTo>
                <a:lnTo>
                  <a:pt x="72231" y="0"/>
                </a:lnTo>
                <a:lnTo>
                  <a:pt x="89282" y="55180"/>
                </a:lnTo>
                <a:lnTo>
                  <a:pt x="144462" y="55179"/>
                </a:lnTo>
                <a:lnTo>
                  <a:pt x="99820" y="89282"/>
                </a:lnTo>
                <a:lnTo>
                  <a:pt x="116872" y="144462"/>
                </a:lnTo>
                <a:lnTo>
                  <a:pt x="72231" y="110358"/>
                </a:lnTo>
                <a:lnTo>
                  <a:pt x="27590" y="144462"/>
                </a:lnTo>
                <a:lnTo>
                  <a:pt x="44642" y="89282"/>
                </a:lnTo>
                <a:close/>
              </a:path>
            </a:pathLst>
          </a:custGeom>
          <a:solidFill>
            <a:srgbClr val="FE0055"/>
          </a:solidFill>
          <a:ln w="9525" cap="flat" cmpd="sng">
            <a:solidFill>
              <a:srgbClr val="FE0055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1517" name="Text Box 23"/>
          <p:cNvSpPr txBox="1"/>
          <p:nvPr/>
        </p:nvSpPr>
        <p:spPr>
          <a:xfrm>
            <a:off x="1990725" y="2851150"/>
            <a:ext cx="1800225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x-none" sz="2000" b="1" dirty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4000</a:t>
            </a:r>
            <a:r>
              <a:rPr lang="zh-CN" altLang="en-US" sz="2000" b="1" dirty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米以上</a:t>
            </a:r>
            <a:endParaRPr lang="zh-CN" altLang="en-US" sz="2000" b="1" dirty="0">
              <a:solidFill>
                <a:srgbClr val="0000FF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21518" name="WordArt 24"/>
          <p:cNvSpPr>
            <a:spLocks noTextEdit="1"/>
          </p:cNvSpPr>
          <p:nvPr/>
        </p:nvSpPr>
        <p:spPr>
          <a:xfrm>
            <a:off x="8338185" y="1040765"/>
            <a:ext cx="2480945" cy="165608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</a:bodyPr>
          <a:p>
            <a:pPr algn="ctr"/>
            <a:r>
              <a:rPr lang="zh-CN" altLang="en-US" sz="3600" b="1"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活动</a:t>
            </a:r>
            <a:r>
              <a:rPr lang="zh-CN" altLang="en-US" sz="3600" b="1"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黑体" panose="02010609060101010101" pitchFamily="2" charset="-122"/>
                <a:ea typeface="黑体" panose="02010609060101010101" pitchFamily="2" charset="-122"/>
              </a:rPr>
              <a:t>一：</a:t>
            </a:r>
            <a:endParaRPr lang="zh-CN" altLang="en-US" sz="3600" b="1"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1519" name="组合 21518"/>
          <p:cNvGrpSpPr/>
          <p:nvPr/>
        </p:nvGrpSpPr>
        <p:grpSpPr>
          <a:xfrm>
            <a:off x="4584700" y="882650"/>
            <a:ext cx="1681164" cy="3913188"/>
            <a:chOff x="0" y="0"/>
            <a:chExt cx="1060" cy="2465"/>
          </a:xfrm>
        </p:grpSpPr>
        <p:sp>
          <p:nvSpPr>
            <p:cNvPr id="21520" name="Text Box 26"/>
            <p:cNvSpPr txBox="1"/>
            <p:nvPr/>
          </p:nvSpPr>
          <p:spPr>
            <a:xfrm>
              <a:off x="208" y="2238"/>
              <a:ext cx="244" cy="21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1600" b="1" dirty="0">
                  <a:solidFill>
                    <a:srgbClr val="FF0000"/>
                  </a:solidFill>
                  <a:latin typeface="Times New Roman" panose="02020603050405020304" pitchFamily="2" charset="0"/>
                  <a:ea typeface="楷体_GB2312" pitchFamily="1" charset="-122"/>
                </a:rPr>
                <a:t>山</a:t>
              </a:r>
              <a:endParaRPr lang="zh-CN" altLang="en-US" sz="1600" b="1" dirty="0">
                <a:solidFill>
                  <a:srgbClr val="FF0000"/>
                </a:solidFill>
                <a:latin typeface="Times New Roman" panose="02020603050405020304" pitchFamily="2" charset="0"/>
                <a:ea typeface="楷体_GB2312" pitchFamily="1" charset="-122"/>
              </a:endParaRPr>
            </a:p>
          </p:txBody>
        </p:sp>
        <p:sp>
          <p:nvSpPr>
            <p:cNvPr id="21521" name="Text Box 27"/>
            <p:cNvSpPr txBox="1"/>
            <p:nvPr/>
          </p:nvSpPr>
          <p:spPr>
            <a:xfrm>
              <a:off x="287" y="1941"/>
              <a:ext cx="244" cy="21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1600" b="1" dirty="0">
                  <a:solidFill>
                    <a:srgbClr val="FF0000"/>
                  </a:solidFill>
                  <a:latin typeface="Times New Roman" panose="02020603050405020304" pitchFamily="2" charset="0"/>
                  <a:ea typeface="楷体_GB2312" pitchFamily="1" charset="-122"/>
                </a:rPr>
                <a:t>雪</a:t>
              </a:r>
              <a:endParaRPr lang="zh-CN" altLang="en-US" sz="1600" b="1" dirty="0">
                <a:solidFill>
                  <a:srgbClr val="FF0000"/>
                </a:solidFill>
                <a:latin typeface="Times New Roman" panose="02020603050405020304" pitchFamily="2" charset="0"/>
                <a:ea typeface="楷体_GB2312" pitchFamily="1" charset="-122"/>
              </a:endParaRPr>
            </a:p>
          </p:txBody>
        </p:sp>
        <p:sp>
          <p:nvSpPr>
            <p:cNvPr id="21522" name="Text Box 28"/>
            <p:cNvSpPr txBox="1"/>
            <p:nvPr/>
          </p:nvSpPr>
          <p:spPr>
            <a:xfrm>
              <a:off x="299" y="2102"/>
              <a:ext cx="245" cy="21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1600" b="1" dirty="0">
                  <a:solidFill>
                    <a:srgbClr val="FF0000"/>
                  </a:solidFill>
                  <a:latin typeface="Times New Roman" panose="02020603050405020304" pitchFamily="2" charset="0"/>
                  <a:ea typeface="楷体_GB2312" pitchFamily="1" charset="-122"/>
                </a:rPr>
                <a:t>峰</a:t>
              </a:r>
              <a:endParaRPr lang="zh-CN" altLang="en-US" sz="1600" b="1" dirty="0">
                <a:solidFill>
                  <a:srgbClr val="FF0000"/>
                </a:solidFill>
                <a:latin typeface="Times New Roman" panose="02020603050405020304" pitchFamily="2" charset="0"/>
                <a:ea typeface="楷体_GB2312" pitchFamily="1" charset="-122"/>
              </a:endParaRPr>
            </a:p>
          </p:txBody>
        </p:sp>
        <p:grpSp>
          <p:nvGrpSpPr>
            <p:cNvPr id="21523" name="组合 21522"/>
            <p:cNvGrpSpPr/>
            <p:nvPr/>
          </p:nvGrpSpPr>
          <p:grpSpPr>
            <a:xfrm>
              <a:off x="0" y="0"/>
              <a:ext cx="1060" cy="2465"/>
              <a:chOff x="0" y="0"/>
              <a:chExt cx="1060" cy="2465"/>
            </a:xfrm>
          </p:grpSpPr>
          <p:grpSp>
            <p:nvGrpSpPr>
              <p:cNvPr id="21524" name="组合 21523"/>
              <p:cNvGrpSpPr/>
              <p:nvPr/>
            </p:nvGrpSpPr>
            <p:grpSpPr>
              <a:xfrm>
                <a:off x="771" y="16"/>
                <a:ext cx="289" cy="711"/>
                <a:chOff x="0" y="0"/>
                <a:chExt cx="289" cy="711"/>
              </a:xfrm>
            </p:grpSpPr>
            <p:sp>
              <p:nvSpPr>
                <p:cNvPr id="21525" name="Text Box 31"/>
                <p:cNvSpPr txBox="1"/>
                <p:nvPr/>
              </p:nvSpPr>
              <p:spPr>
                <a:xfrm>
                  <a:off x="45" y="136"/>
                  <a:ext cx="244" cy="21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>
                  <a:spAutoFit/>
                </a:bodyPr>
                <a:p>
                  <a:r>
                    <a:rPr lang="zh-CN" altLang="en-US" sz="1600" b="1" dirty="0">
                      <a:solidFill>
                        <a:srgbClr val="FF0000"/>
                      </a:solidFill>
                      <a:latin typeface="Times New Roman" panose="02020603050405020304" pitchFamily="2" charset="0"/>
                      <a:ea typeface="楷体_GB2312" pitchFamily="1" charset="-122"/>
                    </a:rPr>
                    <a:t>兴</a:t>
                  </a:r>
                  <a:endParaRPr lang="zh-CN" altLang="en-US" sz="1600" b="1" dirty="0">
                    <a:solidFill>
                      <a:srgbClr val="FF0000"/>
                    </a:solidFill>
                    <a:latin typeface="Times New Roman" panose="02020603050405020304" pitchFamily="2" charset="0"/>
                    <a:ea typeface="楷体_GB2312" pitchFamily="1" charset="-122"/>
                  </a:endParaRPr>
                </a:p>
              </p:txBody>
            </p:sp>
            <p:grpSp>
              <p:nvGrpSpPr>
                <p:cNvPr id="21526" name="组合 21525"/>
                <p:cNvGrpSpPr/>
                <p:nvPr/>
              </p:nvGrpSpPr>
              <p:grpSpPr>
                <a:xfrm>
                  <a:off x="0" y="0"/>
                  <a:ext cx="289" cy="711"/>
                  <a:chOff x="0" y="0"/>
                  <a:chExt cx="289" cy="711"/>
                </a:xfrm>
              </p:grpSpPr>
              <p:sp>
                <p:nvSpPr>
                  <p:cNvPr id="21527" name="Text Box 33"/>
                  <p:cNvSpPr txBox="1"/>
                  <p:nvPr/>
                </p:nvSpPr>
                <p:spPr>
                  <a:xfrm>
                    <a:off x="45" y="0"/>
                    <a:ext cx="244" cy="21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none">
                    <a:spAutoFit/>
                  </a:bodyPr>
                  <a:p>
                    <a:r>
                      <a:rPr lang="zh-CN" altLang="en-US" sz="1600" b="1" dirty="0">
                        <a:solidFill>
                          <a:srgbClr val="FF0000"/>
                        </a:solidFill>
                        <a:latin typeface="Times New Roman" panose="02020603050405020304" pitchFamily="2" charset="0"/>
                        <a:ea typeface="楷体_GB2312" pitchFamily="1" charset="-122"/>
                      </a:rPr>
                      <a:t>大</a:t>
                    </a:r>
                    <a:endParaRPr lang="zh-CN" altLang="en-US" sz="1600" b="1" dirty="0">
                      <a:solidFill>
                        <a:srgbClr val="FF0000"/>
                      </a:solidFill>
                      <a:latin typeface="Times New Roman" panose="02020603050405020304" pitchFamily="2" charset="0"/>
                      <a:ea typeface="楷体_GB2312" pitchFamily="1" charset="-122"/>
                    </a:endParaRPr>
                  </a:p>
                </p:txBody>
              </p:sp>
              <p:sp>
                <p:nvSpPr>
                  <p:cNvPr id="21528" name="Text Box 34"/>
                  <p:cNvSpPr txBox="1"/>
                  <p:nvPr/>
                </p:nvSpPr>
                <p:spPr>
                  <a:xfrm>
                    <a:off x="45" y="317"/>
                    <a:ext cx="244" cy="21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none">
                    <a:spAutoFit/>
                  </a:bodyPr>
                  <a:p>
                    <a:r>
                      <a:rPr lang="zh-CN" altLang="en-US" sz="1600" b="1" dirty="0">
                        <a:solidFill>
                          <a:srgbClr val="FF0000"/>
                        </a:solidFill>
                        <a:latin typeface="Times New Roman" panose="02020603050405020304" pitchFamily="2" charset="0"/>
                        <a:ea typeface="楷体_GB2312" pitchFamily="1" charset="-122"/>
                      </a:rPr>
                      <a:t>安</a:t>
                    </a:r>
                    <a:endParaRPr lang="zh-CN" altLang="en-US" sz="1600" b="1" dirty="0">
                      <a:solidFill>
                        <a:srgbClr val="FF0000"/>
                      </a:solidFill>
                      <a:latin typeface="Times New Roman" panose="02020603050405020304" pitchFamily="2" charset="0"/>
                      <a:ea typeface="楷体_GB2312" pitchFamily="1" charset="-122"/>
                    </a:endParaRPr>
                  </a:p>
                </p:txBody>
              </p:sp>
              <p:sp>
                <p:nvSpPr>
                  <p:cNvPr id="21529" name="Text Box 35"/>
                  <p:cNvSpPr txBox="1"/>
                  <p:nvPr/>
                </p:nvSpPr>
                <p:spPr>
                  <a:xfrm>
                    <a:off x="0" y="499"/>
                    <a:ext cx="244" cy="21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none">
                    <a:spAutoFit/>
                  </a:bodyPr>
                  <a:p>
                    <a:r>
                      <a:rPr lang="zh-CN" altLang="en-US" sz="1600" b="1" dirty="0">
                        <a:solidFill>
                          <a:srgbClr val="FF0000"/>
                        </a:solidFill>
                        <a:latin typeface="Times New Roman" panose="02020603050405020304" pitchFamily="2" charset="0"/>
                        <a:ea typeface="楷体_GB2312" pitchFamily="1" charset="-122"/>
                      </a:rPr>
                      <a:t>岭</a:t>
                    </a:r>
                    <a:endParaRPr lang="zh-CN" altLang="en-US" sz="1600" b="1" dirty="0">
                      <a:solidFill>
                        <a:srgbClr val="FF0000"/>
                      </a:solidFill>
                      <a:latin typeface="Times New Roman" panose="02020603050405020304" pitchFamily="2" charset="0"/>
                      <a:ea typeface="楷体_GB2312" pitchFamily="1" charset="-122"/>
                    </a:endParaRPr>
                  </a:p>
                </p:txBody>
              </p:sp>
            </p:grpSp>
          </p:grpSp>
          <p:grpSp>
            <p:nvGrpSpPr>
              <p:cNvPr id="21530" name="组合 21529"/>
              <p:cNvGrpSpPr/>
              <p:nvPr/>
            </p:nvGrpSpPr>
            <p:grpSpPr>
              <a:xfrm>
                <a:off x="272" y="894"/>
                <a:ext cx="346" cy="649"/>
                <a:chOff x="0" y="0"/>
                <a:chExt cx="346" cy="649"/>
              </a:xfrm>
            </p:grpSpPr>
            <p:sp>
              <p:nvSpPr>
                <p:cNvPr id="21531" name="Text Box 37"/>
                <p:cNvSpPr txBox="1"/>
                <p:nvPr/>
              </p:nvSpPr>
              <p:spPr>
                <a:xfrm>
                  <a:off x="0" y="273"/>
                  <a:ext cx="244" cy="21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>
                  <a:spAutoFit/>
                </a:bodyPr>
                <a:p>
                  <a:r>
                    <a:rPr lang="zh-CN" altLang="en-US" sz="1600" b="1" dirty="0">
                      <a:solidFill>
                        <a:srgbClr val="FF0000"/>
                      </a:solidFill>
                      <a:latin typeface="Times New Roman" panose="02020603050405020304" pitchFamily="2" charset="0"/>
                      <a:ea typeface="楷体_GB2312" pitchFamily="1" charset="-122"/>
                    </a:rPr>
                    <a:t>山</a:t>
                  </a:r>
                  <a:endParaRPr lang="zh-CN" altLang="en-US" sz="1600" b="1" dirty="0">
                    <a:solidFill>
                      <a:srgbClr val="FF0000"/>
                    </a:solidFill>
                    <a:latin typeface="Times New Roman" panose="02020603050405020304" pitchFamily="2" charset="0"/>
                    <a:ea typeface="楷体_GB2312" pitchFamily="1" charset="-122"/>
                  </a:endParaRPr>
                </a:p>
              </p:txBody>
            </p:sp>
            <p:grpSp>
              <p:nvGrpSpPr>
                <p:cNvPr id="21532" name="组合 21531"/>
                <p:cNvGrpSpPr/>
                <p:nvPr/>
              </p:nvGrpSpPr>
              <p:grpSpPr>
                <a:xfrm>
                  <a:off x="0" y="0"/>
                  <a:ext cx="346" cy="649"/>
                  <a:chOff x="0" y="0"/>
                  <a:chExt cx="346" cy="649"/>
                </a:xfrm>
              </p:grpSpPr>
              <p:sp>
                <p:nvSpPr>
                  <p:cNvPr id="21533" name="Text Box 39"/>
                  <p:cNvSpPr txBox="1"/>
                  <p:nvPr/>
                </p:nvSpPr>
                <p:spPr>
                  <a:xfrm>
                    <a:off x="0" y="437"/>
                    <a:ext cx="318" cy="21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>
                    <a:spAutoFit/>
                  </a:bodyPr>
                  <a:p>
                    <a:r>
                      <a:rPr lang="zh-CN" altLang="en-US" sz="1600" b="1" dirty="0">
                        <a:solidFill>
                          <a:srgbClr val="FF0000"/>
                        </a:solidFill>
                        <a:latin typeface="Times New Roman" panose="02020603050405020304" pitchFamily="2" charset="0"/>
                        <a:ea typeface="楷体_GB2312" pitchFamily="1" charset="-122"/>
                      </a:rPr>
                      <a:t>脉</a:t>
                    </a:r>
                    <a:endParaRPr lang="zh-CN" altLang="en-US" sz="1600" b="1" dirty="0">
                      <a:solidFill>
                        <a:srgbClr val="FF0000"/>
                      </a:solidFill>
                      <a:latin typeface="Times New Roman" panose="02020603050405020304" pitchFamily="2" charset="0"/>
                      <a:ea typeface="楷体_GB2312" pitchFamily="1" charset="-122"/>
                    </a:endParaRPr>
                  </a:p>
                </p:txBody>
              </p:sp>
              <p:sp>
                <p:nvSpPr>
                  <p:cNvPr id="21534" name="Text Box 40"/>
                  <p:cNvSpPr txBox="1"/>
                  <p:nvPr/>
                </p:nvSpPr>
                <p:spPr>
                  <a:xfrm>
                    <a:off x="102" y="0"/>
                    <a:ext cx="244" cy="21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none">
                    <a:spAutoFit/>
                  </a:bodyPr>
                  <a:p>
                    <a:r>
                      <a:rPr lang="zh-CN" altLang="en-US" sz="1600" b="1" dirty="0">
                        <a:solidFill>
                          <a:srgbClr val="FF0000"/>
                        </a:solidFill>
                        <a:latin typeface="Times New Roman" panose="02020603050405020304" pitchFamily="2" charset="0"/>
                        <a:ea typeface="楷体_GB2312" pitchFamily="1" charset="-122"/>
                      </a:rPr>
                      <a:t>太</a:t>
                    </a:r>
                    <a:endParaRPr lang="zh-CN" altLang="en-US" sz="1600" b="1" dirty="0">
                      <a:solidFill>
                        <a:srgbClr val="FF0000"/>
                      </a:solidFill>
                      <a:latin typeface="Times New Roman" panose="02020603050405020304" pitchFamily="2" charset="0"/>
                      <a:ea typeface="楷体_GB2312" pitchFamily="1" charset="-122"/>
                    </a:endParaRPr>
                  </a:p>
                </p:txBody>
              </p:sp>
              <p:sp>
                <p:nvSpPr>
                  <p:cNvPr id="21535" name="Text Box 41"/>
                  <p:cNvSpPr txBox="1"/>
                  <p:nvPr/>
                </p:nvSpPr>
                <p:spPr>
                  <a:xfrm>
                    <a:off x="57" y="136"/>
                    <a:ext cx="244" cy="21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none">
                    <a:spAutoFit/>
                  </a:bodyPr>
                  <a:p>
                    <a:r>
                      <a:rPr lang="zh-CN" altLang="en-US" sz="1600" b="1" dirty="0">
                        <a:solidFill>
                          <a:srgbClr val="FF0000"/>
                        </a:solidFill>
                        <a:latin typeface="Times New Roman" panose="02020603050405020304" pitchFamily="2" charset="0"/>
                        <a:ea typeface="楷体_GB2312" pitchFamily="1" charset="-122"/>
                      </a:rPr>
                      <a:t>行</a:t>
                    </a:r>
                    <a:endParaRPr lang="zh-CN" altLang="en-US" sz="1600" b="1" dirty="0">
                      <a:solidFill>
                        <a:srgbClr val="FF0000"/>
                      </a:solidFill>
                      <a:latin typeface="Times New Roman" panose="02020603050405020304" pitchFamily="2" charset="0"/>
                      <a:ea typeface="楷体_GB2312" pitchFamily="1" charset="-122"/>
                    </a:endParaRPr>
                  </a:p>
                </p:txBody>
              </p:sp>
            </p:grpSp>
          </p:grpSp>
          <p:grpSp>
            <p:nvGrpSpPr>
              <p:cNvPr id="21536" name="组合 21535"/>
              <p:cNvGrpSpPr/>
              <p:nvPr/>
            </p:nvGrpSpPr>
            <p:grpSpPr>
              <a:xfrm>
                <a:off x="118" y="1694"/>
                <a:ext cx="244" cy="360"/>
                <a:chOff x="0" y="0"/>
                <a:chExt cx="244" cy="360"/>
              </a:xfrm>
            </p:grpSpPr>
            <p:sp>
              <p:nvSpPr>
                <p:cNvPr id="21537" name="Text Box 43"/>
                <p:cNvSpPr txBox="1"/>
                <p:nvPr/>
              </p:nvSpPr>
              <p:spPr>
                <a:xfrm>
                  <a:off x="0" y="148"/>
                  <a:ext cx="244" cy="21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>
                  <a:spAutoFit/>
                </a:bodyPr>
                <a:p>
                  <a:r>
                    <a:rPr lang="zh-CN" altLang="en-US" sz="1600" b="1" dirty="0">
                      <a:solidFill>
                        <a:srgbClr val="FF0000"/>
                      </a:solidFill>
                      <a:latin typeface="Times New Roman" panose="02020603050405020304" pitchFamily="2" charset="0"/>
                      <a:ea typeface="楷体_GB2312" pitchFamily="1" charset="-122"/>
                    </a:rPr>
                    <a:t>山</a:t>
                  </a:r>
                  <a:endParaRPr lang="zh-CN" altLang="en-US" sz="1600" b="1" dirty="0">
                    <a:solidFill>
                      <a:srgbClr val="FF0000"/>
                    </a:solidFill>
                    <a:latin typeface="Times New Roman" panose="02020603050405020304" pitchFamily="2" charset="0"/>
                    <a:ea typeface="楷体_GB2312" pitchFamily="1" charset="-122"/>
                  </a:endParaRPr>
                </a:p>
              </p:txBody>
            </p:sp>
            <p:sp>
              <p:nvSpPr>
                <p:cNvPr id="21538" name="Text Box 44"/>
                <p:cNvSpPr txBox="1"/>
                <p:nvPr/>
              </p:nvSpPr>
              <p:spPr>
                <a:xfrm>
                  <a:off x="0" y="0"/>
                  <a:ext cx="244" cy="21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>
                  <a:spAutoFit/>
                </a:bodyPr>
                <a:p>
                  <a:r>
                    <a:rPr lang="zh-CN" altLang="en-US" sz="1600" b="1" dirty="0">
                      <a:solidFill>
                        <a:srgbClr val="FF0000"/>
                      </a:solidFill>
                      <a:latin typeface="Times New Roman" panose="02020603050405020304" pitchFamily="2" charset="0"/>
                      <a:ea typeface="楷体_GB2312" pitchFamily="1" charset="-122"/>
                    </a:rPr>
                    <a:t>巫</a:t>
                  </a:r>
                  <a:endParaRPr lang="zh-CN" altLang="en-US" sz="1600" b="1" dirty="0">
                    <a:solidFill>
                      <a:srgbClr val="FF0000"/>
                    </a:solidFill>
                    <a:latin typeface="Times New Roman" panose="02020603050405020304" pitchFamily="2" charset="0"/>
                    <a:ea typeface="楷体_GB2312" pitchFamily="1" charset="-122"/>
                  </a:endParaRPr>
                </a:p>
              </p:txBody>
            </p:sp>
          </p:grpSp>
          <p:sp>
            <p:nvSpPr>
              <p:cNvPr id="21539" name="Freeform 45"/>
              <p:cNvSpPr/>
              <p:nvPr/>
            </p:nvSpPr>
            <p:spPr>
              <a:xfrm>
                <a:off x="0" y="0"/>
                <a:ext cx="873" cy="2465"/>
              </a:xfrm>
              <a:custGeom>
                <a:avLst/>
                <a:gdLst>
                  <a:gd name="txL" fmla="*/ 0 w 873"/>
                  <a:gd name="txT" fmla="*/ 0 h 2465"/>
                  <a:gd name="txR" fmla="*/ 873 w 873"/>
                  <a:gd name="txB" fmla="*/ 2465 h 2465"/>
                </a:gdLst>
                <a:ahLst/>
                <a:cxnLst>
                  <a:cxn ang="0">
                    <a:pos x="848" y="0"/>
                  </a:cxn>
                  <a:cxn ang="0">
                    <a:pos x="867" y="90"/>
                  </a:cxn>
                  <a:cxn ang="0">
                    <a:pos x="866" y="213"/>
                  </a:cxn>
                  <a:cxn ang="0">
                    <a:pos x="873" y="310"/>
                  </a:cxn>
                  <a:cxn ang="0">
                    <a:pos x="867" y="388"/>
                  </a:cxn>
                  <a:cxn ang="0">
                    <a:pos x="852" y="526"/>
                  </a:cxn>
                  <a:cxn ang="0">
                    <a:pos x="791" y="661"/>
                  </a:cxn>
                  <a:cxn ang="0">
                    <a:pos x="689" y="835"/>
                  </a:cxn>
                  <a:cxn ang="0">
                    <a:pos x="621" y="943"/>
                  </a:cxn>
                  <a:cxn ang="0">
                    <a:pos x="605" y="958"/>
                  </a:cxn>
                  <a:cxn ang="0">
                    <a:pos x="540" y="1084"/>
                  </a:cxn>
                  <a:cxn ang="0">
                    <a:pos x="530" y="1123"/>
                  </a:cxn>
                  <a:cxn ang="0">
                    <a:pos x="498" y="1224"/>
                  </a:cxn>
                  <a:cxn ang="0">
                    <a:pos x="495" y="1260"/>
                  </a:cxn>
                  <a:cxn ang="0">
                    <a:pos x="477" y="1435"/>
                  </a:cxn>
                  <a:cxn ang="0">
                    <a:pos x="477" y="1492"/>
                  </a:cxn>
                  <a:cxn ang="0">
                    <a:pos x="456" y="1564"/>
                  </a:cxn>
                  <a:cxn ang="0">
                    <a:pos x="417" y="1626"/>
                  </a:cxn>
                  <a:cxn ang="0">
                    <a:pos x="402" y="1654"/>
                  </a:cxn>
                  <a:cxn ang="0">
                    <a:pos x="378" y="1678"/>
                  </a:cxn>
                  <a:cxn ang="0">
                    <a:pos x="363" y="1710"/>
                  </a:cxn>
                  <a:cxn ang="0">
                    <a:pos x="341" y="1743"/>
                  </a:cxn>
                  <a:cxn ang="0">
                    <a:pos x="321" y="1798"/>
                  </a:cxn>
                  <a:cxn ang="0">
                    <a:pos x="302" y="1840"/>
                  </a:cxn>
                  <a:cxn ang="0">
                    <a:pos x="302" y="1942"/>
                  </a:cxn>
                  <a:cxn ang="0">
                    <a:pos x="308" y="2017"/>
                  </a:cxn>
                  <a:cxn ang="0">
                    <a:pos x="314" y="2080"/>
                  </a:cxn>
                  <a:cxn ang="0">
                    <a:pos x="291" y="2148"/>
                  </a:cxn>
                  <a:cxn ang="0">
                    <a:pos x="264" y="2200"/>
                  </a:cxn>
                  <a:cxn ang="0">
                    <a:pos x="239" y="2244"/>
                  </a:cxn>
                  <a:cxn ang="0">
                    <a:pos x="228" y="2272"/>
                  </a:cxn>
                  <a:cxn ang="0">
                    <a:pos x="174" y="2320"/>
                  </a:cxn>
                  <a:cxn ang="0">
                    <a:pos x="155" y="2350"/>
                  </a:cxn>
                  <a:cxn ang="0">
                    <a:pos x="59" y="2437"/>
                  </a:cxn>
                  <a:cxn ang="0">
                    <a:pos x="0" y="2465"/>
                  </a:cxn>
                </a:cxnLst>
                <a:rect l="txL" t="txT" r="txR" b="txB"/>
                <a:pathLst>
                  <a:path w="873" h="2465">
                    <a:moveTo>
                      <a:pt x="848" y="0"/>
                    </a:moveTo>
                    <a:cubicBezTo>
                      <a:pt x="851" y="15"/>
                      <a:pt x="864" y="54"/>
                      <a:pt x="867" y="90"/>
                    </a:cubicBezTo>
                    <a:cubicBezTo>
                      <a:pt x="870" y="126"/>
                      <a:pt x="865" y="176"/>
                      <a:pt x="866" y="213"/>
                    </a:cubicBezTo>
                    <a:cubicBezTo>
                      <a:pt x="867" y="250"/>
                      <a:pt x="873" y="281"/>
                      <a:pt x="873" y="310"/>
                    </a:cubicBezTo>
                    <a:cubicBezTo>
                      <a:pt x="873" y="339"/>
                      <a:pt x="870" y="352"/>
                      <a:pt x="867" y="388"/>
                    </a:cubicBezTo>
                    <a:cubicBezTo>
                      <a:pt x="864" y="424"/>
                      <a:pt x="865" y="481"/>
                      <a:pt x="852" y="526"/>
                    </a:cubicBezTo>
                    <a:cubicBezTo>
                      <a:pt x="839" y="571"/>
                      <a:pt x="818" y="610"/>
                      <a:pt x="791" y="661"/>
                    </a:cubicBezTo>
                    <a:cubicBezTo>
                      <a:pt x="764" y="712"/>
                      <a:pt x="717" y="788"/>
                      <a:pt x="689" y="835"/>
                    </a:cubicBezTo>
                    <a:cubicBezTo>
                      <a:pt x="661" y="882"/>
                      <a:pt x="635" y="923"/>
                      <a:pt x="621" y="943"/>
                    </a:cubicBezTo>
                    <a:cubicBezTo>
                      <a:pt x="607" y="963"/>
                      <a:pt x="618" y="935"/>
                      <a:pt x="605" y="958"/>
                    </a:cubicBezTo>
                    <a:cubicBezTo>
                      <a:pt x="592" y="981"/>
                      <a:pt x="552" y="1057"/>
                      <a:pt x="540" y="1084"/>
                    </a:cubicBezTo>
                    <a:cubicBezTo>
                      <a:pt x="528" y="1111"/>
                      <a:pt x="537" y="1100"/>
                      <a:pt x="530" y="1123"/>
                    </a:cubicBezTo>
                    <a:cubicBezTo>
                      <a:pt x="523" y="1146"/>
                      <a:pt x="504" y="1201"/>
                      <a:pt x="498" y="1224"/>
                    </a:cubicBezTo>
                    <a:cubicBezTo>
                      <a:pt x="492" y="1247"/>
                      <a:pt x="498" y="1225"/>
                      <a:pt x="495" y="1260"/>
                    </a:cubicBezTo>
                    <a:cubicBezTo>
                      <a:pt x="492" y="1295"/>
                      <a:pt x="480" y="1396"/>
                      <a:pt x="477" y="1435"/>
                    </a:cubicBezTo>
                    <a:cubicBezTo>
                      <a:pt x="474" y="1474"/>
                      <a:pt x="480" y="1471"/>
                      <a:pt x="477" y="1492"/>
                    </a:cubicBezTo>
                    <a:cubicBezTo>
                      <a:pt x="474" y="1513"/>
                      <a:pt x="466" y="1542"/>
                      <a:pt x="456" y="1564"/>
                    </a:cubicBezTo>
                    <a:cubicBezTo>
                      <a:pt x="446" y="1586"/>
                      <a:pt x="426" y="1611"/>
                      <a:pt x="417" y="1626"/>
                    </a:cubicBezTo>
                    <a:cubicBezTo>
                      <a:pt x="408" y="1641"/>
                      <a:pt x="408" y="1645"/>
                      <a:pt x="402" y="1654"/>
                    </a:cubicBezTo>
                    <a:cubicBezTo>
                      <a:pt x="396" y="1663"/>
                      <a:pt x="384" y="1669"/>
                      <a:pt x="378" y="1678"/>
                    </a:cubicBezTo>
                    <a:cubicBezTo>
                      <a:pt x="372" y="1687"/>
                      <a:pt x="369" y="1699"/>
                      <a:pt x="363" y="1710"/>
                    </a:cubicBezTo>
                    <a:cubicBezTo>
                      <a:pt x="357" y="1721"/>
                      <a:pt x="348" y="1728"/>
                      <a:pt x="341" y="1743"/>
                    </a:cubicBezTo>
                    <a:cubicBezTo>
                      <a:pt x="334" y="1758"/>
                      <a:pt x="327" y="1782"/>
                      <a:pt x="321" y="1798"/>
                    </a:cubicBezTo>
                    <a:cubicBezTo>
                      <a:pt x="315" y="1814"/>
                      <a:pt x="305" y="1816"/>
                      <a:pt x="302" y="1840"/>
                    </a:cubicBezTo>
                    <a:cubicBezTo>
                      <a:pt x="299" y="1864"/>
                      <a:pt x="301" y="1913"/>
                      <a:pt x="302" y="1942"/>
                    </a:cubicBezTo>
                    <a:cubicBezTo>
                      <a:pt x="303" y="1971"/>
                      <a:pt x="306" y="1994"/>
                      <a:pt x="308" y="2017"/>
                    </a:cubicBezTo>
                    <a:cubicBezTo>
                      <a:pt x="310" y="2040"/>
                      <a:pt x="317" y="2058"/>
                      <a:pt x="314" y="2080"/>
                    </a:cubicBezTo>
                    <a:cubicBezTo>
                      <a:pt x="311" y="2102"/>
                      <a:pt x="299" y="2128"/>
                      <a:pt x="291" y="2148"/>
                    </a:cubicBezTo>
                    <a:cubicBezTo>
                      <a:pt x="283" y="2168"/>
                      <a:pt x="273" y="2184"/>
                      <a:pt x="264" y="2200"/>
                    </a:cubicBezTo>
                    <a:cubicBezTo>
                      <a:pt x="255" y="2216"/>
                      <a:pt x="245" y="2232"/>
                      <a:pt x="239" y="2244"/>
                    </a:cubicBezTo>
                    <a:cubicBezTo>
                      <a:pt x="233" y="2256"/>
                      <a:pt x="239" y="2259"/>
                      <a:pt x="228" y="2272"/>
                    </a:cubicBezTo>
                    <a:cubicBezTo>
                      <a:pt x="217" y="2285"/>
                      <a:pt x="186" y="2307"/>
                      <a:pt x="174" y="2320"/>
                    </a:cubicBezTo>
                    <a:cubicBezTo>
                      <a:pt x="162" y="2333"/>
                      <a:pt x="174" y="2330"/>
                      <a:pt x="155" y="2350"/>
                    </a:cubicBezTo>
                    <a:cubicBezTo>
                      <a:pt x="136" y="2370"/>
                      <a:pt x="85" y="2418"/>
                      <a:pt x="59" y="2437"/>
                    </a:cubicBezTo>
                    <a:cubicBezTo>
                      <a:pt x="33" y="2456"/>
                      <a:pt x="12" y="2459"/>
                      <a:pt x="0" y="2465"/>
                    </a:cubicBezTo>
                  </a:path>
                </a:pathLst>
              </a:custGeom>
              <a:noFill/>
              <a:ln w="28575" cap="flat" cmpd="sng">
                <a:solidFill>
                  <a:srgbClr val="66FF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</p:grpSp>
      </p:grpSp>
      <p:grpSp>
        <p:nvGrpSpPr>
          <p:cNvPr id="21540" name="组合 21539"/>
          <p:cNvGrpSpPr/>
          <p:nvPr/>
        </p:nvGrpSpPr>
        <p:grpSpPr>
          <a:xfrm>
            <a:off x="3648075" y="2563813"/>
            <a:ext cx="2292350" cy="938212"/>
            <a:chOff x="0" y="0"/>
            <a:chExt cx="1445" cy="591"/>
          </a:xfrm>
        </p:grpSpPr>
        <p:sp>
          <p:nvSpPr>
            <p:cNvPr id="21541" name="Freeform 47"/>
            <p:cNvSpPr/>
            <p:nvPr/>
          </p:nvSpPr>
          <p:spPr>
            <a:xfrm>
              <a:off x="905" y="56"/>
              <a:ext cx="540" cy="429"/>
            </a:xfrm>
            <a:custGeom>
              <a:avLst/>
              <a:gdLst>
                <a:gd name="txL" fmla="*/ 0 w 783"/>
                <a:gd name="txT" fmla="*/ 0 h 602"/>
                <a:gd name="txR" fmla="*/ 783 w 783"/>
                <a:gd name="txB" fmla="*/ 602 h 602"/>
              </a:gdLst>
              <a:ahLst/>
              <a:cxnLst>
                <a:cxn ang="0">
                  <a:pos x="783" y="169"/>
                </a:cxn>
                <a:cxn ang="0">
                  <a:pos x="734" y="219"/>
                </a:cxn>
                <a:cxn ang="0">
                  <a:pos x="663" y="272"/>
                </a:cxn>
                <a:cxn ang="0">
                  <a:pos x="587" y="354"/>
                </a:cxn>
                <a:cxn ang="0">
                  <a:pos x="525" y="410"/>
                </a:cxn>
                <a:cxn ang="0">
                  <a:pos x="469" y="480"/>
                </a:cxn>
                <a:cxn ang="0">
                  <a:pos x="432" y="518"/>
                </a:cxn>
                <a:cxn ang="0">
                  <a:pos x="414" y="539"/>
                </a:cxn>
                <a:cxn ang="0">
                  <a:pos x="393" y="550"/>
                </a:cxn>
                <a:cxn ang="0">
                  <a:pos x="363" y="563"/>
                </a:cxn>
                <a:cxn ang="0">
                  <a:pos x="339" y="564"/>
                </a:cxn>
                <a:cxn ang="0">
                  <a:pos x="267" y="566"/>
                </a:cxn>
                <a:cxn ang="0">
                  <a:pos x="209" y="570"/>
                </a:cxn>
                <a:cxn ang="0">
                  <a:pos x="147" y="572"/>
                </a:cxn>
                <a:cxn ang="0">
                  <a:pos x="35" y="600"/>
                </a:cxn>
                <a:cxn ang="0">
                  <a:pos x="9" y="582"/>
                </a:cxn>
                <a:cxn ang="0">
                  <a:pos x="5" y="550"/>
                </a:cxn>
                <a:cxn ang="0">
                  <a:pos x="9" y="524"/>
                </a:cxn>
                <a:cxn ang="0">
                  <a:pos x="17" y="474"/>
                </a:cxn>
                <a:cxn ang="0">
                  <a:pos x="5" y="394"/>
                </a:cxn>
                <a:cxn ang="0">
                  <a:pos x="1" y="344"/>
                </a:cxn>
                <a:cxn ang="0">
                  <a:pos x="11" y="282"/>
                </a:cxn>
                <a:cxn ang="0">
                  <a:pos x="9" y="226"/>
                </a:cxn>
                <a:cxn ang="0">
                  <a:pos x="33" y="182"/>
                </a:cxn>
                <a:cxn ang="0">
                  <a:pos x="51" y="130"/>
                </a:cxn>
                <a:cxn ang="0">
                  <a:pos x="63" y="94"/>
                </a:cxn>
                <a:cxn ang="0">
                  <a:pos x="77" y="60"/>
                </a:cxn>
                <a:cxn ang="0">
                  <a:pos x="81" y="0"/>
                </a:cxn>
              </a:cxnLst>
              <a:rect l="txL" t="txT" r="txR" b="txB"/>
              <a:pathLst>
                <a:path w="783" h="602">
                  <a:moveTo>
                    <a:pt x="783" y="169"/>
                  </a:moveTo>
                  <a:cubicBezTo>
                    <a:pt x="775" y="177"/>
                    <a:pt x="754" y="202"/>
                    <a:pt x="734" y="219"/>
                  </a:cubicBezTo>
                  <a:cubicBezTo>
                    <a:pt x="714" y="236"/>
                    <a:pt x="688" y="249"/>
                    <a:pt x="663" y="272"/>
                  </a:cubicBezTo>
                  <a:cubicBezTo>
                    <a:pt x="638" y="295"/>
                    <a:pt x="610" y="331"/>
                    <a:pt x="587" y="354"/>
                  </a:cubicBezTo>
                  <a:cubicBezTo>
                    <a:pt x="564" y="377"/>
                    <a:pt x="545" y="389"/>
                    <a:pt x="525" y="410"/>
                  </a:cubicBezTo>
                  <a:cubicBezTo>
                    <a:pt x="505" y="431"/>
                    <a:pt x="484" y="462"/>
                    <a:pt x="469" y="480"/>
                  </a:cubicBezTo>
                  <a:cubicBezTo>
                    <a:pt x="454" y="498"/>
                    <a:pt x="441" y="508"/>
                    <a:pt x="432" y="518"/>
                  </a:cubicBezTo>
                  <a:cubicBezTo>
                    <a:pt x="423" y="528"/>
                    <a:pt x="421" y="534"/>
                    <a:pt x="414" y="539"/>
                  </a:cubicBezTo>
                  <a:cubicBezTo>
                    <a:pt x="407" y="544"/>
                    <a:pt x="401" y="546"/>
                    <a:pt x="393" y="550"/>
                  </a:cubicBezTo>
                  <a:cubicBezTo>
                    <a:pt x="385" y="554"/>
                    <a:pt x="372" y="561"/>
                    <a:pt x="363" y="563"/>
                  </a:cubicBezTo>
                  <a:cubicBezTo>
                    <a:pt x="354" y="565"/>
                    <a:pt x="355" y="564"/>
                    <a:pt x="339" y="564"/>
                  </a:cubicBezTo>
                  <a:cubicBezTo>
                    <a:pt x="323" y="564"/>
                    <a:pt x="289" y="565"/>
                    <a:pt x="267" y="566"/>
                  </a:cubicBezTo>
                  <a:cubicBezTo>
                    <a:pt x="245" y="567"/>
                    <a:pt x="229" y="569"/>
                    <a:pt x="209" y="570"/>
                  </a:cubicBezTo>
                  <a:cubicBezTo>
                    <a:pt x="189" y="571"/>
                    <a:pt x="176" y="567"/>
                    <a:pt x="147" y="572"/>
                  </a:cubicBezTo>
                  <a:cubicBezTo>
                    <a:pt x="118" y="577"/>
                    <a:pt x="58" y="598"/>
                    <a:pt x="35" y="600"/>
                  </a:cubicBezTo>
                  <a:cubicBezTo>
                    <a:pt x="12" y="602"/>
                    <a:pt x="14" y="590"/>
                    <a:pt x="9" y="582"/>
                  </a:cubicBezTo>
                  <a:cubicBezTo>
                    <a:pt x="4" y="574"/>
                    <a:pt x="5" y="560"/>
                    <a:pt x="5" y="550"/>
                  </a:cubicBezTo>
                  <a:cubicBezTo>
                    <a:pt x="5" y="540"/>
                    <a:pt x="7" y="537"/>
                    <a:pt x="9" y="524"/>
                  </a:cubicBezTo>
                  <a:cubicBezTo>
                    <a:pt x="11" y="511"/>
                    <a:pt x="18" y="496"/>
                    <a:pt x="17" y="474"/>
                  </a:cubicBezTo>
                  <a:cubicBezTo>
                    <a:pt x="16" y="452"/>
                    <a:pt x="8" y="416"/>
                    <a:pt x="5" y="394"/>
                  </a:cubicBezTo>
                  <a:cubicBezTo>
                    <a:pt x="2" y="372"/>
                    <a:pt x="0" y="363"/>
                    <a:pt x="1" y="344"/>
                  </a:cubicBezTo>
                  <a:cubicBezTo>
                    <a:pt x="2" y="325"/>
                    <a:pt x="10" y="302"/>
                    <a:pt x="11" y="282"/>
                  </a:cubicBezTo>
                  <a:cubicBezTo>
                    <a:pt x="12" y="262"/>
                    <a:pt x="5" y="243"/>
                    <a:pt x="9" y="226"/>
                  </a:cubicBezTo>
                  <a:cubicBezTo>
                    <a:pt x="13" y="209"/>
                    <a:pt x="26" y="198"/>
                    <a:pt x="33" y="182"/>
                  </a:cubicBezTo>
                  <a:cubicBezTo>
                    <a:pt x="40" y="166"/>
                    <a:pt x="46" y="145"/>
                    <a:pt x="51" y="130"/>
                  </a:cubicBezTo>
                  <a:cubicBezTo>
                    <a:pt x="56" y="115"/>
                    <a:pt x="59" y="105"/>
                    <a:pt x="63" y="94"/>
                  </a:cubicBezTo>
                  <a:cubicBezTo>
                    <a:pt x="67" y="83"/>
                    <a:pt x="74" y="76"/>
                    <a:pt x="77" y="60"/>
                  </a:cubicBezTo>
                  <a:cubicBezTo>
                    <a:pt x="80" y="44"/>
                    <a:pt x="80" y="12"/>
                    <a:pt x="81" y="0"/>
                  </a:cubicBezTo>
                </a:path>
              </a:pathLst>
            </a:custGeom>
            <a:noFill/>
            <a:ln w="38100" cap="flat" cmpd="sng">
              <a:solidFill>
                <a:srgbClr val="0066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1542" name="Freeform 48"/>
            <p:cNvSpPr/>
            <p:nvPr/>
          </p:nvSpPr>
          <p:spPr>
            <a:xfrm>
              <a:off x="0" y="367"/>
              <a:ext cx="435" cy="224"/>
            </a:xfrm>
            <a:custGeom>
              <a:avLst/>
              <a:gdLst>
                <a:gd name="txL" fmla="*/ 0 w 630"/>
                <a:gd name="txT" fmla="*/ 0 h 315"/>
                <a:gd name="txR" fmla="*/ 630 w 630"/>
                <a:gd name="txB" fmla="*/ 315 h 315"/>
              </a:gdLst>
              <a:ahLst/>
              <a:cxnLst>
                <a:cxn ang="0">
                  <a:pos x="630" y="30"/>
                </a:cxn>
                <a:cxn ang="0">
                  <a:pos x="580" y="16"/>
                </a:cxn>
                <a:cxn ang="0">
                  <a:pos x="546" y="12"/>
                </a:cxn>
                <a:cxn ang="0">
                  <a:pos x="508" y="0"/>
                </a:cxn>
                <a:cxn ang="0">
                  <a:pos x="434" y="12"/>
                </a:cxn>
                <a:cxn ang="0">
                  <a:pos x="392" y="58"/>
                </a:cxn>
                <a:cxn ang="0">
                  <a:pos x="396" y="104"/>
                </a:cxn>
                <a:cxn ang="0">
                  <a:pos x="420" y="148"/>
                </a:cxn>
                <a:cxn ang="0">
                  <a:pos x="480" y="206"/>
                </a:cxn>
                <a:cxn ang="0">
                  <a:pos x="518" y="230"/>
                </a:cxn>
                <a:cxn ang="0">
                  <a:pos x="568" y="304"/>
                </a:cxn>
                <a:cxn ang="0">
                  <a:pos x="522" y="296"/>
                </a:cxn>
                <a:cxn ang="0">
                  <a:pos x="438" y="246"/>
                </a:cxn>
                <a:cxn ang="0">
                  <a:pos x="340" y="262"/>
                </a:cxn>
                <a:cxn ang="0">
                  <a:pos x="308" y="238"/>
                </a:cxn>
                <a:cxn ang="0">
                  <a:pos x="276" y="237"/>
                </a:cxn>
                <a:cxn ang="0">
                  <a:pos x="264" y="218"/>
                </a:cxn>
                <a:cxn ang="0">
                  <a:pos x="268" y="194"/>
                </a:cxn>
                <a:cxn ang="0">
                  <a:pos x="258" y="172"/>
                </a:cxn>
                <a:cxn ang="0">
                  <a:pos x="216" y="148"/>
                </a:cxn>
                <a:cxn ang="0">
                  <a:pos x="204" y="94"/>
                </a:cxn>
                <a:cxn ang="0">
                  <a:pos x="152" y="86"/>
                </a:cxn>
                <a:cxn ang="0">
                  <a:pos x="110" y="114"/>
                </a:cxn>
                <a:cxn ang="0">
                  <a:pos x="56" y="78"/>
                </a:cxn>
                <a:cxn ang="0">
                  <a:pos x="0" y="72"/>
                </a:cxn>
              </a:cxnLst>
              <a:rect l="txL" t="txT" r="txR" b="txB"/>
              <a:pathLst>
                <a:path w="630" h="315">
                  <a:moveTo>
                    <a:pt x="630" y="30"/>
                  </a:moveTo>
                  <a:cubicBezTo>
                    <a:pt x="622" y="28"/>
                    <a:pt x="594" y="19"/>
                    <a:pt x="580" y="16"/>
                  </a:cubicBezTo>
                  <a:cubicBezTo>
                    <a:pt x="566" y="13"/>
                    <a:pt x="558" y="15"/>
                    <a:pt x="546" y="12"/>
                  </a:cubicBezTo>
                  <a:cubicBezTo>
                    <a:pt x="534" y="9"/>
                    <a:pt x="527" y="0"/>
                    <a:pt x="508" y="0"/>
                  </a:cubicBezTo>
                  <a:cubicBezTo>
                    <a:pt x="489" y="0"/>
                    <a:pt x="453" y="2"/>
                    <a:pt x="434" y="12"/>
                  </a:cubicBezTo>
                  <a:cubicBezTo>
                    <a:pt x="415" y="22"/>
                    <a:pt x="398" y="43"/>
                    <a:pt x="392" y="58"/>
                  </a:cubicBezTo>
                  <a:cubicBezTo>
                    <a:pt x="386" y="73"/>
                    <a:pt x="391" y="89"/>
                    <a:pt x="396" y="104"/>
                  </a:cubicBezTo>
                  <a:cubicBezTo>
                    <a:pt x="401" y="119"/>
                    <a:pt x="406" y="131"/>
                    <a:pt x="420" y="148"/>
                  </a:cubicBezTo>
                  <a:cubicBezTo>
                    <a:pt x="434" y="165"/>
                    <a:pt x="464" y="192"/>
                    <a:pt x="480" y="206"/>
                  </a:cubicBezTo>
                  <a:cubicBezTo>
                    <a:pt x="496" y="220"/>
                    <a:pt x="503" y="214"/>
                    <a:pt x="518" y="230"/>
                  </a:cubicBezTo>
                  <a:cubicBezTo>
                    <a:pt x="533" y="246"/>
                    <a:pt x="567" y="293"/>
                    <a:pt x="568" y="304"/>
                  </a:cubicBezTo>
                  <a:cubicBezTo>
                    <a:pt x="569" y="315"/>
                    <a:pt x="544" y="306"/>
                    <a:pt x="522" y="296"/>
                  </a:cubicBezTo>
                  <a:cubicBezTo>
                    <a:pt x="500" y="286"/>
                    <a:pt x="468" y="252"/>
                    <a:pt x="438" y="246"/>
                  </a:cubicBezTo>
                  <a:cubicBezTo>
                    <a:pt x="408" y="240"/>
                    <a:pt x="362" y="263"/>
                    <a:pt x="340" y="262"/>
                  </a:cubicBezTo>
                  <a:cubicBezTo>
                    <a:pt x="318" y="261"/>
                    <a:pt x="318" y="242"/>
                    <a:pt x="308" y="238"/>
                  </a:cubicBezTo>
                  <a:cubicBezTo>
                    <a:pt x="298" y="234"/>
                    <a:pt x="283" y="240"/>
                    <a:pt x="276" y="237"/>
                  </a:cubicBezTo>
                  <a:cubicBezTo>
                    <a:pt x="269" y="234"/>
                    <a:pt x="265" y="225"/>
                    <a:pt x="264" y="218"/>
                  </a:cubicBezTo>
                  <a:cubicBezTo>
                    <a:pt x="263" y="211"/>
                    <a:pt x="269" y="202"/>
                    <a:pt x="268" y="194"/>
                  </a:cubicBezTo>
                  <a:cubicBezTo>
                    <a:pt x="267" y="186"/>
                    <a:pt x="267" y="180"/>
                    <a:pt x="258" y="172"/>
                  </a:cubicBezTo>
                  <a:cubicBezTo>
                    <a:pt x="249" y="164"/>
                    <a:pt x="225" y="161"/>
                    <a:pt x="216" y="148"/>
                  </a:cubicBezTo>
                  <a:cubicBezTo>
                    <a:pt x="207" y="135"/>
                    <a:pt x="215" y="104"/>
                    <a:pt x="204" y="94"/>
                  </a:cubicBezTo>
                  <a:cubicBezTo>
                    <a:pt x="193" y="84"/>
                    <a:pt x="168" y="83"/>
                    <a:pt x="152" y="86"/>
                  </a:cubicBezTo>
                  <a:cubicBezTo>
                    <a:pt x="136" y="89"/>
                    <a:pt x="126" y="115"/>
                    <a:pt x="110" y="114"/>
                  </a:cubicBezTo>
                  <a:cubicBezTo>
                    <a:pt x="94" y="113"/>
                    <a:pt x="74" y="85"/>
                    <a:pt x="56" y="78"/>
                  </a:cubicBezTo>
                  <a:cubicBezTo>
                    <a:pt x="38" y="71"/>
                    <a:pt x="12" y="73"/>
                    <a:pt x="0" y="72"/>
                  </a:cubicBezTo>
                </a:path>
              </a:pathLst>
            </a:custGeom>
            <a:noFill/>
            <a:ln w="28575" cap="flat" cmpd="sng">
              <a:solidFill>
                <a:srgbClr val="0066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1543" name="Freeform 49"/>
            <p:cNvSpPr/>
            <p:nvPr/>
          </p:nvSpPr>
          <p:spPr>
            <a:xfrm>
              <a:off x="431" y="0"/>
              <a:ext cx="531" cy="389"/>
            </a:xfrm>
            <a:custGeom>
              <a:avLst/>
              <a:gdLst>
                <a:gd name="txL" fmla="*/ 0 w 769"/>
                <a:gd name="txT" fmla="*/ 0 h 547"/>
                <a:gd name="txR" fmla="*/ 769 w 769"/>
                <a:gd name="txB" fmla="*/ 547 h 547"/>
              </a:gdLst>
              <a:ahLst/>
              <a:cxnLst>
                <a:cxn ang="0">
                  <a:pos x="769" y="81"/>
                </a:cxn>
                <a:cxn ang="0">
                  <a:pos x="699" y="39"/>
                </a:cxn>
                <a:cxn ang="0">
                  <a:pos x="666" y="30"/>
                </a:cxn>
                <a:cxn ang="0">
                  <a:pos x="591" y="27"/>
                </a:cxn>
                <a:cxn ang="0">
                  <a:pos x="510" y="6"/>
                </a:cxn>
                <a:cxn ang="0">
                  <a:pos x="453" y="0"/>
                </a:cxn>
                <a:cxn ang="0">
                  <a:pos x="399" y="42"/>
                </a:cxn>
                <a:cxn ang="0">
                  <a:pos x="378" y="78"/>
                </a:cxn>
                <a:cxn ang="0">
                  <a:pos x="384" y="114"/>
                </a:cxn>
                <a:cxn ang="0">
                  <a:pos x="372" y="192"/>
                </a:cxn>
                <a:cxn ang="0">
                  <a:pos x="333" y="285"/>
                </a:cxn>
                <a:cxn ang="0">
                  <a:pos x="312" y="345"/>
                </a:cxn>
                <a:cxn ang="0">
                  <a:pos x="279" y="351"/>
                </a:cxn>
                <a:cxn ang="0">
                  <a:pos x="267" y="369"/>
                </a:cxn>
                <a:cxn ang="0">
                  <a:pos x="228" y="381"/>
                </a:cxn>
                <a:cxn ang="0">
                  <a:pos x="219" y="387"/>
                </a:cxn>
                <a:cxn ang="0">
                  <a:pos x="177" y="399"/>
                </a:cxn>
                <a:cxn ang="0">
                  <a:pos x="165" y="471"/>
                </a:cxn>
                <a:cxn ang="0">
                  <a:pos x="129" y="501"/>
                </a:cxn>
                <a:cxn ang="0">
                  <a:pos x="111" y="513"/>
                </a:cxn>
                <a:cxn ang="0">
                  <a:pos x="57" y="525"/>
                </a:cxn>
                <a:cxn ang="0">
                  <a:pos x="39" y="543"/>
                </a:cxn>
                <a:cxn ang="0">
                  <a:pos x="0" y="546"/>
                </a:cxn>
              </a:cxnLst>
              <a:rect l="txL" t="txT" r="txR" b="txB"/>
              <a:pathLst>
                <a:path w="769" h="547">
                  <a:moveTo>
                    <a:pt x="769" y="81"/>
                  </a:moveTo>
                  <a:cubicBezTo>
                    <a:pt x="763" y="55"/>
                    <a:pt x="716" y="47"/>
                    <a:pt x="699" y="39"/>
                  </a:cubicBezTo>
                  <a:cubicBezTo>
                    <a:pt x="682" y="31"/>
                    <a:pt x="684" y="32"/>
                    <a:pt x="666" y="30"/>
                  </a:cubicBezTo>
                  <a:cubicBezTo>
                    <a:pt x="648" y="28"/>
                    <a:pt x="617" y="31"/>
                    <a:pt x="591" y="27"/>
                  </a:cubicBezTo>
                  <a:cubicBezTo>
                    <a:pt x="579" y="23"/>
                    <a:pt x="522" y="10"/>
                    <a:pt x="510" y="6"/>
                  </a:cubicBezTo>
                  <a:cubicBezTo>
                    <a:pt x="504" y="4"/>
                    <a:pt x="453" y="0"/>
                    <a:pt x="453" y="0"/>
                  </a:cubicBezTo>
                  <a:cubicBezTo>
                    <a:pt x="425" y="2"/>
                    <a:pt x="426" y="35"/>
                    <a:pt x="399" y="42"/>
                  </a:cubicBezTo>
                  <a:cubicBezTo>
                    <a:pt x="389" y="56"/>
                    <a:pt x="380" y="66"/>
                    <a:pt x="378" y="78"/>
                  </a:cubicBezTo>
                  <a:cubicBezTo>
                    <a:pt x="376" y="90"/>
                    <a:pt x="385" y="95"/>
                    <a:pt x="384" y="114"/>
                  </a:cubicBezTo>
                  <a:cubicBezTo>
                    <a:pt x="377" y="139"/>
                    <a:pt x="389" y="153"/>
                    <a:pt x="372" y="192"/>
                  </a:cubicBezTo>
                  <a:cubicBezTo>
                    <a:pt x="364" y="220"/>
                    <a:pt x="343" y="259"/>
                    <a:pt x="333" y="285"/>
                  </a:cubicBezTo>
                  <a:cubicBezTo>
                    <a:pt x="323" y="311"/>
                    <a:pt x="321" y="334"/>
                    <a:pt x="312" y="345"/>
                  </a:cubicBezTo>
                  <a:cubicBezTo>
                    <a:pt x="303" y="356"/>
                    <a:pt x="286" y="347"/>
                    <a:pt x="279" y="351"/>
                  </a:cubicBezTo>
                  <a:cubicBezTo>
                    <a:pt x="275" y="357"/>
                    <a:pt x="273" y="366"/>
                    <a:pt x="267" y="369"/>
                  </a:cubicBezTo>
                  <a:cubicBezTo>
                    <a:pt x="256" y="374"/>
                    <a:pt x="240" y="378"/>
                    <a:pt x="228" y="381"/>
                  </a:cubicBezTo>
                  <a:cubicBezTo>
                    <a:pt x="220" y="383"/>
                    <a:pt x="227" y="384"/>
                    <a:pt x="219" y="387"/>
                  </a:cubicBezTo>
                  <a:cubicBezTo>
                    <a:pt x="211" y="390"/>
                    <a:pt x="186" y="385"/>
                    <a:pt x="177" y="399"/>
                  </a:cubicBezTo>
                  <a:cubicBezTo>
                    <a:pt x="165" y="411"/>
                    <a:pt x="173" y="454"/>
                    <a:pt x="165" y="471"/>
                  </a:cubicBezTo>
                  <a:cubicBezTo>
                    <a:pt x="157" y="488"/>
                    <a:pt x="138" y="494"/>
                    <a:pt x="129" y="501"/>
                  </a:cubicBezTo>
                  <a:cubicBezTo>
                    <a:pt x="126" y="507"/>
                    <a:pt x="118" y="513"/>
                    <a:pt x="111" y="513"/>
                  </a:cubicBezTo>
                  <a:cubicBezTo>
                    <a:pt x="98" y="515"/>
                    <a:pt x="111" y="524"/>
                    <a:pt x="57" y="525"/>
                  </a:cubicBezTo>
                  <a:cubicBezTo>
                    <a:pt x="45" y="530"/>
                    <a:pt x="49" y="539"/>
                    <a:pt x="39" y="543"/>
                  </a:cubicBezTo>
                  <a:cubicBezTo>
                    <a:pt x="29" y="547"/>
                    <a:pt x="6" y="546"/>
                    <a:pt x="0" y="546"/>
                  </a:cubicBezTo>
                </a:path>
              </a:pathLst>
            </a:custGeom>
            <a:noFill/>
            <a:ln w="28575" cap="flat" cmpd="sng">
              <a:solidFill>
                <a:srgbClr val="0066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21544" name="组合 21543"/>
          <p:cNvGrpSpPr/>
          <p:nvPr/>
        </p:nvGrpSpPr>
        <p:grpSpPr>
          <a:xfrm>
            <a:off x="3070225" y="3282950"/>
            <a:ext cx="3140075" cy="1193800"/>
            <a:chOff x="0" y="0"/>
            <a:chExt cx="1978" cy="752"/>
          </a:xfrm>
        </p:grpSpPr>
        <p:sp>
          <p:nvSpPr>
            <p:cNvPr id="21545" name="Freeform 51"/>
            <p:cNvSpPr/>
            <p:nvPr/>
          </p:nvSpPr>
          <p:spPr>
            <a:xfrm>
              <a:off x="1165" y="196"/>
              <a:ext cx="813" cy="261"/>
            </a:xfrm>
            <a:custGeom>
              <a:avLst/>
              <a:gdLst>
                <a:gd name="txL" fmla="*/ 0 w 1178"/>
                <a:gd name="txT" fmla="*/ 0 h 368"/>
                <a:gd name="txR" fmla="*/ 1178 w 1178"/>
                <a:gd name="txB" fmla="*/ 368 h 368"/>
              </a:gdLst>
              <a:ahLst/>
              <a:cxnLst>
                <a:cxn ang="0">
                  <a:pos x="1178" y="18"/>
                </a:cxn>
                <a:cxn ang="0">
                  <a:pos x="1144" y="10"/>
                </a:cxn>
                <a:cxn ang="0">
                  <a:pos x="1094" y="24"/>
                </a:cxn>
                <a:cxn ang="0">
                  <a:pos x="1050" y="1"/>
                </a:cxn>
                <a:cxn ang="0">
                  <a:pos x="1001" y="6"/>
                </a:cxn>
                <a:cxn ang="0">
                  <a:pos x="975" y="30"/>
                </a:cxn>
                <a:cxn ang="0">
                  <a:pos x="957" y="42"/>
                </a:cxn>
                <a:cxn ang="0">
                  <a:pos x="930" y="73"/>
                </a:cxn>
                <a:cxn ang="0">
                  <a:pos x="912" y="105"/>
                </a:cxn>
                <a:cxn ang="0">
                  <a:pos x="903" y="129"/>
                </a:cxn>
                <a:cxn ang="0">
                  <a:pos x="875" y="165"/>
                </a:cxn>
                <a:cxn ang="0">
                  <a:pos x="857" y="196"/>
                </a:cxn>
                <a:cxn ang="0">
                  <a:pos x="773" y="283"/>
                </a:cxn>
                <a:cxn ang="0">
                  <a:pos x="738" y="322"/>
                </a:cxn>
                <a:cxn ang="0">
                  <a:pos x="708" y="322"/>
                </a:cxn>
                <a:cxn ang="0">
                  <a:pos x="672" y="316"/>
                </a:cxn>
                <a:cxn ang="0">
                  <a:pos x="645" y="291"/>
                </a:cxn>
                <a:cxn ang="0">
                  <a:pos x="578" y="241"/>
                </a:cxn>
                <a:cxn ang="0">
                  <a:pos x="554" y="243"/>
                </a:cxn>
                <a:cxn ang="0">
                  <a:pos x="527" y="265"/>
                </a:cxn>
                <a:cxn ang="0">
                  <a:pos x="504" y="285"/>
                </a:cxn>
                <a:cxn ang="0">
                  <a:pos x="489" y="312"/>
                </a:cxn>
                <a:cxn ang="0">
                  <a:pos x="468" y="327"/>
                </a:cxn>
                <a:cxn ang="0">
                  <a:pos x="450" y="348"/>
                </a:cxn>
                <a:cxn ang="0">
                  <a:pos x="432" y="358"/>
                </a:cxn>
                <a:cxn ang="0">
                  <a:pos x="416" y="364"/>
                </a:cxn>
                <a:cxn ang="0">
                  <a:pos x="378" y="336"/>
                </a:cxn>
                <a:cxn ang="0">
                  <a:pos x="354" y="312"/>
                </a:cxn>
                <a:cxn ang="0">
                  <a:pos x="342" y="288"/>
                </a:cxn>
                <a:cxn ang="0">
                  <a:pos x="326" y="286"/>
                </a:cxn>
                <a:cxn ang="0">
                  <a:pos x="282" y="286"/>
                </a:cxn>
                <a:cxn ang="0">
                  <a:pos x="252" y="260"/>
                </a:cxn>
                <a:cxn ang="0">
                  <a:pos x="234" y="234"/>
                </a:cxn>
                <a:cxn ang="0">
                  <a:pos x="198" y="218"/>
                </a:cxn>
                <a:cxn ang="0">
                  <a:pos x="126" y="222"/>
                </a:cxn>
                <a:cxn ang="0">
                  <a:pos x="72" y="224"/>
                </a:cxn>
                <a:cxn ang="0">
                  <a:pos x="36" y="238"/>
                </a:cxn>
                <a:cxn ang="0">
                  <a:pos x="0" y="238"/>
                </a:cxn>
              </a:cxnLst>
              <a:rect l="txL" t="txT" r="txR" b="txB"/>
              <a:pathLst>
                <a:path w="1178" h="368">
                  <a:moveTo>
                    <a:pt x="1178" y="18"/>
                  </a:moveTo>
                  <a:cubicBezTo>
                    <a:pt x="1173" y="18"/>
                    <a:pt x="1158" y="9"/>
                    <a:pt x="1144" y="10"/>
                  </a:cubicBezTo>
                  <a:cubicBezTo>
                    <a:pt x="1130" y="11"/>
                    <a:pt x="1110" y="26"/>
                    <a:pt x="1094" y="24"/>
                  </a:cubicBezTo>
                  <a:cubicBezTo>
                    <a:pt x="1074" y="18"/>
                    <a:pt x="1070" y="8"/>
                    <a:pt x="1050" y="1"/>
                  </a:cubicBezTo>
                  <a:cubicBezTo>
                    <a:pt x="1028" y="3"/>
                    <a:pt x="1022" y="0"/>
                    <a:pt x="1001" y="6"/>
                  </a:cubicBezTo>
                  <a:cubicBezTo>
                    <a:pt x="988" y="10"/>
                    <a:pt x="987" y="19"/>
                    <a:pt x="975" y="30"/>
                  </a:cubicBezTo>
                  <a:cubicBezTo>
                    <a:pt x="968" y="36"/>
                    <a:pt x="964" y="35"/>
                    <a:pt x="957" y="42"/>
                  </a:cubicBezTo>
                  <a:cubicBezTo>
                    <a:pt x="950" y="49"/>
                    <a:pt x="938" y="62"/>
                    <a:pt x="930" y="73"/>
                  </a:cubicBezTo>
                  <a:cubicBezTo>
                    <a:pt x="923" y="83"/>
                    <a:pt x="917" y="96"/>
                    <a:pt x="912" y="105"/>
                  </a:cubicBezTo>
                  <a:cubicBezTo>
                    <a:pt x="907" y="114"/>
                    <a:pt x="909" y="119"/>
                    <a:pt x="903" y="129"/>
                  </a:cubicBezTo>
                  <a:cubicBezTo>
                    <a:pt x="894" y="144"/>
                    <a:pt x="883" y="155"/>
                    <a:pt x="875" y="165"/>
                  </a:cubicBezTo>
                  <a:cubicBezTo>
                    <a:pt x="867" y="176"/>
                    <a:pt x="874" y="176"/>
                    <a:pt x="857" y="196"/>
                  </a:cubicBezTo>
                  <a:cubicBezTo>
                    <a:pt x="840" y="225"/>
                    <a:pt x="788" y="263"/>
                    <a:pt x="773" y="283"/>
                  </a:cubicBezTo>
                  <a:cubicBezTo>
                    <a:pt x="763" y="296"/>
                    <a:pt x="753" y="317"/>
                    <a:pt x="738" y="322"/>
                  </a:cubicBezTo>
                  <a:cubicBezTo>
                    <a:pt x="724" y="327"/>
                    <a:pt x="708" y="322"/>
                    <a:pt x="708" y="322"/>
                  </a:cubicBezTo>
                  <a:cubicBezTo>
                    <a:pt x="699" y="320"/>
                    <a:pt x="682" y="321"/>
                    <a:pt x="672" y="316"/>
                  </a:cubicBezTo>
                  <a:cubicBezTo>
                    <a:pt x="661" y="311"/>
                    <a:pt x="661" y="303"/>
                    <a:pt x="645" y="291"/>
                  </a:cubicBezTo>
                  <a:cubicBezTo>
                    <a:pt x="629" y="279"/>
                    <a:pt x="593" y="249"/>
                    <a:pt x="578" y="241"/>
                  </a:cubicBezTo>
                  <a:cubicBezTo>
                    <a:pt x="563" y="234"/>
                    <a:pt x="565" y="238"/>
                    <a:pt x="554" y="243"/>
                  </a:cubicBezTo>
                  <a:cubicBezTo>
                    <a:pt x="546" y="247"/>
                    <a:pt x="535" y="258"/>
                    <a:pt x="527" y="265"/>
                  </a:cubicBezTo>
                  <a:cubicBezTo>
                    <a:pt x="520" y="273"/>
                    <a:pt x="509" y="277"/>
                    <a:pt x="504" y="285"/>
                  </a:cubicBezTo>
                  <a:cubicBezTo>
                    <a:pt x="498" y="293"/>
                    <a:pt x="495" y="305"/>
                    <a:pt x="489" y="312"/>
                  </a:cubicBezTo>
                  <a:cubicBezTo>
                    <a:pt x="484" y="317"/>
                    <a:pt x="474" y="323"/>
                    <a:pt x="468" y="327"/>
                  </a:cubicBezTo>
                  <a:cubicBezTo>
                    <a:pt x="461" y="332"/>
                    <a:pt x="459" y="342"/>
                    <a:pt x="450" y="348"/>
                  </a:cubicBezTo>
                  <a:cubicBezTo>
                    <a:pt x="444" y="353"/>
                    <a:pt x="438" y="355"/>
                    <a:pt x="432" y="358"/>
                  </a:cubicBezTo>
                  <a:cubicBezTo>
                    <a:pt x="426" y="361"/>
                    <a:pt x="425" y="368"/>
                    <a:pt x="416" y="364"/>
                  </a:cubicBezTo>
                  <a:cubicBezTo>
                    <a:pt x="407" y="360"/>
                    <a:pt x="388" y="345"/>
                    <a:pt x="378" y="336"/>
                  </a:cubicBezTo>
                  <a:cubicBezTo>
                    <a:pt x="371" y="327"/>
                    <a:pt x="360" y="320"/>
                    <a:pt x="354" y="312"/>
                  </a:cubicBezTo>
                  <a:cubicBezTo>
                    <a:pt x="348" y="304"/>
                    <a:pt x="347" y="292"/>
                    <a:pt x="342" y="288"/>
                  </a:cubicBezTo>
                  <a:cubicBezTo>
                    <a:pt x="337" y="284"/>
                    <a:pt x="336" y="286"/>
                    <a:pt x="326" y="286"/>
                  </a:cubicBezTo>
                  <a:cubicBezTo>
                    <a:pt x="316" y="286"/>
                    <a:pt x="294" y="290"/>
                    <a:pt x="282" y="286"/>
                  </a:cubicBezTo>
                  <a:cubicBezTo>
                    <a:pt x="267" y="281"/>
                    <a:pt x="264" y="272"/>
                    <a:pt x="252" y="260"/>
                  </a:cubicBezTo>
                  <a:cubicBezTo>
                    <a:pt x="247" y="255"/>
                    <a:pt x="240" y="239"/>
                    <a:pt x="234" y="234"/>
                  </a:cubicBezTo>
                  <a:cubicBezTo>
                    <a:pt x="224" y="226"/>
                    <a:pt x="209" y="225"/>
                    <a:pt x="198" y="218"/>
                  </a:cubicBezTo>
                  <a:cubicBezTo>
                    <a:pt x="180" y="214"/>
                    <a:pt x="146" y="223"/>
                    <a:pt x="126" y="222"/>
                  </a:cubicBezTo>
                  <a:cubicBezTo>
                    <a:pt x="105" y="223"/>
                    <a:pt x="87" y="221"/>
                    <a:pt x="72" y="224"/>
                  </a:cubicBezTo>
                  <a:cubicBezTo>
                    <a:pt x="57" y="227"/>
                    <a:pt x="48" y="236"/>
                    <a:pt x="36" y="238"/>
                  </a:cubicBezTo>
                  <a:cubicBezTo>
                    <a:pt x="24" y="240"/>
                    <a:pt x="7" y="238"/>
                    <a:pt x="0" y="238"/>
                  </a:cubicBezTo>
                </a:path>
              </a:pathLst>
            </a:custGeom>
            <a:noFill/>
            <a:ln w="38100" cap="flat" cmpd="sng">
              <a:solidFill>
                <a:srgbClr val="0066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1546" name="Freeform 52"/>
            <p:cNvSpPr/>
            <p:nvPr/>
          </p:nvSpPr>
          <p:spPr>
            <a:xfrm>
              <a:off x="0" y="0"/>
              <a:ext cx="335" cy="85"/>
            </a:xfrm>
            <a:custGeom>
              <a:avLst/>
              <a:gdLst>
                <a:gd name="txL" fmla="*/ 0 w 485"/>
                <a:gd name="txT" fmla="*/ 0 h 119"/>
                <a:gd name="txR" fmla="*/ 485 w 485"/>
                <a:gd name="txB" fmla="*/ 119 h 119"/>
              </a:gdLst>
              <a:ahLst/>
              <a:cxnLst>
                <a:cxn ang="0">
                  <a:pos x="485" y="119"/>
                </a:cxn>
                <a:cxn ang="0">
                  <a:pos x="465" y="91"/>
                </a:cxn>
                <a:cxn ang="0">
                  <a:pos x="421" y="39"/>
                </a:cxn>
                <a:cxn ang="0">
                  <a:pos x="397" y="35"/>
                </a:cxn>
                <a:cxn ang="0">
                  <a:pos x="371" y="17"/>
                </a:cxn>
                <a:cxn ang="0">
                  <a:pos x="318" y="4"/>
                </a:cxn>
                <a:cxn ang="0">
                  <a:pos x="249" y="41"/>
                </a:cxn>
                <a:cxn ang="0">
                  <a:pos x="187" y="35"/>
                </a:cxn>
                <a:cxn ang="0">
                  <a:pos x="151" y="27"/>
                </a:cxn>
                <a:cxn ang="0">
                  <a:pos x="117" y="27"/>
                </a:cxn>
                <a:cxn ang="0">
                  <a:pos x="37" y="5"/>
                </a:cxn>
                <a:cxn ang="0">
                  <a:pos x="11" y="15"/>
                </a:cxn>
                <a:cxn ang="0">
                  <a:pos x="5" y="45"/>
                </a:cxn>
                <a:cxn ang="0">
                  <a:pos x="0" y="94"/>
                </a:cxn>
              </a:cxnLst>
              <a:rect l="txL" t="txT" r="txR" b="txB"/>
              <a:pathLst>
                <a:path w="485" h="119">
                  <a:moveTo>
                    <a:pt x="485" y="119"/>
                  </a:moveTo>
                  <a:cubicBezTo>
                    <a:pt x="482" y="114"/>
                    <a:pt x="476" y="104"/>
                    <a:pt x="465" y="91"/>
                  </a:cubicBezTo>
                  <a:cubicBezTo>
                    <a:pt x="454" y="78"/>
                    <a:pt x="432" y="48"/>
                    <a:pt x="421" y="39"/>
                  </a:cubicBezTo>
                  <a:cubicBezTo>
                    <a:pt x="410" y="30"/>
                    <a:pt x="405" y="39"/>
                    <a:pt x="397" y="35"/>
                  </a:cubicBezTo>
                  <a:cubicBezTo>
                    <a:pt x="389" y="31"/>
                    <a:pt x="384" y="22"/>
                    <a:pt x="371" y="17"/>
                  </a:cubicBezTo>
                  <a:cubicBezTo>
                    <a:pt x="358" y="12"/>
                    <a:pt x="338" y="0"/>
                    <a:pt x="318" y="4"/>
                  </a:cubicBezTo>
                  <a:cubicBezTo>
                    <a:pt x="298" y="8"/>
                    <a:pt x="271" y="36"/>
                    <a:pt x="249" y="41"/>
                  </a:cubicBezTo>
                  <a:cubicBezTo>
                    <a:pt x="227" y="46"/>
                    <a:pt x="203" y="37"/>
                    <a:pt x="187" y="35"/>
                  </a:cubicBezTo>
                  <a:cubicBezTo>
                    <a:pt x="171" y="33"/>
                    <a:pt x="163" y="28"/>
                    <a:pt x="151" y="27"/>
                  </a:cubicBezTo>
                  <a:cubicBezTo>
                    <a:pt x="139" y="26"/>
                    <a:pt x="136" y="31"/>
                    <a:pt x="117" y="27"/>
                  </a:cubicBezTo>
                  <a:cubicBezTo>
                    <a:pt x="98" y="23"/>
                    <a:pt x="55" y="7"/>
                    <a:pt x="37" y="5"/>
                  </a:cubicBezTo>
                  <a:cubicBezTo>
                    <a:pt x="19" y="3"/>
                    <a:pt x="16" y="8"/>
                    <a:pt x="11" y="15"/>
                  </a:cubicBezTo>
                  <a:cubicBezTo>
                    <a:pt x="6" y="22"/>
                    <a:pt x="7" y="32"/>
                    <a:pt x="5" y="45"/>
                  </a:cubicBezTo>
                  <a:cubicBezTo>
                    <a:pt x="3" y="58"/>
                    <a:pt x="1" y="84"/>
                    <a:pt x="0" y="94"/>
                  </a:cubicBezTo>
                </a:path>
              </a:pathLst>
            </a:custGeom>
            <a:noFill/>
            <a:ln w="28575" cap="flat" cmpd="sng">
              <a:solidFill>
                <a:srgbClr val="0066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1547" name="Freeform 53"/>
            <p:cNvSpPr/>
            <p:nvPr/>
          </p:nvSpPr>
          <p:spPr>
            <a:xfrm>
              <a:off x="484" y="365"/>
              <a:ext cx="279" cy="387"/>
            </a:xfrm>
            <a:custGeom>
              <a:avLst/>
              <a:gdLst>
                <a:gd name="txL" fmla="*/ 0 w 404"/>
                <a:gd name="txT" fmla="*/ 0 h 544"/>
                <a:gd name="txR" fmla="*/ 404 w 404"/>
                <a:gd name="txB" fmla="*/ 544 h 544"/>
              </a:gdLst>
              <a:ahLst/>
              <a:cxnLst>
                <a:cxn ang="0">
                  <a:pos x="404" y="408"/>
                </a:cxn>
                <a:cxn ang="0">
                  <a:pos x="392" y="454"/>
                </a:cxn>
                <a:cxn ang="0">
                  <a:pos x="390" y="494"/>
                </a:cxn>
                <a:cxn ang="0">
                  <a:pos x="382" y="508"/>
                </a:cxn>
                <a:cxn ang="0">
                  <a:pos x="353" y="510"/>
                </a:cxn>
                <a:cxn ang="0">
                  <a:pos x="328" y="530"/>
                </a:cxn>
                <a:cxn ang="0">
                  <a:pos x="304" y="544"/>
                </a:cxn>
                <a:cxn ang="0">
                  <a:pos x="292" y="516"/>
                </a:cxn>
                <a:cxn ang="0">
                  <a:pos x="286" y="482"/>
                </a:cxn>
                <a:cxn ang="0">
                  <a:pos x="269" y="477"/>
                </a:cxn>
                <a:cxn ang="0">
                  <a:pos x="248" y="474"/>
                </a:cxn>
                <a:cxn ang="0">
                  <a:pos x="216" y="498"/>
                </a:cxn>
                <a:cxn ang="0">
                  <a:pos x="164" y="510"/>
                </a:cxn>
                <a:cxn ang="0">
                  <a:pos x="142" y="504"/>
                </a:cxn>
                <a:cxn ang="0">
                  <a:pos x="144" y="474"/>
                </a:cxn>
                <a:cxn ang="0">
                  <a:pos x="144" y="402"/>
                </a:cxn>
                <a:cxn ang="0">
                  <a:pos x="148" y="336"/>
                </a:cxn>
                <a:cxn ang="0">
                  <a:pos x="122" y="348"/>
                </a:cxn>
                <a:cxn ang="0">
                  <a:pos x="118" y="374"/>
                </a:cxn>
                <a:cxn ang="0">
                  <a:pos x="94" y="404"/>
                </a:cxn>
                <a:cxn ang="0">
                  <a:pos x="78" y="392"/>
                </a:cxn>
                <a:cxn ang="0">
                  <a:pos x="64" y="358"/>
                </a:cxn>
                <a:cxn ang="0">
                  <a:pos x="44" y="310"/>
                </a:cxn>
                <a:cxn ang="0">
                  <a:pos x="42" y="288"/>
                </a:cxn>
                <a:cxn ang="0">
                  <a:pos x="32" y="268"/>
                </a:cxn>
                <a:cxn ang="0">
                  <a:pos x="28" y="252"/>
                </a:cxn>
                <a:cxn ang="0">
                  <a:pos x="29" y="0"/>
                </a:cxn>
              </a:cxnLst>
              <a:rect l="txL" t="txT" r="txR" b="txB"/>
              <a:pathLst>
                <a:path w="404" h="544">
                  <a:moveTo>
                    <a:pt x="404" y="408"/>
                  </a:moveTo>
                  <a:cubicBezTo>
                    <a:pt x="403" y="415"/>
                    <a:pt x="394" y="440"/>
                    <a:pt x="392" y="454"/>
                  </a:cubicBezTo>
                  <a:cubicBezTo>
                    <a:pt x="390" y="468"/>
                    <a:pt x="398" y="490"/>
                    <a:pt x="390" y="494"/>
                  </a:cubicBezTo>
                  <a:cubicBezTo>
                    <a:pt x="388" y="501"/>
                    <a:pt x="388" y="505"/>
                    <a:pt x="382" y="508"/>
                  </a:cubicBezTo>
                  <a:cubicBezTo>
                    <a:pt x="376" y="511"/>
                    <a:pt x="362" y="506"/>
                    <a:pt x="353" y="510"/>
                  </a:cubicBezTo>
                  <a:cubicBezTo>
                    <a:pt x="345" y="512"/>
                    <a:pt x="328" y="530"/>
                    <a:pt x="328" y="530"/>
                  </a:cubicBezTo>
                  <a:cubicBezTo>
                    <a:pt x="317" y="537"/>
                    <a:pt x="316" y="540"/>
                    <a:pt x="304" y="544"/>
                  </a:cubicBezTo>
                  <a:cubicBezTo>
                    <a:pt x="294" y="541"/>
                    <a:pt x="292" y="516"/>
                    <a:pt x="292" y="516"/>
                  </a:cubicBezTo>
                  <a:cubicBezTo>
                    <a:pt x="287" y="508"/>
                    <a:pt x="290" y="489"/>
                    <a:pt x="286" y="482"/>
                  </a:cubicBezTo>
                  <a:cubicBezTo>
                    <a:pt x="282" y="475"/>
                    <a:pt x="275" y="478"/>
                    <a:pt x="269" y="477"/>
                  </a:cubicBezTo>
                  <a:cubicBezTo>
                    <a:pt x="262" y="476"/>
                    <a:pt x="264" y="470"/>
                    <a:pt x="248" y="474"/>
                  </a:cubicBezTo>
                  <a:cubicBezTo>
                    <a:pt x="239" y="477"/>
                    <a:pt x="230" y="492"/>
                    <a:pt x="216" y="498"/>
                  </a:cubicBezTo>
                  <a:cubicBezTo>
                    <a:pt x="202" y="504"/>
                    <a:pt x="176" y="509"/>
                    <a:pt x="164" y="510"/>
                  </a:cubicBezTo>
                  <a:cubicBezTo>
                    <a:pt x="151" y="508"/>
                    <a:pt x="146" y="509"/>
                    <a:pt x="142" y="504"/>
                  </a:cubicBezTo>
                  <a:cubicBezTo>
                    <a:pt x="139" y="498"/>
                    <a:pt x="144" y="491"/>
                    <a:pt x="144" y="474"/>
                  </a:cubicBezTo>
                  <a:cubicBezTo>
                    <a:pt x="145" y="457"/>
                    <a:pt x="143" y="425"/>
                    <a:pt x="144" y="402"/>
                  </a:cubicBezTo>
                  <a:cubicBezTo>
                    <a:pt x="145" y="379"/>
                    <a:pt x="152" y="345"/>
                    <a:pt x="148" y="336"/>
                  </a:cubicBezTo>
                  <a:cubicBezTo>
                    <a:pt x="146" y="316"/>
                    <a:pt x="127" y="342"/>
                    <a:pt x="122" y="348"/>
                  </a:cubicBezTo>
                  <a:cubicBezTo>
                    <a:pt x="117" y="354"/>
                    <a:pt x="123" y="365"/>
                    <a:pt x="118" y="374"/>
                  </a:cubicBezTo>
                  <a:cubicBezTo>
                    <a:pt x="110" y="385"/>
                    <a:pt x="97" y="390"/>
                    <a:pt x="94" y="404"/>
                  </a:cubicBezTo>
                  <a:cubicBezTo>
                    <a:pt x="87" y="406"/>
                    <a:pt x="83" y="400"/>
                    <a:pt x="78" y="392"/>
                  </a:cubicBezTo>
                  <a:cubicBezTo>
                    <a:pt x="73" y="384"/>
                    <a:pt x="70" y="372"/>
                    <a:pt x="64" y="358"/>
                  </a:cubicBezTo>
                  <a:cubicBezTo>
                    <a:pt x="58" y="344"/>
                    <a:pt x="48" y="322"/>
                    <a:pt x="44" y="310"/>
                  </a:cubicBezTo>
                  <a:cubicBezTo>
                    <a:pt x="40" y="298"/>
                    <a:pt x="44" y="295"/>
                    <a:pt x="42" y="288"/>
                  </a:cubicBezTo>
                  <a:cubicBezTo>
                    <a:pt x="40" y="281"/>
                    <a:pt x="34" y="274"/>
                    <a:pt x="32" y="268"/>
                  </a:cubicBezTo>
                  <a:cubicBezTo>
                    <a:pt x="30" y="262"/>
                    <a:pt x="28" y="297"/>
                    <a:pt x="28" y="252"/>
                  </a:cubicBezTo>
                  <a:cubicBezTo>
                    <a:pt x="0" y="169"/>
                    <a:pt x="29" y="87"/>
                    <a:pt x="29" y="0"/>
                  </a:cubicBezTo>
                </a:path>
              </a:pathLst>
            </a:custGeom>
            <a:noFill/>
            <a:ln w="28575" cap="flat" cmpd="sng">
              <a:solidFill>
                <a:srgbClr val="0066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1548" name="Freeform 54"/>
            <p:cNvSpPr/>
            <p:nvPr/>
          </p:nvSpPr>
          <p:spPr>
            <a:xfrm>
              <a:off x="761" y="362"/>
              <a:ext cx="413" cy="297"/>
            </a:xfrm>
            <a:custGeom>
              <a:avLst/>
              <a:gdLst>
                <a:gd name="txL" fmla="*/ 0 w 598"/>
                <a:gd name="txT" fmla="*/ 0 h 418"/>
                <a:gd name="txR" fmla="*/ 598 w 598"/>
                <a:gd name="txB" fmla="*/ 418 h 418"/>
              </a:gdLst>
              <a:ahLst/>
              <a:cxnLst>
                <a:cxn ang="0">
                  <a:pos x="598" y="4"/>
                </a:cxn>
                <a:cxn ang="0">
                  <a:pos x="576" y="6"/>
                </a:cxn>
                <a:cxn ang="0">
                  <a:pos x="544" y="42"/>
                </a:cxn>
                <a:cxn ang="0">
                  <a:pos x="518" y="64"/>
                </a:cxn>
                <a:cxn ang="0">
                  <a:pos x="490" y="94"/>
                </a:cxn>
                <a:cxn ang="0">
                  <a:pos x="458" y="120"/>
                </a:cxn>
                <a:cxn ang="0">
                  <a:pos x="440" y="130"/>
                </a:cxn>
                <a:cxn ang="0">
                  <a:pos x="406" y="132"/>
                </a:cxn>
                <a:cxn ang="0">
                  <a:pos x="396" y="142"/>
                </a:cxn>
                <a:cxn ang="0">
                  <a:pos x="349" y="175"/>
                </a:cxn>
                <a:cxn ang="0">
                  <a:pos x="328" y="186"/>
                </a:cxn>
                <a:cxn ang="0">
                  <a:pos x="288" y="230"/>
                </a:cxn>
                <a:cxn ang="0">
                  <a:pos x="258" y="228"/>
                </a:cxn>
                <a:cxn ang="0">
                  <a:pos x="226" y="252"/>
                </a:cxn>
                <a:cxn ang="0">
                  <a:pos x="194" y="244"/>
                </a:cxn>
                <a:cxn ang="0">
                  <a:pos x="178" y="258"/>
                </a:cxn>
                <a:cxn ang="0">
                  <a:pos x="126" y="258"/>
                </a:cxn>
                <a:cxn ang="0">
                  <a:pos x="76" y="296"/>
                </a:cxn>
                <a:cxn ang="0">
                  <a:pos x="54" y="306"/>
                </a:cxn>
                <a:cxn ang="0">
                  <a:pos x="44" y="328"/>
                </a:cxn>
                <a:cxn ang="0">
                  <a:pos x="30" y="344"/>
                </a:cxn>
                <a:cxn ang="0">
                  <a:pos x="0" y="418"/>
                </a:cxn>
              </a:cxnLst>
              <a:rect l="txL" t="txT" r="txR" b="txB"/>
              <a:pathLst>
                <a:path w="598" h="418">
                  <a:moveTo>
                    <a:pt x="598" y="4"/>
                  </a:moveTo>
                  <a:cubicBezTo>
                    <a:pt x="594" y="4"/>
                    <a:pt x="585" y="0"/>
                    <a:pt x="576" y="6"/>
                  </a:cubicBezTo>
                  <a:cubicBezTo>
                    <a:pt x="567" y="12"/>
                    <a:pt x="554" y="32"/>
                    <a:pt x="544" y="42"/>
                  </a:cubicBezTo>
                  <a:cubicBezTo>
                    <a:pt x="534" y="52"/>
                    <a:pt x="527" y="55"/>
                    <a:pt x="518" y="64"/>
                  </a:cubicBezTo>
                  <a:cubicBezTo>
                    <a:pt x="509" y="73"/>
                    <a:pt x="500" y="85"/>
                    <a:pt x="490" y="94"/>
                  </a:cubicBezTo>
                  <a:cubicBezTo>
                    <a:pt x="480" y="103"/>
                    <a:pt x="466" y="114"/>
                    <a:pt x="458" y="120"/>
                  </a:cubicBezTo>
                  <a:cubicBezTo>
                    <a:pt x="450" y="126"/>
                    <a:pt x="449" y="128"/>
                    <a:pt x="440" y="130"/>
                  </a:cubicBezTo>
                  <a:cubicBezTo>
                    <a:pt x="431" y="132"/>
                    <a:pt x="413" y="130"/>
                    <a:pt x="406" y="132"/>
                  </a:cubicBezTo>
                  <a:cubicBezTo>
                    <a:pt x="399" y="134"/>
                    <a:pt x="406" y="135"/>
                    <a:pt x="396" y="142"/>
                  </a:cubicBezTo>
                  <a:cubicBezTo>
                    <a:pt x="386" y="149"/>
                    <a:pt x="360" y="168"/>
                    <a:pt x="349" y="175"/>
                  </a:cubicBezTo>
                  <a:cubicBezTo>
                    <a:pt x="338" y="182"/>
                    <a:pt x="338" y="177"/>
                    <a:pt x="328" y="186"/>
                  </a:cubicBezTo>
                  <a:cubicBezTo>
                    <a:pt x="318" y="195"/>
                    <a:pt x="300" y="223"/>
                    <a:pt x="288" y="230"/>
                  </a:cubicBezTo>
                  <a:cubicBezTo>
                    <a:pt x="276" y="237"/>
                    <a:pt x="268" y="224"/>
                    <a:pt x="258" y="228"/>
                  </a:cubicBezTo>
                  <a:cubicBezTo>
                    <a:pt x="248" y="232"/>
                    <a:pt x="237" y="249"/>
                    <a:pt x="226" y="252"/>
                  </a:cubicBezTo>
                  <a:cubicBezTo>
                    <a:pt x="215" y="255"/>
                    <a:pt x="202" y="243"/>
                    <a:pt x="194" y="244"/>
                  </a:cubicBezTo>
                  <a:cubicBezTo>
                    <a:pt x="186" y="245"/>
                    <a:pt x="189" y="256"/>
                    <a:pt x="178" y="258"/>
                  </a:cubicBezTo>
                  <a:cubicBezTo>
                    <a:pt x="167" y="260"/>
                    <a:pt x="143" y="252"/>
                    <a:pt x="126" y="258"/>
                  </a:cubicBezTo>
                  <a:cubicBezTo>
                    <a:pt x="109" y="264"/>
                    <a:pt x="88" y="288"/>
                    <a:pt x="76" y="296"/>
                  </a:cubicBezTo>
                  <a:cubicBezTo>
                    <a:pt x="64" y="304"/>
                    <a:pt x="59" y="301"/>
                    <a:pt x="54" y="306"/>
                  </a:cubicBezTo>
                  <a:cubicBezTo>
                    <a:pt x="49" y="311"/>
                    <a:pt x="48" y="322"/>
                    <a:pt x="44" y="328"/>
                  </a:cubicBezTo>
                  <a:cubicBezTo>
                    <a:pt x="40" y="334"/>
                    <a:pt x="37" y="329"/>
                    <a:pt x="30" y="344"/>
                  </a:cubicBezTo>
                  <a:cubicBezTo>
                    <a:pt x="23" y="359"/>
                    <a:pt x="6" y="403"/>
                    <a:pt x="0" y="418"/>
                  </a:cubicBezTo>
                </a:path>
              </a:pathLst>
            </a:custGeom>
            <a:noFill/>
            <a:ln w="38100" cap="flat" cmpd="sng">
              <a:solidFill>
                <a:srgbClr val="0066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1549" name="Freeform 55"/>
            <p:cNvSpPr/>
            <p:nvPr/>
          </p:nvSpPr>
          <p:spPr>
            <a:xfrm>
              <a:off x="331" y="82"/>
              <a:ext cx="171" cy="286"/>
            </a:xfrm>
            <a:custGeom>
              <a:avLst/>
              <a:gdLst>
                <a:gd name="txL" fmla="*/ 0 w 248"/>
                <a:gd name="txT" fmla="*/ 0 h 402"/>
                <a:gd name="txR" fmla="*/ 248 w 248"/>
                <a:gd name="txB" fmla="*/ 402 h 402"/>
              </a:gdLst>
              <a:ahLst/>
              <a:cxnLst>
                <a:cxn ang="0">
                  <a:pos x="248" y="402"/>
                </a:cxn>
                <a:cxn ang="0">
                  <a:pos x="236" y="322"/>
                </a:cxn>
                <a:cxn ang="0">
                  <a:pos x="234" y="296"/>
                </a:cxn>
                <a:cxn ang="0">
                  <a:pos x="212" y="264"/>
                </a:cxn>
                <a:cxn ang="0">
                  <a:pos x="202" y="232"/>
                </a:cxn>
                <a:cxn ang="0">
                  <a:pos x="186" y="208"/>
                </a:cxn>
                <a:cxn ang="0">
                  <a:pos x="162" y="180"/>
                </a:cxn>
                <a:cxn ang="0">
                  <a:pos x="142" y="158"/>
                </a:cxn>
                <a:cxn ang="0">
                  <a:pos x="128" y="132"/>
                </a:cxn>
                <a:cxn ang="0">
                  <a:pos x="102" y="98"/>
                </a:cxn>
                <a:cxn ang="0">
                  <a:pos x="82" y="70"/>
                </a:cxn>
                <a:cxn ang="0">
                  <a:pos x="64" y="48"/>
                </a:cxn>
                <a:cxn ang="0">
                  <a:pos x="46" y="32"/>
                </a:cxn>
                <a:cxn ang="0">
                  <a:pos x="24" y="14"/>
                </a:cxn>
                <a:cxn ang="0">
                  <a:pos x="0" y="0"/>
                </a:cxn>
              </a:cxnLst>
              <a:rect l="txL" t="txT" r="txR" b="txB"/>
              <a:pathLst>
                <a:path w="248" h="402">
                  <a:moveTo>
                    <a:pt x="248" y="402"/>
                  </a:moveTo>
                  <a:cubicBezTo>
                    <a:pt x="246" y="389"/>
                    <a:pt x="238" y="340"/>
                    <a:pt x="236" y="322"/>
                  </a:cubicBezTo>
                  <a:cubicBezTo>
                    <a:pt x="234" y="304"/>
                    <a:pt x="238" y="305"/>
                    <a:pt x="234" y="296"/>
                  </a:cubicBezTo>
                  <a:cubicBezTo>
                    <a:pt x="230" y="287"/>
                    <a:pt x="217" y="275"/>
                    <a:pt x="212" y="264"/>
                  </a:cubicBezTo>
                  <a:cubicBezTo>
                    <a:pt x="207" y="253"/>
                    <a:pt x="206" y="241"/>
                    <a:pt x="202" y="232"/>
                  </a:cubicBezTo>
                  <a:cubicBezTo>
                    <a:pt x="198" y="223"/>
                    <a:pt x="193" y="217"/>
                    <a:pt x="186" y="208"/>
                  </a:cubicBezTo>
                  <a:cubicBezTo>
                    <a:pt x="179" y="199"/>
                    <a:pt x="169" y="188"/>
                    <a:pt x="162" y="180"/>
                  </a:cubicBezTo>
                  <a:cubicBezTo>
                    <a:pt x="155" y="172"/>
                    <a:pt x="148" y="166"/>
                    <a:pt x="142" y="158"/>
                  </a:cubicBezTo>
                  <a:cubicBezTo>
                    <a:pt x="136" y="150"/>
                    <a:pt x="135" y="142"/>
                    <a:pt x="128" y="132"/>
                  </a:cubicBezTo>
                  <a:cubicBezTo>
                    <a:pt x="121" y="122"/>
                    <a:pt x="110" y="108"/>
                    <a:pt x="102" y="98"/>
                  </a:cubicBezTo>
                  <a:cubicBezTo>
                    <a:pt x="94" y="88"/>
                    <a:pt x="88" y="78"/>
                    <a:pt x="82" y="70"/>
                  </a:cubicBezTo>
                  <a:cubicBezTo>
                    <a:pt x="76" y="62"/>
                    <a:pt x="70" y="54"/>
                    <a:pt x="64" y="48"/>
                  </a:cubicBezTo>
                  <a:cubicBezTo>
                    <a:pt x="58" y="42"/>
                    <a:pt x="53" y="38"/>
                    <a:pt x="46" y="32"/>
                  </a:cubicBezTo>
                  <a:cubicBezTo>
                    <a:pt x="39" y="26"/>
                    <a:pt x="32" y="19"/>
                    <a:pt x="24" y="14"/>
                  </a:cubicBezTo>
                  <a:cubicBezTo>
                    <a:pt x="16" y="9"/>
                    <a:pt x="5" y="3"/>
                    <a:pt x="0" y="0"/>
                  </a:cubicBezTo>
                </a:path>
              </a:pathLst>
            </a:custGeom>
            <a:noFill/>
            <a:ln w="28575" cap="flat" cmpd="sng">
              <a:solidFill>
                <a:srgbClr val="0066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21550" name="组合 21549"/>
          <p:cNvGrpSpPr/>
          <p:nvPr/>
        </p:nvGrpSpPr>
        <p:grpSpPr>
          <a:xfrm>
            <a:off x="1631950" y="2173288"/>
            <a:ext cx="3086100" cy="3230562"/>
            <a:chOff x="0" y="0"/>
            <a:chExt cx="1944" cy="2035"/>
          </a:xfrm>
        </p:grpSpPr>
        <p:sp>
          <p:nvSpPr>
            <p:cNvPr id="21551" name="Freeform 57"/>
            <p:cNvSpPr/>
            <p:nvPr/>
          </p:nvSpPr>
          <p:spPr>
            <a:xfrm>
              <a:off x="0" y="0"/>
              <a:ext cx="1724" cy="1437"/>
            </a:xfrm>
            <a:custGeom>
              <a:avLst/>
              <a:gdLst>
                <a:gd name="txL" fmla="*/ 0 w 1724"/>
                <a:gd name="txT" fmla="*/ 0 h 1437"/>
                <a:gd name="txR" fmla="*/ 1724 w 1724"/>
                <a:gd name="txB" fmla="*/ 1437 h 1437"/>
              </a:gdLst>
              <a:ahLst/>
              <a:cxnLst>
                <a:cxn ang="0">
                  <a:pos x="0" y="0"/>
                </a:cxn>
                <a:cxn ang="0">
                  <a:pos x="24" y="18"/>
                </a:cxn>
                <a:cxn ang="0">
                  <a:pos x="60" y="75"/>
                </a:cxn>
                <a:cxn ang="0">
                  <a:pos x="65" y="99"/>
                </a:cxn>
                <a:cxn ang="0">
                  <a:pos x="87" y="129"/>
                </a:cxn>
                <a:cxn ang="0">
                  <a:pos x="99" y="167"/>
                </a:cxn>
                <a:cxn ang="0">
                  <a:pos x="129" y="215"/>
                </a:cxn>
                <a:cxn ang="0">
                  <a:pos x="143" y="251"/>
                </a:cxn>
                <a:cxn ang="0">
                  <a:pos x="164" y="282"/>
                </a:cxn>
                <a:cxn ang="0">
                  <a:pos x="171" y="306"/>
                </a:cxn>
                <a:cxn ang="0">
                  <a:pos x="236" y="375"/>
                </a:cxn>
                <a:cxn ang="0">
                  <a:pos x="399" y="434"/>
                </a:cxn>
                <a:cxn ang="0">
                  <a:pos x="468" y="447"/>
                </a:cxn>
                <a:cxn ang="0">
                  <a:pos x="557" y="438"/>
                </a:cxn>
                <a:cxn ang="0">
                  <a:pos x="716" y="393"/>
                </a:cxn>
                <a:cxn ang="0">
                  <a:pos x="861" y="341"/>
                </a:cxn>
                <a:cxn ang="0">
                  <a:pos x="1020" y="303"/>
                </a:cxn>
                <a:cxn ang="0">
                  <a:pos x="1187" y="300"/>
                </a:cxn>
                <a:cxn ang="0">
                  <a:pos x="1352" y="336"/>
                </a:cxn>
                <a:cxn ang="0">
                  <a:pos x="1575" y="459"/>
                </a:cxn>
                <a:cxn ang="0">
                  <a:pos x="1692" y="590"/>
                </a:cxn>
                <a:cxn ang="0">
                  <a:pos x="1724" y="726"/>
                </a:cxn>
                <a:cxn ang="0">
                  <a:pos x="1691" y="891"/>
                </a:cxn>
                <a:cxn ang="0">
                  <a:pos x="1661" y="999"/>
                </a:cxn>
                <a:cxn ang="0">
                  <a:pos x="1590" y="1158"/>
                </a:cxn>
                <a:cxn ang="0">
                  <a:pos x="1463" y="1338"/>
                </a:cxn>
                <a:cxn ang="0">
                  <a:pos x="1349" y="1437"/>
                </a:cxn>
              </a:cxnLst>
              <a:rect l="txL" t="txT" r="txR" b="txB"/>
              <a:pathLst>
                <a:path w="1724" h="1437">
                  <a:moveTo>
                    <a:pt x="0" y="0"/>
                  </a:moveTo>
                  <a:cubicBezTo>
                    <a:pt x="4" y="3"/>
                    <a:pt x="14" y="6"/>
                    <a:pt x="24" y="18"/>
                  </a:cubicBezTo>
                  <a:cubicBezTo>
                    <a:pt x="34" y="30"/>
                    <a:pt x="53" y="61"/>
                    <a:pt x="60" y="75"/>
                  </a:cubicBezTo>
                  <a:cubicBezTo>
                    <a:pt x="67" y="89"/>
                    <a:pt x="61" y="90"/>
                    <a:pt x="65" y="99"/>
                  </a:cubicBezTo>
                  <a:cubicBezTo>
                    <a:pt x="69" y="108"/>
                    <a:pt x="81" y="118"/>
                    <a:pt x="87" y="129"/>
                  </a:cubicBezTo>
                  <a:cubicBezTo>
                    <a:pt x="93" y="140"/>
                    <a:pt x="92" y="153"/>
                    <a:pt x="99" y="167"/>
                  </a:cubicBezTo>
                  <a:cubicBezTo>
                    <a:pt x="106" y="181"/>
                    <a:pt x="122" y="201"/>
                    <a:pt x="129" y="215"/>
                  </a:cubicBezTo>
                  <a:cubicBezTo>
                    <a:pt x="136" y="229"/>
                    <a:pt x="137" y="240"/>
                    <a:pt x="143" y="251"/>
                  </a:cubicBezTo>
                  <a:cubicBezTo>
                    <a:pt x="149" y="262"/>
                    <a:pt x="159" y="273"/>
                    <a:pt x="164" y="282"/>
                  </a:cubicBezTo>
                  <a:cubicBezTo>
                    <a:pt x="169" y="291"/>
                    <a:pt x="159" y="291"/>
                    <a:pt x="171" y="306"/>
                  </a:cubicBezTo>
                  <a:cubicBezTo>
                    <a:pt x="183" y="321"/>
                    <a:pt x="198" y="354"/>
                    <a:pt x="236" y="375"/>
                  </a:cubicBezTo>
                  <a:cubicBezTo>
                    <a:pt x="274" y="396"/>
                    <a:pt x="361" y="422"/>
                    <a:pt x="399" y="434"/>
                  </a:cubicBezTo>
                  <a:cubicBezTo>
                    <a:pt x="437" y="446"/>
                    <a:pt x="442" y="446"/>
                    <a:pt x="468" y="447"/>
                  </a:cubicBezTo>
                  <a:cubicBezTo>
                    <a:pt x="494" y="448"/>
                    <a:pt x="516" y="447"/>
                    <a:pt x="557" y="438"/>
                  </a:cubicBezTo>
                  <a:cubicBezTo>
                    <a:pt x="598" y="429"/>
                    <a:pt x="665" y="409"/>
                    <a:pt x="716" y="393"/>
                  </a:cubicBezTo>
                  <a:cubicBezTo>
                    <a:pt x="767" y="377"/>
                    <a:pt x="810" y="356"/>
                    <a:pt x="861" y="341"/>
                  </a:cubicBezTo>
                  <a:cubicBezTo>
                    <a:pt x="912" y="326"/>
                    <a:pt x="966" y="310"/>
                    <a:pt x="1020" y="303"/>
                  </a:cubicBezTo>
                  <a:cubicBezTo>
                    <a:pt x="1074" y="296"/>
                    <a:pt x="1132" y="295"/>
                    <a:pt x="1187" y="300"/>
                  </a:cubicBezTo>
                  <a:cubicBezTo>
                    <a:pt x="1242" y="305"/>
                    <a:pt x="1287" y="309"/>
                    <a:pt x="1352" y="336"/>
                  </a:cubicBezTo>
                  <a:cubicBezTo>
                    <a:pt x="1417" y="363"/>
                    <a:pt x="1518" y="417"/>
                    <a:pt x="1575" y="459"/>
                  </a:cubicBezTo>
                  <a:cubicBezTo>
                    <a:pt x="1632" y="501"/>
                    <a:pt x="1667" y="546"/>
                    <a:pt x="1692" y="590"/>
                  </a:cubicBezTo>
                  <a:cubicBezTo>
                    <a:pt x="1717" y="634"/>
                    <a:pt x="1724" y="676"/>
                    <a:pt x="1724" y="726"/>
                  </a:cubicBezTo>
                  <a:cubicBezTo>
                    <a:pt x="1724" y="776"/>
                    <a:pt x="1701" y="846"/>
                    <a:pt x="1691" y="891"/>
                  </a:cubicBezTo>
                  <a:cubicBezTo>
                    <a:pt x="1681" y="936"/>
                    <a:pt x="1678" y="955"/>
                    <a:pt x="1661" y="999"/>
                  </a:cubicBezTo>
                  <a:cubicBezTo>
                    <a:pt x="1644" y="1043"/>
                    <a:pt x="1623" y="1102"/>
                    <a:pt x="1590" y="1158"/>
                  </a:cubicBezTo>
                  <a:cubicBezTo>
                    <a:pt x="1557" y="1214"/>
                    <a:pt x="1503" y="1291"/>
                    <a:pt x="1463" y="1338"/>
                  </a:cubicBezTo>
                  <a:cubicBezTo>
                    <a:pt x="1423" y="1385"/>
                    <a:pt x="1373" y="1417"/>
                    <a:pt x="1349" y="1437"/>
                  </a:cubicBezTo>
                </a:path>
              </a:pathLst>
            </a:custGeom>
            <a:noFill/>
            <a:ln w="28575" cap="flat" cmpd="sng">
              <a:solidFill>
                <a:srgbClr val="66FF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grpSp>
          <p:nvGrpSpPr>
            <p:cNvPr id="21552" name="组合 21551"/>
            <p:cNvGrpSpPr/>
            <p:nvPr/>
          </p:nvGrpSpPr>
          <p:grpSpPr>
            <a:xfrm>
              <a:off x="40" y="56"/>
              <a:ext cx="906" cy="427"/>
              <a:chOff x="0" y="0"/>
              <a:chExt cx="906" cy="427"/>
            </a:xfrm>
          </p:grpSpPr>
          <p:sp>
            <p:nvSpPr>
              <p:cNvPr id="21553" name="Text Box 59"/>
              <p:cNvSpPr txBox="1"/>
              <p:nvPr/>
            </p:nvSpPr>
            <p:spPr>
              <a:xfrm>
                <a:off x="498" y="187"/>
                <a:ext cx="408" cy="21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r>
                  <a:rPr lang="zh-CN" altLang="en-US" sz="1600" b="1" dirty="0">
                    <a:solidFill>
                      <a:srgbClr val="FF0000"/>
                    </a:solidFill>
                    <a:latin typeface="Times New Roman" panose="02020603050405020304" pitchFamily="2" charset="0"/>
                    <a:ea typeface="楷体_GB2312" pitchFamily="1" charset="-122"/>
                  </a:rPr>
                  <a:t>脉</a:t>
                </a:r>
                <a:endParaRPr lang="zh-CN" altLang="en-US" sz="1600" b="1" dirty="0">
                  <a:solidFill>
                    <a:srgbClr val="FF0000"/>
                  </a:solidFill>
                  <a:latin typeface="Times New Roman" panose="02020603050405020304" pitchFamily="2" charset="0"/>
                  <a:ea typeface="楷体_GB2312" pitchFamily="1" charset="-122"/>
                </a:endParaRPr>
              </a:p>
            </p:txBody>
          </p:sp>
          <p:sp>
            <p:nvSpPr>
              <p:cNvPr id="21554" name="Text Box 60"/>
              <p:cNvSpPr txBox="1"/>
              <p:nvPr/>
            </p:nvSpPr>
            <p:spPr>
              <a:xfrm>
                <a:off x="0" y="0"/>
                <a:ext cx="244" cy="21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r>
                  <a:rPr lang="zh-CN" altLang="en-US" sz="1600" b="1" dirty="0">
                    <a:solidFill>
                      <a:srgbClr val="FF0000"/>
                    </a:solidFill>
                    <a:latin typeface="Times New Roman" panose="02020603050405020304" pitchFamily="2" charset="0"/>
                    <a:ea typeface="楷体_GB2312" pitchFamily="1" charset="-122"/>
                  </a:rPr>
                  <a:t>昆</a:t>
                </a:r>
                <a:endParaRPr lang="zh-CN" altLang="en-US" sz="1600" b="1" dirty="0">
                  <a:solidFill>
                    <a:srgbClr val="FF0000"/>
                  </a:solidFill>
                  <a:latin typeface="Times New Roman" panose="02020603050405020304" pitchFamily="2" charset="0"/>
                  <a:ea typeface="楷体_GB2312" pitchFamily="1" charset="-122"/>
                </a:endParaRPr>
              </a:p>
            </p:txBody>
          </p:sp>
          <p:sp>
            <p:nvSpPr>
              <p:cNvPr id="21555" name="Text Box 61"/>
              <p:cNvSpPr txBox="1"/>
              <p:nvPr/>
            </p:nvSpPr>
            <p:spPr>
              <a:xfrm>
                <a:off x="90" y="185"/>
                <a:ext cx="244" cy="21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r>
                  <a:rPr lang="zh-CN" altLang="en-US" sz="1600" b="1" dirty="0">
                    <a:solidFill>
                      <a:srgbClr val="FF0000"/>
                    </a:solidFill>
                    <a:latin typeface="Times New Roman" panose="02020603050405020304" pitchFamily="2" charset="0"/>
                    <a:ea typeface="楷体_GB2312" pitchFamily="1" charset="-122"/>
                  </a:rPr>
                  <a:t>仑</a:t>
                </a:r>
                <a:endParaRPr lang="zh-CN" altLang="en-US" sz="1600" b="1" dirty="0">
                  <a:solidFill>
                    <a:srgbClr val="FF0000"/>
                  </a:solidFill>
                  <a:latin typeface="Times New Roman" panose="02020603050405020304" pitchFamily="2" charset="0"/>
                  <a:ea typeface="楷体_GB2312" pitchFamily="1" charset="-122"/>
                </a:endParaRPr>
              </a:p>
            </p:txBody>
          </p:sp>
          <p:sp>
            <p:nvSpPr>
              <p:cNvPr id="21556" name="Text Box 62"/>
              <p:cNvSpPr txBox="1"/>
              <p:nvPr/>
            </p:nvSpPr>
            <p:spPr>
              <a:xfrm>
                <a:off x="272" y="215"/>
                <a:ext cx="244" cy="21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r>
                  <a:rPr lang="zh-CN" altLang="en-US" sz="1600" b="1" dirty="0">
                    <a:solidFill>
                      <a:srgbClr val="FF0000"/>
                    </a:solidFill>
                    <a:latin typeface="Times New Roman" panose="02020603050405020304" pitchFamily="2" charset="0"/>
                    <a:ea typeface="楷体_GB2312" pitchFamily="1" charset="-122"/>
                  </a:rPr>
                  <a:t>山</a:t>
                </a:r>
                <a:endParaRPr lang="zh-CN" altLang="en-US" sz="1600" b="1" dirty="0">
                  <a:solidFill>
                    <a:srgbClr val="FF0000"/>
                  </a:solidFill>
                  <a:latin typeface="Times New Roman" panose="02020603050405020304" pitchFamily="2" charset="0"/>
                  <a:ea typeface="楷体_GB2312" pitchFamily="1" charset="-122"/>
                </a:endParaRPr>
              </a:p>
            </p:txBody>
          </p:sp>
        </p:grpSp>
        <p:grpSp>
          <p:nvGrpSpPr>
            <p:cNvPr id="21557" name="组合 21556"/>
            <p:cNvGrpSpPr/>
            <p:nvPr/>
          </p:nvGrpSpPr>
          <p:grpSpPr>
            <a:xfrm>
              <a:off x="992" y="101"/>
              <a:ext cx="952" cy="422"/>
              <a:chOff x="0" y="0"/>
              <a:chExt cx="952" cy="422"/>
            </a:xfrm>
          </p:grpSpPr>
          <p:sp>
            <p:nvSpPr>
              <p:cNvPr id="21558" name="Text Box 64"/>
              <p:cNvSpPr txBox="1"/>
              <p:nvPr/>
            </p:nvSpPr>
            <p:spPr>
              <a:xfrm>
                <a:off x="0" y="0"/>
                <a:ext cx="244" cy="21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r>
                  <a:rPr lang="zh-CN" altLang="en-US" sz="1600" b="1" dirty="0">
                    <a:solidFill>
                      <a:srgbClr val="FF0000"/>
                    </a:solidFill>
                    <a:latin typeface="Times New Roman" panose="02020603050405020304" pitchFamily="2" charset="0"/>
                    <a:ea typeface="楷体_GB2312" pitchFamily="1" charset="-122"/>
                  </a:rPr>
                  <a:t>祁</a:t>
                </a:r>
                <a:endParaRPr lang="zh-CN" altLang="en-US" sz="1600" b="1" dirty="0">
                  <a:solidFill>
                    <a:srgbClr val="FF0000"/>
                  </a:solidFill>
                  <a:latin typeface="Times New Roman" panose="02020603050405020304" pitchFamily="2" charset="0"/>
                  <a:ea typeface="楷体_GB2312" pitchFamily="1" charset="-122"/>
                </a:endParaRPr>
              </a:p>
            </p:txBody>
          </p:sp>
          <p:sp>
            <p:nvSpPr>
              <p:cNvPr id="21559" name="Text Box 65"/>
              <p:cNvSpPr txBox="1"/>
              <p:nvPr/>
            </p:nvSpPr>
            <p:spPr>
              <a:xfrm>
                <a:off x="182" y="46"/>
                <a:ext cx="244" cy="21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r>
                  <a:rPr lang="zh-CN" altLang="en-US" sz="1600" b="1" dirty="0">
                    <a:solidFill>
                      <a:srgbClr val="FF0000"/>
                    </a:solidFill>
                    <a:latin typeface="Times New Roman" panose="02020603050405020304" pitchFamily="2" charset="0"/>
                    <a:ea typeface="楷体_GB2312" pitchFamily="1" charset="-122"/>
                  </a:rPr>
                  <a:t>连</a:t>
                </a:r>
                <a:endParaRPr lang="zh-CN" altLang="en-US" sz="1600" b="1" dirty="0">
                  <a:solidFill>
                    <a:srgbClr val="FF0000"/>
                  </a:solidFill>
                  <a:latin typeface="Times New Roman" panose="02020603050405020304" pitchFamily="2" charset="0"/>
                  <a:ea typeface="楷体_GB2312" pitchFamily="1" charset="-122"/>
                </a:endParaRPr>
              </a:p>
            </p:txBody>
          </p:sp>
          <p:sp>
            <p:nvSpPr>
              <p:cNvPr id="21560" name="Text Box 66"/>
              <p:cNvSpPr txBox="1"/>
              <p:nvPr/>
            </p:nvSpPr>
            <p:spPr>
              <a:xfrm>
                <a:off x="544" y="210"/>
                <a:ext cx="408" cy="21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r>
                  <a:rPr lang="zh-CN" altLang="en-US" sz="1600" b="1" dirty="0">
                    <a:solidFill>
                      <a:srgbClr val="FF0000"/>
                    </a:solidFill>
                    <a:latin typeface="Times New Roman" panose="02020603050405020304" pitchFamily="2" charset="0"/>
                    <a:ea typeface="楷体_GB2312" pitchFamily="1" charset="-122"/>
                  </a:rPr>
                  <a:t>脉</a:t>
                </a:r>
                <a:endParaRPr lang="zh-CN" altLang="en-US" sz="1600" b="1" dirty="0">
                  <a:solidFill>
                    <a:srgbClr val="FF0000"/>
                  </a:solidFill>
                  <a:latin typeface="Times New Roman" panose="02020603050405020304" pitchFamily="2" charset="0"/>
                  <a:ea typeface="楷体_GB2312" pitchFamily="1" charset="-122"/>
                </a:endParaRPr>
              </a:p>
            </p:txBody>
          </p:sp>
          <p:sp>
            <p:nvSpPr>
              <p:cNvPr id="21561" name="Text Box 67"/>
              <p:cNvSpPr txBox="1"/>
              <p:nvPr/>
            </p:nvSpPr>
            <p:spPr>
              <a:xfrm>
                <a:off x="363" y="136"/>
                <a:ext cx="244" cy="21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r>
                  <a:rPr lang="zh-CN" altLang="en-US" sz="1600" b="1" dirty="0">
                    <a:solidFill>
                      <a:srgbClr val="FF0000"/>
                    </a:solidFill>
                    <a:latin typeface="Times New Roman" panose="02020603050405020304" pitchFamily="2" charset="0"/>
                    <a:ea typeface="楷体_GB2312" pitchFamily="1" charset="-122"/>
                  </a:rPr>
                  <a:t>山</a:t>
                </a:r>
                <a:endParaRPr lang="zh-CN" altLang="en-US" sz="1600" b="1" dirty="0">
                  <a:solidFill>
                    <a:srgbClr val="FF0000"/>
                  </a:solidFill>
                  <a:latin typeface="Times New Roman" panose="02020603050405020304" pitchFamily="2" charset="0"/>
                  <a:ea typeface="楷体_GB2312" pitchFamily="1" charset="-122"/>
                </a:endParaRPr>
              </a:p>
            </p:txBody>
          </p:sp>
        </p:grpSp>
        <p:sp>
          <p:nvSpPr>
            <p:cNvPr id="21562" name="Text Box 68"/>
            <p:cNvSpPr txBox="1"/>
            <p:nvPr/>
          </p:nvSpPr>
          <p:spPr>
            <a:xfrm rot="20843156">
              <a:off x="1357" y="1082"/>
              <a:ext cx="270" cy="953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1600" b="1" dirty="0">
                  <a:solidFill>
                    <a:srgbClr val="FF0000"/>
                  </a:solidFill>
                  <a:latin typeface="Times New Roman" panose="02020603050405020304" pitchFamily="2" charset="0"/>
                </a:rPr>
                <a:t>横断山脉</a:t>
              </a:r>
              <a:endParaRPr lang="zh-CN" altLang="en-US" sz="1600" b="1" dirty="0">
                <a:solidFill>
                  <a:srgbClr val="FF0000"/>
                </a:solidFill>
                <a:latin typeface="Times New Roman" panose="02020603050405020304" pitchFamily="2" charset="0"/>
              </a:endParaRPr>
            </a:p>
          </p:txBody>
        </p:sp>
      </p:grpSp>
      <p:grpSp>
        <p:nvGrpSpPr>
          <p:cNvPr id="21563" name="组合 21562"/>
          <p:cNvGrpSpPr/>
          <p:nvPr/>
        </p:nvGrpSpPr>
        <p:grpSpPr>
          <a:xfrm>
            <a:off x="5521325" y="2132013"/>
            <a:ext cx="776288" cy="2476500"/>
            <a:chOff x="0" y="0"/>
            <a:chExt cx="489" cy="1560"/>
          </a:xfrm>
        </p:grpSpPr>
        <p:sp>
          <p:nvSpPr>
            <p:cNvPr id="21564" name="Text Box 70"/>
            <p:cNvSpPr txBox="1"/>
            <p:nvPr/>
          </p:nvSpPr>
          <p:spPr>
            <a:xfrm>
              <a:off x="181" y="0"/>
              <a:ext cx="308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2400" b="1" dirty="0">
                  <a:solidFill>
                    <a:srgbClr val="0000FF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平</a:t>
              </a:r>
              <a:endParaRPr lang="zh-CN" altLang="en-US" sz="2400" b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  <p:sp>
          <p:nvSpPr>
            <p:cNvPr id="21565" name="Text Box 71"/>
            <p:cNvSpPr txBox="1"/>
            <p:nvPr/>
          </p:nvSpPr>
          <p:spPr>
            <a:xfrm>
              <a:off x="0" y="453"/>
              <a:ext cx="308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2400" b="1" dirty="0">
                  <a:solidFill>
                    <a:srgbClr val="0000FF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原</a:t>
              </a:r>
              <a:endParaRPr lang="zh-CN" altLang="en-US" sz="2400" b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  <p:sp>
          <p:nvSpPr>
            <p:cNvPr id="21566" name="Text Box 72"/>
            <p:cNvSpPr txBox="1"/>
            <p:nvPr/>
          </p:nvSpPr>
          <p:spPr>
            <a:xfrm>
              <a:off x="45" y="952"/>
              <a:ext cx="308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2400" b="1" dirty="0">
                  <a:solidFill>
                    <a:srgbClr val="0000FF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丘</a:t>
              </a:r>
              <a:endParaRPr lang="zh-CN" altLang="en-US" sz="2400" b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  <p:sp>
          <p:nvSpPr>
            <p:cNvPr id="21567" name="Text Box 73"/>
            <p:cNvSpPr txBox="1"/>
            <p:nvPr/>
          </p:nvSpPr>
          <p:spPr>
            <a:xfrm>
              <a:off x="0" y="1270"/>
              <a:ext cx="308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2400" b="1" dirty="0">
                  <a:solidFill>
                    <a:srgbClr val="0000FF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陵</a:t>
              </a:r>
              <a:endParaRPr lang="zh-CN" altLang="en-US" sz="2400" b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</p:grpSp>
      <p:grpSp>
        <p:nvGrpSpPr>
          <p:cNvPr id="21568" name="组合 21567"/>
          <p:cNvGrpSpPr/>
          <p:nvPr/>
        </p:nvGrpSpPr>
        <p:grpSpPr>
          <a:xfrm>
            <a:off x="2495550" y="2058988"/>
            <a:ext cx="2360614" cy="2452687"/>
            <a:chOff x="0" y="0"/>
            <a:chExt cx="1488" cy="1545"/>
          </a:xfrm>
        </p:grpSpPr>
        <p:sp>
          <p:nvSpPr>
            <p:cNvPr id="21569" name="Text Box 75"/>
            <p:cNvSpPr txBox="1"/>
            <p:nvPr/>
          </p:nvSpPr>
          <p:spPr>
            <a:xfrm>
              <a:off x="1134" y="1255"/>
              <a:ext cx="318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400" b="1" dirty="0">
                  <a:solidFill>
                    <a:srgbClr val="0000FF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原</a:t>
              </a:r>
              <a:endParaRPr lang="zh-CN" altLang="en-US" sz="2400" b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  <p:sp>
          <p:nvSpPr>
            <p:cNvPr id="21570" name="Text Box 76"/>
            <p:cNvSpPr txBox="1"/>
            <p:nvPr/>
          </p:nvSpPr>
          <p:spPr>
            <a:xfrm>
              <a:off x="0" y="0"/>
              <a:ext cx="308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2400" b="1" dirty="0">
                  <a:solidFill>
                    <a:srgbClr val="0000FF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盆</a:t>
              </a:r>
              <a:endParaRPr lang="zh-CN" altLang="en-US" sz="2400" b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  <p:sp>
          <p:nvSpPr>
            <p:cNvPr id="21571" name="Text Box 77"/>
            <p:cNvSpPr txBox="1"/>
            <p:nvPr/>
          </p:nvSpPr>
          <p:spPr>
            <a:xfrm>
              <a:off x="780" y="91"/>
              <a:ext cx="308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2400" b="1" dirty="0">
                  <a:solidFill>
                    <a:srgbClr val="0000FF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地</a:t>
              </a:r>
              <a:endParaRPr lang="zh-CN" altLang="en-US" sz="2400" b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  <p:sp>
          <p:nvSpPr>
            <p:cNvPr id="21572" name="Text Box 78"/>
            <p:cNvSpPr txBox="1"/>
            <p:nvPr/>
          </p:nvSpPr>
          <p:spPr>
            <a:xfrm>
              <a:off x="1180" y="726"/>
              <a:ext cx="308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2400" b="1" dirty="0">
                  <a:solidFill>
                    <a:srgbClr val="0000FF"/>
                  </a:solidFill>
                  <a:latin typeface="Times New Roman" panose="02020603050405020304" pitchFamily="2" charset="0"/>
                  <a:ea typeface="黑体" panose="02010609060101010101" pitchFamily="2" charset="-122"/>
                </a:rPr>
                <a:t>高</a:t>
              </a:r>
              <a:endParaRPr lang="zh-CN" altLang="en-US" sz="2400" b="1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2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1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1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2000"/>
                                        <p:tgtEl>
                                          <p:spTgt spid="21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20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215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215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215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21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215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215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21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0" grpId="0" bldLvl="0" animBg="1"/>
      <p:bldP spid="21512" grpId="0" bldLvl="0" animBg="1"/>
      <p:bldP spid="21513" grpId="0"/>
      <p:bldP spid="21514" grpId="0"/>
      <p:bldP spid="21515" grpId="0"/>
      <p:bldP spid="215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标题 30721"/>
          <p:cNvSpPr>
            <a:spLocks noGrp="1"/>
          </p:cNvSpPr>
          <p:nvPr>
            <p:ph type="title"/>
          </p:nvPr>
        </p:nvSpPr>
        <p:spPr>
          <a:xfrm>
            <a:off x="1905000" y="0"/>
            <a:ext cx="2667000" cy="673100"/>
          </a:xfrm>
        </p:spPr>
        <p:txBody>
          <a:bodyPr anchor="ctr"/>
          <a:p>
            <a:r>
              <a:rPr lang="zh-CN" altLang="en-US" sz="3600" b="1" dirty="0"/>
              <a:t>思考：</a:t>
            </a:r>
            <a:endParaRPr lang="zh-CN" altLang="en-US" sz="3600" b="1" dirty="0"/>
          </a:p>
        </p:txBody>
      </p:sp>
      <p:pic>
        <p:nvPicPr>
          <p:cNvPr id="30723" name="图片 30722" descr="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28800" y="838200"/>
            <a:ext cx="3546475" cy="1689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4" name="图片 30723" descr="B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850" y="3284538"/>
            <a:ext cx="3527425" cy="1682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5" name="图片 30724" descr="DT007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5275" y="817563"/>
            <a:ext cx="5040313" cy="3810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6" name="矩形 30725"/>
          <p:cNvSpPr/>
          <p:nvPr/>
        </p:nvSpPr>
        <p:spPr>
          <a:xfrm>
            <a:off x="3503613" y="5445125"/>
            <a:ext cx="6767512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</a:rPr>
              <a:t>地势西高东低呈三级阶梯状分布</a:t>
            </a:r>
            <a:endParaRPr lang="zh-CN" altLang="en-US" sz="3600" b="1" dirty="0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30727" name="文本框 30726"/>
          <p:cNvSpPr txBox="1"/>
          <p:nvPr/>
        </p:nvSpPr>
        <p:spPr>
          <a:xfrm>
            <a:off x="1992313" y="5445125"/>
            <a:ext cx="1223962" cy="583565"/>
          </a:xfrm>
          <a:prstGeom prst="rect">
            <a:avLst/>
          </a:prstGeom>
          <a:solidFill>
            <a:srgbClr val="CC0000"/>
          </a:solidFill>
          <a:ln w="9525" cap="flat" cmpd="sng">
            <a:prstDash val="solid"/>
            <a:miter/>
            <a:headEnd type="none" w="med" len="med"/>
            <a:tailEnd type="none" w="med" len="med"/>
          </a:ln>
          <a:scene3d>
            <a:camera prst="legacyPerspectiveTop">
              <a:rot lat="0" lon="0" rev="0"/>
            </a:camera>
            <a:lightRig rig="legacyFlat3" dir="b"/>
          </a:scene3d>
          <a:sp3d extrusionH="887400" prstMaterial="legacyMatte">
            <a:bevelT w="13500" h="13500" prst="angle"/>
            <a:bevelB w="13500" h="13500" prst="angle"/>
            <a:extrusionClr>
              <a:srgbClr val="CC0000"/>
            </a:extrusionClr>
          </a:sp3d>
        </p:spPr>
        <p:txBody>
          <a:bodyPr>
            <a:spAutoFit/>
            <a:flatTx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华文行楷" pitchFamily="2" charset="-122"/>
              </a:rPr>
              <a:t>特点</a:t>
            </a:r>
            <a:endParaRPr lang="zh-CN" altLang="en-US" sz="3200" b="1" dirty="0">
              <a:solidFill>
                <a:schemeClr val="bg1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2" charset="0"/>
              <a:ea typeface="华文行楷" pitchFamily="2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7" grpId="0" bldLvl="0" animBg="1"/>
      <p:bldP spid="30726" grpId="0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160443"/>
</p:tagLst>
</file>

<file path=ppt/tags/tag1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43"/>
  <p:tag name="KSO_WM_UNIT_TYPE" val="a"/>
  <p:tag name="KSO_WM_UNIT_INDEX" val="1"/>
  <p:tag name="KSO_WM_UNIT_ID" val="custom160443_2*a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43"/>
  <p:tag name="KSO_WM_UNIT_TYPE" val="f"/>
  <p:tag name="KSO_WM_UNIT_INDEX" val="1"/>
  <p:tag name="KSO_WM_UNIT_ID" val="custom160443_2*f*1"/>
  <p:tag name="KSO_WM_UNIT_CLEAR" val="1"/>
  <p:tag name="KSO_WM_UNIT_LAYERLEVEL" val="1"/>
  <p:tag name="KSO_WM_UNIT_VALUE" val="297"/>
  <p:tag name="KSO_WM_UNIT_HIGHLIGHT" val="0"/>
  <p:tag name="KSO_WM_UNIT_COMPATIBLE" val="0"/>
  <p:tag name="KSO_WM_UNIT_PRESET_TEXT_INDEX" val="5"/>
  <p:tag name="KSO_WM_UNIT_PRESET_TEXT_LEN" val="232"/>
</p:tagLst>
</file>

<file path=ppt/tags/tag12.xml><?xml version="1.0" encoding="utf-8"?>
<p:tagLst xmlns:p="http://schemas.openxmlformats.org/presentationml/2006/main">
  <p:tag name="KSO_WM_TEMPLATE_CATEGORY" val="custom"/>
  <p:tag name="KSO_WM_TEMPLATE_INDEX" val="160443"/>
  <p:tag name="KSO_WM_SLIDE_ID" val="custom160443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TAG_VERSION" val="1.0"/>
  <p:tag name="KSO_WM_SLIDE_POSITION" val="66*98"/>
  <p:tag name="KSO_WM_SLIDE_SIZE" val="828*396"/>
</p:tagLst>
</file>

<file path=ppt/tags/tag13.xml><?xml version="1.0" encoding="utf-8"?>
<p:tagLst xmlns:p="http://schemas.openxmlformats.org/presentationml/2006/main">
  <p:tag name="KSO_WM_TEMPLATE_CATEGORY" val="custom"/>
  <p:tag name="KSO_WM_TEMPLATE_INDEX" val="160443"/>
</p:tagLst>
</file>

<file path=ppt/tags/tag14.xml><?xml version="1.0" encoding="utf-8"?>
<p:tagLst xmlns:p="http://schemas.openxmlformats.org/presentationml/2006/main">
  <p:tag name="KSO_WM_TEMPLATE_CATEGORY" val="custom"/>
  <p:tag name="KSO_WM_TEMPLATE_INDEX" val="160443"/>
</p:tagLst>
</file>

<file path=ppt/tags/tag15.xml><?xml version="1.0" encoding="utf-8"?>
<p:tagLst xmlns:p="http://schemas.openxmlformats.org/presentationml/2006/main">
  <p:tag name="KSO_WM_TEMPLATE_CATEGORY" val="custom"/>
  <p:tag name="KSO_WM_TEMPLATE_INDEX" val="160443"/>
</p:tagLst>
</file>

<file path=ppt/tags/tag16.xml><?xml version="1.0" encoding="utf-8"?>
<p:tagLst xmlns:p="http://schemas.openxmlformats.org/presentationml/2006/main">
  <p:tag name="KSO_WM_TEMPLATE_CATEGORY" val="custom"/>
  <p:tag name="KSO_WM_TEMPLATE_INDEX" val="160443"/>
</p:tagLst>
</file>

<file path=ppt/tags/tag17.xml><?xml version="1.0" encoding="utf-8"?>
<p:tagLst xmlns:p="http://schemas.openxmlformats.org/presentationml/2006/main">
  <p:tag name="KSO_WM_TEMPLATE_CATEGORY" val="custom"/>
  <p:tag name="KSO_WM_TEMPLATE_INDEX" val="160443"/>
</p:tagLst>
</file>

<file path=ppt/tags/tag18.xml><?xml version="1.0" encoding="utf-8"?>
<p:tagLst xmlns:p="http://schemas.openxmlformats.org/presentationml/2006/main">
  <p:tag name="KSO_WM_TEMPLATE_CATEGORY" val="custom"/>
  <p:tag name="KSO_WM_TEMPLATE_INDEX" val="160443"/>
</p:tagLst>
</file>

<file path=ppt/tags/tag19.xml><?xml version="1.0" encoding="utf-8"?>
<p:tagLst xmlns:p="http://schemas.openxmlformats.org/presentationml/2006/main">
  <p:tag name="KSO_WM_TEMPLATE_CATEGORY" val="custom"/>
  <p:tag name="KSO_WM_TEMPLATE_INDEX" val="160443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160443"/>
</p:tagLst>
</file>

<file path=ppt/tags/tag20.xml><?xml version="1.0" encoding="utf-8"?>
<p:tagLst xmlns:p="http://schemas.openxmlformats.org/presentationml/2006/main">
  <p:tag name="KSO_WM_TEMPLATE_CATEGORY" val="custom"/>
  <p:tag name="KSO_WM_TEMPLATE_INDEX" val="160443"/>
</p:tagLst>
</file>

<file path=ppt/tags/tag21.xml><?xml version="1.0" encoding="utf-8"?>
<p:tagLst xmlns:p="http://schemas.openxmlformats.org/presentationml/2006/main">
  <p:tag name="KSO_WM_TEMPLATE_CATEGORY" val="custom"/>
  <p:tag name="KSO_WM_TEMPLATE_INDEX" val="160443"/>
</p:tagLst>
</file>

<file path=ppt/tags/tag22.xml><?xml version="1.0" encoding="utf-8"?>
<p:tagLst xmlns:p="http://schemas.openxmlformats.org/presentationml/2006/main">
  <p:tag name="KSO_WM_TEMPLATE_CATEGORY" val="custom"/>
  <p:tag name="KSO_WM_TEMPLATE_INDEX" val="160443"/>
</p:tagLst>
</file>

<file path=ppt/tags/tag23.xml><?xml version="1.0" encoding="utf-8"?>
<p:tagLst xmlns:p="http://schemas.openxmlformats.org/presentationml/2006/main">
  <p:tag name="KSO_WM_TEMPLATE_CATEGORY" val="custom"/>
  <p:tag name="KSO_WM_TEMPLATE_INDEX" val="160443"/>
</p:tagLst>
</file>

<file path=ppt/tags/tag24.xml><?xml version="1.0" encoding="utf-8"?>
<p:tagLst xmlns:p="http://schemas.openxmlformats.org/presentationml/2006/main">
  <p:tag name="KSO_WM_TEMPLATE_CATEGORY" val="custom"/>
  <p:tag name="KSO_WM_TEMPLATE_INDEX" val="160443"/>
</p:tagLst>
</file>

<file path=ppt/tags/tag25.xml><?xml version="1.0" encoding="utf-8"?>
<p:tagLst xmlns:p="http://schemas.openxmlformats.org/presentationml/2006/main">
  <p:tag name="KSO_WM_TEMPLATE_CATEGORY" val="custom"/>
  <p:tag name="KSO_WM_TEMPLATE_INDEX" val="160443"/>
</p:tagLst>
</file>

<file path=ppt/tags/tag26.xml><?xml version="1.0" encoding="utf-8"?>
<p:tagLst xmlns:p="http://schemas.openxmlformats.org/presentationml/2006/main">
  <p:tag name="KSO_WM_TEMPLATE_CATEGORY" val="custom"/>
  <p:tag name="KSO_WM_TEMPLATE_INDEX" val="160443"/>
</p:tagLst>
</file>

<file path=ppt/tags/tag2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02"/>
  <p:tag name="KSO_WM_UNIT_TYPE" val="a"/>
  <p:tag name="KSO_WM_UNIT_INDEX" val="1"/>
  <p:tag name="KSO_WM_UNIT_ID" val="custom160402_1*a*1"/>
  <p:tag name="KSO_WM_UNIT_CLEAR" val="1"/>
  <p:tag name="KSO_WM_UNIT_LAYERLEVEL" val="1"/>
  <p:tag name="KSO_WM_UNIT_VALUE" val="19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2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02"/>
  <p:tag name="KSO_WM_UNIT_TYPE" val="b"/>
  <p:tag name="KSO_WM_UNIT_INDEX" val="1"/>
  <p:tag name="KSO_WM_UNIT_ID" val="custom160402_1*b*1"/>
  <p:tag name="KSO_WM_UNIT_CLEAR" val="1"/>
  <p:tag name="KSO_WM_UNIT_LAYERLEVEL" val="1"/>
  <p:tag name="KSO_WM_UNIT_VALUE" val="3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29.xml><?xml version="1.0" encoding="utf-8"?>
<p:tagLst xmlns:p="http://schemas.openxmlformats.org/presentationml/2006/main">
  <p:tag name="KSO_WM_TEMPLATE_THUMBS_INDEX" val="1、9、12、16、19、20、24、27、28"/>
  <p:tag name="KSO_WM_TEMPLATE_CATEGORY" val="custom"/>
  <p:tag name="KSO_WM_TEMPLATE_INDEX" val="160443"/>
  <p:tag name="KSO_WM_TAG_VERSION" val="1.0"/>
  <p:tag name="KSO_WM_SLIDE_ID" val="custom160402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3.xml><?xml version="1.0" encoding="utf-8"?>
<p:tagLst xmlns:p="http://schemas.openxmlformats.org/presentationml/2006/main">
  <p:tag name="KSO_WM_TEMPLATE_THUMBS_INDEX" val="1、9、12、17、19、21、25、28"/>
  <p:tag name="KSO_WM_TEMPLATE_CATEGORY" val="custom"/>
  <p:tag name="KSO_WM_TEMPLATE_INDEX" val="160443"/>
  <p:tag name="KSO_WM_BEAUTIFY_FLAG" val="#wm#"/>
  <p:tag name="KSO_WM_TAG_VERSION" val="1.0"/>
</p:tagLst>
</file>

<file path=ppt/tags/tag3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02"/>
  <p:tag name="KSO_WM_UNIT_TYPE" val="a"/>
  <p:tag name="KSO_WM_UNIT_INDEX" val="1"/>
  <p:tag name="KSO_WM_UNIT_ID" val="custom160402_1*a*1"/>
  <p:tag name="KSO_WM_UNIT_CLEAR" val="1"/>
  <p:tag name="KSO_WM_UNIT_LAYERLEVEL" val="1"/>
  <p:tag name="KSO_WM_UNIT_VALUE" val="19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3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02"/>
  <p:tag name="KSO_WM_UNIT_TYPE" val="b"/>
  <p:tag name="KSO_WM_UNIT_INDEX" val="1"/>
  <p:tag name="KSO_WM_UNIT_ID" val="custom160402_1*b*1"/>
  <p:tag name="KSO_WM_UNIT_CLEAR" val="1"/>
  <p:tag name="KSO_WM_UNIT_LAYERLEVEL" val="1"/>
  <p:tag name="KSO_WM_UNIT_VALUE" val="3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32.xml><?xml version="1.0" encoding="utf-8"?>
<p:tagLst xmlns:p="http://schemas.openxmlformats.org/presentationml/2006/main">
  <p:tag name="KSO_WM_TEMPLATE_THUMBS_INDEX" val="1、9、12、16、19、20、24、27、28"/>
  <p:tag name="KSO_WM_TEMPLATE_CATEGORY" val="custom"/>
  <p:tag name="KSO_WM_TEMPLATE_INDEX" val="160443"/>
  <p:tag name="KSO_WM_TAG_VERSION" val="1.0"/>
  <p:tag name="KSO_WM_SLIDE_ID" val="custom160402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3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02"/>
  <p:tag name="KSO_WM_UNIT_TYPE" val="a"/>
  <p:tag name="KSO_WM_UNIT_INDEX" val="1"/>
  <p:tag name="KSO_WM_UNIT_ID" val="custom160402_1*a*1"/>
  <p:tag name="KSO_WM_UNIT_CLEAR" val="1"/>
  <p:tag name="KSO_WM_UNIT_LAYERLEVEL" val="1"/>
  <p:tag name="KSO_WM_UNIT_VALUE" val="19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3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02"/>
  <p:tag name="KSO_WM_UNIT_TYPE" val="b"/>
  <p:tag name="KSO_WM_UNIT_INDEX" val="1"/>
  <p:tag name="KSO_WM_UNIT_ID" val="custom160402_1*b*1"/>
  <p:tag name="KSO_WM_UNIT_CLEAR" val="1"/>
  <p:tag name="KSO_WM_UNIT_LAYERLEVEL" val="1"/>
  <p:tag name="KSO_WM_UNIT_VALUE" val="3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35.xml><?xml version="1.0" encoding="utf-8"?>
<p:tagLst xmlns:p="http://schemas.openxmlformats.org/presentationml/2006/main">
  <p:tag name="KSO_WM_TEMPLATE_THUMBS_INDEX" val="1、9、12、16、19、20、24、27、28"/>
  <p:tag name="KSO_WM_TEMPLATE_CATEGORY" val="custom"/>
  <p:tag name="KSO_WM_TEMPLATE_INDEX" val="160443"/>
  <p:tag name="KSO_WM_TAG_VERSION" val="1.0"/>
  <p:tag name="KSO_WM_SLIDE_ID" val="custom160402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3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43"/>
  <p:tag name="KSO_WM_UNIT_TYPE" val="a"/>
  <p:tag name="KSO_WM_UNIT_INDEX" val="1"/>
  <p:tag name="KSO_WM_UNIT_ID" val="custom160443_1*a*1"/>
  <p:tag name="KSO_WM_UNIT_CLEAR" val="1"/>
  <p:tag name="KSO_WM_UNIT_LAYERLEVEL" val="1"/>
  <p:tag name="KSO_WM_UNIT_VALUE" val="2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3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43"/>
  <p:tag name="KSO_WM_UNIT_TYPE" val="b"/>
  <p:tag name="KSO_WM_UNIT_INDEX" val="1"/>
  <p:tag name="KSO_WM_UNIT_ID" val="custom160443_1*b*1"/>
  <p:tag name="KSO_WM_UNIT_CLEAR" val="1"/>
  <p:tag name="KSO_WM_UNIT_LAYERLEVEL" val="1"/>
  <p:tag name="KSO_WM_UNIT_VALUE" val="29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38.xml><?xml version="1.0" encoding="utf-8"?>
<p:tagLst xmlns:p="http://schemas.openxmlformats.org/presentationml/2006/main">
  <p:tag name="KSO_WM_TEMPLATE_THUMBS_INDEX" val="1、9、12、17、19、21、25、28"/>
  <p:tag name="KSO_WM_TEMPLATE_CATEGORY" val="custom"/>
  <p:tag name="KSO_WM_TEMPLATE_INDEX" val="160443"/>
  <p:tag name="KSO_WM_SLIDE_ID" val="custom160443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  <p:tag name="KSO_WM_TAG_VERSION" val="1.0"/>
</p:tagLst>
</file>

<file path=ppt/tags/tag4.xml><?xml version="1.0" encoding="utf-8"?>
<p:tagLst xmlns:p="http://schemas.openxmlformats.org/presentationml/2006/main">
  <p:tag name="KSO_WM_TAG_VERSION" val="1.0"/>
  <p:tag name="KSO_WM_TEMPLATE_CATEGORY" val="custom"/>
  <p:tag name="KSO_WM_TEMPLATE_INDEX" val="160443"/>
</p:tagLst>
</file>

<file path=ppt/tags/tag5.xml><?xml version="1.0" encoding="utf-8"?>
<p:tagLst xmlns:p="http://schemas.openxmlformats.org/presentationml/2006/main">
  <p:tag name="KSO_WM_TAG_VERSION" val="1.0"/>
  <p:tag name="KSO_WM_TEMPLATE_CATEGORY" val="custom"/>
  <p:tag name="KSO_WM_TEMPLATE_INDEX" val="160443"/>
</p:tagLst>
</file>

<file path=ppt/tags/tag6.xml><?xml version="1.0" encoding="utf-8"?>
<p:tagLst xmlns:p="http://schemas.openxmlformats.org/presentationml/2006/main">
  <p:tag name="KSO_WM_TEMPLATE_THUMBS_INDEX" val="1、9、12、17、19、21、25、28"/>
  <p:tag name="KSO_WM_TEMPLATE_CATEGORY" val="custom"/>
  <p:tag name="KSO_WM_TEMPLATE_INDEX" val="160443"/>
  <p:tag name="KSO_WM_BEAUTIFY_FLAG" val="#wm#"/>
  <p:tag name="KSO_WM_TAG_VERSION" val="1.0"/>
</p:tagLst>
</file>

<file path=ppt/tags/tag7.xml><?xml version="1.0" encoding="utf-8"?>
<p:tagLst xmlns:p="http://schemas.openxmlformats.org/presentationml/2006/main">
  <p:tag name="KSO_WM_BEAUTIFY_FLAG" val="#wm#"/>
  <p:tag name="KSO_WM_TEMPLATE_CATEGORY" val="custom"/>
  <p:tag name="KSO_WM_TEMPLATE_INDEX" val="160443"/>
</p:tagLst>
</file>

<file path=ppt/tags/tag8.xml><?xml version="1.0" encoding="utf-8"?>
<p:tagLst xmlns:p="http://schemas.openxmlformats.org/presentationml/2006/main">
  <p:tag name="KSO_WM_TEMPLATE_CATEGORY" val="custom"/>
  <p:tag name="KSO_WM_TEMPLATE_INDEX" val="160443"/>
</p:tagLst>
</file>

<file path=ppt/tags/tag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443_2*i*0"/>
  <p:tag name="KSO_WM_TEMPLATE_CATEGORY" val="custom"/>
  <p:tag name="KSO_WM_TEMPLATE_INDEX" val="160443"/>
  <p:tag name="KSO_WM_UNIT_INDEX" val="0"/>
</p:tagLst>
</file>

<file path=ppt/theme/theme1.xml><?xml version="1.0" encoding="utf-8"?>
<a:theme xmlns:a="http://schemas.openxmlformats.org/drawingml/2006/main" name="1_A000120140530A99PPBG">
  <a:themeElements>
    <a:clrScheme name="160159.159">
      <a:dk1>
        <a:srgbClr val="5F5F5F"/>
      </a:dk1>
      <a:lt1>
        <a:sysClr val="window" lastClr="FFFFFF"/>
      </a:lt1>
      <a:dk2>
        <a:srgbClr val="4D4D4D"/>
      </a:dk2>
      <a:lt2>
        <a:srgbClr val="FFFFFF"/>
      </a:lt2>
      <a:accent1>
        <a:srgbClr val="63B70F"/>
      </a:accent1>
      <a:accent2>
        <a:srgbClr val="819420"/>
      </a:accent2>
      <a:accent3>
        <a:srgbClr val="44B27E"/>
      </a:accent3>
      <a:accent4>
        <a:srgbClr val="008DA8"/>
      </a:accent4>
      <a:accent5>
        <a:srgbClr val="3F6AC1"/>
      </a:accent5>
      <a:accent6>
        <a:srgbClr val="B9901D"/>
      </a:accent6>
      <a:hlink>
        <a:srgbClr val="00B0F0"/>
      </a:hlink>
      <a:folHlink>
        <a:srgbClr val="3F6AC1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A000120140530A99PPBG">
  <a:themeElements>
    <a:clrScheme name="160159.159">
      <a:dk1>
        <a:srgbClr val="5F5F5F"/>
      </a:dk1>
      <a:lt1>
        <a:sysClr val="window" lastClr="FFFFFF"/>
      </a:lt1>
      <a:dk2>
        <a:srgbClr val="4D4D4D"/>
      </a:dk2>
      <a:lt2>
        <a:srgbClr val="FFFFFF"/>
      </a:lt2>
      <a:accent1>
        <a:srgbClr val="63B70F"/>
      </a:accent1>
      <a:accent2>
        <a:srgbClr val="819420"/>
      </a:accent2>
      <a:accent3>
        <a:srgbClr val="44B27E"/>
      </a:accent3>
      <a:accent4>
        <a:srgbClr val="008DA8"/>
      </a:accent4>
      <a:accent5>
        <a:srgbClr val="3F6AC1"/>
      </a:accent5>
      <a:accent6>
        <a:srgbClr val="B9901D"/>
      </a:accent6>
      <a:hlink>
        <a:srgbClr val="00B0F0"/>
      </a:hlink>
      <a:folHlink>
        <a:srgbClr val="3F6AC1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2555</Words>
  <Application>WPS 演示</Application>
  <PresentationFormat>宽屏</PresentationFormat>
  <Paragraphs>574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39" baseType="lpstr">
      <vt:lpstr>Arial</vt:lpstr>
      <vt:lpstr>宋体</vt:lpstr>
      <vt:lpstr>Wingdings</vt:lpstr>
      <vt:lpstr>黑体</vt:lpstr>
      <vt:lpstr>Arial Rounded MT Bold</vt:lpstr>
      <vt:lpstr>隶书</vt:lpstr>
      <vt:lpstr>Times New Roman</vt:lpstr>
      <vt:lpstr>楷体_GB2312</vt:lpstr>
      <vt:lpstr>华文行楷</vt:lpstr>
      <vt:lpstr>微软雅黑</vt:lpstr>
      <vt:lpstr>Arial Unicode MS</vt:lpstr>
      <vt:lpstr>Calibri</vt:lpstr>
      <vt:lpstr>华文新魏</vt:lpstr>
      <vt:lpstr>方正舒体</vt:lpstr>
      <vt:lpstr>新宋体</vt:lpstr>
      <vt:lpstr>1_A000120140530A99PPBG</vt:lpstr>
      <vt:lpstr>2_A000120140530A99PPBG</vt:lpstr>
      <vt:lpstr>PowerPoint 演示文稿</vt:lpstr>
      <vt:lpstr>PowerPoint 演示文稿</vt:lpstr>
      <vt:lpstr>学习目标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思考：</vt:lpstr>
      <vt:lpstr>PowerPoint 演示文稿</vt:lpstr>
      <vt:lpstr>PowerPoint 演示文稿</vt:lpstr>
      <vt:lpstr>PowerPoint 演示文稿</vt:lpstr>
      <vt:lpstr>暖湿气流</vt:lpstr>
      <vt:lpstr>PowerPoint 演示文稿</vt:lpstr>
      <vt:lpstr>PowerPoint 演示文稿</vt:lpstr>
      <vt:lpstr>PowerPoint 演示文稿</vt:lpstr>
      <vt:lpstr>PowerPoint 演示文稿</vt:lpstr>
      <vt:lpstr>LOREM IPSUM DOLOR</vt:lpstr>
      <vt:lpstr>LOREM IPSUM DOLOR</vt:lpstr>
      <vt:lpstr>LOREM IPSUM DOLOR</vt:lpstr>
      <vt:lpstr>PowerPoint 演示文稿</vt:lpstr>
      <vt:lpstr>板书设计：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14</cp:revision>
  <dcterms:created xsi:type="dcterms:W3CDTF">2015-05-05T08:02:00Z</dcterms:created>
  <dcterms:modified xsi:type="dcterms:W3CDTF">2017-10-11T11:54:47Z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2052-10.1.0.6876</vt:lpwstr>
  </property>
</Properties>
</file>