
<file path=[Content_Types].xml><?xml version="1.0" encoding="utf-8"?>
<Types xmlns="http://schemas.openxmlformats.org/package/2006/content-types">
  <Default Extension="wav" ContentType="audio/x-wav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3"/>
    <p:sldId id="258" r:id="rId4"/>
    <p:sldId id="259" r:id="rId5"/>
    <p:sldId id="260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98" r:id="rId15"/>
    <p:sldId id="271" r:id="rId16"/>
    <p:sldId id="297" r:id="rId17"/>
    <p:sldId id="300" r:id="rId18"/>
    <p:sldId id="274" r:id="rId19"/>
    <p:sldId id="275" r:id="rId20"/>
    <p:sldId id="299" r:id="rId21"/>
    <p:sldId id="278" r:id="rId22"/>
    <p:sldId id="279" r:id="rId23"/>
  </p:sldIdLst>
  <p:sldSz cx="12192000" cy="6858000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0000FF"/>
    <a:srgbClr val="FCFFFE"/>
    <a:srgbClr val="FFFFFF"/>
    <a:srgbClr val="3CA4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napToGrid="0" showGuides="1">
      <p:cViewPr>
        <p:scale>
          <a:sx n="50" d="100"/>
          <a:sy n="50" d="100"/>
        </p:scale>
        <p:origin x="-1140" y="-948"/>
      </p:cViewPr>
      <p:guideLst>
        <p:guide orient="horz" pos="2169"/>
        <p:guide pos="372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36003" cy="36003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0574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76672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5728" y="1600200"/>
            <a:ext cx="5376672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31745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 indent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31746"/>
          <p:cNvSpPr>
            <a:spLocks noGrp="1"/>
          </p:cNvSpPr>
          <p:nvPr>
            <p:ph type="body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-34290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8575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1748" name="日期占位符 31747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>
                <a:ea typeface="宋体" panose="02010600030101010101" pitchFamily="2" charset="-122"/>
              </a:defRPr>
            </a:lvl1pPr>
          </a:lstStyle>
          <a:p>
            <a:pPr lvl="0" fontAlgn="base"/>
            <a:endParaRPr lang="zh-CN" altLang="en-US" strike="noStrike" noProof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1749" name="页脚占位符 31748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>
                <a:ea typeface="宋体" panose="02010600030101010101" pitchFamily="2" charset="-122"/>
              </a:defRPr>
            </a:lvl1pPr>
          </a:lstStyle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31750" name="灯片编号占位符 31749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>
                <a:ea typeface="宋体" panose="02010600030101010101" pitchFamily="2" charset="-122"/>
              </a:defRPr>
            </a:lvl1pPr>
          </a:lstStyle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5.jpeg"/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image" Target="../media/image6.jpe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slide" Target="slide5.xml"/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image" Target="../media/image26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audio1.wav"/><Relationship Id="rId1" Type="http://schemas.openxmlformats.org/officeDocument/2006/relationships/image" Target="../media/image31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6.jpeg"/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4.jpeg"/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image" Target="../media/image7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13.jpeg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slide" Target="slide12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jpeg"/><Relationship Id="rId1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049" name="图片 1" descr="u=817368404,586047675&amp;fm=27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80025" y="-39687"/>
            <a:ext cx="6937375" cy="6937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0" name="文本框 4"/>
          <p:cNvSpPr txBox="1"/>
          <p:nvPr/>
        </p:nvSpPr>
        <p:spPr>
          <a:xfrm>
            <a:off x="422275" y="1465263"/>
            <a:ext cx="4427538" cy="768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4400" b="1">
                <a:latin typeface="微软雅黑" panose="020B0503020204020204" charset="-122"/>
                <a:ea typeface="微软雅黑" panose="020B0503020204020204" charset="-122"/>
              </a:rPr>
              <a:t>八上地理  第三章</a:t>
            </a:r>
            <a:endParaRPr lang="zh-CN" altLang="en-US" sz="4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51" name="文本框 5"/>
          <p:cNvSpPr txBox="1"/>
          <p:nvPr/>
        </p:nvSpPr>
        <p:spPr>
          <a:xfrm>
            <a:off x="611188" y="2911475"/>
            <a:ext cx="3738562" cy="132238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ctr"/>
            <a:r>
              <a:rPr lang="zh-CN" altLang="en-US" sz="40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第一节  </a:t>
            </a:r>
            <a:endParaRPr lang="zh-CN" altLang="en-US" sz="4000" b="1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/>
            <a:r>
              <a:rPr lang="zh-CN" altLang="en-US" sz="40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重要的自然资源</a:t>
            </a:r>
            <a:endParaRPr lang="zh-CN" altLang="en-US" sz="4000" b="1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273675" y="-39687"/>
            <a:ext cx="6943725" cy="696436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just" fontAlgn="base"/>
            <a:endParaRPr lang="zh-CN" altLang="en-US" sz="3600" b="1" strike="noStrike" noProof="1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530850" y="955675"/>
            <a:ext cx="6492875" cy="397033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6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教学目标</a:t>
            </a:r>
            <a:endParaRPr lang="zh-CN" altLang="en-US" sz="3600" b="1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en-US" altLang="zh-CN" sz="36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1.</a:t>
            </a:r>
            <a:r>
              <a:rPr lang="zh-CN" altLang="en-US" sz="36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理解自然资源的概念，了解自然资源的类型。</a:t>
            </a:r>
            <a:endParaRPr lang="en-US" altLang="zh-CN" sz="3600" b="1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en-US" altLang="zh-CN" sz="36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2.</a:t>
            </a:r>
            <a:r>
              <a:rPr lang="zh-CN" altLang="en-US" sz="36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能区分可再生资源和非可再生资源。</a:t>
            </a:r>
            <a:endParaRPr lang="zh-CN" altLang="en-US" sz="3600" b="1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en-US" altLang="zh-CN" sz="36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3.</a:t>
            </a:r>
            <a:r>
              <a:rPr lang="zh-CN" altLang="en-US" sz="36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了解我国自然资源特点，树立节约资源意识。</a:t>
            </a:r>
            <a:endParaRPr lang="zh-CN" altLang="en-US" sz="3600" b="1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3314" name="文本框 14337"/>
          <p:cNvSpPr/>
          <p:nvPr/>
        </p:nvSpPr>
        <p:spPr>
          <a:xfrm>
            <a:off x="5891213" y="908050"/>
            <a:ext cx="4291013" cy="768350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txBody>
          <a:bodyPr wrap="square">
            <a:spAutoFit/>
          </a:bodyPr>
          <a:p>
            <a:pPr lvl="0" algn="ctr" fontAlgn="base"/>
            <a:r>
              <a:rPr lang="zh-CN" altLang="en-US" sz="4400" strike="noStrike" noProof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矿 产 资 源</a:t>
            </a:r>
            <a:endParaRPr lang="zh-CN" altLang="en-US" sz="4400" strike="noStrike" noProof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pic>
        <p:nvPicPr>
          <p:cNvPr id="11266" name="图片 14338"/>
          <p:cNvPicPr>
            <a:picLocks noChangeAspect="1"/>
          </p:cNvPicPr>
          <p:nvPr/>
        </p:nvPicPr>
        <p:blipFill>
          <a:blip r:embed="rId1"/>
          <a:srcRect l="4964" b="4967"/>
          <a:stretch>
            <a:fillRect/>
          </a:stretch>
        </p:blipFill>
        <p:spPr>
          <a:xfrm>
            <a:off x="1919288" y="908050"/>
            <a:ext cx="3097212" cy="2171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67" name="图片 1433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288" y="3729038"/>
            <a:ext cx="3097212" cy="2324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8" name="文本框 14340"/>
          <p:cNvSpPr/>
          <p:nvPr/>
        </p:nvSpPr>
        <p:spPr>
          <a:xfrm>
            <a:off x="2955925" y="2420938"/>
            <a:ext cx="1844675" cy="646112"/>
          </a:xfrm>
          <a:prstGeom prst="rect">
            <a:avLst/>
          </a:prstGeom>
          <a:solidFill>
            <a:srgbClr val="FFFF99"/>
          </a:solidFill>
          <a:ln w="9525">
            <a:noFill/>
          </a:ln>
        </p:spPr>
        <p:txBody>
          <a:bodyPr wrap="square" anchor="t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煤炭</a:t>
            </a:r>
            <a:endParaRPr lang="zh-CN" altLang="en-US" sz="3600" b="1" dirty="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1269" name="文本框 14341"/>
          <p:cNvSpPr/>
          <p:nvPr/>
        </p:nvSpPr>
        <p:spPr>
          <a:xfrm>
            <a:off x="2701925" y="5373688"/>
            <a:ext cx="2170113" cy="646112"/>
          </a:xfrm>
          <a:prstGeom prst="rect">
            <a:avLst/>
          </a:prstGeom>
          <a:solidFill>
            <a:srgbClr val="FFFF99"/>
          </a:solidFill>
          <a:ln w="9525">
            <a:noFill/>
          </a:ln>
        </p:spPr>
        <p:txBody>
          <a:bodyPr wrap="square" anchor="t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铁矿石</a:t>
            </a:r>
            <a:endParaRPr lang="zh-CN" altLang="en-US" sz="3600" b="1" dirty="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pic>
        <p:nvPicPr>
          <p:cNvPr id="11270" name="图片 1434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32400" y="2349500"/>
            <a:ext cx="2951163" cy="2189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71" name="图片 1434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04063" y="4581525"/>
            <a:ext cx="3382962" cy="20462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72" name="文本框 14344"/>
          <p:cNvSpPr/>
          <p:nvPr/>
        </p:nvSpPr>
        <p:spPr>
          <a:xfrm>
            <a:off x="5232400" y="2349500"/>
            <a:ext cx="2322513" cy="644525"/>
          </a:xfrm>
          <a:prstGeom prst="rect">
            <a:avLst/>
          </a:prstGeom>
          <a:solidFill>
            <a:srgbClr val="FFFF99"/>
          </a:solidFill>
          <a:ln w="9525">
            <a:noFill/>
          </a:ln>
        </p:spPr>
        <p:txBody>
          <a:bodyPr wrap="square" anchor="t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金刚石</a:t>
            </a:r>
            <a:endParaRPr lang="zh-CN" altLang="en-US" sz="3600" b="1" dirty="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1273" name="文本框 14345"/>
          <p:cNvSpPr/>
          <p:nvPr/>
        </p:nvSpPr>
        <p:spPr>
          <a:xfrm>
            <a:off x="8081963" y="6165850"/>
            <a:ext cx="2333625" cy="644525"/>
          </a:xfrm>
          <a:prstGeom prst="rect">
            <a:avLst/>
          </a:prstGeom>
          <a:solidFill>
            <a:srgbClr val="FFFF99"/>
          </a:solidFill>
          <a:ln w="9525">
            <a:noFill/>
          </a:ln>
        </p:spPr>
        <p:txBody>
          <a:bodyPr wrap="square" anchor="t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鸡血石</a:t>
            </a:r>
            <a:endParaRPr lang="zh-CN" altLang="en-US" sz="3600" b="1" dirty="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4338" name="文本框 15361"/>
          <p:cNvSpPr/>
          <p:nvPr/>
        </p:nvSpPr>
        <p:spPr>
          <a:xfrm>
            <a:off x="6343650" y="1325563"/>
            <a:ext cx="3194050" cy="768350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txBody>
          <a:bodyPr wrap="square">
            <a:spAutoFit/>
          </a:bodyPr>
          <a:p>
            <a:pPr lvl="0" algn="ctr" fontAlgn="base"/>
            <a:r>
              <a:rPr lang="zh-CN" altLang="en-US" sz="4400" strike="noStrike" noProof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海 洋 资 源</a:t>
            </a:r>
            <a:endParaRPr lang="zh-CN" altLang="en-US" sz="4400" strike="noStrike" noProof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pic>
        <p:nvPicPr>
          <p:cNvPr id="12290" name="图片 15362"/>
          <p:cNvPicPr>
            <a:picLocks noChangeAspect="1"/>
          </p:cNvPicPr>
          <p:nvPr/>
        </p:nvPicPr>
        <p:blipFill>
          <a:blip r:embed="rId1"/>
          <a:srcRect l="15204" t="17763" r="17061" b="21457"/>
          <a:stretch>
            <a:fillRect/>
          </a:stretch>
        </p:blipFill>
        <p:spPr>
          <a:xfrm>
            <a:off x="1703388" y="4002088"/>
            <a:ext cx="3960812" cy="2667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1" name="图片 15363"/>
          <p:cNvPicPr>
            <a:picLocks noChangeAspect="1"/>
          </p:cNvPicPr>
          <p:nvPr/>
        </p:nvPicPr>
        <p:blipFill>
          <a:blip r:embed="rId2"/>
          <a:srcRect b="5501"/>
          <a:stretch>
            <a:fillRect/>
          </a:stretch>
        </p:blipFill>
        <p:spPr>
          <a:xfrm>
            <a:off x="1703388" y="765175"/>
            <a:ext cx="3960812" cy="28082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2" name="图片 15364"/>
          <p:cNvPicPr>
            <a:picLocks noChangeAspect="1"/>
          </p:cNvPicPr>
          <p:nvPr/>
        </p:nvPicPr>
        <p:blipFill>
          <a:blip r:embed="rId3"/>
          <a:srcRect t="6853" b="28026"/>
          <a:stretch>
            <a:fillRect/>
          </a:stretch>
        </p:blipFill>
        <p:spPr>
          <a:xfrm>
            <a:off x="5853113" y="2565400"/>
            <a:ext cx="4627562" cy="41036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3" name="文本框 15365"/>
          <p:cNvSpPr/>
          <p:nvPr/>
        </p:nvSpPr>
        <p:spPr>
          <a:xfrm>
            <a:off x="6742113" y="2781300"/>
            <a:ext cx="3675062" cy="644525"/>
          </a:xfrm>
          <a:prstGeom prst="rect">
            <a:avLst/>
          </a:prstGeom>
          <a:solidFill>
            <a:srgbClr val="FFFF99"/>
          </a:solidFill>
          <a:ln w="9525">
            <a:noFill/>
          </a:ln>
        </p:spPr>
        <p:txBody>
          <a:bodyPr wrap="square" anchor="t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海洋空间资源</a:t>
            </a:r>
            <a:endParaRPr lang="zh-CN" altLang="en-US" sz="3600" b="1" dirty="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2294" name="文本框 15366"/>
          <p:cNvSpPr/>
          <p:nvPr/>
        </p:nvSpPr>
        <p:spPr>
          <a:xfrm>
            <a:off x="2209800" y="3068638"/>
            <a:ext cx="3381375" cy="646112"/>
          </a:xfrm>
          <a:prstGeom prst="rect">
            <a:avLst/>
          </a:prstGeom>
          <a:solidFill>
            <a:srgbClr val="FFFF99"/>
          </a:solidFill>
          <a:ln w="9525">
            <a:noFill/>
          </a:ln>
        </p:spPr>
        <p:txBody>
          <a:bodyPr wrap="square" anchor="t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海洋生物资源</a:t>
            </a:r>
            <a:endParaRPr lang="zh-CN" altLang="en-US" sz="3600" b="1" dirty="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2295" name="文本框 15367"/>
          <p:cNvSpPr/>
          <p:nvPr/>
        </p:nvSpPr>
        <p:spPr>
          <a:xfrm>
            <a:off x="2209800" y="6140450"/>
            <a:ext cx="3381375" cy="644525"/>
          </a:xfrm>
          <a:prstGeom prst="rect">
            <a:avLst/>
          </a:prstGeom>
          <a:solidFill>
            <a:srgbClr val="FFFF99"/>
          </a:solidFill>
          <a:ln w="9525">
            <a:noFill/>
          </a:ln>
        </p:spPr>
        <p:txBody>
          <a:bodyPr wrap="square" anchor="t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海洋矿产资源</a:t>
            </a:r>
            <a:endParaRPr lang="zh-CN" altLang="en-US" sz="3600" b="1" dirty="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" name="上箭头 2">
            <a:hlinkClick r:id="rId4" action="ppaction://hlinksldjump"/>
          </p:cNvPr>
          <p:cNvSpPr/>
          <p:nvPr/>
        </p:nvSpPr>
        <p:spPr>
          <a:xfrm>
            <a:off x="782638" y="5946775"/>
            <a:ext cx="455613" cy="70643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3313" name="文本框 16385"/>
          <p:cNvSpPr/>
          <p:nvPr/>
        </p:nvSpPr>
        <p:spPr>
          <a:xfrm>
            <a:off x="2547938" y="698500"/>
            <a:ext cx="309562" cy="3651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endParaRPr lang="zh-CN" altLang="en-US" b="1" dirty="0">
              <a:solidFill>
                <a:srgbClr val="000000"/>
              </a:solidFill>
              <a:latin typeface="Arial" panose="020B0604020202020204" pitchFamily="34" charset="0"/>
              <a:ea typeface="幼圆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15363" name="矩形 16386"/>
          <p:cNvSpPr/>
          <p:nvPr/>
        </p:nvSpPr>
        <p:spPr>
          <a:xfrm>
            <a:off x="638175" y="516255"/>
            <a:ext cx="6975475" cy="72961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fontAlgn="base"/>
            <a:r>
              <a:rPr lang="zh-CN" altLang="en-US" sz="3600" b="1" strike="noStrike" noProof="1">
                <a:solidFill>
                  <a:srgbClr val="0000FF"/>
                </a:solidFill>
                <a:effectLst>
                  <a:outerShdw blurRad="50800" dist="38100" algn="l" rotWithShape="0">
                    <a:srgbClr val="FF0000">
                      <a:alpha val="40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</a:rPr>
              <a:t>目标二：可再生资源和非可再生资源</a:t>
            </a:r>
            <a:endParaRPr lang="zh-CN" altLang="en-US" sz="3600" b="1" strike="noStrike" noProof="1">
              <a:solidFill>
                <a:srgbClr val="0000FF"/>
              </a:solidFill>
              <a:effectLst>
                <a:outerShdw blurRad="50800" dist="38100" algn="l" rotWithShape="0">
                  <a:srgbClr val="FF0000">
                    <a:alpha val="40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364" name="左大括号 16388"/>
          <p:cNvSpPr/>
          <p:nvPr/>
        </p:nvSpPr>
        <p:spPr>
          <a:xfrm>
            <a:off x="638175" y="1833563"/>
            <a:ext cx="204788" cy="3646488"/>
          </a:xfrm>
          <a:prstGeom prst="leftBrace">
            <a:avLst>
              <a:gd name="adj1" fmla="val 76451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algn="ctr" fontAlgn="base"/>
            <a:endParaRPr lang="zh-CN" altLang="en-US" sz="3200" b="1" strike="noStrike" noProof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5365" name="矩形 16389"/>
          <p:cNvSpPr/>
          <p:nvPr/>
        </p:nvSpPr>
        <p:spPr>
          <a:xfrm>
            <a:off x="965200" y="1516063"/>
            <a:ext cx="2913063" cy="58261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 fontAlgn="base"/>
            <a:r>
              <a:rPr lang="zh-CN" altLang="en-US" sz="3200" b="1" strike="noStrike" noProof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可再生资源</a:t>
            </a:r>
            <a:endParaRPr lang="zh-CN" altLang="en-US" sz="3200" b="1" strike="noStrike" noProof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5366" name="矩形 16390"/>
          <p:cNvSpPr/>
          <p:nvPr/>
        </p:nvSpPr>
        <p:spPr>
          <a:xfrm>
            <a:off x="788988" y="4692650"/>
            <a:ext cx="3646488" cy="70643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 fontAlgn="base">
              <a:lnSpc>
                <a:spcPct val="125000"/>
              </a:lnSpc>
            </a:pPr>
            <a:r>
              <a:rPr lang="zh-CN" altLang="en-US" sz="3200" b="1" strike="noStrike" noProof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非可再生资源</a:t>
            </a:r>
            <a:endParaRPr lang="zh-CN" altLang="en-US" sz="3200" b="1" strike="noStrike" noProof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5368" name="矩形 16392"/>
          <p:cNvSpPr/>
          <p:nvPr/>
        </p:nvSpPr>
        <p:spPr>
          <a:xfrm>
            <a:off x="1285875" y="2673350"/>
            <a:ext cx="469582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fontAlgn="base"/>
            <a:r>
              <a:rPr lang="zh-CN" altLang="en-US" sz="3200" b="1" strike="noStrike" noProof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在较短时间内更新、再生或者能够重复利用、循环使用的自然资源</a:t>
            </a:r>
            <a:endParaRPr lang="zh-CN" altLang="en-US" sz="3200" b="1" strike="noStrike" noProof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5369" name="左大括号 16393"/>
          <p:cNvSpPr/>
          <p:nvPr/>
        </p:nvSpPr>
        <p:spPr>
          <a:xfrm>
            <a:off x="6340475" y="2355850"/>
            <a:ext cx="142875" cy="2055813"/>
          </a:xfrm>
          <a:prstGeom prst="leftBrace">
            <a:avLst>
              <a:gd name="adj1" fmla="val 91626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algn="ctr" fontAlgn="base"/>
            <a:endParaRPr lang="zh-CN" altLang="en-US" sz="3200" b="1" strike="noStrike" noProof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5370" name="矩形 16394"/>
          <p:cNvSpPr/>
          <p:nvPr/>
        </p:nvSpPr>
        <p:spPr>
          <a:xfrm>
            <a:off x="6165850" y="2047240"/>
            <a:ext cx="3717925" cy="7080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 fontAlgn="base">
              <a:lnSpc>
                <a:spcPct val="125000"/>
              </a:lnSpc>
              <a:spcBef>
                <a:spcPct val="50000"/>
              </a:spcBef>
            </a:pPr>
            <a:r>
              <a:rPr lang="zh-CN" altLang="en-US" sz="3200" b="1" strike="noStrike" noProof="1" dirty="0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气候资源</a:t>
            </a:r>
            <a:endParaRPr lang="zh-CN" altLang="en-US" sz="3200" b="1" strike="noStrike" noProof="1" dirty="0">
              <a:solidFill>
                <a:srgbClr val="3333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5371" name="矩形 16395"/>
          <p:cNvSpPr/>
          <p:nvPr/>
        </p:nvSpPr>
        <p:spPr>
          <a:xfrm>
            <a:off x="6159500" y="3186113"/>
            <a:ext cx="3725863" cy="58261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 fontAlgn="base"/>
            <a:r>
              <a:rPr lang="zh-CN" altLang="en-US" sz="3200" b="1" strike="noStrike" noProof="1" dirty="0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生物资源</a:t>
            </a:r>
            <a:endParaRPr lang="zh-CN" altLang="en-US" sz="3200" b="1" strike="noStrike" noProof="1" dirty="0">
              <a:solidFill>
                <a:srgbClr val="3333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5372" name="矩形 16396"/>
          <p:cNvSpPr/>
          <p:nvPr/>
        </p:nvSpPr>
        <p:spPr>
          <a:xfrm>
            <a:off x="6530975" y="2603500"/>
            <a:ext cx="2689225" cy="58261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 fontAlgn="base"/>
            <a:r>
              <a:rPr lang="zh-CN" altLang="en-US" sz="3200" b="1" strike="noStrike" noProof="1" dirty="0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水资源</a:t>
            </a:r>
            <a:endParaRPr lang="zh-CN" altLang="en-US" sz="3200" b="1" strike="noStrike" noProof="1" dirty="0">
              <a:solidFill>
                <a:srgbClr val="3333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5373" name="矩形 16397"/>
          <p:cNvSpPr/>
          <p:nvPr/>
        </p:nvSpPr>
        <p:spPr>
          <a:xfrm>
            <a:off x="6340475" y="3777615"/>
            <a:ext cx="3468688" cy="58261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 fontAlgn="base"/>
            <a:r>
              <a:rPr lang="zh-CN" altLang="en-US" sz="3200" b="1" strike="noStrike" noProof="1" dirty="0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土地资源</a:t>
            </a:r>
            <a:endParaRPr lang="zh-CN" altLang="en-US" sz="3200" b="1" strike="noStrike" noProof="1" dirty="0">
              <a:solidFill>
                <a:srgbClr val="3333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5374" name="矩形 16398"/>
          <p:cNvSpPr/>
          <p:nvPr/>
        </p:nvSpPr>
        <p:spPr>
          <a:xfrm>
            <a:off x="1069975" y="5240338"/>
            <a:ext cx="5865813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fontAlgn="base">
              <a:lnSpc>
                <a:spcPct val="100000"/>
              </a:lnSpc>
              <a:spcBef>
                <a:spcPct val="50000"/>
              </a:spcBef>
            </a:pPr>
            <a:r>
              <a:rPr lang="zh-CN" altLang="en-US" sz="3200" b="1" strike="noStrike" noProof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人类开发利用后蕴藏量不断减少，在相当长的时间内不可能再生的自然资源。</a:t>
            </a:r>
            <a:endParaRPr lang="zh-CN" altLang="en-US" sz="3200" b="1" strike="noStrike" noProof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5375" name="矩形 16400"/>
          <p:cNvSpPr/>
          <p:nvPr/>
        </p:nvSpPr>
        <p:spPr>
          <a:xfrm>
            <a:off x="6353175" y="4814888"/>
            <a:ext cx="3468688" cy="58420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ysDot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p>
            <a:pPr algn="ctr" fontAlgn="base"/>
            <a:r>
              <a:rPr lang="zh-CN" altLang="en-US" sz="3200" b="1" strike="noStrike" noProof="1" dirty="0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矿产资源</a:t>
            </a:r>
            <a:endParaRPr lang="zh-CN" altLang="en-US" sz="3200" b="1" strike="noStrike" noProof="1" dirty="0">
              <a:solidFill>
                <a:srgbClr val="3333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5376" name="矩形 16401"/>
          <p:cNvSpPr/>
          <p:nvPr/>
        </p:nvSpPr>
        <p:spPr>
          <a:xfrm>
            <a:off x="6483350" y="4187825"/>
            <a:ext cx="323024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 fontAlgn="base"/>
            <a:r>
              <a:rPr lang="en-US" altLang="zh-CN" sz="3200" b="1" strike="noStrike" noProof="1" dirty="0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……</a:t>
            </a:r>
            <a:endParaRPr lang="en-US" altLang="zh-CN" sz="3200" b="1" strike="noStrike" noProof="1" dirty="0">
              <a:solidFill>
                <a:srgbClr val="3333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980180" y="1515745"/>
            <a:ext cx="66852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ctr" fontAlgn="base"/>
            <a:r>
              <a:rPr lang="zh-CN" altLang="en-US" sz="3200" b="1" dirty="0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按照自然资源能否再生或恢复的特性</a:t>
            </a:r>
            <a:endParaRPr lang="zh-CN" altLang="en-US" sz="3200" b="1" strike="noStrike" noProof="1" dirty="0">
              <a:solidFill>
                <a:srgbClr val="3333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5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5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5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5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5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5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5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5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8" grpId="0"/>
      <p:bldP spid="15374" grpId="0"/>
      <p:bldP spid="15373" grpId="0"/>
      <p:bldP spid="15370" grpId="0"/>
      <p:bldP spid="15372" grpId="0"/>
      <p:bldP spid="15371" grpId="0"/>
      <p:bldP spid="15369" grpId="0" animBg="1"/>
      <p:bldP spid="15376" grpId="0"/>
      <p:bldP spid="1537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4337" name="图片 7169"/>
          <p:cNvPicPr>
            <a:picLocks noChangeAspect="1"/>
          </p:cNvPicPr>
          <p:nvPr/>
        </p:nvPicPr>
        <p:blipFill>
          <a:blip r:embed="rId1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5900" y="44450"/>
            <a:ext cx="1104900" cy="18684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38" name="矩形 7170"/>
          <p:cNvSpPr/>
          <p:nvPr/>
        </p:nvSpPr>
        <p:spPr>
          <a:xfrm>
            <a:off x="1511300" y="476250"/>
            <a:ext cx="1238250" cy="7191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19050" cap="flat" cmpd="sng">
                  <a:solidFill>
                    <a:srgbClr val="99CCFF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66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活动</a:t>
            </a:r>
            <a:endParaRPr lang="zh-CN" altLang="en-US" sz="3600" b="1">
              <a:ln w="19050" cap="flat" cmpd="sng">
                <a:solidFill>
                  <a:srgbClr val="99CCFF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0066CC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339" name="文本框 3"/>
          <p:cNvSpPr txBox="1"/>
          <p:nvPr/>
        </p:nvSpPr>
        <p:spPr>
          <a:xfrm>
            <a:off x="1033463" y="1933575"/>
            <a:ext cx="10437812" cy="1568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</a:rPr>
              <a:t>仔细观察教室内的设施，说说生产这些设施分别利用了哪些自然资源？其中哪些属于可再生资源，哪些属于不可再生资源？</a:t>
            </a:r>
            <a:endParaRPr lang="zh-CN" altLang="en-US" sz="3200" b="1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5361" name="矩形 20481"/>
          <p:cNvSpPr/>
          <p:nvPr/>
        </p:nvSpPr>
        <p:spPr>
          <a:xfrm>
            <a:off x="842963" y="847725"/>
            <a:ext cx="1220787" cy="6413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19050" cap="flat" cmpd="sng">
                  <a:solidFill>
                    <a:srgbClr val="99CCFF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66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活动</a:t>
            </a:r>
            <a:endParaRPr lang="zh-CN" altLang="en-US" sz="3600" b="1">
              <a:ln w="19050" cap="flat" cmpd="sng">
                <a:solidFill>
                  <a:srgbClr val="99CCFF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0066CC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411" name="圆角矩形标注 20482"/>
          <p:cNvSpPr/>
          <p:nvPr/>
        </p:nvSpPr>
        <p:spPr>
          <a:xfrm>
            <a:off x="3355975" y="1693863"/>
            <a:ext cx="6346825" cy="1492250"/>
          </a:xfrm>
          <a:prstGeom prst="wedgeRoundRectCallout">
            <a:avLst>
              <a:gd name="adj1" fmla="val -72749"/>
              <a:gd name="adj2" fmla="val 9787"/>
              <a:gd name="adj3" fmla="val 16667"/>
            </a:avLst>
          </a:prstGeom>
          <a:solidFill>
            <a:srgbClr val="FF99CC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p>
            <a:pPr fontAlgn="base">
              <a:lnSpc>
                <a:spcPct val="100000"/>
              </a:lnSpc>
            </a:pPr>
            <a:r>
              <a:rPr lang="zh-CN" altLang="en-US" sz="4000" b="1" strike="noStrike" noProof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可再生资源是取之不竭的，可以随意使用。</a:t>
            </a:r>
            <a:endParaRPr lang="zh-CN" altLang="en-US" sz="4000" b="1" strike="noStrike" noProof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pic>
        <p:nvPicPr>
          <p:cNvPr id="15363" name="图片 20483"/>
          <p:cNvPicPr>
            <a:picLocks noChangeAspect="1"/>
          </p:cNvPicPr>
          <p:nvPr/>
        </p:nvPicPr>
        <p:blipFill>
          <a:blip r:embed="rId1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4325" y="1968500"/>
            <a:ext cx="2063750" cy="36290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4" name="文本框 20484"/>
          <p:cNvSpPr/>
          <p:nvPr/>
        </p:nvSpPr>
        <p:spPr>
          <a:xfrm>
            <a:off x="2474913" y="928688"/>
            <a:ext cx="6640512" cy="646112"/>
          </a:xfrm>
          <a:prstGeom prst="rect">
            <a:avLst/>
          </a:prstGeom>
          <a:solidFill>
            <a:srgbClr val="FFFF99"/>
          </a:solidFill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贝贝的说法对吗？请你说说理由。</a:t>
            </a:r>
            <a:endParaRPr lang="zh-CN" altLang="en-US" sz="3600" b="1" dirty="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7414" name="文本框 20485"/>
          <p:cNvSpPr/>
          <p:nvPr/>
        </p:nvSpPr>
        <p:spPr>
          <a:xfrm>
            <a:off x="2595563" y="3449638"/>
            <a:ext cx="7107238" cy="2676525"/>
          </a:xfrm>
          <a:prstGeom prst="rect">
            <a:avLst/>
          </a:prstGeom>
          <a:solidFill>
            <a:srgbClr val="CCFF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p>
            <a:pPr fontAlgn="base">
              <a:spcBef>
                <a:spcPct val="50000"/>
              </a:spcBef>
            </a:pPr>
            <a:r>
              <a:rPr lang="zh-CN" altLang="en-US" sz="3200" b="1" strike="noStrike" noProof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可再生资源并不是取之不竭的，由于再生速度受到自身繁殖能力和外界环境条件影响，在一定的时间和空间内，可再生资源是有限的。</a:t>
            </a:r>
            <a:r>
              <a:rPr lang="zh-CN" altLang="en-US" sz="3600" b="1" strike="noStrike" noProof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对于可再生资源应有计划、有限制地加以开发利用</a:t>
            </a:r>
            <a:r>
              <a:rPr lang="zh-CN" altLang="en-US" sz="3200" b="1" strike="noStrike" noProof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。</a:t>
            </a:r>
            <a:endParaRPr lang="zh-CN" altLang="en-US" sz="3200" b="1" strike="noStrike" noProof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>
                                      <p:cBhvr>
                                        <p:cTn id="7" dur="5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6385" name="图片 7169"/>
          <p:cNvPicPr>
            <a:picLocks noChangeAspect="1"/>
          </p:cNvPicPr>
          <p:nvPr/>
        </p:nvPicPr>
        <p:blipFill>
          <a:blip r:embed="rId1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5900" y="44450"/>
            <a:ext cx="1104900" cy="18684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6" name="矩形 7170"/>
          <p:cNvSpPr/>
          <p:nvPr/>
        </p:nvSpPr>
        <p:spPr>
          <a:xfrm>
            <a:off x="1511300" y="476250"/>
            <a:ext cx="1238250" cy="7191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19050" cap="flat" cmpd="sng">
                  <a:solidFill>
                    <a:srgbClr val="99CCFF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66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练习</a:t>
            </a:r>
            <a:endParaRPr lang="zh-CN" altLang="en-US" sz="3600" b="1">
              <a:ln w="19050" cap="flat" cmpd="sng">
                <a:solidFill>
                  <a:srgbClr val="99CCFF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0066CC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387" name="文本框 3"/>
          <p:cNvSpPr txBox="1"/>
          <p:nvPr/>
        </p:nvSpPr>
        <p:spPr>
          <a:xfrm>
            <a:off x="933450" y="1260475"/>
            <a:ext cx="11110913" cy="55086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</a:rPr>
              <a:t>1.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</a:rPr>
              <a:t>下列哪些属于自然资源？</a:t>
            </a:r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</a:rPr>
              <a:t>(                           )</a:t>
            </a:r>
            <a:endParaRPr lang="en-US" altLang="zh-CN" sz="3200" b="1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</a:rPr>
              <a:t>①天然宝石 ②羊毛衫 ③土地 ④电视机 ⑤农村沼气 ⑥阳光 ⑦东北虎</a:t>
            </a:r>
            <a:endParaRPr lang="zh-CN" altLang="en-US" sz="3200" b="1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</a:rPr>
              <a:t>2.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</a:rPr>
              <a:t>下列属于可再生资源的是（                         ）</a:t>
            </a:r>
            <a:endParaRPr lang="zh-CN" altLang="en-US" sz="3200" b="1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</a:rPr>
              <a:t>①太阳能  ②天然气  ③核能  ④风能  ⑤地热能</a:t>
            </a:r>
            <a:endParaRPr lang="en-US" altLang="zh-CN" sz="3200" b="1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</a:rPr>
              <a:t>3.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</a:rPr>
              <a:t>下列关于自然资源的说法正确的是（    ）</a:t>
            </a:r>
            <a:endParaRPr lang="zh-CN" altLang="en-US" sz="3200" b="1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</a:rPr>
              <a:t>A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</a:rPr>
              <a:t>能为人类提福利的资源就是自然资源。</a:t>
            </a:r>
            <a:endParaRPr lang="zh-CN" altLang="en-US" sz="3200" b="1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</a:rPr>
              <a:t>B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</a:rPr>
              <a:t>过去认为不属于自然资源空气、风景，现在也被纳入了自然资源的范围。</a:t>
            </a:r>
            <a:endParaRPr lang="zh-CN" altLang="en-US" sz="3200" b="1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</a:rPr>
              <a:t>C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</a:rPr>
              <a:t>自然资源的数量是巨大的，是取之不尽的。</a:t>
            </a:r>
            <a:endParaRPr lang="zh-CN" altLang="en-US" sz="3200" b="1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</a:rPr>
              <a:t>D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</a:rPr>
              <a:t>自然资源的概念是一成不变的。</a:t>
            </a:r>
            <a:endParaRPr lang="zh-CN" altLang="en-US" sz="32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688138" y="1260475"/>
            <a:ext cx="2152650" cy="584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①③⑥⑦</a:t>
            </a:r>
            <a:endParaRPr lang="zh-CN" altLang="en-US" sz="32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677025" y="2641600"/>
            <a:ext cx="2152650" cy="584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①④⑤</a:t>
            </a:r>
            <a:endParaRPr lang="zh-CN" altLang="en-US" sz="32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869238" y="3722688"/>
            <a:ext cx="684212" cy="584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B</a:t>
            </a:r>
            <a:endParaRPr lang="en-US" altLang="zh-CN" sz="32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3" name="矩形 16386"/>
          <p:cNvSpPr/>
          <p:nvPr/>
        </p:nvSpPr>
        <p:spPr>
          <a:xfrm>
            <a:off x="638175" y="516255"/>
            <a:ext cx="6975475" cy="72961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fontAlgn="base"/>
            <a:r>
              <a:rPr lang="zh-CN" altLang="en-US" sz="3600" b="1" strike="noStrike" noProof="1">
                <a:solidFill>
                  <a:srgbClr val="0000FF"/>
                </a:solidFill>
                <a:effectLst>
                  <a:outerShdw blurRad="50800" dist="38100" algn="l" rotWithShape="0">
                    <a:srgbClr val="FF0000">
                      <a:alpha val="40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</a:rPr>
              <a:t>目标三：我国自然资源特点及分布</a:t>
            </a:r>
            <a:endParaRPr lang="zh-CN" altLang="en-US" sz="3600" b="1" strike="noStrike" noProof="1">
              <a:solidFill>
                <a:srgbClr val="0000FF"/>
              </a:solidFill>
              <a:effectLst>
                <a:outerShdw blurRad="50800" dist="38100" algn="l" rotWithShape="0">
                  <a:srgbClr val="FF0000">
                    <a:alpha val="40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410" name="文本框 3"/>
          <p:cNvSpPr txBox="1"/>
          <p:nvPr/>
        </p:nvSpPr>
        <p:spPr>
          <a:xfrm>
            <a:off x="280988" y="1454150"/>
            <a:ext cx="11441112" cy="58261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</a:rPr>
              <a:t>读地图册</a:t>
            </a:r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</a:rPr>
              <a:t>P31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</a:rPr>
              <a:t>两幅地图，说说我国矿产资源分布的特点。</a:t>
            </a:r>
            <a:endParaRPr lang="zh-CN" altLang="en-US" sz="3200" b="1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rotWithShape="0">
          <a:gsLst>
            <a:gs pos="0">
              <a:srgbClr val="FCFFFE">
                <a:alpha val="100000"/>
              </a:srgbClr>
            </a:gs>
            <a:gs pos="74001">
              <a:srgbClr val="E0F1F2">
                <a:alpha val="100000"/>
              </a:srgbClr>
            </a:gs>
            <a:gs pos="83000">
              <a:srgbClr val="E0F1F2">
                <a:alpha val="100000"/>
              </a:srgbClr>
            </a:gs>
            <a:gs pos="100000">
              <a:srgbClr val="EBF6F7">
                <a:alpha val="100000"/>
              </a:srgbClr>
            </a:gs>
          </a:gsLst>
          <a:lin ang="5400000"/>
          <a:tileRect/>
        </a:gradFill>
        <a:effectLst/>
      </p:bgPr>
    </p:bg>
    <p:spTree>
      <p:nvGrpSpPr>
        <p:cNvPr id="1" name=""/>
        <p:cNvGrpSpPr/>
        <p:nvPr/>
      </p:nvGrpSpPr>
      <p:grpSpPr/>
      <p:pic>
        <p:nvPicPr>
          <p:cNvPr id="18434" name="图片 2560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375" t="6174" r="7501" b="8167"/>
          <a:stretch>
            <a:fillRect/>
          </a:stretch>
        </p:blipFill>
        <p:spPr>
          <a:xfrm>
            <a:off x="3885883" y="-94297"/>
            <a:ext cx="7869237" cy="6483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5" name="矩形 25606"/>
          <p:cNvSpPr/>
          <p:nvPr/>
        </p:nvSpPr>
        <p:spPr>
          <a:xfrm>
            <a:off x="130175" y="69533"/>
            <a:ext cx="6632575" cy="7064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我国能源矿产资源的分布</a:t>
            </a:r>
            <a:endParaRPr lang="zh-CN" altLang="en-US" sz="40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Times New Roman" panose="02020603050405020304" pitchFamily="18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250815" y="5144770"/>
            <a:ext cx="3526790" cy="1244600"/>
            <a:chOff x="8269" y="8102"/>
            <a:chExt cx="5554" cy="1960"/>
          </a:xfrm>
        </p:grpSpPr>
        <p:sp>
          <p:nvSpPr>
            <p:cNvPr id="20488" name="矩形标注 25609"/>
            <p:cNvSpPr/>
            <p:nvPr/>
          </p:nvSpPr>
          <p:spPr>
            <a:xfrm>
              <a:off x="8269" y="8102"/>
              <a:ext cx="5555" cy="1960"/>
            </a:xfrm>
            <a:prstGeom prst="wedgeRectCallout">
              <a:avLst>
                <a:gd name="adj1" fmla="val 50378"/>
                <a:gd name="adj2" fmla="val -181938"/>
              </a:avLst>
            </a:prstGeom>
            <a:solidFill>
              <a:srgbClr val="800080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pPr algn="ctr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8438" name="文本框 1"/>
            <p:cNvSpPr txBox="1"/>
            <p:nvPr/>
          </p:nvSpPr>
          <p:spPr>
            <a:xfrm>
              <a:off x="8874" y="8235"/>
              <a:ext cx="4620" cy="169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ctr"/>
              <a:r>
                <a:rPr lang="zh-CN" altLang="en-US" sz="32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2" charset="-122"/>
                  <a:sym typeface="宋体" panose="02010600030101010101" pitchFamily="2" charset="-122"/>
                </a:rPr>
                <a:t>北方多煤、石油、天然气</a:t>
              </a:r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30175" y="1564640"/>
            <a:ext cx="3598545" cy="4831080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</p:spPr>
        <p:txBody>
          <a:bodyPr wrap="square" rtlCol="0">
            <a:spAutoFit/>
          </a:bodyPr>
          <a:p>
            <a:r>
              <a:rPr lang="zh-CN" altLang="en-US" sz="2800" b="1"/>
              <a:t>圈一圈，记一记。</a:t>
            </a:r>
            <a:endParaRPr lang="zh-CN" altLang="en-US" sz="2800" b="1"/>
          </a:p>
          <a:p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石油分布：</a:t>
            </a:r>
            <a:endParaRPr lang="zh-CN" altLang="en-US" sz="2800" b="1"/>
          </a:p>
          <a:p>
            <a:r>
              <a:rPr lang="zh-CN" altLang="en-US" sz="2800" b="1"/>
              <a:t>黑龙江</a:t>
            </a:r>
            <a:r>
              <a:rPr lang="en-US" altLang="zh-CN" sz="2800" b="1"/>
              <a:t>—</a:t>
            </a:r>
            <a:r>
              <a:rPr lang="zh-CN" altLang="en-US" sz="2800" b="1"/>
              <a:t>大庆</a:t>
            </a:r>
            <a:endParaRPr lang="zh-CN" altLang="en-US" sz="2800" b="1"/>
          </a:p>
          <a:p>
            <a:r>
              <a:rPr lang="zh-CN" altLang="en-US" sz="2800" b="1"/>
              <a:t>山东</a:t>
            </a:r>
            <a:r>
              <a:rPr lang="en-US" altLang="zh-CN" sz="2800" b="1"/>
              <a:t>—</a:t>
            </a:r>
            <a:r>
              <a:rPr lang="zh-CN" altLang="en-US" sz="2800" b="1"/>
              <a:t>胜利</a:t>
            </a:r>
            <a:endParaRPr lang="zh-CN" altLang="en-US" sz="2800" b="1"/>
          </a:p>
          <a:p>
            <a:r>
              <a:rPr lang="zh-CN" altLang="en-US" sz="2800" b="1"/>
              <a:t>山东河南</a:t>
            </a:r>
            <a:r>
              <a:rPr lang="en-US" altLang="zh-CN" sz="2800" b="1"/>
              <a:t>—</a:t>
            </a:r>
            <a:r>
              <a:rPr lang="zh-CN" altLang="en-US" sz="2800" b="1"/>
              <a:t>中原</a:t>
            </a:r>
            <a:endParaRPr lang="zh-CN" altLang="en-US" sz="2800" b="1"/>
          </a:p>
          <a:p>
            <a:r>
              <a:rPr lang="zh-CN" altLang="en-US" sz="2800" b="1"/>
              <a:t>新疆</a:t>
            </a:r>
            <a:r>
              <a:rPr lang="en-US" altLang="zh-CN" sz="2800" b="1"/>
              <a:t>—</a:t>
            </a:r>
            <a:r>
              <a:rPr lang="zh-CN" altLang="en-US" sz="2800" b="1"/>
              <a:t>克拉玛依</a:t>
            </a:r>
            <a:endParaRPr lang="zh-CN" altLang="en-US" sz="2800" b="1"/>
          </a:p>
          <a:p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煤矿分布：</a:t>
            </a:r>
            <a:endParaRPr lang="zh-CN" altLang="en-US" sz="2800" b="1"/>
          </a:p>
          <a:p>
            <a:r>
              <a:rPr lang="zh-CN" altLang="en-US" sz="2800" b="1"/>
              <a:t>山西</a:t>
            </a:r>
            <a:r>
              <a:rPr lang="en-US" altLang="zh-CN" sz="2800" b="1"/>
              <a:t>—</a:t>
            </a:r>
            <a:r>
              <a:rPr lang="zh-CN" altLang="en-US" sz="2800" b="1"/>
              <a:t>大同、阳泉</a:t>
            </a:r>
            <a:endParaRPr lang="zh-CN" altLang="en-US" sz="2800" b="1"/>
          </a:p>
          <a:p>
            <a:r>
              <a:rPr lang="zh-CN" altLang="en-US" sz="2800" b="1"/>
              <a:t>黑龙江</a:t>
            </a:r>
            <a:r>
              <a:rPr lang="en-US" altLang="zh-CN" sz="2800" b="1"/>
              <a:t>—</a:t>
            </a:r>
            <a:r>
              <a:rPr lang="zh-CN" altLang="en-US" sz="2800" b="1"/>
              <a:t>鸡西、鹤岗</a:t>
            </a:r>
            <a:endParaRPr lang="zh-CN" altLang="en-US" sz="2800" b="1"/>
          </a:p>
          <a:p>
            <a:r>
              <a:rPr lang="zh-CN" altLang="en-US" sz="2800" b="1"/>
              <a:t>陕西</a:t>
            </a:r>
            <a:r>
              <a:rPr lang="en-US" altLang="zh-CN" sz="2800" b="1"/>
              <a:t>—</a:t>
            </a:r>
            <a:r>
              <a:rPr lang="zh-CN" altLang="en-US" sz="2800" b="1"/>
              <a:t>神府</a:t>
            </a:r>
            <a:endParaRPr lang="zh-CN" altLang="en-US" sz="2800" b="1"/>
          </a:p>
          <a:p>
            <a:r>
              <a:rPr lang="zh-CN" altLang="en-US" sz="2800" b="1"/>
              <a:t>四川</a:t>
            </a:r>
            <a:r>
              <a:rPr lang="en-US" altLang="zh-CN" sz="2800" b="1"/>
              <a:t>—</a:t>
            </a:r>
            <a:r>
              <a:rPr lang="zh-CN" altLang="en-US" sz="2800" b="1"/>
              <a:t>攀枝花</a:t>
            </a:r>
            <a:endParaRPr lang="zh-CN" altLang="en-US" sz="2800" b="1"/>
          </a:p>
        </p:txBody>
      </p:sp>
      <p:sp>
        <p:nvSpPr>
          <p:cNvPr id="5" name="椭圆 4"/>
          <p:cNvSpPr/>
          <p:nvPr/>
        </p:nvSpPr>
        <p:spPr>
          <a:xfrm>
            <a:off x="10176510" y="593090"/>
            <a:ext cx="503555" cy="419735"/>
          </a:xfrm>
          <a:prstGeom prst="ellipse">
            <a:avLst/>
          </a:prstGeom>
          <a:solidFill>
            <a:schemeClr val="bg1">
              <a:alpha val="0"/>
            </a:schemeClr>
          </a:solidFill>
          <a:ln w="28575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10361295" y="1013460"/>
            <a:ext cx="503555" cy="419735"/>
          </a:xfrm>
          <a:prstGeom prst="ellipse">
            <a:avLst/>
          </a:prstGeom>
          <a:solidFill>
            <a:schemeClr val="bg1">
              <a:alpha val="0"/>
            </a:schemeClr>
          </a:solidFill>
          <a:ln w="28575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9538970" y="2390775"/>
            <a:ext cx="503555" cy="419735"/>
          </a:xfrm>
          <a:prstGeom prst="ellipse">
            <a:avLst/>
          </a:prstGeom>
          <a:solidFill>
            <a:schemeClr val="bg1">
              <a:alpha val="0"/>
            </a:schemeClr>
          </a:solidFill>
          <a:ln w="28575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8568690" y="2038350"/>
            <a:ext cx="503555" cy="419735"/>
          </a:xfrm>
          <a:prstGeom prst="ellipse">
            <a:avLst/>
          </a:prstGeom>
          <a:solidFill>
            <a:schemeClr val="bg1">
              <a:alpha val="0"/>
            </a:schemeClr>
          </a:solidFill>
          <a:ln w="28575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8165465" y="2256790"/>
            <a:ext cx="503555" cy="419735"/>
          </a:xfrm>
          <a:prstGeom prst="ellipse">
            <a:avLst/>
          </a:prstGeom>
          <a:solidFill>
            <a:schemeClr val="bg1">
              <a:alpha val="0"/>
            </a:schemeClr>
          </a:solidFill>
          <a:ln w="28575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8934450" y="2810510"/>
            <a:ext cx="503555" cy="419735"/>
          </a:xfrm>
          <a:prstGeom prst="ellipse">
            <a:avLst/>
          </a:prstGeom>
          <a:solidFill>
            <a:schemeClr val="bg1">
              <a:alpha val="0"/>
            </a:schemeClr>
          </a:solidFill>
          <a:ln w="28575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9471660" y="2038350"/>
            <a:ext cx="503555" cy="419735"/>
          </a:xfrm>
          <a:prstGeom prst="ellipse">
            <a:avLst/>
          </a:prstGeom>
          <a:solidFill>
            <a:schemeClr val="bg1">
              <a:alpha val="0"/>
            </a:schemeClr>
          </a:solidFill>
          <a:ln w="28575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8867140" y="2458085"/>
            <a:ext cx="503555" cy="419735"/>
          </a:xfrm>
          <a:prstGeom prst="ellipse">
            <a:avLst/>
          </a:prstGeom>
          <a:solidFill>
            <a:schemeClr val="bg1">
              <a:alpha val="0"/>
            </a:schemeClr>
          </a:solidFill>
          <a:ln w="28575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7187565" y="4321810"/>
            <a:ext cx="503555" cy="419735"/>
          </a:xfrm>
          <a:prstGeom prst="ellipse">
            <a:avLst/>
          </a:prstGeom>
          <a:solidFill>
            <a:schemeClr val="bg1">
              <a:alpha val="0"/>
            </a:schemeClr>
          </a:solidFill>
          <a:ln w="28575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5407660" y="1144905"/>
            <a:ext cx="503555" cy="419735"/>
          </a:xfrm>
          <a:prstGeom prst="ellipse">
            <a:avLst/>
          </a:prstGeom>
          <a:solidFill>
            <a:schemeClr val="bg1">
              <a:alpha val="0"/>
            </a:schemeClr>
          </a:solidFill>
          <a:ln w="28575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9689465" y="895350"/>
            <a:ext cx="503555" cy="419735"/>
          </a:xfrm>
          <a:prstGeom prst="ellipse">
            <a:avLst/>
          </a:prstGeom>
          <a:solidFill>
            <a:schemeClr val="bg1">
              <a:alpha val="0"/>
            </a:schemeClr>
          </a:solidFill>
          <a:ln w="28575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1" grpId="0" animBg="1"/>
      <p:bldP spid="16" grpId="0" animBg="1"/>
      <p:bldP spid="5" grpId="0" animBg="1"/>
      <p:bldP spid="6" grpId="0" animBg="1"/>
      <p:bldP spid="11" grpId="0" animBg="1"/>
      <p:bldP spid="7" grpId="0" animBg="1"/>
      <p:bldP spid="12" grpId="0" animBg="1"/>
      <p:bldP spid="10" grpId="0" animBg="1"/>
      <p:bldP spid="8" grpId="0" animBg="1"/>
      <p:bldP spid="9" grpId="0" animBg="1"/>
      <p:bldP spid="1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19457" name="图片 26625"/>
          <p:cNvPicPr>
            <a:picLocks noChangeAspect="1"/>
          </p:cNvPicPr>
          <p:nvPr/>
        </p:nvPicPr>
        <p:blipFill>
          <a:blip r:embed="rId1">
            <a:clrChange>
              <a:clrFrom>
                <a:srgbClr val="FAE6C5"/>
              </a:clrFrom>
              <a:clrTo>
                <a:srgbClr val="FAE6C5">
                  <a:alpha val="0"/>
                </a:srgbClr>
              </a:clrTo>
            </a:clrChange>
          </a:blip>
          <a:srcRect l="6854" t="6720" r="7936" b="11374"/>
          <a:stretch>
            <a:fillRect/>
          </a:stretch>
        </p:blipFill>
        <p:spPr>
          <a:xfrm>
            <a:off x="3324860" y="-268605"/>
            <a:ext cx="8697595" cy="6121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58" name="文本框 26628"/>
          <p:cNvSpPr/>
          <p:nvPr/>
        </p:nvSpPr>
        <p:spPr>
          <a:xfrm>
            <a:off x="415925" y="423863"/>
            <a:ext cx="11490325" cy="7064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我国铁矿和有色金属矿的分布</a:t>
            </a:r>
            <a:endParaRPr lang="zh-CN" altLang="en-US" sz="40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1510" name="矩形标注 26629"/>
          <p:cNvSpPr/>
          <p:nvPr/>
        </p:nvSpPr>
        <p:spPr>
          <a:xfrm>
            <a:off x="8782368" y="5033645"/>
            <a:ext cx="3240087" cy="747713"/>
          </a:xfrm>
          <a:prstGeom prst="wedgeRectCallout">
            <a:avLst>
              <a:gd name="adj1" fmla="val -43757"/>
              <a:gd name="adj2" fmla="val -98492"/>
            </a:avLst>
          </a:prstGeom>
          <a:solidFill>
            <a:srgbClr val="FF00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南方多有色金属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481" name="文本框 3"/>
          <p:cNvSpPr txBox="1"/>
          <p:nvPr/>
        </p:nvSpPr>
        <p:spPr>
          <a:xfrm>
            <a:off x="216535" y="5781675"/>
            <a:ext cx="10539413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2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读教材</a:t>
            </a:r>
            <a:r>
              <a:rPr lang="en-US" altLang="zh-CN" sz="32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P55</a:t>
            </a:r>
            <a:r>
              <a:rPr lang="zh-CN" altLang="en-US" sz="32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，说说我国已探明储量居世界前列的矿产资源有哪些，划一划，读一读，记一记。</a:t>
            </a:r>
            <a:endParaRPr lang="zh-CN" altLang="en-US" sz="3200" b="1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42875" y="1804035"/>
            <a:ext cx="3096260" cy="2245360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</p:spPr>
        <p:txBody>
          <a:bodyPr wrap="square" rtlCol="0">
            <a:spAutoFit/>
          </a:bodyPr>
          <a:p>
            <a:r>
              <a:rPr lang="zh-CN" altLang="en-US" sz="2800" b="1"/>
              <a:t>圈一圈，记一记。</a:t>
            </a:r>
            <a:endParaRPr lang="zh-CN" altLang="en-US" sz="2800" b="1"/>
          </a:p>
          <a:p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铁矿分布：</a:t>
            </a:r>
            <a:endParaRPr lang="zh-CN" altLang="en-US" sz="28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2800" b="1"/>
              <a:t>辽宁</a:t>
            </a:r>
            <a:r>
              <a:rPr lang="en-US" altLang="zh-CN" sz="2800" b="1"/>
              <a:t>—</a:t>
            </a:r>
            <a:r>
              <a:rPr lang="zh-CN" altLang="en-US" sz="2800" b="1"/>
              <a:t>鞍山</a:t>
            </a:r>
            <a:endParaRPr lang="zh-CN" altLang="en-US" sz="2800" b="1"/>
          </a:p>
          <a:p>
            <a:r>
              <a:rPr lang="zh-CN" altLang="en-US" sz="2800" b="1"/>
              <a:t>四川</a:t>
            </a:r>
            <a:r>
              <a:rPr lang="en-US" altLang="zh-CN" sz="2800" b="1"/>
              <a:t>—</a:t>
            </a:r>
            <a:r>
              <a:rPr lang="zh-CN" altLang="en-US" sz="2800" b="1"/>
              <a:t>攀枝花</a:t>
            </a:r>
            <a:endParaRPr lang="zh-CN" altLang="en-US" sz="2800" b="1"/>
          </a:p>
          <a:p>
            <a:r>
              <a:rPr lang="zh-CN" altLang="en-US" sz="2800" b="1"/>
              <a:t>湖北</a:t>
            </a:r>
            <a:r>
              <a:rPr lang="en-US" altLang="zh-CN" sz="2800" b="1"/>
              <a:t>—</a:t>
            </a:r>
            <a:r>
              <a:rPr lang="zh-CN" altLang="en-US" sz="2800" b="1"/>
              <a:t>大冶</a:t>
            </a:r>
            <a:endParaRPr lang="zh-CN" altLang="en-US" sz="2800" b="1"/>
          </a:p>
        </p:txBody>
      </p:sp>
      <p:sp>
        <p:nvSpPr>
          <p:cNvPr id="16" name="椭圆 15"/>
          <p:cNvSpPr/>
          <p:nvPr/>
        </p:nvSpPr>
        <p:spPr>
          <a:xfrm>
            <a:off x="7154545" y="4049395"/>
            <a:ext cx="503555" cy="419735"/>
          </a:xfrm>
          <a:prstGeom prst="ellipse">
            <a:avLst/>
          </a:prstGeom>
          <a:solidFill>
            <a:schemeClr val="bg1">
              <a:alpha val="0"/>
            </a:schemeClr>
          </a:solidFill>
          <a:ln w="28575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9086215" y="3478530"/>
            <a:ext cx="503555" cy="419735"/>
          </a:xfrm>
          <a:prstGeom prst="ellipse">
            <a:avLst/>
          </a:prstGeom>
          <a:solidFill>
            <a:schemeClr val="bg1">
              <a:alpha val="0"/>
            </a:schemeClr>
          </a:solidFill>
          <a:ln w="28575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9808210" y="1804035"/>
            <a:ext cx="503555" cy="419735"/>
          </a:xfrm>
          <a:prstGeom prst="ellipse">
            <a:avLst/>
          </a:prstGeom>
          <a:solidFill>
            <a:schemeClr val="bg1">
              <a:alpha val="0"/>
            </a:schemeClr>
          </a:solidFill>
          <a:ln w="28575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9791700" y="3219450"/>
            <a:ext cx="503555" cy="419735"/>
          </a:xfrm>
          <a:prstGeom prst="ellipse">
            <a:avLst/>
          </a:prstGeom>
          <a:solidFill>
            <a:schemeClr val="bg1">
              <a:alpha val="0"/>
            </a:schemeClr>
          </a:solidFill>
          <a:ln w="28575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arn(outVertical)">
                                      <p:cBhvr>
                                        <p:cTn id="7" dur="5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20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0" grpId="0" bldLvl="0" animBg="1"/>
      <p:bldP spid="20481" grpId="0"/>
      <p:bldP spid="2" grpId="0" bldLvl="0" animBg="1"/>
      <p:bldP spid="16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4" name="表格 3"/>
          <p:cNvGraphicFramePr/>
          <p:nvPr/>
        </p:nvGraphicFramePr>
        <p:xfrm>
          <a:off x="579438" y="506413"/>
          <a:ext cx="11033125" cy="33496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98495"/>
                <a:gridCol w="1567053"/>
                <a:gridCol w="1567053"/>
                <a:gridCol w="1567053"/>
                <a:gridCol w="1567053"/>
                <a:gridCol w="1567053"/>
              </a:tblGrid>
              <a:tr h="72898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3600">
                          <a:solidFill>
                            <a:srgbClr val="0000F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自然资源</a:t>
                      </a:r>
                      <a:endParaRPr lang="zh-CN" altLang="en-US" sz="3600">
                        <a:solidFill>
                          <a:srgbClr val="0000F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3600">
                          <a:solidFill>
                            <a:srgbClr val="0000F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土地</a:t>
                      </a:r>
                      <a:endParaRPr lang="zh-CN" altLang="en-US" sz="3600">
                        <a:solidFill>
                          <a:srgbClr val="0000F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3600">
                          <a:solidFill>
                            <a:srgbClr val="0000F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矿产</a:t>
                      </a:r>
                      <a:endParaRPr lang="zh-CN" altLang="en-US" sz="3600">
                        <a:solidFill>
                          <a:srgbClr val="0000F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3600">
                          <a:solidFill>
                            <a:srgbClr val="0000F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耕地</a:t>
                      </a:r>
                      <a:endParaRPr lang="zh-CN" altLang="en-US" sz="3600">
                        <a:solidFill>
                          <a:srgbClr val="0000F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3600">
                          <a:solidFill>
                            <a:srgbClr val="0000F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径流量</a:t>
                      </a:r>
                      <a:endParaRPr lang="zh-CN" altLang="en-US" sz="3600">
                        <a:solidFill>
                          <a:srgbClr val="0000F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3600">
                          <a:solidFill>
                            <a:srgbClr val="0000F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森林</a:t>
                      </a:r>
                      <a:endParaRPr lang="zh-CN" altLang="en-US" sz="3600">
                        <a:solidFill>
                          <a:srgbClr val="0000F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 anchorCtr="0"/>
                </a:tc>
              </a:tr>
              <a:tr h="72898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3200" b="1"/>
                        <a:t>总量在世界中的排名</a:t>
                      </a:r>
                      <a:endParaRPr lang="zh-CN" altLang="en-US" sz="3200" b="1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3200" b="1"/>
                        <a:t>3</a:t>
                      </a:r>
                      <a:endParaRPr lang="en-US" altLang="zh-CN" sz="3200" b="1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3200" b="1"/>
                        <a:t>3</a:t>
                      </a:r>
                      <a:endParaRPr lang="en-US" altLang="zh-CN" sz="3200" b="1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3200" b="1"/>
                        <a:t>4</a:t>
                      </a:r>
                      <a:endParaRPr lang="en-US" altLang="zh-CN" sz="3200" b="1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3200" b="1"/>
                        <a:t>6</a:t>
                      </a:r>
                      <a:endParaRPr lang="en-US" altLang="zh-CN" sz="3200" b="1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3200" b="1"/>
                        <a:t>5</a:t>
                      </a:r>
                      <a:endParaRPr lang="en-US" altLang="zh-CN" sz="3200" b="1"/>
                    </a:p>
                  </a:txBody>
                  <a:tcPr anchor="ctr" anchorCtr="0"/>
                </a:tc>
              </a:tr>
              <a:tr h="72898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3200" b="1"/>
                        <a:t>人均占有量在世界人均占有量的占比</a:t>
                      </a:r>
                      <a:endParaRPr lang="zh-CN" altLang="en-US" sz="3200" b="1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3200" b="1"/>
                        <a:t>1/3</a:t>
                      </a:r>
                      <a:endParaRPr lang="zh-CN" altLang="en-US" sz="3200" b="1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3200" b="1"/>
                        <a:t>1/2</a:t>
                      </a:r>
                      <a:endParaRPr lang="en-US" altLang="zh-CN" sz="3200" b="1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3200" b="1"/>
                        <a:t>1/3</a:t>
                      </a:r>
                      <a:endParaRPr lang="en-US" altLang="zh-CN" sz="3200" b="1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3200" b="1"/>
                        <a:t>1/4</a:t>
                      </a:r>
                      <a:endParaRPr lang="en-US" altLang="zh-CN" sz="3200" b="1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3200" b="1"/>
                        <a:t>1/5</a:t>
                      </a:r>
                      <a:endParaRPr lang="en-US" altLang="zh-CN" sz="3200" b="1"/>
                    </a:p>
                  </a:txBody>
                  <a:tcPr anchor="ctr" anchorCtr="0"/>
                </a:tc>
              </a:tr>
            </a:tbl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579438" y="4121150"/>
            <a:ext cx="6024563" cy="706438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</a:rPr>
              <a:t>材料说明了什么？</a:t>
            </a:r>
            <a:endParaRPr lang="zh-CN" altLang="en-US" sz="4000" b="1" noProof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79438" y="5022850"/>
            <a:ext cx="10494963" cy="1322388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</a:rPr>
              <a:t>我国自然资源总量大，是个</a:t>
            </a:r>
            <a:r>
              <a:rPr lang="zh-CN" altLang="en-US" sz="4000" b="1" noProof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</a:rPr>
              <a:t>资源大国</a:t>
            </a:r>
            <a:r>
              <a:rPr lang="zh-CN" altLang="en-US" sz="4000" b="1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</a:rPr>
              <a:t>，但因人口众多，人均占有量小，又是</a:t>
            </a:r>
            <a:r>
              <a:rPr lang="zh-CN" altLang="en-US" sz="4000" b="1" noProof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</a:rPr>
              <a:t>资源小国</a:t>
            </a:r>
            <a:r>
              <a:rPr lang="zh-CN" altLang="en-US" sz="4000" b="1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</a:rPr>
              <a:t>。</a:t>
            </a:r>
            <a:endParaRPr lang="zh-CN" altLang="en-US" sz="4000" b="1" noProof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矩形标注 1"/>
          <p:cNvSpPr/>
          <p:nvPr/>
        </p:nvSpPr>
        <p:spPr>
          <a:xfrm>
            <a:off x="5078730" y="3672205"/>
            <a:ext cx="4241800" cy="1002030"/>
          </a:xfrm>
          <a:prstGeom prst="wedgeRectCallout">
            <a:avLst>
              <a:gd name="adj1" fmla="val -47509"/>
              <a:gd name="adj2" fmla="val 10373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8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我国自然资源的特点</a:t>
            </a:r>
            <a:r>
              <a:rPr lang="en-US" altLang="zh-CN" sz="28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endParaRPr lang="en-US" altLang="zh-CN" sz="2800" b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zh-CN" altLang="en-US" sz="32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总量丰富，人均不足</a:t>
            </a:r>
            <a:endParaRPr lang="zh-CN" altLang="en-US" sz="3200" b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3073" name="图片 512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27800" y="3551238"/>
            <a:ext cx="3600450" cy="2809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4" name="图片 5122"/>
          <p:cNvPicPr>
            <a:picLocks noChangeAspect="1"/>
          </p:cNvPicPr>
          <p:nvPr/>
        </p:nvPicPr>
        <p:blipFill>
          <a:blip r:embed="rId2"/>
          <a:srcRect b="37215"/>
          <a:stretch>
            <a:fillRect/>
          </a:stretch>
        </p:blipFill>
        <p:spPr>
          <a:xfrm>
            <a:off x="1919288" y="908050"/>
            <a:ext cx="4464050" cy="25923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5" name="图片 5123"/>
          <p:cNvPicPr>
            <a:picLocks noChangeAspect="1"/>
          </p:cNvPicPr>
          <p:nvPr/>
        </p:nvPicPr>
        <p:blipFill>
          <a:blip r:embed="rId3"/>
          <a:srcRect l="6444" t="6432"/>
          <a:stretch>
            <a:fillRect/>
          </a:stretch>
        </p:blipFill>
        <p:spPr>
          <a:xfrm>
            <a:off x="1919288" y="3573463"/>
            <a:ext cx="4464050" cy="27892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5124"/>
          <p:cNvPicPr>
            <a:picLocks noChangeAspect="1"/>
          </p:cNvPicPr>
          <p:nvPr/>
        </p:nvPicPr>
        <p:blipFill>
          <a:blip r:embed="rId4"/>
          <a:srcRect l="4964" b="4967"/>
          <a:stretch>
            <a:fillRect/>
          </a:stretch>
        </p:blipFill>
        <p:spPr>
          <a:xfrm>
            <a:off x="6527800" y="908050"/>
            <a:ext cx="3671888" cy="25749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419735" y="187325"/>
            <a:ext cx="11304270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lnSpc>
                <a:spcPct val="50000"/>
              </a:lnSpc>
              <a:spcBef>
                <a:spcPct val="50000"/>
              </a:spcBef>
            </a:pPr>
            <a:r>
              <a:rPr lang="zh-CN" altLang="en-US" sz="2800" dirty="0">
                <a:solidFill>
                  <a:srgbClr val="000000"/>
                </a:solidFill>
                <a:ea typeface="黑体" panose="02010609060101010101" pitchFamily="2" charset="-122"/>
                <a:sym typeface="Arial" panose="020B0604020202020204" pitchFamily="34" charset="0"/>
              </a:rPr>
              <a:t>自然界的阳光雨露、河流山川、动植物、矿产等都能成为人类必需的</a:t>
            </a:r>
            <a:endParaRPr lang="zh-CN" altLang="en-US" sz="2800" dirty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2" charset="-122"/>
              <a:sym typeface="Arial" panose="020B0604020202020204" pitchFamily="34" charset="0"/>
            </a:endParaRPr>
          </a:p>
          <a:p>
            <a:pPr algn="ctr">
              <a:lnSpc>
                <a:spcPct val="50000"/>
              </a:lnSpc>
              <a:spcBef>
                <a:spcPct val="50000"/>
              </a:spcBef>
            </a:pPr>
            <a:r>
              <a:rPr lang="zh-CN" altLang="en-US" sz="2800" dirty="0">
                <a:solidFill>
                  <a:srgbClr val="000000"/>
                </a:solidFill>
                <a:ea typeface="黑体" panose="02010609060101010101" pitchFamily="2" charset="-122"/>
                <a:sym typeface="Arial" panose="020B0604020202020204" pitchFamily="34" charset="0"/>
              </a:rPr>
              <a:t>自然资源。</a:t>
            </a:r>
            <a:endParaRPr lang="zh-CN" altLang="en-US" sz="2800" dirty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2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4577" name="矩形 30721"/>
          <p:cNvSpPr/>
          <p:nvPr/>
        </p:nvSpPr>
        <p:spPr>
          <a:xfrm>
            <a:off x="1585913" y="433388"/>
            <a:ext cx="1292225" cy="6191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19050" cap="flat" cmpd="sng">
                  <a:solidFill>
                    <a:srgbClr val="99CCFF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66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活动</a:t>
            </a:r>
            <a:endParaRPr lang="zh-CN" altLang="en-US" sz="3600" b="1">
              <a:ln w="19050" cap="flat" cmpd="sng">
                <a:solidFill>
                  <a:srgbClr val="99CCFF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0066CC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4578" name="图片 30722"/>
          <p:cNvPicPr>
            <a:picLocks noChangeAspect="1"/>
          </p:cNvPicPr>
          <p:nvPr/>
        </p:nvPicPr>
        <p:blipFill>
          <a:blip r:embed="rId1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1300" y="285750"/>
            <a:ext cx="1344613" cy="22733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580" name="文本框 30723"/>
          <p:cNvSpPr/>
          <p:nvPr/>
        </p:nvSpPr>
        <p:spPr>
          <a:xfrm>
            <a:off x="3108325" y="198438"/>
            <a:ext cx="6121400" cy="936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base">
              <a:lnSpc>
                <a:spcPct val="125000"/>
              </a:lnSpc>
              <a:spcBef>
                <a:spcPct val="50000"/>
              </a:spcBef>
            </a:pPr>
            <a:r>
              <a:rPr lang="zh-CN" altLang="en-US" sz="4400" b="1" strike="noStrike" noProof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节约资源和保护环境。</a:t>
            </a:r>
            <a:endParaRPr lang="zh-CN" altLang="en-US" sz="4400" b="1" strike="noStrike" noProof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" name="文本框 30724"/>
          <p:cNvSpPr/>
          <p:nvPr/>
        </p:nvSpPr>
        <p:spPr>
          <a:xfrm>
            <a:off x="307975" y="4305300"/>
            <a:ext cx="11695113" cy="1753235"/>
          </a:xfrm>
          <a:prstGeom prst="rect">
            <a:avLst/>
          </a:prstGeom>
          <a:solidFill>
            <a:srgbClr val="FFCCFF"/>
          </a:solidFill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36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(1)</a:t>
            </a:r>
            <a:r>
              <a:rPr lang="zh-CN" altLang="en-US" sz="36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在日常生活中，你有哪些节约资源和保护环境的小窍门？说出来与同学一起分享。</a:t>
            </a:r>
            <a:endParaRPr lang="zh-CN" altLang="en-US" sz="36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  <a:p>
            <a:r>
              <a:rPr lang="en-US" altLang="zh-CN" sz="36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(2)</a:t>
            </a:r>
            <a:r>
              <a:rPr lang="zh-CN" altLang="en-US" sz="36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我们应当如何利用自然资源？</a:t>
            </a:r>
            <a:endParaRPr lang="zh-CN" altLang="en-US" sz="36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pic>
        <p:nvPicPr>
          <p:cNvPr id="24581" name="图片 3072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50000"/>
          <a:stretch>
            <a:fillRect/>
          </a:stretch>
        </p:blipFill>
        <p:spPr>
          <a:xfrm>
            <a:off x="1806575" y="1377950"/>
            <a:ext cx="4429125" cy="2228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582" name="图片 3072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10650" y="1352550"/>
            <a:ext cx="2992438" cy="2127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583" name="图片 3072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78588" y="1373188"/>
            <a:ext cx="2232025" cy="20875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584" name="文本框 30728"/>
          <p:cNvSpPr/>
          <p:nvPr/>
        </p:nvSpPr>
        <p:spPr>
          <a:xfrm>
            <a:off x="2709863" y="3606800"/>
            <a:ext cx="2732087" cy="492125"/>
          </a:xfrm>
          <a:prstGeom prst="rect">
            <a:avLst/>
          </a:prstGeom>
          <a:solidFill>
            <a:srgbClr val="FFFF99"/>
          </a:solidFill>
          <a:ln w="9525">
            <a:noFill/>
          </a:ln>
        </p:spPr>
        <p:txBody>
          <a:bodyPr wrap="square" lIns="0" tIns="0" rIns="0" bIns="0" anchor="t">
            <a:spAutoFit/>
          </a:bodyPr>
          <a:p>
            <a:pPr algn="ctr"/>
            <a:r>
              <a:rPr lang="zh-CN" altLang="en-US" sz="32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垃圾分类回收</a:t>
            </a:r>
            <a:endParaRPr lang="zh-CN" altLang="en-US" sz="3200" b="1" dirty="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4585" name="文本框 30729"/>
          <p:cNvSpPr/>
          <p:nvPr/>
        </p:nvSpPr>
        <p:spPr>
          <a:xfrm>
            <a:off x="7261225" y="3565525"/>
            <a:ext cx="3482975" cy="492125"/>
          </a:xfrm>
          <a:prstGeom prst="rect">
            <a:avLst/>
          </a:prstGeom>
          <a:solidFill>
            <a:srgbClr val="FFFF99"/>
          </a:solidFill>
          <a:ln w="9525">
            <a:noFill/>
          </a:ln>
        </p:spPr>
        <p:txBody>
          <a:bodyPr wrap="square" lIns="0" tIns="0" rIns="0" bIns="0" anchor="t">
            <a:spAutoFit/>
          </a:bodyPr>
          <a:p>
            <a:pPr algn="ctr"/>
            <a:r>
              <a:rPr lang="zh-CN" altLang="en-US" sz="32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少用一次性消费品</a:t>
            </a:r>
            <a:endParaRPr lang="zh-CN" altLang="en-US" sz="3200" b="1" dirty="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068820" y="5425440"/>
            <a:ext cx="417258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2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教材</a:t>
            </a:r>
            <a:r>
              <a:rPr lang="en-US" altLang="zh-CN" sz="32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P54</a:t>
            </a:r>
            <a:r>
              <a:rPr lang="zh-CN" altLang="en-US" sz="32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标注并记一记</a:t>
            </a:r>
            <a:endParaRPr lang="zh-CN" altLang="en-US" sz="3200" b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5601" name="矩形 32769"/>
          <p:cNvSpPr/>
          <p:nvPr/>
        </p:nvSpPr>
        <p:spPr>
          <a:xfrm>
            <a:off x="851218" y="1051878"/>
            <a:ext cx="2684462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000" b="1">
                <a:ln w="12700" cap="flat" cmpd="sng">
                  <a:solidFill>
                    <a:srgbClr val="EAEAEA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课堂练习</a:t>
            </a:r>
            <a:endParaRPr lang="zh-CN" altLang="en-US" sz="3000" b="1">
              <a:ln w="12700" cap="flat" cmpd="sng">
                <a:solidFill>
                  <a:srgbClr val="EAEAEA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5602" name="矩形 32770"/>
          <p:cNvSpPr/>
          <p:nvPr/>
        </p:nvSpPr>
        <p:spPr>
          <a:xfrm>
            <a:off x="741045" y="2020253"/>
            <a:ext cx="11312525" cy="6324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10000"/>
              </a:lnSpc>
            </a:pPr>
            <a:r>
              <a:rPr lang="zh-CN" sz="32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完成基础训练</a:t>
            </a:r>
            <a:r>
              <a:rPr lang="en-US" altLang="zh-CN" sz="32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P35</a:t>
            </a:r>
            <a:r>
              <a:rPr lang="zh-CN" altLang="en-US" sz="32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选择题部分</a:t>
            </a:r>
            <a:endParaRPr lang="zh-CN" altLang="en-US" sz="3200" b="1" dirty="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5122" name="矩形 6145"/>
          <p:cNvSpPr/>
          <p:nvPr/>
        </p:nvSpPr>
        <p:spPr>
          <a:xfrm>
            <a:off x="833755" y="447040"/>
            <a:ext cx="6423025" cy="67056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lnSpcReduction="10000"/>
            <a:scene3d>
              <a:camera prst="orthographicFront"/>
              <a:lightRig rig="threePt" dir="t"/>
            </a:scene3d>
          </a:bodyPr>
          <a:p>
            <a:pPr algn="ctr" fontAlgn="base"/>
            <a:r>
              <a:rPr lang="zh-CN" altLang="en-US" sz="3600" b="1" strike="noStrike" noProof="1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</a:rPr>
              <a:t>目标一：  什么是自然资源及分类</a:t>
            </a:r>
            <a:endParaRPr lang="zh-CN" altLang="en-US" sz="3600" b="1" strike="noStrike" noProof="1">
              <a:solidFill>
                <a:srgbClr val="0000FF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123" name="文本框 6146"/>
          <p:cNvSpPr/>
          <p:nvPr/>
        </p:nvSpPr>
        <p:spPr>
          <a:xfrm>
            <a:off x="344170" y="1654175"/>
            <a:ext cx="11225530" cy="49390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25000"/>
              </a:lnSpc>
            </a:pPr>
            <a:r>
              <a:rPr lang="en-US" altLang="x-none" sz="36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黑体" panose="02010609060101010101" pitchFamily="2" charset="-122"/>
              </a:rPr>
              <a:t>    </a:t>
            </a:r>
            <a:r>
              <a:rPr lang="zh-CN" altLang="en-US" sz="36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黑体" panose="02010609060101010101" pitchFamily="2" charset="-122"/>
              </a:rPr>
              <a:t>自然资源是存在于自然界、能为人类提供福利的物质和能量。</a:t>
            </a:r>
            <a:endParaRPr lang="zh-CN" altLang="en-US" sz="36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黑体" panose="02010609060101010101" pitchFamily="2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36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黑体" panose="02010609060101010101" pitchFamily="2" charset="-122"/>
              </a:rPr>
              <a:t>    </a:t>
            </a:r>
            <a:r>
              <a:rPr lang="zh-CN" altLang="en-US" sz="3600" b="1" dirty="0">
                <a:solidFill>
                  <a:srgbClr val="3333FF"/>
                </a:solidFill>
                <a:latin typeface="微软雅黑" panose="020B0503020204020204" charset="-122"/>
                <a:ea typeface="微软雅黑" panose="020B0503020204020204" charset="-122"/>
                <a:sym typeface="黑体" panose="02010609060101010101" pitchFamily="2" charset="-122"/>
              </a:rPr>
              <a:t>自然属性</a:t>
            </a:r>
            <a:r>
              <a:rPr lang="en-US" altLang="x-none" sz="3600" b="1" dirty="0">
                <a:solidFill>
                  <a:srgbClr val="3333FF"/>
                </a:solidFill>
                <a:latin typeface="微软雅黑" panose="020B0503020204020204" charset="-122"/>
                <a:ea typeface="微软雅黑" panose="020B0503020204020204" charset="-122"/>
                <a:sym typeface="黑体" panose="02010609060101010101" pitchFamily="2" charset="-122"/>
              </a:rPr>
              <a:t>——</a:t>
            </a:r>
            <a:r>
              <a:rPr lang="zh-CN" altLang="en-US" sz="3600" b="1" dirty="0">
                <a:solidFill>
                  <a:srgbClr val="3333FF"/>
                </a:solidFill>
                <a:latin typeface="微软雅黑" panose="020B0503020204020204" charset="-122"/>
                <a:ea typeface="微软雅黑" panose="020B0503020204020204" charset="-122"/>
                <a:sym typeface="黑体" panose="02010609060101010101" pitchFamily="2" charset="-122"/>
              </a:rPr>
              <a:t>来自于自然界</a:t>
            </a:r>
            <a:endParaRPr lang="zh-CN" altLang="en-US" sz="3600" b="1" dirty="0">
              <a:solidFill>
                <a:srgbClr val="3333FF"/>
              </a:solidFill>
              <a:latin typeface="微软雅黑" panose="020B0503020204020204" charset="-122"/>
              <a:ea typeface="微软雅黑" panose="020B0503020204020204" charset="-122"/>
              <a:sym typeface="黑体" panose="02010609060101010101" pitchFamily="2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3600" b="1" dirty="0">
                <a:solidFill>
                  <a:srgbClr val="3333FF"/>
                </a:solidFill>
                <a:latin typeface="微软雅黑" panose="020B0503020204020204" charset="-122"/>
                <a:ea typeface="微软雅黑" panose="020B0503020204020204" charset="-122"/>
                <a:sym typeface="黑体" panose="02010609060101010101" pitchFamily="2" charset="-122"/>
              </a:rPr>
              <a:t>    社会经济属性</a:t>
            </a:r>
            <a:r>
              <a:rPr lang="en-US" altLang="x-none" sz="3600" b="1" dirty="0">
                <a:solidFill>
                  <a:srgbClr val="3333FF"/>
                </a:solidFill>
                <a:latin typeface="微软雅黑" panose="020B0503020204020204" charset="-122"/>
                <a:ea typeface="微软雅黑" panose="020B0503020204020204" charset="-122"/>
                <a:sym typeface="黑体" panose="02010609060101010101" pitchFamily="2" charset="-122"/>
              </a:rPr>
              <a:t>——</a:t>
            </a:r>
            <a:r>
              <a:rPr lang="zh-CN" altLang="en-US" sz="3600" b="1" dirty="0">
                <a:solidFill>
                  <a:srgbClr val="3333FF"/>
                </a:solidFill>
                <a:latin typeface="微软雅黑" panose="020B0503020204020204" charset="-122"/>
                <a:ea typeface="微软雅黑" panose="020B0503020204020204" charset="-122"/>
                <a:sym typeface="黑体" panose="02010609060101010101" pitchFamily="2" charset="-122"/>
              </a:rPr>
              <a:t>为人类提供福利</a:t>
            </a:r>
            <a:endParaRPr lang="zh-CN" altLang="en-US" sz="3600" b="1" dirty="0">
              <a:solidFill>
                <a:srgbClr val="3333FF"/>
              </a:solidFill>
              <a:latin typeface="微软雅黑" panose="020B0503020204020204" charset="-122"/>
              <a:ea typeface="微软雅黑" panose="020B0503020204020204" charset="-122"/>
              <a:sym typeface="黑体" panose="02010609060101010101" pitchFamily="2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3600" b="1" dirty="0">
                <a:solidFill>
                  <a:srgbClr val="3333FF"/>
                </a:solidFill>
                <a:latin typeface="微软雅黑" panose="020B0503020204020204" charset="-122"/>
                <a:ea typeface="微软雅黑" panose="020B0503020204020204" charset="-122"/>
                <a:sym typeface="黑体" panose="02010609060101010101" pitchFamily="2" charset="-122"/>
              </a:rPr>
              <a:t>    </a:t>
            </a:r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黑体" panose="02010609060101010101" pitchFamily="2" charset="-122"/>
              </a:rPr>
              <a:t>随着社会经济的发展和科学技术的进步，原来不能为人类提供福利的物质和能量也可能变为自然资源，如空气、风景等。所以</a:t>
            </a:r>
            <a:r>
              <a:rPr lang="zh-CN" altLang="en-US" sz="36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黑体" panose="02010609060101010101" pitchFamily="2" charset="-122"/>
              </a:rPr>
              <a:t>自然资源的概念不是一成不变的</a:t>
            </a:r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黑体" panose="02010609060101010101" pitchFamily="2" charset="-122"/>
              </a:rPr>
              <a:t>。</a:t>
            </a:r>
            <a:endParaRPr lang="en-US" altLang="zh-CN" sz="36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charRg st="0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23">
                                            <p:txEl>
                                              <p:charRg st="0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23">
                                            <p:txEl>
                                              <p:charRg st="0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charRg st="32" end="4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123">
                                            <p:txEl>
                                              <p:charRg st="32" end="4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123">
                                            <p:txEl>
                                              <p:charRg st="32" end="4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charRg st="49" end="6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123">
                                            <p:txEl>
                                              <p:charRg st="49" end="6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123">
                                            <p:txEl>
                                              <p:charRg st="49" end="6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charRg st="69" end="1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123">
                                            <p:txEl>
                                              <p:charRg st="69" end="11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123">
                                            <p:txEl>
                                              <p:charRg st="69" end="11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5121" name="图片 7169"/>
          <p:cNvPicPr>
            <a:picLocks noChangeAspect="1"/>
          </p:cNvPicPr>
          <p:nvPr/>
        </p:nvPicPr>
        <p:blipFill>
          <a:blip r:embed="rId1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5900" y="206375"/>
            <a:ext cx="1104900" cy="18684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2" name="矩形 7170"/>
          <p:cNvSpPr/>
          <p:nvPr/>
        </p:nvSpPr>
        <p:spPr>
          <a:xfrm>
            <a:off x="1511300" y="638175"/>
            <a:ext cx="1238250" cy="7191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19050" cap="flat" cmpd="sng">
                  <a:solidFill>
                    <a:srgbClr val="99CCFF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66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活动</a:t>
            </a:r>
            <a:endParaRPr lang="zh-CN" altLang="en-US" sz="3600" b="1">
              <a:ln w="19050" cap="flat" cmpd="sng">
                <a:solidFill>
                  <a:srgbClr val="99CCFF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0066CC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123" name="文本框 7171"/>
          <p:cNvSpPr/>
          <p:nvPr/>
        </p:nvSpPr>
        <p:spPr>
          <a:xfrm>
            <a:off x="3317875" y="498475"/>
            <a:ext cx="8483600" cy="1476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25000"/>
              </a:lnSpc>
            </a:pPr>
            <a:r>
              <a:rPr lang="zh-CN" altLang="en-US" sz="36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下图中，哪些属于自然资源？请说出你的理由。</a:t>
            </a:r>
            <a:endParaRPr lang="zh-CN" altLang="en-US" sz="3600" b="1" dirty="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pic>
        <p:nvPicPr>
          <p:cNvPr id="5124" name="图片 717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33913" y="2074863"/>
            <a:ext cx="3086100" cy="2035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5" name="图片 717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31238" y="4454525"/>
            <a:ext cx="3170237" cy="20367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6" name="图片 717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68838" y="4454525"/>
            <a:ext cx="3051175" cy="2035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7" name="图片 717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7225" y="4454525"/>
            <a:ext cx="2946400" cy="20383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8" name="图片 717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780463" y="2074863"/>
            <a:ext cx="3021012" cy="2035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9" name="图片 7177"/>
          <p:cNvPicPr>
            <a:picLocks noChangeAspect="1"/>
          </p:cNvPicPr>
          <p:nvPr/>
        </p:nvPicPr>
        <p:blipFill>
          <a:blip r:embed="rId7"/>
          <a:srcRect b="7909"/>
          <a:stretch>
            <a:fillRect/>
          </a:stretch>
        </p:blipFill>
        <p:spPr>
          <a:xfrm>
            <a:off x="584200" y="2076450"/>
            <a:ext cx="2947988" cy="20335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55" name="文本框 7178"/>
          <p:cNvSpPr/>
          <p:nvPr/>
        </p:nvSpPr>
        <p:spPr>
          <a:xfrm>
            <a:off x="1409700" y="3652838"/>
            <a:ext cx="1439863" cy="522288"/>
          </a:xfrm>
          <a:prstGeom prst="rect">
            <a:avLst/>
          </a:prstGeom>
          <a:solidFill>
            <a:srgbClr val="92D050"/>
          </a:solidFill>
          <a:ln w="9525">
            <a:noFill/>
          </a:ln>
        </p:spPr>
        <p:txBody>
          <a:bodyPr>
            <a:spAutoFit/>
          </a:bodyPr>
          <a:p>
            <a:pPr algn="ctr" fontAlgn="base">
              <a:spcBef>
                <a:spcPct val="50000"/>
              </a:spcBef>
            </a:pPr>
            <a:r>
              <a:rPr lang="zh-CN" altLang="en-US" sz="2800" b="1" strike="noStrike" noProof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大理岩</a:t>
            </a:r>
            <a:endParaRPr lang="zh-CN" altLang="en-US" sz="2800" b="1" strike="noStrike" noProof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6156" name="文本框 7179"/>
          <p:cNvSpPr/>
          <p:nvPr/>
        </p:nvSpPr>
        <p:spPr>
          <a:xfrm>
            <a:off x="5456238" y="3652838"/>
            <a:ext cx="1439863" cy="522288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p>
            <a:pPr algn="ctr" fontAlgn="base">
              <a:spcBef>
                <a:spcPct val="50000"/>
              </a:spcBef>
            </a:pPr>
            <a:r>
              <a:rPr lang="zh-CN" altLang="en-US" sz="2800" b="1" strike="noStrike" noProof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大熊猫</a:t>
            </a:r>
            <a:endParaRPr lang="zh-CN" altLang="en-US" sz="2800" b="1" strike="noStrike" noProof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6157" name="文本框 7180"/>
          <p:cNvSpPr/>
          <p:nvPr/>
        </p:nvSpPr>
        <p:spPr>
          <a:xfrm>
            <a:off x="9496425" y="3652838"/>
            <a:ext cx="1677988" cy="522288"/>
          </a:xfrm>
          <a:prstGeom prst="rect">
            <a:avLst/>
          </a:prstGeom>
          <a:solidFill>
            <a:srgbClr val="0000FF"/>
          </a:solidFill>
          <a:ln w="9525">
            <a:noFill/>
          </a:ln>
        </p:spPr>
        <p:txBody>
          <a:bodyPr wrap="square">
            <a:spAutoFit/>
          </a:bodyPr>
          <a:p>
            <a:pPr algn="ctr" fontAlgn="base">
              <a:spcBef>
                <a:spcPct val="50000"/>
              </a:spcBef>
            </a:pPr>
            <a:r>
              <a:rPr lang="zh-CN" altLang="en-US" sz="2800" b="1" strike="noStrike" noProof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海洋鱼群</a:t>
            </a:r>
            <a:endParaRPr lang="zh-CN" altLang="en-US" sz="2800" b="1" strike="noStrike" noProof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6158" name="文本框 7181"/>
          <p:cNvSpPr/>
          <p:nvPr/>
        </p:nvSpPr>
        <p:spPr>
          <a:xfrm>
            <a:off x="1409700" y="6032500"/>
            <a:ext cx="1439863" cy="520700"/>
          </a:xfrm>
          <a:prstGeom prst="rect">
            <a:avLst/>
          </a:prstGeom>
          <a:solidFill>
            <a:srgbClr val="0000FF"/>
          </a:solidFill>
          <a:ln w="9525">
            <a:noFill/>
          </a:ln>
        </p:spPr>
        <p:txBody>
          <a:bodyPr>
            <a:spAutoFit/>
          </a:bodyPr>
          <a:p>
            <a:pPr algn="ctr" fontAlgn="base">
              <a:spcBef>
                <a:spcPct val="50000"/>
              </a:spcBef>
            </a:pPr>
            <a:r>
              <a:rPr lang="zh-CN" altLang="en-US" sz="2800" b="1" strike="noStrike" noProof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食  盐</a:t>
            </a:r>
            <a:endParaRPr lang="zh-CN" altLang="en-US" sz="2800" b="1" strike="noStrike" noProof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5134" name="文本框 7182"/>
          <p:cNvSpPr/>
          <p:nvPr/>
        </p:nvSpPr>
        <p:spPr>
          <a:xfrm>
            <a:off x="5456238" y="6064250"/>
            <a:ext cx="1439862" cy="522288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森  林</a:t>
            </a:r>
            <a:endParaRPr lang="zh-CN" altLang="en-US" sz="2800" b="1" dirty="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6160" name="文本框 7183"/>
          <p:cNvSpPr/>
          <p:nvPr/>
        </p:nvSpPr>
        <p:spPr>
          <a:xfrm>
            <a:off x="9496425" y="6032500"/>
            <a:ext cx="1765300" cy="5207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p>
            <a:pPr algn="ctr" fontAlgn="base">
              <a:spcBef>
                <a:spcPct val="50000"/>
              </a:spcBef>
            </a:pPr>
            <a:r>
              <a:rPr lang="zh-CN" altLang="en-US" sz="2800" b="1" strike="noStrike" noProof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自然风景</a:t>
            </a:r>
            <a:endParaRPr lang="zh-CN" altLang="en-US" sz="2800" b="1" strike="noStrike" noProof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8194" name="文本框 9217"/>
          <p:cNvSpPr/>
          <p:nvPr/>
        </p:nvSpPr>
        <p:spPr>
          <a:xfrm>
            <a:off x="6240463" y="2133600"/>
            <a:ext cx="3248025" cy="584200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txBody>
          <a:bodyPr wrap="square">
            <a:spAutoFit/>
          </a:bodyPr>
          <a:p>
            <a:pPr algn="ctr" fontAlgn="base"/>
            <a:r>
              <a:rPr lang="zh-CN" altLang="en-US" sz="3200" b="1" strike="noStrike" noProof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气 候 资 源</a:t>
            </a:r>
            <a:endParaRPr lang="zh-CN" altLang="en-US" sz="3200" b="1" strike="noStrike" noProof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8195" name="矩形 9218"/>
          <p:cNvSpPr/>
          <p:nvPr/>
        </p:nvSpPr>
        <p:spPr>
          <a:xfrm>
            <a:off x="4462780" y="1066800"/>
            <a:ext cx="3636645" cy="70675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  <a:scene3d>
              <a:camera prst="orthographicFront"/>
              <a:lightRig rig="threePt" dir="t"/>
            </a:scene3d>
          </a:bodyPr>
          <a:p>
            <a:pPr algn="ctr" fontAlgn="base"/>
            <a:r>
              <a:rPr lang="zh-CN" altLang="en-US" sz="3600" b="1" strike="noStrike" noProof="1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</a:rPr>
              <a:t>自然资源的种类</a:t>
            </a:r>
            <a:endParaRPr lang="zh-CN" altLang="en-US" sz="3600" b="1" strike="noStrike" noProof="1">
              <a:solidFill>
                <a:srgbClr val="0000FF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196" name="文本框 9219"/>
          <p:cNvSpPr/>
          <p:nvPr/>
        </p:nvSpPr>
        <p:spPr>
          <a:xfrm>
            <a:off x="6240463" y="2854325"/>
            <a:ext cx="3248025" cy="584200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txBody>
          <a:bodyPr wrap="square">
            <a:spAutoFit/>
          </a:bodyPr>
          <a:p>
            <a:pPr algn="ctr" fontAlgn="base"/>
            <a:r>
              <a:rPr lang="zh-CN" altLang="en-US" sz="3200" b="1" strike="noStrike" noProof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水 资 源</a:t>
            </a:r>
            <a:endParaRPr lang="zh-CN" altLang="en-US" sz="3200" b="1" strike="noStrike" noProof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8197" name="文本框 9220"/>
          <p:cNvSpPr/>
          <p:nvPr/>
        </p:nvSpPr>
        <p:spPr>
          <a:xfrm>
            <a:off x="6240463" y="3573463"/>
            <a:ext cx="3248025" cy="584200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txBody>
          <a:bodyPr wrap="square">
            <a:spAutoFit/>
          </a:bodyPr>
          <a:p>
            <a:pPr algn="ctr" fontAlgn="base"/>
            <a:r>
              <a:rPr lang="zh-CN" altLang="en-US" sz="3200" b="1" strike="noStrike" noProof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土 地 资 源</a:t>
            </a:r>
            <a:endParaRPr lang="zh-CN" altLang="en-US" sz="3200" b="1" strike="noStrike" noProof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8198" name="文本框 9221"/>
          <p:cNvSpPr/>
          <p:nvPr/>
        </p:nvSpPr>
        <p:spPr>
          <a:xfrm>
            <a:off x="6240463" y="4294188"/>
            <a:ext cx="3248025" cy="584200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txBody>
          <a:bodyPr wrap="square">
            <a:spAutoFit/>
          </a:bodyPr>
          <a:p>
            <a:pPr algn="ctr" fontAlgn="base"/>
            <a:r>
              <a:rPr lang="zh-CN" altLang="en-US" sz="3200" b="1" strike="noStrike" noProof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生 物 资 源</a:t>
            </a:r>
            <a:endParaRPr lang="zh-CN" altLang="en-US" sz="3200" b="1" strike="noStrike" noProof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8199" name="文本框 9222"/>
          <p:cNvSpPr/>
          <p:nvPr/>
        </p:nvSpPr>
        <p:spPr>
          <a:xfrm>
            <a:off x="6240463" y="5014913"/>
            <a:ext cx="3248025" cy="584200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txBody>
          <a:bodyPr wrap="square">
            <a:spAutoFit/>
          </a:bodyPr>
          <a:p>
            <a:pPr algn="ctr" fontAlgn="base"/>
            <a:r>
              <a:rPr lang="zh-CN" altLang="en-US" sz="3200" b="1" strike="noStrike" noProof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矿 产 资 源</a:t>
            </a:r>
            <a:endParaRPr lang="zh-CN" altLang="en-US" sz="3200" b="1" strike="noStrike" noProof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8200" name="文本框 9223"/>
          <p:cNvSpPr/>
          <p:nvPr/>
        </p:nvSpPr>
        <p:spPr>
          <a:xfrm>
            <a:off x="3546475" y="2921000"/>
            <a:ext cx="731838" cy="2798763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txBody>
          <a:bodyPr>
            <a:spAutoFit/>
          </a:bodyPr>
          <a:p>
            <a:pPr algn="ctr" fontAlgn="base">
              <a:spcBef>
                <a:spcPct val="50000"/>
              </a:spcBef>
            </a:pPr>
            <a:r>
              <a:rPr lang="zh-CN" altLang="en-US" sz="4400" b="1" strike="noStrike" noProof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自然资源</a:t>
            </a:r>
            <a:endParaRPr lang="zh-CN" altLang="en-US" sz="4400" b="1" strike="noStrike" noProof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8201" name="文本框 9224"/>
          <p:cNvSpPr/>
          <p:nvPr/>
        </p:nvSpPr>
        <p:spPr>
          <a:xfrm>
            <a:off x="6240463" y="5719763"/>
            <a:ext cx="3248025" cy="584200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txBody>
          <a:bodyPr wrap="square">
            <a:spAutoFit/>
          </a:bodyPr>
          <a:p>
            <a:pPr algn="ctr" fontAlgn="base"/>
            <a:r>
              <a:rPr lang="zh-CN" altLang="en-US" sz="3200" b="1" strike="noStrike" noProof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海 洋 资 源</a:t>
            </a:r>
            <a:endParaRPr lang="zh-CN" altLang="en-US" sz="3200" b="1" strike="noStrike" noProof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grpSp>
        <p:nvGrpSpPr>
          <p:cNvPr id="8202" name="组合 8201"/>
          <p:cNvGrpSpPr/>
          <p:nvPr/>
        </p:nvGrpSpPr>
        <p:grpSpPr>
          <a:xfrm>
            <a:off x="4583113" y="2409825"/>
            <a:ext cx="1655762" cy="3584575"/>
            <a:chOff x="0" y="0"/>
            <a:chExt cx="1043" cy="2258"/>
          </a:xfrm>
        </p:grpSpPr>
        <p:sp>
          <p:nvSpPr>
            <p:cNvPr id="6154" name="未知"/>
            <p:cNvSpPr/>
            <p:nvPr/>
          </p:nvSpPr>
          <p:spPr>
            <a:xfrm>
              <a:off x="0" y="0"/>
              <a:ext cx="1043" cy="688"/>
            </a:xfrm>
            <a:custGeom>
              <a:avLst/>
              <a:gdLst/>
              <a:ahLst/>
              <a:cxnLst/>
              <a:pathLst>
                <a:path w="1043" h="688">
                  <a:moveTo>
                    <a:pt x="0" y="688"/>
                  </a:moveTo>
                  <a:lnTo>
                    <a:pt x="1043" y="0"/>
                  </a:lnTo>
                </a:path>
              </a:pathLst>
            </a:custGeom>
            <a:noFill/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55" name="未知"/>
            <p:cNvSpPr/>
            <p:nvPr/>
          </p:nvSpPr>
          <p:spPr>
            <a:xfrm>
              <a:off x="0" y="457"/>
              <a:ext cx="1034" cy="458"/>
            </a:xfrm>
            <a:custGeom>
              <a:avLst/>
              <a:gdLst/>
              <a:ahLst/>
              <a:cxnLst/>
              <a:pathLst>
                <a:path w="1034" h="458">
                  <a:moveTo>
                    <a:pt x="0" y="458"/>
                  </a:moveTo>
                  <a:lnTo>
                    <a:pt x="1034" y="0"/>
                  </a:lnTo>
                </a:path>
              </a:pathLst>
            </a:custGeom>
            <a:noFill/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56" name="未知"/>
            <p:cNvSpPr/>
            <p:nvPr/>
          </p:nvSpPr>
          <p:spPr>
            <a:xfrm>
              <a:off x="0" y="896"/>
              <a:ext cx="1043" cy="247"/>
            </a:xfrm>
            <a:custGeom>
              <a:avLst/>
              <a:gdLst/>
              <a:ahLst/>
              <a:cxnLst/>
              <a:pathLst>
                <a:path w="1043" h="247">
                  <a:moveTo>
                    <a:pt x="0" y="247"/>
                  </a:moveTo>
                  <a:lnTo>
                    <a:pt x="1043" y="0"/>
                  </a:lnTo>
                </a:path>
              </a:pathLst>
            </a:custGeom>
            <a:noFill/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57" name="未知"/>
            <p:cNvSpPr/>
            <p:nvPr/>
          </p:nvSpPr>
          <p:spPr>
            <a:xfrm>
              <a:off x="0" y="1368"/>
              <a:ext cx="1043" cy="451"/>
            </a:xfrm>
            <a:custGeom>
              <a:avLst/>
              <a:gdLst/>
              <a:ahLst/>
              <a:cxnLst/>
              <a:pathLst>
                <a:path w="1043" h="451">
                  <a:moveTo>
                    <a:pt x="0" y="0"/>
                  </a:moveTo>
                  <a:lnTo>
                    <a:pt x="1043" y="451"/>
                  </a:lnTo>
                </a:path>
              </a:pathLst>
            </a:custGeom>
            <a:noFill/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58" name="未知"/>
            <p:cNvSpPr/>
            <p:nvPr/>
          </p:nvSpPr>
          <p:spPr>
            <a:xfrm>
              <a:off x="0" y="1595"/>
              <a:ext cx="1043" cy="663"/>
            </a:xfrm>
            <a:custGeom>
              <a:avLst/>
              <a:gdLst/>
              <a:ahLst/>
              <a:cxnLst/>
              <a:pathLst>
                <a:path w="1043" h="663">
                  <a:moveTo>
                    <a:pt x="0" y="0"/>
                  </a:moveTo>
                  <a:lnTo>
                    <a:pt x="1043" y="663"/>
                  </a:lnTo>
                </a:path>
              </a:pathLst>
            </a:custGeom>
            <a:noFill/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59" name="未知"/>
            <p:cNvSpPr/>
            <p:nvPr/>
          </p:nvSpPr>
          <p:spPr>
            <a:xfrm>
              <a:off x="0" y="1133"/>
              <a:ext cx="1043" cy="238"/>
            </a:xfrm>
            <a:custGeom>
              <a:avLst/>
              <a:gdLst/>
              <a:ahLst/>
              <a:cxnLst/>
              <a:pathLst>
                <a:path w="1043" h="238">
                  <a:moveTo>
                    <a:pt x="0" y="0"/>
                  </a:moveTo>
                  <a:lnTo>
                    <a:pt x="1043" y="238"/>
                  </a:lnTo>
                </a:path>
              </a:pathLst>
            </a:custGeom>
            <a:noFill/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3" name="下箭头 2">
            <a:hlinkClick r:id="rId1" action="ppaction://hlinksldjump"/>
          </p:cNvPr>
          <p:cNvSpPr/>
          <p:nvPr/>
        </p:nvSpPr>
        <p:spPr>
          <a:xfrm>
            <a:off x="912813" y="5511800"/>
            <a:ext cx="477838" cy="80327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13" dur="500"/>
                                        <p:tgtEl>
                                          <p:spTgt spid="8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 bldLvl="0" animBg="1"/>
      <p:bldP spid="8196" grpId="0" bldLvl="0" animBg="1"/>
      <p:bldP spid="8197" grpId="0" bldLvl="0" animBg="1"/>
      <p:bldP spid="8198" grpId="0" bldLvl="0" animBg="1"/>
      <p:bldP spid="8199" grpId="0" bldLvl="0" animBg="1"/>
      <p:bldP spid="8200" grpId="0" bldLvl="0" animBg="1"/>
      <p:bldP spid="8201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9218" name="文本框 10241"/>
          <p:cNvSpPr/>
          <p:nvPr/>
        </p:nvSpPr>
        <p:spPr>
          <a:xfrm>
            <a:off x="1847850" y="314325"/>
            <a:ext cx="3575050" cy="768350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txBody>
          <a:bodyPr wrap="square">
            <a:spAutoFit/>
          </a:bodyPr>
          <a:p>
            <a:pPr algn="ctr" fontAlgn="base"/>
            <a:r>
              <a:rPr lang="zh-CN" altLang="en-US" sz="4400" b="1" strike="noStrike" noProof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气 候 资 源</a:t>
            </a:r>
            <a:endParaRPr lang="zh-CN" altLang="en-US" sz="4400" b="1" strike="noStrike" noProof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pic>
        <p:nvPicPr>
          <p:cNvPr id="7170" name="图片 10242"/>
          <p:cNvPicPr>
            <a:picLocks noChangeAspect="1"/>
          </p:cNvPicPr>
          <p:nvPr/>
        </p:nvPicPr>
        <p:blipFill>
          <a:blip r:embed="rId1"/>
          <a:srcRect b="37215"/>
          <a:stretch>
            <a:fillRect/>
          </a:stretch>
        </p:blipFill>
        <p:spPr>
          <a:xfrm>
            <a:off x="1847850" y="1317625"/>
            <a:ext cx="4319588" cy="2508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1" name="图片 10243"/>
          <p:cNvPicPr>
            <a:picLocks noChangeAspect="1"/>
          </p:cNvPicPr>
          <p:nvPr/>
        </p:nvPicPr>
        <p:blipFill>
          <a:blip r:embed="rId2"/>
          <a:srcRect l="13176" t="12569" r="13982" b="17110"/>
          <a:stretch>
            <a:fillRect/>
          </a:stretch>
        </p:blipFill>
        <p:spPr>
          <a:xfrm>
            <a:off x="6694488" y="1317625"/>
            <a:ext cx="3384550" cy="3267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2" name="图片 10244"/>
          <p:cNvPicPr>
            <a:picLocks noChangeAspect="1"/>
          </p:cNvPicPr>
          <p:nvPr/>
        </p:nvPicPr>
        <p:blipFill>
          <a:blip r:embed="rId3"/>
          <a:srcRect b="19527"/>
          <a:stretch>
            <a:fillRect/>
          </a:stretch>
        </p:blipFill>
        <p:spPr>
          <a:xfrm>
            <a:off x="1847850" y="3989388"/>
            <a:ext cx="4319588" cy="26082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3" name="文本框 10245"/>
          <p:cNvSpPr/>
          <p:nvPr/>
        </p:nvSpPr>
        <p:spPr>
          <a:xfrm>
            <a:off x="4295775" y="3284538"/>
            <a:ext cx="1800225" cy="646112"/>
          </a:xfrm>
          <a:prstGeom prst="rect">
            <a:avLst/>
          </a:prstGeom>
          <a:solidFill>
            <a:srgbClr val="FFFF99"/>
          </a:solidFill>
          <a:ln w="9525">
            <a:noFill/>
          </a:ln>
        </p:spPr>
        <p:txBody>
          <a:bodyPr wrap="square" anchor="t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光热</a:t>
            </a:r>
            <a:endParaRPr lang="zh-CN" altLang="en-US" sz="3600" b="1" dirty="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7174" name="文本框 10246"/>
          <p:cNvSpPr/>
          <p:nvPr/>
        </p:nvSpPr>
        <p:spPr>
          <a:xfrm>
            <a:off x="5087938" y="6092825"/>
            <a:ext cx="1008062" cy="644525"/>
          </a:xfrm>
          <a:prstGeom prst="rect">
            <a:avLst/>
          </a:prstGeom>
          <a:solidFill>
            <a:srgbClr val="FFFF99"/>
          </a:solidFill>
          <a:ln w="9525">
            <a:noFill/>
          </a:ln>
        </p:spPr>
        <p:txBody>
          <a:bodyPr wrap="square" anchor="t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风</a:t>
            </a:r>
            <a:endParaRPr lang="zh-CN" altLang="en-US" sz="3600" b="1" dirty="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7175" name="文本框 10247"/>
          <p:cNvSpPr/>
          <p:nvPr/>
        </p:nvSpPr>
        <p:spPr>
          <a:xfrm>
            <a:off x="8975725" y="3141663"/>
            <a:ext cx="1008063" cy="1198562"/>
          </a:xfrm>
          <a:prstGeom prst="rect">
            <a:avLst/>
          </a:prstGeom>
          <a:solidFill>
            <a:srgbClr val="FFFF99"/>
          </a:solidFill>
          <a:ln w="9525">
            <a:noFill/>
          </a:ln>
        </p:spPr>
        <p:txBody>
          <a:bodyPr wrap="square" anchor="t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降水</a:t>
            </a:r>
            <a:endParaRPr lang="zh-CN" altLang="en-US" sz="3600" b="1" dirty="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9225" name="文本框 10248"/>
          <p:cNvSpPr/>
          <p:nvPr/>
        </p:nvSpPr>
        <p:spPr>
          <a:xfrm>
            <a:off x="241300" y="1457325"/>
            <a:ext cx="3178175" cy="5016500"/>
          </a:xfrm>
          <a:prstGeom prst="rect">
            <a:avLst/>
          </a:prstGeom>
          <a:solidFill>
            <a:srgbClr val="FFFF99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p>
            <a:pPr fontAlgn="base">
              <a:lnSpc>
                <a:spcPct val="100000"/>
              </a:lnSpc>
            </a:pPr>
            <a:r>
              <a:rPr lang="zh-CN" altLang="en-US" sz="3200" b="1" strike="noStrike" noProof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中国东南沿海、新疆北部、内蒙古、甘肃北部，是风能资源丰富的地区。</a:t>
            </a:r>
            <a:r>
              <a:rPr lang="zh-CN" altLang="en-US" sz="3200" b="1" strike="noStrike" noProof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新疆达坂城</a:t>
            </a:r>
            <a:r>
              <a:rPr lang="zh-CN" altLang="en-US" sz="3200" b="1" strike="noStrike" noProof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的风力发电场装机容量达</a:t>
            </a:r>
            <a:r>
              <a:rPr lang="en-US" altLang="x-none" sz="3200" b="1" strike="noStrike" noProof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412.9</a:t>
            </a:r>
            <a:r>
              <a:rPr lang="zh-CN" altLang="en-US" sz="3200" b="1" strike="noStrike" noProof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兆瓦，是目前中国最大的风力发电场。</a:t>
            </a:r>
            <a:endParaRPr lang="zh-CN" altLang="en-US" sz="3200" b="1" strike="noStrike" noProof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0242" name="文本框 11265"/>
          <p:cNvSpPr/>
          <p:nvPr/>
        </p:nvSpPr>
        <p:spPr>
          <a:xfrm>
            <a:off x="7391400" y="1773238"/>
            <a:ext cx="3225800" cy="768350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txBody>
          <a:bodyPr wrap="square">
            <a:spAutoFit/>
          </a:bodyPr>
          <a:p>
            <a:pPr algn="ctr" fontAlgn="base"/>
            <a:r>
              <a:rPr lang="zh-CN" altLang="en-US" sz="4400" strike="noStrike" noProof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水  资  源</a:t>
            </a:r>
            <a:endParaRPr lang="zh-CN" altLang="en-US" sz="4400" strike="noStrike" noProof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pic>
        <p:nvPicPr>
          <p:cNvPr id="8194" name="图片 11266"/>
          <p:cNvPicPr>
            <a:picLocks noChangeAspect="1"/>
          </p:cNvPicPr>
          <p:nvPr/>
        </p:nvPicPr>
        <p:blipFill>
          <a:blip r:embed="rId1"/>
          <a:srcRect l="6444" t="6432"/>
          <a:stretch>
            <a:fillRect/>
          </a:stretch>
        </p:blipFill>
        <p:spPr>
          <a:xfrm>
            <a:off x="1703388" y="836613"/>
            <a:ext cx="4897437" cy="3060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5" name="文本框 11267"/>
          <p:cNvSpPr/>
          <p:nvPr/>
        </p:nvSpPr>
        <p:spPr>
          <a:xfrm>
            <a:off x="2619375" y="3314700"/>
            <a:ext cx="2190750" cy="644525"/>
          </a:xfrm>
          <a:prstGeom prst="rect">
            <a:avLst/>
          </a:prstGeom>
          <a:solidFill>
            <a:srgbClr val="FFFF99"/>
          </a:solidFill>
          <a:ln w="9525">
            <a:noFill/>
          </a:ln>
        </p:spPr>
        <p:txBody>
          <a:bodyPr wrap="square" anchor="t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淡水资源</a:t>
            </a:r>
            <a:endParaRPr lang="zh-CN" altLang="en-US" sz="3600" b="1" dirty="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pic>
        <p:nvPicPr>
          <p:cNvPr id="8196" name="图片 11268"/>
          <p:cNvPicPr>
            <a:picLocks noChangeAspect="1"/>
          </p:cNvPicPr>
          <p:nvPr/>
        </p:nvPicPr>
        <p:blipFill>
          <a:blip r:embed="rId2"/>
          <a:srcRect l="33755" t="20888" b="17490"/>
          <a:stretch>
            <a:fillRect/>
          </a:stretch>
        </p:blipFill>
        <p:spPr>
          <a:xfrm>
            <a:off x="5448300" y="3535363"/>
            <a:ext cx="5021263" cy="3133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7" name="文本框 11269"/>
          <p:cNvSpPr/>
          <p:nvPr/>
        </p:nvSpPr>
        <p:spPr>
          <a:xfrm>
            <a:off x="7121525" y="6086475"/>
            <a:ext cx="2187575" cy="644525"/>
          </a:xfrm>
          <a:prstGeom prst="rect">
            <a:avLst/>
          </a:prstGeom>
          <a:solidFill>
            <a:srgbClr val="FFFF99"/>
          </a:solidFill>
          <a:ln w="9525">
            <a:noFill/>
          </a:ln>
        </p:spPr>
        <p:txBody>
          <a:bodyPr wrap="square" anchor="t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水能资源</a:t>
            </a:r>
            <a:endParaRPr lang="zh-CN" altLang="en-US" sz="3600" b="1" dirty="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1266" name="文本框 12289"/>
          <p:cNvSpPr/>
          <p:nvPr/>
        </p:nvSpPr>
        <p:spPr>
          <a:xfrm>
            <a:off x="7216775" y="836613"/>
            <a:ext cx="3727450" cy="768350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txBody>
          <a:bodyPr wrap="square">
            <a:spAutoFit/>
          </a:bodyPr>
          <a:p>
            <a:pPr lvl="0" algn="ctr" fontAlgn="base"/>
            <a:r>
              <a:rPr lang="zh-CN" altLang="en-US" sz="4400" strike="noStrike" noProof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土 地 资 源</a:t>
            </a:r>
            <a:endParaRPr lang="zh-CN" altLang="en-US" sz="4400" strike="noStrike" noProof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pic>
        <p:nvPicPr>
          <p:cNvPr id="9218" name="图片 12290"/>
          <p:cNvPicPr>
            <a:picLocks noChangeAspect="1"/>
          </p:cNvPicPr>
          <p:nvPr/>
        </p:nvPicPr>
        <p:blipFill>
          <a:blip r:embed="rId1"/>
          <a:srcRect t="26862"/>
          <a:stretch>
            <a:fillRect/>
          </a:stretch>
        </p:blipFill>
        <p:spPr>
          <a:xfrm>
            <a:off x="1524000" y="692150"/>
            <a:ext cx="5219700" cy="2863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19" name="图片 12291"/>
          <p:cNvPicPr>
            <a:picLocks noChangeAspect="1"/>
          </p:cNvPicPr>
          <p:nvPr/>
        </p:nvPicPr>
        <p:blipFill>
          <a:blip r:embed="rId2"/>
          <a:srcRect b="4770"/>
          <a:stretch>
            <a:fillRect/>
          </a:stretch>
        </p:blipFill>
        <p:spPr>
          <a:xfrm>
            <a:off x="1524000" y="3541713"/>
            <a:ext cx="5219700" cy="33369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0" name="图片 12292"/>
          <p:cNvPicPr>
            <a:picLocks noChangeAspect="1"/>
          </p:cNvPicPr>
          <p:nvPr/>
        </p:nvPicPr>
        <p:blipFill>
          <a:blip r:embed="rId3"/>
          <a:srcRect l="28777" r="1810"/>
          <a:stretch>
            <a:fillRect/>
          </a:stretch>
        </p:blipFill>
        <p:spPr>
          <a:xfrm>
            <a:off x="6743700" y="2676525"/>
            <a:ext cx="3960813" cy="42084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21" name="文本框 12293"/>
          <p:cNvSpPr/>
          <p:nvPr/>
        </p:nvSpPr>
        <p:spPr>
          <a:xfrm>
            <a:off x="8472488" y="6284913"/>
            <a:ext cx="1638300" cy="646112"/>
          </a:xfrm>
          <a:prstGeom prst="rect">
            <a:avLst/>
          </a:prstGeom>
          <a:solidFill>
            <a:srgbClr val="FFFF99"/>
          </a:solidFill>
          <a:ln w="9525">
            <a:noFill/>
          </a:ln>
        </p:spPr>
        <p:txBody>
          <a:bodyPr wrap="square" anchor="t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耕地</a:t>
            </a:r>
            <a:endParaRPr lang="zh-CN" altLang="en-US" sz="3600" b="1" dirty="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9222" name="文本框 12294"/>
          <p:cNvSpPr/>
          <p:nvPr/>
        </p:nvSpPr>
        <p:spPr>
          <a:xfrm>
            <a:off x="3575050" y="6284913"/>
            <a:ext cx="1692275" cy="646112"/>
          </a:xfrm>
          <a:prstGeom prst="rect">
            <a:avLst/>
          </a:prstGeom>
          <a:solidFill>
            <a:srgbClr val="FFFF99"/>
          </a:solidFill>
          <a:ln w="9525">
            <a:noFill/>
          </a:ln>
        </p:spPr>
        <p:txBody>
          <a:bodyPr wrap="square" anchor="t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草地</a:t>
            </a:r>
            <a:endParaRPr lang="zh-CN" altLang="en-US" sz="3600" b="1" dirty="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9223" name="文本框 12295"/>
          <p:cNvSpPr/>
          <p:nvPr/>
        </p:nvSpPr>
        <p:spPr>
          <a:xfrm>
            <a:off x="3575050" y="2971800"/>
            <a:ext cx="1606550" cy="644525"/>
          </a:xfrm>
          <a:prstGeom prst="rect">
            <a:avLst/>
          </a:prstGeom>
          <a:solidFill>
            <a:srgbClr val="FFFF99"/>
          </a:solidFill>
          <a:ln w="9525">
            <a:noFill/>
          </a:ln>
        </p:spPr>
        <p:txBody>
          <a:bodyPr wrap="square" anchor="t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林地</a:t>
            </a:r>
            <a:endParaRPr lang="zh-CN" altLang="en-US" sz="3600" b="1" dirty="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2290" name="文本框 13313"/>
          <p:cNvSpPr/>
          <p:nvPr/>
        </p:nvSpPr>
        <p:spPr>
          <a:xfrm>
            <a:off x="7337425" y="781050"/>
            <a:ext cx="3714750" cy="768350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txBody>
          <a:bodyPr wrap="square">
            <a:spAutoFit/>
          </a:bodyPr>
          <a:p>
            <a:pPr lvl="0" algn="ctr" fontAlgn="base"/>
            <a:r>
              <a:rPr lang="zh-CN" altLang="en-US" sz="4400" strike="noStrike" noProof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生 物 资 源</a:t>
            </a:r>
            <a:endParaRPr lang="zh-CN" altLang="en-US" sz="4400" strike="noStrike" noProof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pic>
        <p:nvPicPr>
          <p:cNvPr id="10242" name="图片 13314"/>
          <p:cNvPicPr>
            <a:picLocks noChangeAspect="1"/>
          </p:cNvPicPr>
          <p:nvPr/>
        </p:nvPicPr>
        <p:blipFill>
          <a:blip r:embed="rId1"/>
          <a:srcRect r="18198" b="37195"/>
          <a:stretch>
            <a:fillRect/>
          </a:stretch>
        </p:blipFill>
        <p:spPr>
          <a:xfrm>
            <a:off x="1524000" y="692150"/>
            <a:ext cx="5580063" cy="3213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3" name="图片 13315"/>
          <p:cNvPicPr>
            <a:picLocks noChangeAspect="1"/>
          </p:cNvPicPr>
          <p:nvPr/>
        </p:nvPicPr>
        <p:blipFill>
          <a:blip r:embed="rId2"/>
          <a:srcRect l="3125" t="19666"/>
          <a:stretch>
            <a:fillRect/>
          </a:stretch>
        </p:blipFill>
        <p:spPr>
          <a:xfrm>
            <a:off x="1524000" y="3789363"/>
            <a:ext cx="5580063" cy="3095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4" name="图片 13316"/>
          <p:cNvPicPr>
            <a:picLocks noChangeAspect="1"/>
          </p:cNvPicPr>
          <p:nvPr/>
        </p:nvPicPr>
        <p:blipFill>
          <a:blip r:embed="rId3"/>
          <a:srcRect l="7178" b="5605"/>
          <a:stretch>
            <a:fillRect/>
          </a:stretch>
        </p:blipFill>
        <p:spPr>
          <a:xfrm>
            <a:off x="5430838" y="2276475"/>
            <a:ext cx="5237162" cy="35417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5" name="文本框 13317"/>
          <p:cNvSpPr/>
          <p:nvPr/>
        </p:nvSpPr>
        <p:spPr>
          <a:xfrm>
            <a:off x="7913688" y="5365750"/>
            <a:ext cx="1801812" cy="646113"/>
          </a:xfrm>
          <a:prstGeom prst="rect">
            <a:avLst/>
          </a:prstGeom>
          <a:solidFill>
            <a:srgbClr val="FFFF99"/>
          </a:solidFill>
          <a:ln w="9525">
            <a:noFill/>
          </a:ln>
        </p:spPr>
        <p:txBody>
          <a:bodyPr wrap="square" anchor="t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动物</a:t>
            </a:r>
            <a:endParaRPr lang="zh-CN" altLang="en-US" sz="3600" b="1" dirty="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0246" name="文本框 13318"/>
          <p:cNvSpPr/>
          <p:nvPr/>
        </p:nvSpPr>
        <p:spPr>
          <a:xfrm>
            <a:off x="2749550" y="3068638"/>
            <a:ext cx="2051050" cy="646112"/>
          </a:xfrm>
          <a:prstGeom prst="rect">
            <a:avLst/>
          </a:prstGeom>
          <a:solidFill>
            <a:srgbClr val="FFFF99"/>
          </a:solidFill>
          <a:ln w="9525">
            <a:noFill/>
          </a:ln>
        </p:spPr>
        <p:txBody>
          <a:bodyPr wrap="square" anchor="t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森林</a:t>
            </a:r>
            <a:endParaRPr lang="zh-CN" altLang="en-US" sz="3600" b="1" dirty="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0247" name="文本框 13319"/>
          <p:cNvSpPr/>
          <p:nvPr/>
        </p:nvSpPr>
        <p:spPr>
          <a:xfrm>
            <a:off x="3349625" y="6165850"/>
            <a:ext cx="1377950" cy="644525"/>
          </a:xfrm>
          <a:prstGeom prst="rect">
            <a:avLst/>
          </a:prstGeom>
          <a:solidFill>
            <a:srgbClr val="FFFF99"/>
          </a:solidFill>
          <a:ln w="9525">
            <a:noFill/>
          </a:ln>
        </p:spPr>
        <p:txBody>
          <a:bodyPr wrap="square" anchor="t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草</a:t>
            </a:r>
            <a:endParaRPr lang="zh-CN" altLang="en-US" sz="3600" b="1" dirty="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/>
</p:sld>
</file>

<file path=ppt/theme/theme1.xml><?xml version="1.0" encoding="utf-8"?>
<a:theme xmlns:a="http://schemas.openxmlformats.org/drawingml/2006/main" name="母版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母版</Template>
  <TotalTime>0</TotalTime>
  <Words>1562</Words>
  <Application>WPS 演示</Application>
  <PresentationFormat> </PresentationFormat>
  <Paragraphs>248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1" baseType="lpstr">
      <vt:lpstr>Arial</vt:lpstr>
      <vt:lpstr>宋体</vt:lpstr>
      <vt:lpstr>Wingdings</vt:lpstr>
      <vt:lpstr>微软雅黑</vt:lpstr>
      <vt:lpstr>黑体</vt:lpstr>
      <vt:lpstr>Arial Unicode MS</vt:lpstr>
      <vt:lpstr>Calibri</vt:lpstr>
      <vt:lpstr>幼圆</vt:lpstr>
      <vt:lpstr>Times New Roman</vt:lpstr>
      <vt:lpstr>母版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 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</dc:title>
  <dc:creator> </dc:creator>
  <cp:keywords> </cp:keywords>
  <dc:description> </dc:description>
  <dc:subject> </dc:subject>
  <cp:category>  </cp:category>
  <cp:lastModifiedBy>Administrator</cp:lastModifiedBy>
  <cp:revision>29</cp:revision>
  <dcterms:created xsi:type="dcterms:W3CDTF">2016-03-23T07:04:00Z</dcterms:created>
  <dcterms:modified xsi:type="dcterms:W3CDTF">2017-11-21T00:42:57Z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2052-10.1.0.6930</vt:lpwstr>
  </property>
</Properties>
</file>