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66" r:id="rId5"/>
    <p:sldId id="406" r:id="rId6"/>
    <p:sldId id="287" r:id="rId7"/>
    <p:sldId id="299" r:id="rId8"/>
    <p:sldId id="356" r:id="rId9"/>
    <p:sldId id="400" r:id="rId10"/>
    <p:sldId id="393" r:id="rId11"/>
    <p:sldId id="394" r:id="rId12"/>
    <p:sldId id="395" r:id="rId13"/>
    <p:sldId id="409" r:id="rId14"/>
    <p:sldId id="407" r:id="rId15"/>
    <p:sldId id="396" r:id="rId16"/>
    <p:sldId id="410" r:id="rId17"/>
    <p:sldId id="411" r:id="rId18"/>
    <p:sldId id="398" r:id="rId19"/>
    <p:sldId id="399" r:id="rId20"/>
    <p:sldId id="402" r:id="rId21"/>
    <p:sldId id="404" r:id="rId22"/>
    <p:sldId id="313" r:id="rId23"/>
    <p:sldId id="302" r:id="rId24"/>
    <p:sldId id="316" r:id="rId25"/>
    <p:sldId id="317" r:id="rId26"/>
    <p:sldId id="330" r:id="rId27"/>
    <p:sldId id="295" r:id="rId28"/>
    <p:sldId id="296" r:id="rId29"/>
    <p:sldId id="312" r:id="rId30"/>
    <p:sldId id="298" r:id="rId31"/>
    <p:sldId id="282" r:id="rId32"/>
    <p:sldId id="267" r:id="rId33"/>
    <p:sldId id="329" r:id="rId34"/>
    <p:sldId id="327" r:id="rId35"/>
    <p:sldId id="385" r:id="rId36"/>
    <p:sldId id="386" r:id="rId37"/>
    <p:sldId id="387" r:id="rId38"/>
    <p:sldId id="388" r:id="rId39"/>
    <p:sldId id="389" r:id="rId40"/>
    <p:sldId id="390" r:id="rId41"/>
    <p:sldId id="391" r:id="rId42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2402" autoAdjust="0"/>
  </p:normalViewPr>
  <p:slideViewPr>
    <p:cSldViewPr snapToGrid="0">
      <p:cViewPr varScale="1">
        <p:scale>
          <a:sx n="80" d="100"/>
          <a:sy n="80" d="100"/>
        </p:scale>
        <p:origin x="-1507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11"/>
          <p:cNvGrpSpPr/>
          <p:nvPr userDrawn="1"/>
        </p:nvGrpSpPr>
        <p:grpSpPr>
          <a:xfrm>
            <a:off x="-11112" y="0"/>
            <a:ext cx="9174162" cy="6858000"/>
            <a:chOff x="-11499" y="0"/>
            <a:chExt cx="2891224" cy="1620838"/>
          </a:xfrm>
        </p:grpSpPr>
        <p:pic>
          <p:nvPicPr>
            <p:cNvPr id="3076" name="图片 7"/>
            <p:cNvPicPr/>
            <p:nvPr userDrawn="1"/>
          </p:nvPicPr>
          <p:blipFill>
            <a:blip r:embed="rId3" cstate="email"/>
            <a:stretch>
              <a:fillRect/>
            </a:stretch>
          </p:blipFill>
          <p:spPr>
            <a:xfrm>
              <a:off x="-11499" y="0"/>
              <a:ext cx="2890797" cy="16208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7" name="图片 8" descr="叶子.png"/>
            <p:cNvPicPr>
              <a:picLocks noChangeAspect="1"/>
            </p:cNvPicPr>
            <p:nvPr userDrawn="1"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916090" y="0"/>
              <a:ext cx="963635" cy="5381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2018/5/13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7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5080" y="-31115"/>
            <a:ext cx="9154795" cy="6894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6870" y="2830830"/>
            <a:ext cx="4534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第三章    中国的自然资源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3069" y="3700860"/>
            <a:ext cx="32448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第一节  自然资源概况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圆角矩形 8"/>
          <p:cNvSpPr/>
          <p:nvPr/>
        </p:nvSpPr>
        <p:spPr>
          <a:xfrm>
            <a:off x="468313" y="3232150"/>
            <a:ext cx="8207375" cy="2717800"/>
          </a:xfrm>
          <a:prstGeom prst="roundRect">
            <a:avLst>
              <a:gd name="adj" fmla="val 8648"/>
            </a:avLst>
          </a:prstGeom>
          <a:solidFill>
            <a:srgbClr val="FFC000">
              <a:alpha val="27058"/>
            </a:srgbClr>
          </a:solidFill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3794" name="组合 3"/>
          <p:cNvGrpSpPr/>
          <p:nvPr/>
        </p:nvGrpSpPr>
        <p:grpSpPr>
          <a:xfrm>
            <a:off x="468630" y="1095693"/>
            <a:ext cx="3796348" cy="557530"/>
            <a:chOff x="530970" y="1267897"/>
            <a:chExt cx="3795179" cy="557728"/>
          </a:xfrm>
        </p:grpSpPr>
        <p:sp>
          <p:nvSpPr>
            <p:cNvPr id="33795" name="Text Box 5"/>
            <p:cNvSpPr txBox="1"/>
            <p:nvPr/>
          </p:nvSpPr>
          <p:spPr>
            <a:xfrm>
              <a:off x="1201949" y="1267897"/>
              <a:ext cx="31242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8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非可再生资源</a:t>
              </a:r>
            </a:p>
          </p:txBody>
        </p:sp>
        <p:sp>
          <p:nvSpPr>
            <p:cNvPr id="3" name="KSO_Shape"/>
            <p:cNvSpPr/>
            <p:nvPr/>
          </p:nvSpPr>
          <p:spPr bwMode="auto">
            <a:xfrm>
              <a:off x="530970" y="1268214"/>
              <a:ext cx="584020" cy="557411"/>
            </a:xfrm>
            <a:custGeom>
              <a:avLst/>
              <a:gdLst>
                <a:gd name="T0" fmla="*/ 2147483646 w 9119"/>
                <a:gd name="T1" fmla="*/ 1596924574 h 11938"/>
                <a:gd name="T2" fmla="*/ 2147483646 w 9119"/>
                <a:gd name="T3" fmla="*/ 1442510745 h 11938"/>
                <a:gd name="T4" fmla="*/ 2147483646 w 9119"/>
                <a:gd name="T5" fmla="*/ 1405944415 h 11938"/>
                <a:gd name="T6" fmla="*/ 2147483646 w 9119"/>
                <a:gd name="T7" fmla="*/ 1462830957 h 11938"/>
                <a:gd name="T8" fmla="*/ 2147483646 w 9119"/>
                <a:gd name="T9" fmla="*/ 1629416649 h 11938"/>
                <a:gd name="T10" fmla="*/ 2147483646 w 9119"/>
                <a:gd name="T11" fmla="*/ 1881357447 h 11938"/>
                <a:gd name="T12" fmla="*/ 2147483646 w 9119"/>
                <a:gd name="T13" fmla="*/ 2147483646 h 11938"/>
                <a:gd name="T14" fmla="*/ 2147483646 w 9119"/>
                <a:gd name="T15" fmla="*/ 1540037872 h 11938"/>
                <a:gd name="T16" fmla="*/ 2147483646 w 9119"/>
                <a:gd name="T17" fmla="*/ 1154003457 h 11938"/>
                <a:gd name="T18" fmla="*/ 2147483646 w 9119"/>
                <a:gd name="T19" fmla="*/ 808609628 h 11938"/>
                <a:gd name="T20" fmla="*/ 2147483646 w 9119"/>
                <a:gd name="T21" fmla="*/ 503856383 h 11938"/>
                <a:gd name="T22" fmla="*/ 2147483646 w 9119"/>
                <a:gd name="T23" fmla="*/ 264112660 h 11938"/>
                <a:gd name="T24" fmla="*/ 2147483646 w 9119"/>
                <a:gd name="T25" fmla="*/ 93452872 h 11938"/>
                <a:gd name="T26" fmla="*/ 2147483646 w 9119"/>
                <a:gd name="T27" fmla="*/ 8122979 h 11938"/>
                <a:gd name="T28" fmla="*/ 2147483646 w 9119"/>
                <a:gd name="T29" fmla="*/ 8122979 h 11938"/>
                <a:gd name="T30" fmla="*/ 2147483646 w 9119"/>
                <a:gd name="T31" fmla="*/ 93452872 h 11938"/>
                <a:gd name="T32" fmla="*/ 2147483646 w 9119"/>
                <a:gd name="T33" fmla="*/ 264112660 h 11938"/>
                <a:gd name="T34" fmla="*/ 2147483646 w 9119"/>
                <a:gd name="T35" fmla="*/ 503856383 h 11938"/>
                <a:gd name="T36" fmla="*/ 2147483646 w 9119"/>
                <a:gd name="T37" fmla="*/ 808609628 h 11938"/>
                <a:gd name="T38" fmla="*/ 2147483646 w 9119"/>
                <a:gd name="T39" fmla="*/ 1154003457 h 11938"/>
                <a:gd name="T40" fmla="*/ 2147483646 w 9119"/>
                <a:gd name="T41" fmla="*/ 1540037872 h 11938"/>
                <a:gd name="T42" fmla="*/ 680918046 w 9119"/>
                <a:gd name="T43" fmla="*/ 2147483646 h 11938"/>
                <a:gd name="T44" fmla="*/ 309875015 w 9119"/>
                <a:gd name="T45" fmla="*/ 2147483646 h 11938"/>
                <a:gd name="T46" fmla="*/ 65228838 w 9119"/>
                <a:gd name="T47" fmla="*/ 2147483646 h 11938"/>
                <a:gd name="T48" fmla="*/ 0 w 9119"/>
                <a:gd name="T49" fmla="*/ 2147483646 h 11938"/>
                <a:gd name="T50" fmla="*/ 65228838 w 9119"/>
                <a:gd name="T51" fmla="*/ 2147483646 h 11938"/>
                <a:gd name="T52" fmla="*/ 309875015 w 9119"/>
                <a:gd name="T53" fmla="*/ 2147483646 h 11938"/>
                <a:gd name="T54" fmla="*/ 680918046 w 9119"/>
                <a:gd name="T55" fmla="*/ 2147483646 h 11938"/>
                <a:gd name="T56" fmla="*/ 2147483646 w 9119"/>
                <a:gd name="T57" fmla="*/ 2147483646 h 11938"/>
                <a:gd name="T58" fmla="*/ 2147483646 w 9119"/>
                <a:gd name="T59" fmla="*/ 2147483646 h 11938"/>
                <a:gd name="T60" fmla="*/ 2147483646 w 9119"/>
                <a:gd name="T61" fmla="*/ 2147483646 h 11938"/>
                <a:gd name="T62" fmla="*/ 2147483646 w 9119"/>
                <a:gd name="T63" fmla="*/ 2147483646 h 11938"/>
                <a:gd name="T64" fmla="*/ 2147483646 w 9119"/>
                <a:gd name="T65" fmla="*/ 2147483646 h 11938"/>
                <a:gd name="T66" fmla="*/ 2147483646 w 9119"/>
                <a:gd name="T67" fmla="*/ 2147483646 h 11938"/>
                <a:gd name="T68" fmla="*/ 2147483646 w 9119"/>
                <a:gd name="T69" fmla="*/ 2147483646 h 11938"/>
                <a:gd name="T70" fmla="*/ 2147483646 w 9119"/>
                <a:gd name="T71" fmla="*/ 2147483646 h 11938"/>
                <a:gd name="T72" fmla="*/ 2147483646 w 9119"/>
                <a:gd name="T73" fmla="*/ 2147483646 h 11938"/>
                <a:gd name="T74" fmla="*/ 2147483646 w 9119"/>
                <a:gd name="T75" fmla="*/ 2147483646 h 11938"/>
                <a:gd name="T76" fmla="*/ 2147483646 w 9119"/>
                <a:gd name="T77" fmla="*/ 2147483646 h 11938"/>
                <a:gd name="T78" fmla="*/ 2147483646 w 9119"/>
                <a:gd name="T79" fmla="*/ 2147483646 h 11938"/>
                <a:gd name="T80" fmla="*/ 2147483646 w 9119"/>
                <a:gd name="T81" fmla="*/ 2147483646 h 11938"/>
                <a:gd name="T82" fmla="*/ 2147483646 w 9119"/>
                <a:gd name="T83" fmla="*/ 2147483646 h 11938"/>
                <a:gd name="T84" fmla="*/ 2147483646 w 9119"/>
                <a:gd name="T85" fmla="*/ 2147483646 h 11938"/>
                <a:gd name="T86" fmla="*/ 2147483646 w 9119"/>
                <a:gd name="T87" fmla="*/ 2147483646 h 11938"/>
                <a:gd name="T88" fmla="*/ 2147483646 w 9119"/>
                <a:gd name="T89" fmla="*/ 2147483646 h 11938"/>
                <a:gd name="T90" fmla="*/ 2147483646 w 9119"/>
                <a:gd name="T91" fmla="*/ 2147483646 h 11938"/>
                <a:gd name="T92" fmla="*/ 2147483646 w 9119"/>
                <a:gd name="T93" fmla="*/ 2147483646 h 11938"/>
                <a:gd name="T94" fmla="*/ 2147483646 w 9119"/>
                <a:gd name="T95" fmla="*/ 2147483646 h 11938"/>
                <a:gd name="T96" fmla="*/ 2147483646 w 9119"/>
                <a:gd name="T97" fmla="*/ 2147483646 h 11938"/>
                <a:gd name="T98" fmla="*/ 2147483646 w 9119"/>
                <a:gd name="T99" fmla="*/ 2147483646 h 11938"/>
                <a:gd name="T100" fmla="*/ 2147483646 w 9119"/>
                <a:gd name="T101" fmla="*/ 2147483646 h 11938"/>
                <a:gd name="T102" fmla="*/ 2147483646 w 9119"/>
                <a:gd name="T103" fmla="*/ 2147483646 h 119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119" h="11938">
                  <a:moveTo>
                    <a:pt x="9066" y="2784"/>
                  </a:moveTo>
                  <a:lnTo>
                    <a:pt x="6944" y="416"/>
                  </a:lnTo>
                  <a:lnTo>
                    <a:pt x="6934" y="404"/>
                  </a:lnTo>
                  <a:lnTo>
                    <a:pt x="6922" y="393"/>
                  </a:lnTo>
                  <a:lnTo>
                    <a:pt x="6909" y="384"/>
                  </a:lnTo>
                  <a:lnTo>
                    <a:pt x="6896" y="375"/>
                  </a:lnTo>
                  <a:lnTo>
                    <a:pt x="6882" y="367"/>
                  </a:lnTo>
                  <a:lnTo>
                    <a:pt x="6867" y="361"/>
                  </a:lnTo>
                  <a:lnTo>
                    <a:pt x="6853" y="355"/>
                  </a:lnTo>
                  <a:lnTo>
                    <a:pt x="6838" y="352"/>
                  </a:lnTo>
                  <a:lnTo>
                    <a:pt x="6822" y="348"/>
                  </a:lnTo>
                  <a:lnTo>
                    <a:pt x="6807" y="347"/>
                  </a:lnTo>
                  <a:lnTo>
                    <a:pt x="6791" y="346"/>
                  </a:lnTo>
                  <a:lnTo>
                    <a:pt x="6776" y="346"/>
                  </a:lnTo>
                  <a:lnTo>
                    <a:pt x="6761" y="347"/>
                  </a:lnTo>
                  <a:lnTo>
                    <a:pt x="6745" y="350"/>
                  </a:lnTo>
                  <a:lnTo>
                    <a:pt x="6730" y="354"/>
                  </a:lnTo>
                  <a:lnTo>
                    <a:pt x="6714" y="360"/>
                  </a:lnTo>
                  <a:lnTo>
                    <a:pt x="6699" y="366"/>
                  </a:lnTo>
                  <a:lnTo>
                    <a:pt x="6685" y="373"/>
                  </a:lnTo>
                  <a:lnTo>
                    <a:pt x="6672" y="381"/>
                  </a:lnTo>
                  <a:lnTo>
                    <a:pt x="6659" y="391"/>
                  </a:lnTo>
                  <a:lnTo>
                    <a:pt x="6647" y="401"/>
                  </a:lnTo>
                  <a:lnTo>
                    <a:pt x="6636" y="412"/>
                  </a:lnTo>
                  <a:lnTo>
                    <a:pt x="6626" y="424"/>
                  </a:lnTo>
                  <a:lnTo>
                    <a:pt x="6616" y="436"/>
                  </a:lnTo>
                  <a:lnTo>
                    <a:pt x="6608" y="449"/>
                  </a:lnTo>
                  <a:lnTo>
                    <a:pt x="6601" y="463"/>
                  </a:lnTo>
                  <a:lnTo>
                    <a:pt x="6595" y="477"/>
                  </a:lnTo>
                  <a:lnTo>
                    <a:pt x="6589" y="491"/>
                  </a:lnTo>
                  <a:lnTo>
                    <a:pt x="6585" y="507"/>
                  </a:lnTo>
                  <a:lnTo>
                    <a:pt x="6582" y="522"/>
                  </a:lnTo>
                  <a:lnTo>
                    <a:pt x="6581" y="539"/>
                  </a:lnTo>
                  <a:lnTo>
                    <a:pt x="6579" y="554"/>
                  </a:lnTo>
                  <a:lnTo>
                    <a:pt x="6579" y="1320"/>
                  </a:lnTo>
                  <a:lnTo>
                    <a:pt x="3907" y="1320"/>
                  </a:lnTo>
                  <a:lnTo>
                    <a:pt x="3907" y="379"/>
                  </a:lnTo>
                  <a:lnTo>
                    <a:pt x="3906" y="360"/>
                  </a:lnTo>
                  <a:lnTo>
                    <a:pt x="3904" y="341"/>
                  </a:lnTo>
                  <a:lnTo>
                    <a:pt x="3902" y="322"/>
                  </a:lnTo>
                  <a:lnTo>
                    <a:pt x="3899" y="303"/>
                  </a:lnTo>
                  <a:lnTo>
                    <a:pt x="3895" y="284"/>
                  </a:lnTo>
                  <a:lnTo>
                    <a:pt x="3889" y="266"/>
                  </a:lnTo>
                  <a:lnTo>
                    <a:pt x="3883" y="249"/>
                  </a:lnTo>
                  <a:lnTo>
                    <a:pt x="3877" y="232"/>
                  </a:lnTo>
                  <a:lnTo>
                    <a:pt x="3869" y="215"/>
                  </a:lnTo>
                  <a:lnTo>
                    <a:pt x="3861" y="199"/>
                  </a:lnTo>
                  <a:lnTo>
                    <a:pt x="3851" y="182"/>
                  </a:lnTo>
                  <a:lnTo>
                    <a:pt x="3842" y="167"/>
                  </a:lnTo>
                  <a:lnTo>
                    <a:pt x="3831" y="153"/>
                  </a:lnTo>
                  <a:lnTo>
                    <a:pt x="3820" y="138"/>
                  </a:lnTo>
                  <a:lnTo>
                    <a:pt x="3809" y="124"/>
                  </a:lnTo>
                  <a:lnTo>
                    <a:pt x="3795" y="111"/>
                  </a:lnTo>
                  <a:lnTo>
                    <a:pt x="3782" y="98"/>
                  </a:lnTo>
                  <a:lnTo>
                    <a:pt x="3768" y="86"/>
                  </a:lnTo>
                  <a:lnTo>
                    <a:pt x="3754" y="76"/>
                  </a:lnTo>
                  <a:lnTo>
                    <a:pt x="3740" y="65"/>
                  </a:lnTo>
                  <a:lnTo>
                    <a:pt x="3724" y="54"/>
                  </a:lnTo>
                  <a:lnTo>
                    <a:pt x="3708" y="46"/>
                  </a:lnTo>
                  <a:lnTo>
                    <a:pt x="3691" y="38"/>
                  </a:lnTo>
                  <a:lnTo>
                    <a:pt x="3675" y="29"/>
                  </a:lnTo>
                  <a:lnTo>
                    <a:pt x="3658" y="23"/>
                  </a:lnTo>
                  <a:lnTo>
                    <a:pt x="3640" y="16"/>
                  </a:lnTo>
                  <a:lnTo>
                    <a:pt x="3623" y="12"/>
                  </a:lnTo>
                  <a:lnTo>
                    <a:pt x="3604" y="8"/>
                  </a:lnTo>
                  <a:lnTo>
                    <a:pt x="3585" y="5"/>
                  </a:lnTo>
                  <a:lnTo>
                    <a:pt x="3566" y="2"/>
                  </a:lnTo>
                  <a:lnTo>
                    <a:pt x="3547" y="0"/>
                  </a:lnTo>
                  <a:lnTo>
                    <a:pt x="3528" y="0"/>
                  </a:lnTo>
                  <a:lnTo>
                    <a:pt x="3508" y="0"/>
                  </a:lnTo>
                  <a:lnTo>
                    <a:pt x="3489" y="2"/>
                  </a:lnTo>
                  <a:lnTo>
                    <a:pt x="3470" y="5"/>
                  </a:lnTo>
                  <a:lnTo>
                    <a:pt x="3451" y="8"/>
                  </a:lnTo>
                  <a:lnTo>
                    <a:pt x="3433" y="12"/>
                  </a:lnTo>
                  <a:lnTo>
                    <a:pt x="3414" y="16"/>
                  </a:lnTo>
                  <a:lnTo>
                    <a:pt x="3397" y="23"/>
                  </a:lnTo>
                  <a:lnTo>
                    <a:pt x="3380" y="29"/>
                  </a:lnTo>
                  <a:lnTo>
                    <a:pt x="3363" y="38"/>
                  </a:lnTo>
                  <a:lnTo>
                    <a:pt x="3346" y="46"/>
                  </a:lnTo>
                  <a:lnTo>
                    <a:pt x="3331" y="54"/>
                  </a:lnTo>
                  <a:lnTo>
                    <a:pt x="3316" y="65"/>
                  </a:lnTo>
                  <a:lnTo>
                    <a:pt x="3300" y="76"/>
                  </a:lnTo>
                  <a:lnTo>
                    <a:pt x="3286" y="86"/>
                  </a:lnTo>
                  <a:lnTo>
                    <a:pt x="3272" y="98"/>
                  </a:lnTo>
                  <a:lnTo>
                    <a:pt x="3259" y="111"/>
                  </a:lnTo>
                  <a:lnTo>
                    <a:pt x="3246" y="124"/>
                  </a:lnTo>
                  <a:lnTo>
                    <a:pt x="3234" y="138"/>
                  </a:lnTo>
                  <a:lnTo>
                    <a:pt x="3223" y="153"/>
                  </a:lnTo>
                  <a:lnTo>
                    <a:pt x="3213" y="167"/>
                  </a:lnTo>
                  <a:lnTo>
                    <a:pt x="3203" y="182"/>
                  </a:lnTo>
                  <a:lnTo>
                    <a:pt x="3194" y="199"/>
                  </a:lnTo>
                  <a:lnTo>
                    <a:pt x="3185" y="215"/>
                  </a:lnTo>
                  <a:lnTo>
                    <a:pt x="3177" y="232"/>
                  </a:lnTo>
                  <a:lnTo>
                    <a:pt x="3171" y="249"/>
                  </a:lnTo>
                  <a:lnTo>
                    <a:pt x="3165" y="266"/>
                  </a:lnTo>
                  <a:lnTo>
                    <a:pt x="3159" y="284"/>
                  </a:lnTo>
                  <a:lnTo>
                    <a:pt x="3156" y="303"/>
                  </a:lnTo>
                  <a:lnTo>
                    <a:pt x="3152" y="322"/>
                  </a:lnTo>
                  <a:lnTo>
                    <a:pt x="3150" y="341"/>
                  </a:lnTo>
                  <a:lnTo>
                    <a:pt x="3149" y="360"/>
                  </a:lnTo>
                  <a:lnTo>
                    <a:pt x="3147" y="379"/>
                  </a:lnTo>
                  <a:lnTo>
                    <a:pt x="3147" y="1320"/>
                  </a:lnTo>
                  <a:lnTo>
                    <a:pt x="208" y="1320"/>
                  </a:lnTo>
                  <a:lnTo>
                    <a:pt x="187" y="1321"/>
                  </a:lnTo>
                  <a:lnTo>
                    <a:pt x="167" y="1324"/>
                  </a:lnTo>
                  <a:lnTo>
                    <a:pt x="147" y="1329"/>
                  </a:lnTo>
                  <a:lnTo>
                    <a:pt x="128" y="1336"/>
                  </a:lnTo>
                  <a:lnTo>
                    <a:pt x="109" y="1345"/>
                  </a:lnTo>
                  <a:lnTo>
                    <a:pt x="92" y="1355"/>
                  </a:lnTo>
                  <a:lnTo>
                    <a:pt x="76" y="1367"/>
                  </a:lnTo>
                  <a:lnTo>
                    <a:pt x="60" y="1381"/>
                  </a:lnTo>
                  <a:lnTo>
                    <a:pt x="47" y="1395"/>
                  </a:lnTo>
                  <a:lnTo>
                    <a:pt x="35" y="1412"/>
                  </a:lnTo>
                  <a:lnTo>
                    <a:pt x="25" y="1429"/>
                  </a:lnTo>
                  <a:lnTo>
                    <a:pt x="16" y="1448"/>
                  </a:lnTo>
                  <a:lnTo>
                    <a:pt x="9" y="1467"/>
                  </a:lnTo>
                  <a:lnTo>
                    <a:pt x="3" y="1487"/>
                  </a:lnTo>
                  <a:lnTo>
                    <a:pt x="1" y="1508"/>
                  </a:lnTo>
                  <a:lnTo>
                    <a:pt x="0" y="1529"/>
                  </a:lnTo>
                  <a:lnTo>
                    <a:pt x="0" y="4318"/>
                  </a:lnTo>
                  <a:lnTo>
                    <a:pt x="1" y="4340"/>
                  </a:lnTo>
                  <a:lnTo>
                    <a:pt x="3" y="4360"/>
                  </a:lnTo>
                  <a:lnTo>
                    <a:pt x="9" y="4380"/>
                  </a:lnTo>
                  <a:lnTo>
                    <a:pt x="16" y="4399"/>
                  </a:lnTo>
                  <a:lnTo>
                    <a:pt x="25" y="4418"/>
                  </a:lnTo>
                  <a:lnTo>
                    <a:pt x="35" y="4435"/>
                  </a:lnTo>
                  <a:lnTo>
                    <a:pt x="47" y="4451"/>
                  </a:lnTo>
                  <a:lnTo>
                    <a:pt x="60" y="4465"/>
                  </a:lnTo>
                  <a:lnTo>
                    <a:pt x="76" y="4480"/>
                  </a:lnTo>
                  <a:lnTo>
                    <a:pt x="92" y="4491"/>
                  </a:lnTo>
                  <a:lnTo>
                    <a:pt x="109" y="4502"/>
                  </a:lnTo>
                  <a:lnTo>
                    <a:pt x="128" y="4510"/>
                  </a:lnTo>
                  <a:lnTo>
                    <a:pt x="147" y="4517"/>
                  </a:lnTo>
                  <a:lnTo>
                    <a:pt x="167" y="4522"/>
                  </a:lnTo>
                  <a:lnTo>
                    <a:pt x="187" y="4526"/>
                  </a:lnTo>
                  <a:lnTo>
                    <a:pt x="208" y="4527"/>
                  </a:lnTo>
                  <a:lnTo>
                    <a:pt x="3147" y="4527"/>
                  </a:lnTo>
                  <a:lnTo>
                    <a:pt x="3147" y="11558"/>
                  </a:lnTo>
                  <a:lnTo>
                    <a:pt x="3149" y="11578"/>
                  </a:lnTo>
                  <a:lnTo>
                    <a:pt x="3150" y="11597"/>
                  </a:lnTo>
                  <a:lnTo>
                    <a:pt x="3152" y="11616"/>
                  </a:lnTo>
                  <a:lnTo>
                    <a:pt x="3156" y="11635"/>
                  </a:lnTo>
                  <a:lnTo>
                    <a:pt x="3159" y="11652"/>
                  </a:lnTo>
                  <a:lnTo>
                    <a:pt x="3165" y="11670"/>
                  </a:lnTo>
                  <a:lnTo>
                    <a:pt x="3171" y="11688"/>
                  </a:lnTo>
                  <a:lnTo>
                    <a:pt x="3177" y="11706"/>
                  </a:lnTo>
                  <a:lnTo>
                    <a:pt x="3185" y="11722"/>
                  </a:lnTo>
                  <a:lnTo>
                    <a:pt x="3194" y="11739"/>
                  </a:lnTo>
                  <a:lnTo>
                    <a:pt x="3203" y="11754"/>
                  </a:lnTo>
                  <a:lnTo>
                    <a:pt x="3213" y="11770"/>
                  </a:lnTo>
                  <a:lnTo>
                    <a:pt x="3223" y="11785"/>
                  </a:lnTo>
                  <a:lnTo>
                    <a:pt x="3234" y="11799"/>
                  </a:lnTo>
                  <a:lnTo>
                    <a:pt x="3246" y="11813"/>
                  </a:lnTo>
                  <a:lnTo>
                    <a:pt x="3259" y="11827"/>
                  </a:lnTo>
                  <a:lnTo>
                    <a:pt x="3272" y="11838"/>
                  </a:lnTo>
                  <a:lnTo>
                    <a:pt x="3286" y="11850"/>
                  </a:lnTo>
                  <a:lnTo>
                    <a:pt x="3300" y="11862"/>
                  </a:lnTo>
                  <a:lnTo>
                    <a:pt x="3316" y="11873"/>
                  </a:lnTo>
                  <a:lnTo>
                    <a:pt x="3331" y="11882"/>
                  </a:lnTo>
                  <a:lnTo>
                    <a:pt x="3346" y="11892"/>
                  </a:lnTo>
                  <a:lnTo>
                    <a:pt x="3363" y="11900"/>
                  </a:lnTo>
                  <a:lnTo>
                    <a:pt x="3380" y="11907"/>
                  </a:lnTo>
                  <a:lnTo>
                    <a:pt x="3397" y="11914"/>
                  </a:lnTo>
                  <a:lnTo>
                    <a:pt x="3414" y="11920"/>
                  </a:lnTo>
                  <a:lnTo>
                    <a:pt x="3433" y="11925"/>
                  </a:lnTo>
                  <a:lnTo>
                    <a:pt x="3451" y="11930"/>
                  </a:lnTo>
                  <a:lnTo>
                    <a:pt x="3470" y="11933"/>
                  </a:lnTo>
                  <a:lnTo>
                    <a:pt x="3489" y="11936"/>
                  </a:lnTo>
                  <a:lnTo>
                    <a:pt x="3508" y="11937"/>
                  </a:lnTo>
                  <a:lnTo>
                    <a:pt x="3528" y="11938"/>
                  </a:lnTo>
                  <a:lnTo>
                    <a:pt x="3547" y="11937"/>
                  </a:lnTo>
                  <a:lnTo>
                    <a:pt x="3566" y="11936"/>
                  </a:lnTo>
                  <a:lnTo>
                    <a:pt x="3585" y="11933"/>
                  </a:lnTo>
                  <a:lnTo>
                    <a:pt x="3604" y="11930"/>
                  </a:lnTo>
                  <a:lnTo>
                    <a:pt x="3623" y="11925"/>
                  </a:lnTo>
                  <a:lnTo>
                    <a:pt x="3640" y="11920"/>
                  </a:lnTo>
                  <a:lnTo>
                    <a:pt x="3658" y="11914"/>
                  </a:lnTo>
                  <a:lnTo>
                    <a:pt x="3675" y="11907"/>
                  </a:lnTo>
                  <a:lnTo>
                    <a:pt x="3691" y="11900"/>
                  </a:lnTo>
                  <a:lnTo>
                    <a:pt x="3708" y="11892"/>
                  </a:lnTo>
                  <a:lnTo>
                    <a:pt x="3724" y="11882"/>
                  </a:lnTo>
                  <a:lnTo>
                    <a:pt x="3740" y="11873"/>
                  </a:lnTo>
                  <a:lnTo>
                    <a:pt x="3754" y="11862"/>
                  </a:lnTo>
                  <a:lnTo>
                    <a:pt x="3768" y="11850"/>
                  </a:lnTo>
                  <a:lnTo>
                    <a:pt x="3782" y="11838"/>
                  </a:lnTo>
                  <a:lnTo>
                    <a:pt x="3795" y="11827"/>
                  </a:lnTo>
                  <a:lnTo>
                    <a:pt x="3809" y="11813"/>
                  </a:lnTo>
                  <a:lnTo>
                    <a:pt x="3820" y="11799"/>
                  </a:lnTo>
                  <a:lnTo>
                    <a:pt x="3831" y="11785"/>
                  </a:lnTo>
                  <a:lnTo>
                    <a:pt x="3842" y="11770"/>
                  </a:lnTo>
                  <a:lnTo>
                    <a:pt x="3851" y="11754"/>
                  </a:lnTo>
                  <a:lnTo>
                    <a:pt x="3861" y="11739"/>
                  </a:lnTo>
                  <a:lnTo>
                    <a:pt x="3869" y="11722"/>
                  </a:lnTo>
                  <a:lnTo>
                    <a:pt x="3877" y="11706"/>
                  </a:lnTo>
                  <a:lnTo>
                    <a:pt x="3883" y="11688"/>
                  </a:lnTo>
                  <a:lnTo>
                    <a:pt x="3889" y="11670"/>
                  </a:lnTo>
                  <a:lnTo>
                    <a:pt x="3895" y="11652"/>
                  </a:lnTo>
                  <a:lnTo>
                    <a:pt x="3899" y="11635"/>
                  </a:lnTo>
                  <a:lnTo>
                    <a:pt x="3902" y="11616"/>
                  </a:lnTo>
                  <a:lnTo>
                    <a:pt x="3904" y="11597"/>
                  </a:lnTo>
                  <a:lnTo>
                    <a:pt x="3906" y="11578"/>
                  </a:lnTo>
                  <a:lnTo>
                    <a:pt x="3907" y="11558"/>
                  </a:lnTo>
                  <a:lnTo>
                    <a:pt x="3907" y="4527"/>
                  </a:lnTo>
                  <a:lnTo>
                    <a:pt x="6579" y="4527"/>
                  </a:lnTo>
                  <a:lnTo>
                    <a:pt x="6579" y="5292"/>
                  </a:lnTo>
                  <a:lnTo>
                    <a:pt x="6581" y="5314"/>
                  </a:lnTo>
                  <a:lnTo>
                    <a:pt x="6584" y="5335"/>
                  </a:lnTo>
                  <a:lnTo>
                    <a:pt x="6589" y="5355"/>
                  </a:lnTo>
                  <a:lnTo>
                    <a:pt x="6596" y="5374"/>
                  </a:lnTo>
                  <a:lnTo>
                    <a:pt x="6605" y="5392"/>
                  </a:lnTo>
                  <a:lnTo>
                    <a:pt x="6615" y="5410"/>
                  </a:lnTo>
                  <a:lnTo>
                    <a:pt x="6628" y="5426"/>
                  </a:lnTo>
                  <a:lnTo>
                    <a:pt x="6641" y="5440"/>
                  </a:lnTo>
                  <a:lnTo>
                    <a:pt x="6655" y="5453"/>
                  </a:lnTo>
                  <a:lnTo>
                    <a:pt x="6672" y="5466"/>
                  </a:lnTo>
                  <a:lnTo>
                    <a:pt x="6690" y="5476"/>
                  </a:lnTo>
                  <a:lnTo>
                    <a:pt x="6707" y="5485"/>
                  </a:lnTo>
                  <a:lnTo>
                    <a:pt x="6726" y="5493"/>
                  </a:lnTo>
                  <a:lnTo>
                    <a:pt x="6746" y="5497"/>
                  </a:lnTo>
                  <a:lnTo>
                    <a:pt x="6768" y="5501"/>
                  </a:lnTo>
                  <a:lnTo>
                    <a:pt x="6789" y="5502"/>
                  </a:lnTo>
                  <a:lnTo>
                    <a:pt x="6801" y="5501"/>
                  </a:lnTo>
                  <a:lnTo>
                    <a:pt x="6814" y="5501"/>
                  </a:lnTo>
                  <a:lnTo>
                    <a:pt x="6838" y="5496"/>
                  </a:lnTo>
                  <a:lnTo>
                    <a:pt x="6860" y="5489"/>
                  </a:lnTo>
                  <a:lnTo>
                    <a:pt x="6882" y="5480"/>
                  </a:lnTo>
                  <a:lnTo>
                    <a:pt x="6903" y="5469"/>
                  </a:lnTo>
                  <a:lnTo>
                    <a:pt x="6921" y="5455"/>
                  </a:lnTo>
                  <a:lnTo>
                    <a:pt x="6938" y="5439"/>
                  </a:lnTo>
                  <a:lnTo>
                    <a:pt x="6954" y="5421"/>
                  </a:lnTo>
                  <a:lnTo>
                    <a:pt x="9066" y="3062"/>
                  </a:lnTo>
                  <a:lnTo>
                    <a:pt x="9078" y="3047"/>
                  </a:lnTo>
                  <a:lnTo>
                    <a:pt x="9089" y="3032"/>
                  </a:lnTo>
                  <a:lnTo>
                    <a:pt x="9098" y="3014"/>
                  </a:lnTo>
                  <a:lnTo>
                    <a:pt x="9105" y="2997"/>
                  </a:lnTo>
                  <a:lnTo>
                    <a:pt x="9111" y="2978"/>
                  </a:lnTo>
                  <a:lnTo>
                    <a:pt x="9116" y="2961"/>
                  </a:lnTo>
                  <a:lnTo>
                    <a:pt x="9118" y="2942"/>
                  </a:lnTo>
                  <a:lnTo>
                    <a:pt x="9119" y="2924"/>
                  </a:lnTo>
                  <a:lnTo>
                    <a:pt x="9118" y="2905"/>
                  </a:lnTo>
                  <a:lnTo>
                    <a:pt x="9116" y="2886"/>
                  </a:lnTo>
                  <a:lnTo>
                    <a:pt x="9111" y="2868"/>
                  </a:lnTo>
                  <a:lnTo>
                    <a:pt x="9105" y="2849"/>
                  </a:lnTo>
                  <a:lnTo>
                    <a:pt x="9098" y="2833"/>
                  </a:lnTo>
                  <a:lnTo>
                    <a:pt x="9089" y="2815"/>
                  </a:lnTo>
                  <a:lnTo>
                    <a:pt x="9078" y="2799"/>
                  </a:lnTo>
                  <a:lnTo>
                    <a:pt x="9066" y="2784"/>
                  </a:lnTo>
                  <a:close/>
                </a:path>
              </a:pathLst>
            </a:custGeom>
            <a:solidFill>
              <a:srgbClr val="009900"/>
            </a:solidFill>
            <a:ln>
              <a:noFill/>
            </a:ln>
          </p:spPr>
          <p:txBody>
            <a:bodyPr bIns="100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3797" name="矩形 4"/>
          <p:cNvSpPr/>
          <p:nvPr/>
        </p:nvSpPr>
        <p:spPr>
          <a:xfrm>
            <a:off x="468630" y="1814830"/>
            <a:ext cx="8374063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  主要是指自然界的各种矿物、岩石和化石燃料。如金属矿产和非金属矿产等矿产资源。 </a:t>
            </a:r>
          </a:p>
        </p:txBody>
      </p:sp>
      <p:sp>
        <p:nvSpPr>
          <p:cNvPr id="33798" name="文本框 10"/>
          <p:cNvSpPr txBox="1"/>
          <p:nvPr/>
        </p:nvSpPr>
        <p:spPr>
          <a:xfrm>
            <a:off x="2678113" y="3349625"/>
            <a:ext cx="424815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用一点就少一点的煤炭资源</a:t>
            </a:r>
          </a:p>
        </p:txBody>
      </p:sp>
      <p:pic>
        <p:nvPicPr>
          <p:cNvPr id="33799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7850" y="3933825"/>
            <a:ext cx="2830513" cy="169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40113" y="3937000"/>
            <a:ext cx="2714625" cy="1692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84900" y="3933825"/>
            <a:ext cx="2411413" cy="169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18110" y="66040"/>
            <a:ext cx="612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♦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可再生资源和非可再生资源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4577"/>
          <p:cNvSpPr txBox="1"/>
          <p:nvPr/>
        </p:nvSpPr>
        <p:spPr>
          <a:xfrm>
            <a:off x="223520" y="900430"/>
            <a:ext cx="8697595" cy="57759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华文细黑" pitchFamily="2" charset="-122"/>
              </a:rPr>
              <a:t>中国的矿产资源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       目前，中国已发现了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171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种矿产，查明资源储量的矿产有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159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种。中国为世界上矿产资源总量丰富、矿种比较齐全的少数几个资源大国之一。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      中国的能源矿产资源比较丰富，但结构不够理想。煤炭资源比重偏大，石油、天然气资源相对较少。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      世界上已经发现的金属矿产在中国基本上都有探明储量。其中，居世界第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位的有钨、锡、锑、稀土、钽、钛等。中国大多数非金属矿产资源探明储量丰富，其中菱镁矿、石墨、萤石、滑石、石棉、石膏等矿产的探明储量居世界前列。</a:t>
            </a:r>
          </a:p>
        </p:txBody>
      </p:sp>
      <p:sp>
        <p:nvSpPr>
          <p:cNvPr id="24578" name="矩形 24578"/>
          <p:cNvSpPr/>
          <p:nvPr/>
        </p:nvSpPr>
        <p:spPr>
          <a:xfrm>
            <a:off x="3744595" y="244475"/>
            <a:ext cx="129286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阅  读</a:t>
            </a:r>
          </a:p>
        </p:txBody>
      </p:sp>
      <p:pic>
        <p:nvPicPr>
          <p:cNvPr id="24579" name="图片 24579" descr="玲玲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203" y="244475"/>
            <a:ext cx="1127125" cy="122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25601"/>
          <p:cNvSpPr/>
          <p:nvPr/>
        </p:nvSpPr>
        <p:spPr>
          <a:xfrm>
            <a:off x="91440" y="97790"/>
            <a:ext cx="1729740" cy="6521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探矿寻宝</a:t>
            </a:r>
          </a:p>
        </p:txBody>
      </p:sp>
      <p:pic>
        <p:nvPicPr>
          <p:cNvPr id="25603" name="图片 25603" descr="C:\Documents and Settings\Administrator\桌面\图片2.jpg图片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54405" y="240665"/>
            <a:ext cx="3611245" cy="311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文本框 25604"/>
          <p:cNvSpPr txBox="1"/>
          <p:nvPr/>
        </p:nvSpPr>
        <p:spPr>
          <a:xfrm>
            <a:off x="4690110" y="1090295"/>
            <a:ext cx="3835400" cy="4678045"/>
          </a:xfrm>
          <a:prstGeom prst="rect">
            <a:avLst/>
          </a:prstGeom>
          <a:noFill/>
          <a:ln w="952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99"/>
                </a:solidFill>
              </a14:hiddenFill>
            </a:ext>
          </a:extLst>
        </p:spPr>
        <p:txBody>
          <a:bodyPr wrap="square" tIns="323850"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读中国主要能源矿产分布图，归纳中国石油、天然气和煤炭的分布特点。</a:t>
            </a: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读中国主要金属矿产分布图，归纳中国铁矿和有色金属矿的分布特点。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25" name="图片 26625" descr="C:\Documents and Settings\Administrator\桌面\图片2.jpg图片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AE6C5"/>
              </a:clrFrom>
              <a:clrTo>
                <a:srgbClr val="FAE6C5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57555" y="3352165"/>
            <a:ext cx="3626485" cy="33458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图片 60417" descr="QQ截图未命名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-315912"/>
            <a:ext cx="9144000" cy="7173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矩形 60418"/>
          <p:cNvSpPr/>
          <p:nvPr/>
        </p:nvSpPr>
        <p:spPr>
          <a:xfrm>
            <a:off x="8532813" y="908050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0" name="矩形 60419"/>
          <p:cNvSpPr/>
          <p:nvPr/>
        </p:nvSpPr>
        <p:spPr>
          <a:xfrm>
            <a:off x="7019925" y="1916113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1" name="矩形 60420"/>
          <p:cNvSpPr/>
          <p:nvPr/>
        </p:nvSpPr>
        <p:spPr>
          <a:xfrm>
            <a:off x="4356100" y="4724400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2" name="矩形 60421"/>
          <p:cNvSpPr/>
          <p:nvPr/>
        </p:nvSpPr>
        <p:spPr>
          <a:xfrm>
            <a:off x="6948488" y="1412875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3" name="矩形 60422"/>
          <p:cNvSpPr/>
          <p:nvPr/>
        </p:nvSpPr>
        <p:spPr>
          <a:xfrm>
            <a:off x="7092950" y="2420938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4" name="矩形 60423"/>
          <p:cNvSpPr/>
          <p:nvPr/>
        </p:nvSpPr>
        <p:spPr>
          <a:xfrm>
            <a:off x="8675688" y="1268413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5" name="矩形 60424"/>
          <p:cNvSpPr/>
          <p:nvPr/>
        </p:nvSpPr>
        <p:spPr>
          <a:xfrm>
            <a:off x="5003800" y="4868863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6" name="矩形 60425"/>
          <p:cNvSpPr/>
          <p:nvPr/>
        </p:nvSpPr>
        <p:spPr>
          <a:xfrm>
            <a:off x="6948488" y="3860800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7" name="矩形 60426"/>
          <p:cNvSpPr/>
          <p:nvPr/>
        </p:nvSpPr>
        <p:spPr>
          <a:xfrm>
            <a:off x="6372225" y="3500438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8" name="矩形 60427"/>
          <p:cNvSpPr/>
          <p:nvPr/>
        </p:nvSpPr>
        <p:spPr>
          <a:xfrm>
            <a:off x="5651500" y="2852738"/>
            <a:ext cx="144463" cy="14287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9" name="矩形 60428"/>
          <p:cNvSpPr/>
          <p:nvPr/>
        </p:nvSpPr>
        <p:spPr>
          <a:xfrm>
            <a:off x="6300788" y="2781300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30" name="矩形 60429"/>
          <p:cNvSpPr/>
          <p:nvPr/>
        </p:nvSpPr>
        <p:spPr>
          <a:xfrm>
            <a:off x="6516688" y="2924175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31" name="矩形 60430"/>
          <p:cNvSpPr/>
          <p:nvPr/>
        </p:nvSpPr>
        <p:spPr>
          <a:xfrm>
            <a:off x="6156325" y="2492375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32" name="文本框 60431"/>
          <p:cNvSpPr txBox="1"/>
          <p:nvPr/>
        </p:nvSpPr>
        <p:spPr>
          <a:xfrm>
            <a:off x="250825" y="188913"/>
            <a:ext cx="30972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中国主要煤矿</a:t>
            </a:r>
          </a:p>
        </p:txBody>
      </p:sp>
      <p:sp>
        <p:nvSpPr>
          <p:cNvPr id="60433" name="文本框 60432"/>
          <p:cNvSpPr txBox="1"/>
          <p:nvPr/>
        </p:nvSpPr>
        <p:spPr>
          <a:xfrm>
            <a:off x="5076825" y="4652963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六盘水</a:t>
            </a:r>
          </a:p>
        </p:txBody>
      </p:sp>
      <p:sp>
        <p:nvSpPr>
          <p:cNvPr id="60434" name="文本框 60433"/>
          <p:cNvSpPr txBox="1"/>
          <p:nvPr/>
        </p:nvSpPr>
        <p:spPr>
          <a:xfrm>
            <a:off x="7019925" y="3789363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淮北</a:t>
            </a:r>
          </a:p>
        </p:txBody>
      </p:sp>
      <p:sp>
        <p:nvSpPr>
          <p:cNvPr id="60435" name="文本框 60434"/>
          <p:cNvSpPr txBox="1"/>
          <p:nvPr/>
        </p:nvSpPr>
        <p:spPr>
          <a:xfrm>
            <a:off x="3635375" y="4292600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攀枝花</a:t>
            </a:r>
          </a:p>
        </p:txBody>
      </p:sp>
      <p:sp>
        <p:nvSpPr>
          <p:cNvPr id="60436" name="文本框 60435"/>
          <p:cNvSpPr txBox="1"/>
          <p:nvPr/>
        </p:nvSpPr>
        <p:spPr>
          <a:xfrm>
            <a:off x="7164388" y="2276475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开滦</a:t>
            </a:r>
          </a:p>
        </p:txBody>
      </p:sp>
      <p:sp>
        <p:nvSpPr>
          <p:cNvPr id="60437" name="文本框 60436"/>
          <p:cNvSpPr txBox="1"/>
          <p:nvPr/>
        </p:nvSpPr>
        <p:spPr>
          <a:xfrm>
            <a:off x="5867400" y="1268413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霍林河</a:t>
            </a:r>
          </a:p>
        </p:txBody>
      </p:sp>
      <p:sp>
        <p:nvSpPr>
          <p:cNvPr id="60438" name="矩形 60437"/>
          <p:cNvSpPr/>
          <p:nvPr/>
        </p:nvSpPr>
        <p:spPr>
          <a:xfrm>
            <a:off x="7019925" y="3500438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39" name="文本框 60438"/>
          <p:cNvSpPr txBox="1"/>
          <p:nvPr/>
        </p:nvSpPr>
        <p:spPr>
          <a:xfrm>
            <a:off x="7092950" y="3284538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淮南</a:t>
            </a:r>
          </a:p>
        </p:txBody>
      </p:sp>
      <p:sp>
        <p:nvSpPr>
          <p:cNvPr id="60440" name="文本框 60439"/>
          <p:cNvSpPr txBox="1"/>
          <p:nvPr/>
        </p:nvSpPr>
        <p:spPr>
          <a:xfrm>
            <a:off x="7885113" y="549275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鹤岗</a:t>
            </a:r>
          </a:p>
        </p:txBody>
      </p:sp>
      <p:sp>
        <p:nvSpPr>
          <p:cNvPr id="60441" name="文本框 60440"/>
          <p:cNvSpPr txBox="1"/>
          <p:nvPr/>
        </p:nvSpPr>
        <p:spPr>
          <a:xfrm>
            <a:off x="8207375" y="1341438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鸡西</a:t>
            </a:r>
          </a:p>
        </p:txBody>
      </p:sp>
      <p:sp>
        <p:nvSpPr>
          <p:cNvPr id="60442" name="文本框 60441"/>
          <p:cNvSpPr txBox="1"/>
          <p:nvPr/>
        </p:nvSpPr>
        <p:spPr>
          <a:xfrm>
            <a:off x="7092950" y="1700213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元宝山</a:t>
            </a:r>
          </a:p>
        </p:txBody>
      </p:sp>
      <p:sp>
        <p:nvSpPr>
          <p:cNvPr id="60443" name="文本框 60442"/>
          <p:cNvSpPr txBox="1"/>
          <p:nvPr/>
        </p:nvSpPr>
        <p:spPr>
          <a:xfrm>
            <a:off x="5724525" y="3573463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平顶山</a:t>
            </a:r>
          </a:p>
        </p:txBody>
      </p:sp>
      <p:sp>
        <p:nvSpPr>
          <p:cNvPr id="60444" name="文本框 60443"/>
          <p:cNvSpPr txBox="1"/>
          <p:nvPr/>
        </p:nvSpPr>
        <p:spPr>
          <a:xfrm>
            <a:off x="5580063" y="2060575"/>
            <a:ext cx="1008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大同</a:t>
            </a:r>
          </a:p>
        </p:txBody>
      </p:sp>
      <p:sp>
        <p:nvSpPr>
          <p:cNvPr id="60445" name="文本框 60444"/>
          <p:cNvSpPr txBox="1"/>
          <p:nvPr/>
        </p:nvSpPr>
        <p:spPr>
          <a:xfrm>
            <a:off x="5003800" y="2852738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神府</a:t>
            </a:r>
          </a:p>
        </p:txBody>
      </p:sp>
      <p:sp>
        <p:nvSpPr>
          <p:cNvPr id="60446" name="文本框 60445"/>
          <p:cNvSpPr txBox="1"/>
          <p:nvPr/>
        </p:nvSpPr>
        <p:spPr>
          <a:xfrm>
            <a:off x="6588125" y="2708275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峰峰</a:t>
            </a:r>
          </a:p>
        </p:txBody>
      </p:sp>
      <p:grpSp>
        <p:nvGrpSpPr>
          <p:cNvPr id="60447" name="组合 60446"/>
          <p:cNvGrpSpPr/>
          <p:nvPr/>
        </p:nvGrpSpPr>
        <p:grpSpPr>
          <a:xfrm>
            <a:off x="4572000" y="2349500"/>
            <a:ext cx="935038" cy="457200"/>
            <a:chOff x="2880" y="1480"/>
            <a:chExt cx="589" cy="288"/>
          </a:xfrm>
        </p:grpSpPr>
        <p:sp>
          <p:nvSpPr>
            <p:cNvPr id="60448" name="圆角矩形标注 60447"/>
            <p:cNvSpPr/>
            <p:nvPr/>
          </p:nvSpPr>
          <p:spPr>
            <a:xfrm>
              <a:off x="2880" y="1480"/>
              <a:ext cx="571" cy="267"/>
            </a:xfrm>
            <a:prstGeom prst="wedgeRoundRectCallout">
              <a:avLst>
                <a:gd name="adj1" fmla="val 136866"/>
                <a:gd name="adj2" fmla="val 59361"/>
                <a:gd name="adj3" fmla="val 16667"/>
              </a:avLst>
            </a:prstGeom>
            <a:solidFill>
              <a:schemeClr val="bg1"/>
            </a:solidFill>
            <a:ln w="9525" cap="flat" cmpd="sng">
              <a:solidFill>
                <a:srgbClr val="9933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endParaRPr b="1" dirty="0">
                <a:solidFill>
                  <a:srgbClr val="9933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0449" name="文本框 60448"/>
            <p:cNvSpPr txBox="1"/>
            <p:nvPr/>
          </p:nvSpPr>
          <p:spPr>
            <a:xfrm>
              <a:off x="2880" y="1480"/>
              <a:ext cx="58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9933FF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阳泉</a:t>
              </a:r>
            </a:p>
          </p:txBody>
        </p:sp>
      </p:grpSp>
      <p:sp>
        <p:nvSpPr>
          <p:cNvPr id="60450" name="矩形 60449"/>
          <p:cNvSpPr/>
          <p:nvPr/>
        </p:nvSpPr>
        <p:spPr>
          <a:xfrm>
            <a:off x="7092950" y="981075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51" name="文本框 60450"/>
          <p:cNvSpPr txBox="1"/>
          <p:nvPr/>
        </p:nvSpPr>
        <p:spPr>
          <a:xfrm>
            <a:off x="6732588" y="549275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伊敏河</a:t>
            </a:r>
          </a:p>
        </p:txBody>
      </p:sp>
      <p:sp>
        <p:nvSpPr>
          <p:cNvPr id="60452" name="矩形 60451"/>
          <p:cNvSpPr/>
          <p:nvPr/>
        </p:nvSpPr>
        <p:spPr>
          <a:xfrm>
            <a:off x="6011863" y="2924175"/>
            <a:ext cx="152400" cy="152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53" name="文本框 60452"/>
          <p:cNvSpPr txBox="1"/>
          <p:nvPr/>
        </p:nvSpPr>
        <p:spPr>
          <a:xfrm>
            <a:off x="5651500" y="2924175"/>
            <a:ext cx="1028700" cy="4572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99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rPr>
              <a:t>西山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0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0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0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60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6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60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60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60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3" grpId="0"/>
      <p:bldP spid="60436" grpId="0"/>
      <p:bldP spid="60437" grpId="0"/>
      <p:bldP spid="60440" grpId="0"/>
      <p:bldP spid="60441" grpId="0"/>
      <p:bldP spid="60442" grpId="0"/>
      <p:bldP spid="60443" grpId="0"/>
      <p:bldP spid="60444" grpId="0"/>
      <p:bldP spid="60445" grpId="0"/>
      <p:bldP spid="60446" grpId="0"/>
      <p:bldP spid="604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图片 61441" descr="QQ截图未命名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-315912"/>
            <a:ext cx="9144000" cy="717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3" name="图片 61442" descr="0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79613" y="1268413"/>
            <a:ext cx="203200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图片 61443" descr="0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59563" y="3140075"/>
            <a:ext cx="203200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5" name="图片 61444" descr="0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32588" y="2420938"/>
            <a:ext cx="203200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6" name="图片 61445" descr="0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92950" y="2924175"/>
            <a:ext cx="203200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7" name="图片 61446" descr="0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96188" y="1916113"/>
            <a:ext cx="203200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8" name="图片 61447" descr="0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12088" y="981075"/>
            <a:ext cx="203200" cy="28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9" name="文本框 61448"/>
          <p:cNvSpPr txBox="1"/>
          <p:nvPr/>
        </p:nvSpPr>
        <p:spPr>
          <a:xfrm>
            <a:off x="1979613" y="1125538"/>
            <a:ext cx="1511300" cy="466725"/>
          </a:xfrm>
          <a:prstGeom prst="rect">
            <a:avLst/>
          </a:prstGeom>
          <a:noFill/>
          <a:ln w="9525" cap="flat" cmpd="sng">
            <a:solidFill>
              <a:srgbClr val="CC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克拉玛依</a:t>
            </a:r>
          </a:p>
        </p:txBody>
      </p:sp>
      <p:sp>
        <p:nvSpPr>
          <p:cNvPr id="61450" name="文本框 61449"/>
          <p:cNvSpPr txBox="1"/>
          <p:nvPr/>
        </p:nvSpPr>
        <p:spPr>
          <a:xfrm>
            <a:off x="5940425" y="2997200"/>
            <a:ext cx="936625" cy="466725"/>
          </a:xfrm>
          <a:prstGeom prst="rect">
            <a:avLst/>
          </a:prstGeom>
          <a:noFill/>
          <a:ln w="9525" cap="flat" cmpd="sng">
            <a:solidFill>
              <a:srgbClr val="CC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中原</a:t>
            </a:r>
          </a:p>
        </p:txBody>
      </p:sp>
      <p:sp>
        <p:nvSpPr>
          <p:cNvPr id="61451" name="文本框 61450"/>
          <p:cNvSpPr txBox="1"/>
          <p:nvPr/>
        </p:nvSpPr>
        <p:spPr>
          <a:xfrm>
            <a:off x="7019925" y="2781300"/>
            <a:ext cx="1008063" cy="466725"/>
          </a:xfrm>
          <a:prstGeom prst="rect">
            <a:avLst/>
          </a:prstGeom>
          <a:noFill/>
          <a:ln w="9525" cap="flat" cmpd="sng">
            <a:solidFill>
              <a:srgbClr val="CC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胜利</a:t>
            </a:r>
          </a:p>
        </p:txBody>
      </p:sp>
      <p:sp>
        <p:nvSpPr>
          <p:cNvPr id="61452" name="文本框 61451"/>
          <p:cNvSpPr txBox="1"/>
          <p:nvPr/>
        </p:nvSpPr>
        <p:spPr>
          <a:xfrm>
            <a:off x="7740650" y="908050"/>
            <a:ext cx="1042988" cy="466725"/>
          </a:xfrm>
          <a:prstGeom prst="rect">
            <a:avLst/>
          </a:prstGeom>
          <a:noFill/>
          <a:ln w="9525" cap="flat" cmpd="sng">
            <a:solidFill>
              <a:srgbClr val="CC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大庆</a:t>
            </a:r>
          </a:p>
        </p:txBody>
      </p:sp>
      <p:sp>
        <p:nvSpPr>
          <p:cNvPr id="61453" name="文本框 61452"/>
          <p:cNvSpPr txBox="1"/>
          <p:nvPr/>
        </p:nvSpPr>
        <p:spPr>
          <a:xfrm>
            <a:off x="7524750" y="1844675"/>
            <a:ext cx="1008063" cy="466725"/>
          </a:xfrm>
          <a:prstGeom prst="rect">
            <a:avLst/>
          </a:prstGeom>
          <a:noFill/>
          <a:ln w="9525" cap="flat" cmpd="sng">
            <a:solidFill>
              <a:srgbClr val="CC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辽河</a:t>
            </a:r>
          </a:p>
        </p:txBody>
      </p:sp>
      <p:sp>
        <p:nvSpPr>
          <p:cNvPr id="61454" name="文本框 61453"/>
          <p:cNvSpPr txBox="1"/>
          <p:nvPr/>
        </p:nvSpPr>
        <p:spPr>
          <a:xfrm>
            <a:off x="6011863" y="2276475"/>
            <a:ext cx="936625" cy="466725"/>
          </a:xfrm>
          <a:prstGeom prst="rect">
            <a:avLst/>
          </a:prstGeom>
          <a:noFill/>
          <a:ln w="9525" cap="flat" cmpd="sng">
            <a:solidFill>
              <a:srgbClr val="CC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华北</a:t>
            </a:r>
          </a:p>
        </p:txBody>
      </p:sp>
      <p:sp>
        <p:nvSpPr>
          <p:cNvPr id="61455" name="文本框 61454"/>
          <p:cNvSpPr txBox="1"/>
          <p:nvPr/>
        </p:nvSpPr>
        <p:spPr>
          <a:xfrm>
            <a:off x="250825" y="260350"/>
            <a:ext cx="30972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中国主要油田</a:t>
            </a:r>
          </a:p>
        </p:txBody>
      </p:sp>
      <p:pic>
        <p:nvPicPr>
          <p:cNvPr id="61457" name="图片 61456" descr="0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51275" y="2492375"/>
            <a:ext cx="150813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8" name="图片 61457" descr="0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51275" y="2492375"/>
            <a:ext cx="150813" cy="21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9" grpId="0" bldLvl="0" animBg="1"/>
      <p:bldP spid="61450" grpId="0" bldLvl="0" animBg="1"/>
      <p:bldP spid="61451" grpId="0" bldLvl="0" animBg="1"/>
      <p:bldP spid="61452" grpId="0" bldLvl="0" animBg="1"/>
      <p:bldP spid="61453" grpId="0" bldLvl="0" animBg="1"/>
      <p:bldP spid="6145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3" name="Group 3"/>
          <p:cNvGraphicFramePr>
            <a:graphicFrameLocks noGrp="1"/>
          </p:cNvGraphicFramePr>
          <p:nvPr/>
        </p:nvGraphicFramePr>
        <p:xfrm>
          <a:off x="285433" y="1559878"/>
          <a:ext cx="8616319" cy="2192292"/>
        </p:xfrm>
        <a:graphic>
          <a:graphicData uri="http://schemas.openxmlformats.org/drawingml/2006/table">
            <a:tbl>
              <a:tblPr/>
              <a:tblGrid>
                <a:gridCol w="947738"/>
                <a:gridCol w="947738"/>
                <a:gridCol w="947738"/>
                <a:gridCol w="947738"/>
                <a:gridCol w="852518"/>
                <a:gridCol w="1143008"/>
                <a:gridCol w="847688"/>
                <a:gridCol w="947738"/>
                <a:gridCol w="1034415"/>
              </a:tblGrid>
              <a:tr h="857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所在省</a:t>
                      </a: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山西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河北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陕西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黑龙江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内蒙古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安徽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河南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贵州</a:t>
                      </a: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</a:tr>
              <a:tr h="8231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产地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8915" name="Text Box 35"/>
          <p:cNvSpPr txBox="1"/>
          <p:nvPr/>
        </p:nvSpPr>
        <p:spPr>
          <a:xfrm>
            <a:off x="285750" y="826453"/>
            <a:ext cx="39703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1、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煤炭、石油主要矿点</a:t>
            </a:r>
          </a:p>
        </p:txBody>
      </p:sp>
      <p:graphicFrame>
        <p:nvGraphicFramePr>
          <p:cNvPr id="378944" name="Group 64"/>
          <p:cNvGraphicFramePr>
            <a:graphicFrameLocks noGrp="1"/>
          </p:cNvGraphicFramePr>
          <p:nvPr/>
        </p:nvGraphicFramePr>
        <p:xfrm>
          <a:off x="285750" y="4286250"/>
          <a:ext cx="8643998" cy="1828901"/>
        </p:xfrm>
        <a:graphic>
          <a:graphicData uri="http://schemas.openxmlformats.org/drawingml/2006/table">
            <a:tbl>
              <a:tblPr/>
              <a:tblGrid>
                <a:gridCol w="928664"/>
                <a:gridCol w="857256"/>
                <a:gridCol w="857256"/>
                <a:gridCol w="857256"/>
                <a:gridCol w="857256"/>
                <a:gridCol w="1143008"/>
                <a:gridCol w="1914785"/>
                <a:gridCol w="1228517"/>
              </a:tblGrid>
              <a:tr h="10001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所在省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河北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辽宁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黑龙江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山东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山东、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河南间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新疆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 smtClean="0">
                          <a:solidFill>
                            <a:srgbClr val="FFFFFF"/>
                          </a:solidFill>
                        </a:rPr>
                        <a:t>陕、甘、宁、蒙、晋五省区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FF"/>
                    </a:solidFill>
                  </a:tcPr>
                </a:tc>
              </a:tr>
              <a:tr h="8230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油田名称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832" name="TextBox 7"/>
          <p:cNvSpPr txBox="1"/>
          <p:nvPr/>
        </p:nvSpPr>
        <p:spPr>
          <a:xfrm>
            <a:off x="2110105" y="180340"/>
            <a:ext cx="435451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</a:rPr>
              <a:t>中国矿产资源的分布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15085" y="2506345"/>
            <a:ext cx="79502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大同</a:t>
            </a:r>
          </a:p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西山</a:t>
            </a:r>
          </a:p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阳泉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39645" y="2654300"/>
            <a:ext cx="795020" cy="9036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开滦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峰峰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25165" y="283019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神府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52900" y="2608580"/>
            <a:ext cx="795020" cy="9036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鸡西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鹤岗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47920" y="2553335"/>
            <a:ext cx="110109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伊敏河</a:t>
            </a:r>
          </a:p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霍林河</a:t>
            </a:r>
          </a:p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东胜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56960" y="2737485"/>
            <a:ext cx="7950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淮北</a:t>
            </a:r>
          </a:p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淮南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865620" y="2830195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平顶山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28915" y="2830195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六盘水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15085" y="552513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华北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10105" y="552513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辽河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34665" y="552513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829685" y="557085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胜利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47920" y="557085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中原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88355" y="5386070"/>
            <a:ext cx="171323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克拉玛依</a:t>
            </a:r>
            <a:r>
              <a:rPr lang="en-US" alt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/>
            </a:r>
            <a:br>
              <a:rPr lang="en-US" alt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</a:b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轮南、塔中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799705" y="5616575"/>
            <a:ext cx="110236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长庆基地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7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5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3553" descr="kongbaiq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0825" y="0"/>
            <a:ext cx="864235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5486400" y="2376488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FF33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北京</a:t>
            </a:r>
          </a:p>
        </p:txBody>
      </p:sp>
      <p:sp>
        <p:nvSpPr>
          <p:cNvPr id="23556" name="文本框 23555"/>
          <p:cNvSpPr txBox="1"/>
          <p:nvPr/>
        </p:nvSpPr>
        <p:spPr>
          <a:xfrm>
            <a:off x="5867400" y="3429000"/>
            <a:ext cx="1066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9933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马鞍山</a:t>
            </a:r>
          </a:p>
        </p:txBody>
      </p:sp>
      <p:sp>
        <p:nvSpPr>
          <p:cNvPr id="23557" name="文本框 23556"/>
          <p:cNvSpPr txBox="1"/>
          <p:nvPr/>
        </p:nvSpPr>
        <p:spPr>
          <a:xfrm>
            <a:off x="5486400" y="4068763"/>
            <a:ext cx="1066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9933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大冶</a:t>
            </a:r>
          </a:p>
        </p:txBody>
      </p:sp>
      <p:sp>
        <p:nvSpPr>
          <p:cNvPr id="23558" name="文本框 23557"/>
          <p:cNvSpPr txBox="1"/>
          <p:nvPr/>
        </p:nvSpPr>
        <p:spPr>
          <a:xfrm>
            <a:off x="3635375" y="4652963"/>
            <a:ext cx="1066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9933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攀枝花</a:t>
            </a:r>
          </a:p>
        </p:txBody>
      </p:sp>
      <p:sp>
        <p:nvSpPr>
          <p:cNvPr id="23559" name="文本框 23558"/>
          <p:cNvSpPr txBox="1"/>
          <p:nvPr/>
        </p:nvSpPr>
        <p:spPr>
          <a:xfrm>
            <a:off x="3962400" y="2147888"/>
            <a:ext cx="1447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9933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白云鄂博</a:t>
            </a:r>
          </a:p>
        </p:txBody>
      </p:sp>
      <p:sp>
        <p:nvSpPr>
          <p:cNvPr id="23560" name="文本框 23559"/>
          <p:cNvSpPr txBox="1"/>
          <p:nvPr/>
        </p:nvSpPr>
        <p:spPr>
          <a:xfrm>
            <a:off x="6235700" y="1808163"/>
            <a:ext cx="8572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9933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鞍山</a:t>
            </a:r>
          </a:p>
        </p:txBody>
      </p:sp>
      <p:sp>
        <p:nvSpPr>
          <p:cNvPr id="23561" name="文本框 23560"/>
          <p:cNvSpPr txBox="1"/>
          <p:nvPr/>
        </p:nvSpPr>
        <p:spPr>
          <a:xfrm>
            <a:off x="1676400" y="4527550"/>
            <a:ext cx="1828800" cy="4270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" b="1" dirty="0">
                <a:solidFill>
                  <a:srgbClr val="FFFF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铁矿石产地</a:t>
            </a:r>
          </a:p>
        </p:txBody>
      </p:sp>
      <p:sp>
        <p:nvSpPr>
          <p:cNvPr id="23562" name="文本框 23561"/>
          <p:cNvSpPr txBox="1"/>
          <p:nvPr/>
        </p:nvSpPr>
        <p:spPr>
          <a:xfrm>
            <a:off x="2438400" y="257175"/>
            <a:ext cx="40386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66FFFF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主要铁矿的分布</a:t>
            </a:r>
          </a:p>
        </p:txBody>
      </p:sp>
      <p:sp>
        <p:nvSpPr>
          <p:cNvPr id="23563" name="等腰三角形 23562"/>
          <p:cNvSpPr/>
          <p:nvPr/>
        </p:nvSpPr>
        <p:spPr>
          <a:xfrm>
            <a:off x="1403350" y="4652963"/>
            <a:ext cx="288925" cy="22542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等腰三角形 23563"/>
          <p:cNvSpPr/>
          <p:nvPr/>
        </p:nvSpPr>
        <p:spPr>
          <a:xfrm>
            <a:off x="5148263" y="2133600"/>
            <a:ext cx="223837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等腰三角形 23564"/>
          <p:cNvSpPr/>
          <p:nvPr/>
        </p:nvSpPr>
        <p:spPr>
          <a:xfrm>
            <a:off x="7092950" y="1916113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6" name="等腰三角形 23565"/>
          <p:cNvSpPr/>
          <p:nvPr/>
        </p:nvSpPr>
        <p:spPr>
          <a:xfrm>
            <a:off x="5148263" y="5805488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7" name="等腰三角形 23566"/>
          <p:cNvSpPr/>
          <p:nvPr/>
        </p:nvSpPr>
        <p:spPr>
          <a:xfrm>
            <a:off x="6948488" y="2060575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8" name="文本框 23567"/>
          <p:cNvSpPr txBox="1"/>
          <p:nvPr/>
        </p:nvSpPr>
        <p:spPr>
          <a:xfrm>
            <a:off x="6732588" y="1628775"/>
            <a:ext cx="8572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9933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本溪</a:t>
            </a:r>
          </a:p>
        </p:txBody>
      </p:sp>
      <p:sp>
        <p:nvSpPr>
          <p:cNvPr id="23569" name="等腰三角形 23568"/>
          <p:cNvSpPr/>
          <p:nvPr/>
        </p:nvSpPr>
        <p:spPr>
          <a:xfrm>
            <a:off x="6372225" y="2276475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0" name="等腰三角形 23569"/>
          <p:cNvSpPr/>
          <p:nvPr/>
        </p:nvSpPr>
        <p:spPr>
          <a:xfrm>
            <a:off x="3635375" y="2349500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等腰三角形 23570"/>
          <p:cNvSpPr/>
          <p:nvPr/>
        </p:nvSpPr>
        <p:spPr>
          <a:xfrm>
            <a:off x="6588125" y="3789363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2" name="等腰三角形 23571"/>
          <p:cNvSpPr/>
          <p:nvPr/>
        </p:nvSpPr>
        <p:spPr>
          <a:xfrm>
            <a:off x="5867400" y="3860800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3" name="等腰三角形 23572"/>
          <p:cNvSpPr/>
          <p:nvPr/>
        </p:nvSpPr>
        <p:spPr>
          <a:xfrm>
            <a:off x="3924300" y="4508500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4" name="等腰三角形 23573"/>
          <p:cNvSpPr/>
          <p:nvPr/>
        </p:nvSpPr>
        <p:spPr>
          <a:xfrm>
            <a:off x="5868988" y="2924175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5" name="等腰三角形 23574"/>
          <p:cNvSpPr/>
          <p:nvPr/>
        </p:nvSpPr>
        <p:spPr>
          <a:xfrm>
            <a:off x="6084888" y="5013325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6" name="等腰三角形 23575"/>
          <p:cNvSpPr/>
          <p:nvPr/>
        </p:nvSpPr>
        <p:spPr>
          <a:xfrm>
            <a:off x="2339975" y="1557338"/>
            <a:ext cx="215900" cy="2159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12700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7" name="五角星 23576"/>
          <p:cNvSpPr/>
          <p:nvPr/>
        </p:nvSpPr>
        <p:spPr>
          <a:xfrm>
            <a:off x="6084888" y="2349500"/>
            <a:ext cx="215900" cy="215900"/>
          </a:xfrm>
          <a:prstGeom prst="star5">
            <a:avLst/>
          </a:prstGeom>
          <a:noFill/>
          <a:ln w="285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8" name="五角星 23577"/>
          <p:cNvSpPr/>
          <p:nvPr/>
        </p:nvSpPr>
        <p:spPr>
          <a:xfrm>
            <a:off x="4500563" y="1557338"/>
            <a:ext cx="287337" cy="215900"/>
          </a:xfrm>
          <a:prstGeom prst="star5">
            <a:avLst/>
          </a:prstGeom>
          <a:noFill/>
          <a:ln w="285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9" name="文本框 23578"/>
          <p:cNvSpPr txBox="1"/>
          <p:nvPr/>
        </p:nvSpPr>
        <p:spPr>
          <a:xfrm>
            <a:off x="5651500" y="2133600"/>
            <a:ext cx="8572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9933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迁安</a:t>
            </a:r>
          </a:p>
        </p:txBody>
      </p:sp>
      <p:sp>
        <p:nvSpPr>
          <p:cNvPr id="23580" name="文本框 23579"/>
          <p:cNvSpPr txBox="1"/>
          <p:nvPr/>
        </p:nvSpPr>
        <p:spPr>
          <a:xfrm>
            <a:off x="3276600" y="2600325"/>
            <a:ext cx="10810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9933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镜铁山</a:t>
            </a:r>
          </a:p>
        </p:txBody>
      </p:sp>
      <p:sp>
        <p:nvSpPr>
          <p:cNvPr id="23581" name="文本框 23580"/>
          <p:cNvSpPr txBox="1"/>
          <p:nvPr/>
        </p:nvSpPr>
        <p:spPr>
          <a:xfrm>
            <a:off x="4435475" y="5734050"/>
            <a:ext cx="8572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solidFill>
                  <a:srgbClr val="993366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石碌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  <p:bldP spid="23559" grpId="0"/>
      <p:bldP spid="23560" grpId="0"/>
      <p:bldP spid="23568" grpId="0"/>
      <p:bldP spid="23579" grpId="0"/>
      <p:bldP spid="23580" grpId="0"/>
      <p:bldP spid="235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62465" descr="中国地图色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2467" name="组合 62466"/>
          <p:cNvGrpSpPr/>
          <p:nvPr/>
        </p:nvGrpSpPr>
        <p:grpSpPr>
          <a:xfrm>
            <a:off x="3995738" y="1412875"/>
            <a:ext cx="2305050" cy="1392238"/>
            <a:chOff x="2699" y="981"/>
            <a:chExt cx="1211" cy="877"/>
          </a:xfrm>
        </p:grpSpPr>
        <p:sp>
          <p:nvSpPr>
            <p:cNvPr id="62468" name="文本框 62467"/>
            <p:cNvSpPr txBox="1"/>
            <p:nvPr/>
          </p:nvSpPr>
          <p:spPr>
            <a:xfrm>
              <a:off x="2699" y="1570"/>
              <a:ext cx="113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白云鄂博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69" name="矩形标注 62468"/>
            <p:cNvSpPr/>
            <p:nvPr/>
          </p:nvSpPr>
          <p:spPr>
            <a:xfrm>
              <a:off x="3379" y="981"/>
              <a:ext cx="531" cy="240"/>
            </a:xfrm>
            <a:prstGeom prst="wedgeRectCallout">
              <a:avLst>
                <a:gd name="adj1" fmla="val 4236"/>
                <a:gd name="adj2" fmla="val 179167"/>
              </a:avLst>
            </a:prstGeom>
            <a:solidFill>
              <a:srgbClr val="CCFFCC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稀土</a:t>
              </a:r>
              <a:endParaRPr lang="zh-CN" altLang="en-US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70" name="组合 62469"/>
          <p:cNvGrpSpPr/>
          <p:nvPr/>
        </p:nvGrpSpPr>
        <p:grpSpPr>
          <a:xfrm>
            <a:off x="3059113" y="4437063"/>
            <a:ext cx="1582737" cy="923925"/>
            <a:chOff x="2109" y="2795"/>
            <a:chExt cx="876" cy="552"/>
          </a:xfrm>
        </p:grpSpPr>
        <p:sp>
          <p:nvSpPr>
            <p:cNvPr id="62471" name="文本框 62470"/>
            <p:cNvSpPr txBox="1"/>
            <p:nvPr/>
          </p:nvSpPr>
          <p:spPr>
            <a:xfrm>
              <a:off x="2290" y="3074"/>
              <a:ext cx="695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攀枝花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72" name="矩形标注 62471"/>
            <p:cNvSpPr/>
            <p:nvPr/>
          </p:nvSpPr>
          <p:spPr>
            <a:xfrm>
              <a:off x="2109" y="2795"/>
              <a:ext cx="291" cy="240"/>
            </a:xfrm>
            <a:prstGeom prst="wedgeRectCallout">
              <a:avLst>
                <a:gd name="adj1" fmla="val 185051"/>
                <a:gd name="adj2" fmla="val 68750"/>
              </a:avLst>
            </a:prstGeom>
            <a:solidFill>
              <a:schemeClr val="accent1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钛</a:t>
              </a:r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73" name="组合 62472"/>
          <p:cNvGrpSpPr/>
          <p:nvPr/>
        </p:nvGrpSpPr>
        <p:grpSpPr>
          <a:xfrm>
            <a:off x="3132138" y="5445125"/>
            <a:ext cx="2016125" cy="460375"/>
            <a:chOff x="1973" y="3430"/>
            <a:chExt cx="1182" cy="290"/>
          </a:xfrm>
        </p:grpSpPr>
        <p:sp>
          <p:nvSpPr>
            <p:cNvPr id="62474" name="文本框 62473"/>
            <p:cNvSpPr txBox="1"/>
            <p:nvPr/>
          </p:nvSpPr>
          <p:spPr>
            <a:xfrm>
              <a:off x="2653" y="3432"/>
              <a:ext cx="50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rPr>
                <a:t>个旧</a:t>
              </a:r>
              <a:endParaRPr lang="zh-CN" altLang="en-US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75" name="矩形标注 62474"/>
            <p:cNvSpPr/>
            <p:nvPr/>
          </p:nvSpPr>
          <p:spPr>
            <a:xfrm>
              <a:off x="1973" y="3430"/>
              <a:ext cx="317" cy="288"/>
            </a:xfrm>
            <a:prstGeom prst="wedgeRectCallout">
              <a:avLst>
                <a:gd name="adj1" fmla="val 220347"/>
                <a:gd name="adj2" fmla="val -47569"/>
              </a:avLst>
            </a:prstGeom>
            <a:solidFill>
              <a:schemeClr val="accent1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锡</a:t>
              </a:r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76" name="组合 62475"/>
          <p:cNvGrpSpPr/>
          <p:nvPr/>
        </p:nvGrpSpPr>
        <p:grpSpPr>
          <a:xfrm>
            <a:off x="4427538" y="4221163"/>
            <a:ext cx="1295400" cy="930275"/>
            <a:chOff x="2835" y="2659"/>
            <a:chExt cx="696" cy="586"/>
          </a:xfrm>
        </p:grpSpPr>
        <p:sp>
          <p:nvSpPr>
            <p:cNvPr id="62477" name="文本框 62476"/>
            <p:cNvSpPr txBox="1"/>
            <p:nvPr/>
          </p:nvSpPr>
          <p:spPr>
            <a:xfrm>
              <a:off x="3029" y="2957"/>
              <a:ext cx="50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铜仁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78" name="矩形标注 62477"/>
            <p:cNvSpPr/>
            <p:nvPr/>
          </p:nvSpPr>
          <p:spPr>
            <a:xfrm>
              <a:off x="2835" y="2659"/>
              <a:ext cx="363" cy="285"/>
            </a:xfrm>
            <a:prstGeom prst="wedgeRectCallout">
              <a:avLst>
                <a:gd name="adj1" fmla="val 118597"/>
                <a:gd name="adj2" fmla="val 61931"/>
              </a:avLst>
            </a:prstGeom>
            <a:solidFill>
              <a:schemeClr val="accent1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汞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79" name="组合 62478"/>
          <p:cNvGrpSpPr/>
          <p:nvPr/>
        </p:nvGrpSpPr>
        <p:grpSpPr>
          <a:xfrm>
            <a:off x="5580063" y="4941888"/>
            <a:ext cx="1584325" cy="1514475"/>
            <a:chOff x="3552" y="3099"/>
            <a:chExt cx="870" cy="967"/>
          </a:xfrm>
        </p:grpSpPr>
        <p:sp>
          <p:nvSpPr>
            <p:cNvPr id="62480" name="文本框 62479"/>
            <p:cNvSpPr txBox="1"/>
            <p:nvPr/>
          </p:nvSpPr>
          <p:spPr>
            <a:xfrm>
              <a:off x="3552" y="3099"/>
              <a:ext cx="695" cy="2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水口山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81" name="矩形标注 62480"/>
            <p:cNvSpPr/>
            <p:nvPr/>
          </p:nvSpPr>
          <p:spPr>
            <a:xfrm>
              <a:off x="3923" y="3793"/>
              <a:ext cx="499" cy="273"/>
            </a:xfrm>
            <a:prstGeom prst="wedgeRectCallout">
              <a:avLst>
                <a:gd name="adj1" fmla="val -37778"/>
                <a:gd name="adj2" fmla="val -293222"/>
              </a:avLst>
            </a:prstGeom>
            <a:solidFill>
              <a:srgbClr val="FFFF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99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铅锌</a:t>
              </a:r>
              <a:endParaRPr lang="zh-CN" altLang="en-US">
                <a:solidFill>
                  <a:srgbClr val="9933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62482" name="文本框 62481"/>
          <p:cNvSpPr txBox="1"/>
          <p:nvPr/>
        </p:nvSpPr>
        <p:spPr>
          <a:xfrm>
            <a:off x="250825" y="404813"/>
            <a:ext cx="56705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dirty="0">
                <a:solidFill>
                  <a:srgbClr val="3399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我国有色金属的分布</a:t>
            </a:r>
            <a:endParaRPr lang="zh-CN" altLang="en-US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2483" name="组合 62482"/>
          <p:cNvGrpSpPr/>
          <p:nvPr/>
        </p:nvGrpSpPr>
        <p:grpSpPr>
          <a:xfrm>
            <a:off x="7162800" y="3860800"/>
            <a:ext cx="1241425" cy="909638"/>
            <a:chOff x="4512" y="2432"/>
            <a:chExt cx="782" cy="573"/>
          </a:xfrm>
        </p:grpSpPr>
        <p:sp>
          <p:nvSpPr>
            <p:cNvPr id="62484" name="文本框 62483"/>
            <p:cNvSpPr txBox="1"/>
            <p:nvPr/>
          </p:nvSpPr>
          <p:spPr>
            <a:xfrm>
              <a:off x="4512" y="2717"/>
              <a:ext cx="54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德兴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85" name="矩形标注 62484"/>
            <p:cNvSpPr/>
            <p:nvPr/>
          </p:nvSpPr>
          <p:spPr>
            <a:xfrm>
              <a:off x="4967" y="2432"/>
              <a:ext cx="327" cy="240"/>
            </a:xfrm>
            <a:prstGeom prst="wedgeRectCallout">
              <a:avLst>
                <a:gd name="adj1" fmla="val -184250"/>
                <a:gd name="adj2" fmla="val 107500"/>
              </a:avLst>
            </a:prstGeom>
            <a:solidFill>
              <a:schemeClr val="accent1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铜</a:t>
              </a:r>
              <a:endParaRPr lang="zh-CN" altLang="en-US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86" name="组合 62485"/>
          <p:cNvGrpSpPr/>
          <p:nvPr/>
        </p:nvGrpSpPr>
        <p:grpSpPr>
          <a:xfrm>
            <a:off x="5611813" y="3644900"/>
            <a:ext cx="1265237" cy="889000"/>
            <a:chOff x="3534" y="2296"/>
            <a:chExt cx="752" cy="560"/>
          </a:xfrm>
        </p:grpSpPr>
        <p:sp>
          <p:nvSpPr>
            <p:cNvPr id="62487" name="文本框 62486"/>
            <p:cNvSpPr txBox="1"/>
            <p:nvPr/>
          </p:nvSpPr>
          <p:spPr>
            <a:xfrm>
              <a:off x="3534" y="2568"/>
              <a:ext cx="65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锡矿山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88" name="矩形标注 62487"/>
            <p:cNvSpPr/>
            <p:nvPr/>
          </p:nvSpPr>
          <p:spPr>
            <a:xfrm>
              <a:off x="3923" y="2296"/>
              <a:ext cx="363" cy="227"/>
            </a:xfrm>
            <a:prstGeom prst="wedgeRectCallout">
              <a:avLst>
                <a:gd name="adj1" fmla="val -57713"/>
                <a:gd name="adj2" fmla="val 233699"/>
              </a:avLst>
            </a:prstGeom>
            <a:solidFill>
              <a:srgbClr val="FFFF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9933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锑</a:t>
              </a:r>
              <a:endParaRPr lang="zh-CN" altLang="en-US" dirty="0">
                <a:solidFill>
                  <a:srgbClr val="9933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89" name="组合 62488"/>
          <p:cNvGrpSpPr/>
          <p:nvPr/>
        </p:nvGrpSpPr>
        <p:grpSpPr>
          <a:xfrm>
            <a:off x="7019925" y="4652963"/>
            <a:ext cx="1512888" cy="923925"/>
            <a:chOff x="4377" y="2931"/>
            <a:chExt cx="863" cy="552"/>
          </a:xfrm>
        </p:grpSpPr>
        <p:sp>
          <p:nvSpPr>
            <p:cNvPr id="62490" name="文本框 62489"/>
            <p:cNvSpPr txBox="1"/>
            <p:nvPr/>
          </p:nvSpPr>
          <p:spPr>
            <a:xfrm>
              <a:off x="4377" y="3210"/>
              <a:ext cx="502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大余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91" name="矩形标注 62490"/>
            <p:cNvSpPr/>
            <p:nvPr/>
          </p:nvSpPr>
          <p:spPr>
            <a:xfrm>
              <a:off x="4967" y="2931"/>
              <a:ext cx="273" cy="240"/>
            </a:xfrm>
            <a:prstGeom prst="wedgeRectCallout">
              <a:avLst>
                <a:gd name="adj1" fmla="val -307875"/>
                <a:gd name="adj2" fmla="val 45000"/>
              </a:avLst>
            </a:prstGeom>
            <a:solidFill>
              <a:schemeClr val="accent1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钨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92" name="组合 62491"/>
          <p:cNvGrpSpPr/>
          <p:nvPr/>
        </p:nvGrpSpPr>
        <p:grpSpPr>
          <a:xfrm>
            <a:off x="4067175" y="5599113"/>
            <a:ext cx="1944688" cy="925512"/>
            <a:chOff x="2653" y="3513"/>
            <a:chExt cx="1027" cy="643"/>
          </a:xfrm>
        </p:grpSpPr>
        <p:sp>
          <p:nvSpPr>
            <p:cNvPr id="62493" name="文本框 62492"/>
            <p:cNvSpPr txBox="1"/>
            <p:nvPr/>
          </p:nvSpPr>
          <p:spPr>
            <a:xfrm>
              <a:off x="3232" y="3513"/>
              <a:ext cx="448" cy="3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平果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94" name="矩形标注 62493"/>
            <p:cNvSpPr/>
            <p:nvPr/>
          </p:nvSpPr>
          <p:spPr>
            <a:xfrm>
              <a:off x="2653" y="3884"/>
              <a:ext cx="499" cy="272"/>
            </a:xfrm>
            <a:prstGeom prst="wedgeRectCallout">
              <a:avLst>
                <a:gd name="adj1" fmla="val 96694"/>
                <a:gd name="adj2" fmla="val -188972"/>
              </a:avLst>
            </a:prstGeom>
            <a:solidFill>
              <a:schemeClr val="accent1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铝土</a:t>
              </a:r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95" name="组合 62494"/>
          <p:cNvGrpSpPr/>
          <p:nvPr/>
        </p:nvGrpSpPr>
        <p:grpSpPr>
          <a:xfrm>
            <a:off x="7235825" y="2492375"/>
            <a:ext cx="1657350" cy="1089025"/>
            <a:chOff x="4512" y="1570"/>
            <a:chExt cx="963" cy="686"/>
          </a:xfrm>
        </p:grpSpPr>
        <p:sp>
          <p:nvSpPr>
            <p:cNvPr id="62496" name="文本框 62495"/>
            <p:cNvSpPr txBox="1"/>
            <p:nvPr/>
          </p:nvSpPr>
          <p:spPr>
            <a:xfrm>
              <a:off x="4512" y="1968"/>
              <a:ext cx="5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招远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497" name="矩形标注 62496"/>
            <p:cNvSpPr/>
            <p:nvPr/>
          </p:nvSpPr>
          <p:spPr>
            <a:xfrm>
              <a:off x="5148" y="1570"/>
              <a:ext cx="327" cy="240"/>
            </a:xfrm>
            <a:prstGeom prst="wedgeRectCallout">
              <a:avLst>
                <a:gd name="adj1" fmla="val -172324"/>
                <a:gd name="adj2" fmla="val 105417"/>
              </a:avLst>
            </a:prstGeom>
            <a:solidFill>
              <a:srgbClr val="CCFFCC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金</a:t>
              </a:r>
              <a:endParaRPr lang="zh-CN" altLang="en-US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2498" name="组合 62497"/>
          <p:cNvGrpSpPr/>
          <p:nvPr/>
        </p:nvGrpSpPr>
        <p:grpSpPr>
          <a:xfrm>
            <a:off x="3492500" y="2565400"/>
            <a:ext cx="1581150" cy="889000"/>
            <a:chOff x="2200" y="1616"/>
            <a:chExt cx="996" cy="560"/>
          </a:xfrm>
        </p:grpSpPr>
        <p:sp>
          <p:nvSpPr>
            <p:cNvPr id="62499" name="文本框 62498"/>
            <p:cNvSpPr txBox="1"/>
            <p:nvPr/>
          </p:nvSpPr>
          <p:spPr>
            <a:xfrm>
              <a:off x="2653" y="1888"/>
              <a:ext cx="54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金昌</a:t>
              </a:r>
              <a:endPara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500" name="矩形标注 62499"/>
            <p:cNvSpPr/>
            <p:nvPr/>
          </p:nvSpPr>
          <p:spPr>
            <a:xfrm>
              <a:off x="2200" y="1616"/>
              <a:ext cx="322" cy="288"/>
            </a:xfrm>
            <a:prstGeom prst="wedgeRectCallout">
              <a:avLst>
                <a:gd name="adj1" fmla="val 145653"/>
                <a:gd name="adj2" fmla="val 54514"/>
              </a:avLst>
            </a:prstGeom>
            <a:solidFill>
              <a:srgbClr val="CCFFCC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镍</a:t>
              </a:r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/>
          <p:nvPr/>
        </p:nvSpPr>
        <p:spPr>
          <a:xfrm>
            <a:off x="168275" y="785813"/>
            <a:ext cx="21685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、金属矿产</a:t>
            </a:r>
          </a:p>
        </p:txBody>
      </p:sp>
      <p:sp>
        <p:nvSpPr>
          <p:cNvPr id="381955" name="Text Box 3"/>
          <p:cNvSpPr txBox="1"/>
          <p:nvPr/>
        </p:nvSpPr>
        <p:spPr>
          <a:xfrm>
            <a:off x="428625" y="1285875"/>
            <a:ext cx="82804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铁矿：铁矿资源丰富，以河北、辽宁、四川三省储量最多</a:t>
            </a:r>
            <a:r>
              <a:rPr lang="zh-CN" altLang="en-US" sz="28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381956" name="Group 4"/>
          <p:cNvGraphicFramePr>
            <a:graphicFrameLocks noGrp="1"/>
          </p:cNvGraphicFramePr>
          <p:nvPr/>
        </p:nvGraphicFramePr>
        <p:xfrm>
          <a:off x="357188" y="1857375"/>
          <a:ext cx="8382000" cy="1355725"/>
        </p:xfrm>
        <a:graphic>
          <a:graphicData uri="http://schemas.openxmlformats.org/drawingml/2006/table">
            <a:tbl>
              <a:tblPr/>
              <a:tblGrid>
                <a:gridCol w="1143000"/>
                <a:gridCol w="952500"/>
                <a:gridCol w="1181100"/>
                <a:gridCol w="914400"/>
                <a:gridCol w="1047750"/>
                <a:gridCol w="1047750"/>
                <a:gridCol w="1047750"/>
                <a:gridCol w="1047750"/>
              </a:tblGrid>
              <a:tr h="5329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所在省</a:t>
                      </a:r>
                    </a:p>
                  </a:txBody>
                  <a:tcPr marT="45681" marB="4568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河北</a:t>
                      </a: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内蒙古</a:t>
                      </a: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辽宁</a:t>
                      </a: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安徽</a:t>
                      </a: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湖北</a:t>
                      </a: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海南</a:t>
                      </a: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四川</a:t>
                      </a: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8227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主要铁矿</a:t>
                      </a:r>
                    </a:p>
                  </a:txBody>
                  <a:tcPr marT="45681" marB="4568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81" marB="4568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1985" name="Text Box 33"/>
          <p:cNvSpPr txBox="1"/>
          <p:nvPr/>
        </p:nvSpPr>
        <p:spPr>
          <a:xfrm>
            <a:off x="357188" y="3286125"/>
            <a:ext cx="82121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有色金属矿：我国有色金属矿品种多，储量大，且集中分布在南方地区。</a:t>
            </a:r>
          </a:p>
        </p:txBody>
      </p:sp>
      <p:graphicFrame>
        <p:nvGraphicFramePr>
          <p:cNvPr id="381986" name="Group 34"/>
          <p:cNvGraphicFramePr>
            <a:graphicFrameLocks noGrp="1"/>
          </p:cNvGraphicFramePr>
          <p:nvPr/>
        </p:nvGraphicFramePr>
        <p:xfrm>
          <a:off x="228600" y="3733800"/>
          <a:ext cx="8686800" cy="2618740"/>
        </p:xfrm>
        <a:graphic>
          <a:graphicData uri="http://schemas.openxmlformats.org/drawingml/2006/table">
            <a:tbl>
              <a:tblPr/>
              <a:tblGrid>
                <a:gridCol w="985814"/>
                <a:gridCol w="1071570"/>
                <a:gridCol w="857250"/>
                <a:gridCol w="714386"/>
                <a:gridCol w="1071570"/>
                <a:gridCol w="857256"/>
                <a:gridCol w="714380"/>
                <a:gridCol w="714380"/>
                <a:gridCol w="785818"/>
                <a:gridCol w="914378"/>
              </a:tblGrid>
              <a:tr h="338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所在省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湖南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江西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甘肃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内蒙古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云南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山东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广西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贵州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甘肃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656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矿产名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锑、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/>
                      </a:r>
                      <a:b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铅锌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铜、钨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镍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稀土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锡、铜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金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铝土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汞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镍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14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产地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41780" y="2456180"/>
            <a:ext cx="7950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迁安</a:t>
            </a:r>
          </a:p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武安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06675" y="2456180"/>
            <a:ext cx="9169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白云鄂博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31895" y="2456180"/>
            <a:ext cx="7950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鞍山</a:t>
            </a:r>
          </a:p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本溪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26915" y="2587625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马鞍山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28005" y="263398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大冶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76085" y="263398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石碌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96835" y="2587625"/>
            <a:ext cx="11010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攀枝花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91895" y="4832350"/>
            <a:ext cx="952500" cy="1309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锡矿山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锑矿</a:t>
            </a:r>
            <a:r>
              <a:rPr lang="en-US" altLang="zh-CN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/>
            </a:r>
            <a:br>
              <a:rPr lang="en-US" altLang="zh-CN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</a:br>
            <a:r>
              <a:rPr lang="zh-CN" altLang="en-US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水口山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铅锌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336800" y="4942840"/>
            <a:ext cx="64262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德兴</a:t>
            </a:r>
          </a:p>
          <a:p>
            <a:r>
              <a:rPr lang="zh-CN" altLang="en-US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铜矿</a:t>
            </a:r>
            <a:r>
              <a:rPr lang="en-US" altLang="zh-CN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/>
            </a:r>
            <a:br>
              <a:rPr lang="en-US" altLang="zh-CN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</a:br>
            <a:r>
              <a:rPr lang="zh-CN" altLang="en-US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大余</a:t>
            </a:r>
          </a:p>
          <a:p>
            <a:r>
              <a:rPr lang="zh-CN" altLang="en-US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钨矿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081020" y="513588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金昌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76040" y="4942840"/>
            <a:ext cx="8299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白云鄂博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48555" y="4832350"/>
            <a:ext cx="79502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个旧</a:t>
            </a:r>
          </a:p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锡矿</a:t>
            </a:r>
            <a:r>
              <a:rPr lang="en-US" alt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/>
            </a:r>
            <a:br>
              <a:rPr lang="en-US" alt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</a:b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东川</a:t>
            </a:r>
          </a:p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铜矿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43575" y="512762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招远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23025" y="513588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平果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18045" y="5135880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铜仁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066405" y="517334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金昌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1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1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/>
      <p:bldP spid="381985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27649"/>
          <p:cNvSpPr/>
          <p:nvPr/>
        </p:nvSpPr>
        <p:spPr>
          <a:xfrm>
            <a:off x="989965" y="508953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</a:p>
        </p:txBody>
      </p:sp>
      <p:pic>
        <p:nvPicPr>
          <p:cNvPr id="27650" name="图片 27650" descr="玲玲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083" y="1136650"/>
            <a:ext cx="703262" cy="1189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1"/>
          <p:cNvSpPr txBox="1"/>
          <p:nvPr/>
        </p:nvSpPr>
        <p:spPr>
          <a:xfrm>
            <a:off x="1642110" y="379413"/>
            <a:ext cx="6264275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读图，了解你所在省级行政区域单位的主要矿产资源，完成下表。</a:t>
            </a:r>
          </a:p>
        </p:txBody>
      </p:sp>
      <p:graphicFrame>
        <p:nvGraphicFramePr>
          <p:cNvPr id="27653" name="表格 27652"/>
          <p:cNvGraphicFramePr/>
          <p:nvPr/>
        </p:nvGraphicFramePr>
        <p:xfrm>
          <a:off x="1038860" y="1686560"/>
          <a:ext cx="7471410" cy="2969895"/>
        </p:xfrm>
        <a:graphic>
          <a:graphicData uri="http://schemas.openxmlformats.org/drawingml/2006/table">
            <a:tbl>
              <a:tblPr/>
              <a:tblGrid>
                <a:gridCol w="1714500"/>
                <a:gridCol w="2877820"/>
                <a:gridCol w="2879090"/>
              </a:tblGrid>
              <a:tr h="6369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/>
                        <a:t>主要矿种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/>
                        <a:t>矿产地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486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/>
                        <a:t>能源矿产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73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/>
                        <a:t>金属矿产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395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/>
                        <a:t>非金属矿产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307080" y="2545080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石油、天然气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10960" y="254508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南海海域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40480" y="319913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铁矿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63995" y="319849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昌江石碌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40480" y="396176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海盐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57925" y="396176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东方莺歌海</a:t>
            </a:r>
          </a:p>
        </p:txBody>
      </p:sp>
      <p:sp>
        <p:nvSpPr>
          <p:cNvPr id="83995" name="文本框 83994"/>
          <p:cNvSpPr txBox="1"/>
          <p:nvPr/>
        </p:nvSpPr>
        <p:spPr>
          <a:xfrm>
            <a:off x="900430" y="4805045"/>
            <a:ext cx="8449310" cy="52197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试讨论</a:t>
            </a:r>
            <a:r>
              <a:rPr lang="zh-CN" altLang="en-US" sz="2800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rPr>
              <a:t>我国矿产资源有何分布规律？</a:t>
            </a:r>
          </a:p>
        </p:txBody>
      </p:sp>
      <p:sp>
        <p:nvSpPr>
          <p:cNvPr id="83997" name="文本框 83996"/>
          <p:cNvSpPr txBox="1"/>
          <p:nvPr/>
        </p:nvSpPr>
        <p:spPr>
          <a:xfrm>
            <a:off x="815340" y="5327015"/>
            <a:ext cx="791908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+mn-ea"/>
              </a:rPr>
              <a:t>我国矿产资源分布特点：分布广泛，相对集中。</a:t>
            </a:r>
          </a:p>
        </p:txBody>
      </p:sp>
      <p:sp>
        <p:nvSpPr>
          <p:cNvPr id="83996" name="文本框 83995"/>
          <p:cNvSpPr txBox="1"/>
          <p:nvPr/>
        </p:nvSpPr>
        <p:spPr>
          <a:xfrm>
            <a:off x="533400" y="5752465"/>
            <a:ext cx="8415020" cy="10763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也说明：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自然资源分布具有一定的规律性，但一般是分布不均匀的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3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3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3997" grpId="0" bldLvl="0" animBg="1"/>
      <p:bldP spid="8399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Group 2"/>
          <p:cNvGraphicFramePr>
            <a:graphicFrameLocks noGrp="1"/>
          </p:cNvGraphicFramePr>
          <p:nvPr/>
        </p:nvGraphicFramePr>
        <p:xfrm>
          <a:off x="373380" y="1873091"/>
          <a:ext cx="8592820" cy="1824355"/>
        </p:xfrm>
        <a:graphic>
          <a:graphicData uri="http://schemas.openxmlformats.org/drawingml/2006/table">
            <a:tbl>
              <a:tblPr/>
              <a:tblGrid>
                <a:gridCol w="1491615"/>
                <a:gridCol w="7101205"/>
              </a:tblGrid>
              <a:tr h="18243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sym typeface="Tahoma" panose="020B0604030504040204" pitchFamily="34" charset="0"/>
                        </a:rPr>
                        <a:t>课 程 标 准</a:t>
                      </a:r>
                    </a:p>
                  </a:txBody>
                  <a:tcPr marL="67596" marR="67596" marT="35179" marB="3517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zh-CN" altLang="en-US" sz="2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  <a:sym typeface="Tahoma" panose="020B0604030504040204" pitchFamily="34" charset="0"/>
                        </a:rPr>
                        <a:t> 举例说明可再生资源和非可再生资源的区别。</a:t>
                      </a:r>
                    </a:p>
                  </a:txBody>
                  <a:tcPr marL="67596" marR="67596" marT="35179" marB="3517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16395" name="Picture 7" descr="b201212210917378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3971" y="3697605"/>
            <a:ext cx="2755106" cy="1932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2085" y="571341"/>
            <a:ext cx="1554480" cy="5067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课程标准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31" name="文本框 602130"/>
          <p:cNvSpPr txBox="1"/>
          <p:nvPr/>
        </p:nvSpPr>
        <p:spPr>
          <a:xfrm>
            <a:off x="3057521" y="239994"/>
            <a:ext cx="604711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探究一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自然资源的含义及分类 </a:t>
            </a:r>
          </a:p>
        </p:txBody>
      </p:sp>
      <p:pic>
        <p:nvPicPr>
          <p:cNvPr id="602132" name="T17STBXX8SXJDL03.eps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9700" y="1151890"/>
            <a:ext cx="4572635" cy="5210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67970" y="178435"/>
            <a:ext cx="2468880" cy="64516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360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合作探究篇</a:t>
            </a:r>
          </a:p>
        </p:txBody>
      </p:sp>
      <p:sp>
        <p:nvSpPr>
          <p:cNvPr id="604167" name="文本框 604166"/>
          <p:cNvSpPr txBox="1"/>
          <p:nvPr/>
        </p:nvSpPr>
        <p:spPr>
          <a:xfrm>
            <a:off x="4712335" y="823595"/>
            <a:ext cx="439229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(1)</a:t>
            </a:r>
            <a:r>
              <a:rPr lang="zh-CN" altLang="en-US" sz="2400" dirty="0">
                <a:latin typeface="宋体" panose="02010600030101010101" pitchFamily="2" charset="-122"/>
              </a:rPr>
              <a:t>认识自然资源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在图中找出不属于自然资源的物质</a:t>
            </a:r>
            <a:r>
              <a:rPr lang="en-US" altLang="zh-CN" sz="2400" dirty="0"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</a:rPr>
              <a:t>说明理由。</a:t>
            </a:r>
          </a:p>
          <a:p>
            <a:endParaRPr lang="zh-CN" altLang="en-US" sz="2400" dirty="0">
              <a:latin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准确分类</a:t>
            </a:r>
            <a:r>
              <a:rPr lang="en-US" altLang="zh-CN" sz="2400" dirty="0">
                <a:latin typeface="宋体" panose="02010600030101010101" pitchFamily="2" charset="-122"/>
                <a:sym typeface="+mn-ea"/>
              </a:rPr>
              <a:t>:</a:t>
            </a:r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图中自然资源哪些是可再生资源</a:t>
            </a:r>
            <a:r>
              <a:rPr lang="en-US" altLang="zh-CN" sz="2400" dirty="0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哪些是非可再生资源</a:t>
            </a:r>
            <a:r>
              <a:rPr lang="en-US" altLang="zh-CN" sz="2400" dirty="0">
                <a:latin typeface="宋体" panose="02010600030101010101" pitchFamily="2" charset="-122"/>
                <a:sym typeface="+mn-ea"/>
              </a:rPr>
              <a:t>?</a:t>
            </a:r>
            <a:r>
              <a:rPr lang="zh-CN" altLang="en-US" sz="2400" dirty="0">
                <a:latin typeface="宋体" panose="02010600030101010101" pitchFamily="2" charset="-122"/>
                <a:sym typeface="+mn-ea"/>
              </a:rPr>
              <a:t>把代表序号填入相应的篮子中并说明理由。</a:t>
            </a:r>
          </a:p>
          <a:p>
            <a:endParaRPr lang="zh-CN" altLang="en-US" sz="2400" dirty="0">
              <a:latin typeface="宋体" panose="02010600030101010101" pitchFamily="2" charset="-122"/>
              <a:sym typeface="+mn-ea"/>
            </a:endParaRPr>
          </a:p>
          <a:p>
            <a:endParaRPr lang="zh-CN" altLang="en-US" sz="2400" dirty="0">
              <a:latin typeface="宋体" panose="02010600030101010101" pitchFamily="2" charset="-122"/>
              <a:sym typeface="+mn-ea"/>
            </a:endParaRPr>
          </a:p>
          <a:p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604253" name="文本框 604252"/>
          <p:cNvSpPr txBox="1"/>
          <p:nvPr/>
        </p:nvSpPr>
        <p:spPr>
          <a:xfrm>
            <a:off x="4864100" y="2059305"/>
            <a:ext cx="38512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服装、棉花、永久积雪、沙漠不属于自然资源。理由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服装、棉花不是自然界天然存在的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服装是人类加工而成的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棉花是人类在土地上种植的农作物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</a:rPr>
              <a:t>;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永久积雪、沙漠存在于自然界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但是在原始状态下没有利用价值。</a:t>
            </a:r>
          </a:p>
          <a:p>
            <a:pPr algn="just"/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82845" y="5761990"/>
            <a:ext cx="385127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可再生资源：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。非可再生资源：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</a:p>
          <a:p>
            <a:pPr algn="just"/>
            <a:endParaRPr lang="en-US" altLang="zh-CN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文本框 625665"/>
          <p:cNvSpPr txBox="1"/>
          <p:nvPr/>
        </p:nvSpPr>
        <p:spPr>
          <a:xfrm>
            <a:off x="198082" y="437972"/>
            <a:ext cx="8531036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</a:rPr>
              <a:t>(3)</a:t>
            </a:r>
            <a:r>
              <a:rPr lang="zh-CN" altLang="en-US" sz="2800" dirty="0">
                <a:latin typeface="宋体" panose="02010600030101010101" pitchFamily="2" charset="-122"/>
              </a:rPr>
              <a:t>有人说我国是“资源大国”</a:t>
            </a:r>
            <a:r>
              <a:rPr lang="en-US" altLang="zh-CN" sz="2800" dirty="0">
                <a:latin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</a:rPr>
              <a:t>也有人说我国是“资源小国”</a:t>
            </a:r>
            <a:r>
              <a:rPr lang="en-US" altLang="zh-CN" sz="2800" dirty="0">
                <a:latin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</a:rPr>
              <a:t>你同意哪一观点</a:t>
            </a:r>
            <a:r>
              <a:rPr lang="en-US" altLang="zh-CN" sz="2800" dirty="0">
                <a:latin typeface="宋体" panose="02010600030101010101" pitchFamily="2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</a:rPr>
              <a:t>请结合下表阐述你的理由。</a:t>
            </a:r>
          </a:p>
        </p:txBody>
      </p:sp>
      <p:graphicFrame>
        <p:nvGraphicFramePr>
          <p:cNvPr id="625886" name="表格 625885"/>
          <p:cNvGraphicFramePr/>
          <p:nvPr/>
        </p:nvGraphicFramePr>
        <p:xfrm>
          <a:off x="396792" y="1680487"/>
          <a:ext cx="8133715" cy="2468880"/>
        </p:xfrm>
        <a:graphic>
          <a:graphicData uri="http://schemas.openxmlformats.org/drawingml/2006/table">
            <a:tbl>
              <a:tblPr/>
              <a:tblGrid>
                <a:gridCol w="1605915"/>
                <a:gridCol w="3265170"/>
                <a:gridCol w="3262630"/>
              </a:tblGrid>
              <a:tr h="640080"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自然资</a:t>
                      </a:r>
                      <a:endParaRPr lang="zh-CN" altLang="en-US" sz="1800" b="1" dirty="0">
                        <a:latin typeface="宋体" panose="02010600030101010101" pitchFamily="2" charset="-122"/>
                      </a:endParaRPr>
                    </a:p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源类型</a:t>
                      </a:r>
                      <a:endParaRPr lang="zh-CN" altLang="en-US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总量居世界的位次</a:t>
                      </a:r>
                      <a:endParaRPr lang="zh-CN" altLang="en-US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人均占有量与世界人均</a:t>
                      </a:r>
                      <a:endParaRPr lang="zh-CN" altLang="en-US" sz="1800" b="1" dirty="0">
                        <a:latin typeface="宋体" panose="02010600030101010101" pitchFamily="2" charset="-122"/>
                      </a:endParaRPr>
                    </a:p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占有量的对比</a:t>
                      </a:r>
                      <a:endParaRPr lang="zh-CN" altLang="en-US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耕地</a:t>
                      </a:r>
                      <a:endParaRPr lang="zh-CN" altLang="en-US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2/5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森林</a:t>
                      </a:r>
                      <a:endParaRPr lang="zh-CN" altLang="en-US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1/5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草地</a:t>
                      </a:r>
                      <a:endParaRPr lang="zh-CN" altLang="en-US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1/2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水</a:t>
                      </a:r>
                      <a:endParaRPr lang="zh-CN" altLang="en-US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1/4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矿产</a:t>
                      </a:r>
                      <a:endParaRPr lang="zh-CN" altLang="en-US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eaLnBrk="0" hangingPunct="0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800" b="1" dirty="0">
                          <a:latin typeface="宋体" panose="02010600030101010101" pitchFamily="2" charset="-122"/>
                          <a:cs typeface="Times New Roman" panose="02020603050405020304" pitchFamily="18" charset="0"/>
                        </a:rPr>
                        <a:t>3/5</a:t>
                      </a:r>
                      <a:endParaRPr lang="en-US" altLang="zh-CN" sz="1800" dirty="0">
                        <a:latin typeface="宋体" panose="02010600030101010101" pitchFamily="2" charset="-122"/>
                      </a:endParaRPr>
                    </a:p>
                  </a:txBody>
                  <a:tcPr marL="91420" marR="91420" marT="45710" marB="4571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5887" name="Rectangle 2"/>
          <p:cNvSpPr/>
          <p:nvPr/>
        </p:nvSpPr>
        <p:spPr>
          <a:xfrm>
            <a:off x="216535" y="4285615"/>
            <a:ext cx="8494395" cy="2368550"/>
          </a:xfrm>
          <a:prstGeom prst="rect">
            <a:avLst/>
          </a:prstGeom>
          <a:solidFill>
            <a:srgbClr val="CCFFFF"/>
          </a:solidFill>
          <a:ln w="6350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1402" tIns="45702" rIns="91402" bIns="45702" anchor="ctr"/>
          <a:lstStyle/>
          <a:p>
            <a:pPr algn="ctr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2000" b="0" dirty="0">
              <a:solidFill>
                <a:srgbClr val="0099FF"/>
              </a:solidFill>
              <a:latin typeface="Calibri" panose="020F0502020204030204" charset="0"/>
            </a:endParaRPr>
          </a:p>
        </p:txBody>
      </p:sp>
      <p:sp>
        <p:nvSpPr>
          <p:cNvPr id="625888" name="文本框 625887"/>
          <p:cNvSpPr txBox="1"/>
          <p:nvPr/>
        </p:nvSpPr>
        <p:spPr>
          <a:xfrm>
            <a:off x="360945" y="4562227"/>
            <a:ext cx="8423107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这两个观点都正确。从我国自然资源的总量来看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均居世界前列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种类齐全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是名副其实的资源大国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;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从我国自然资源的人均占有量来看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均低于世界平均水平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是地地道道的资源小国。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5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5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8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/>
          <p:nvPr/>
        </p:nvSpPr>
        <p:spPr>
          <a:xfrm>
            <a:off x="4458335" y="823595"/>
            <a:ext cx="4605655" cy="6092825"/>
          </a:xfrm>
          <a:prstGeom prst="rect">
            <a:avLst/>
          </a:prstGeom>
          <a:noFill/>
          <a:ln w="952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99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、读图，完成下列任务。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zh-CN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）哪种方式对生态环境造成的影响较小？解释你的选择。</a:t>
            </a: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zh-CN" altLang="zh-CN" sz="2400" b="1" dirty="0"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）哪种方式更有利于森林资源的再生？说出你的理由。</a:t>
            </a: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27654" name="Picture 6" descr="062 完全砍伐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8920" y="1206500"/>
            <a:ext cx="4032250" cy="2279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7" descr="062 选择性砍伐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7653" y="3626803"/>
            <a:ext cx="4032250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6" name="Text Box 8"/>
          <p:cNvSpPr txBox="1"/>
          <p:nvPr/>
        </p:nvSpPr>
        <p:spPr>
          <a:xfrm>
            <a:off x="248920" y="1264603"/>
            <a:ext cx="2952750" cy="3048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隶书" panose="02010509060101010101" pitchFamily="49" charset="-122"/>
              </a:rPr>
              <a:t>被全部砍伐后的森林迹地</a:t>
            </a:r>
          </a:p>
        </p:txBody>
      </p:sp>
      <p:sp>
        <p:nvSpPr>
          <p:cNvPr id="27657" name="Text Box 9"/>
          <p:cNvSpPr txBox="1"/>
          <p:nvPr/>
        </p:nvSpPr>
        <p:spPr>
          <a:xfrm>
            <a:off x="267970" y="3626803"/>
            <a:ext cx="2952750" cy="3048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隶书" panose="02010509060101010101" pitchFamily="49" charset="-122"/>
              </a:rPr>
              <a:t>被选择性砍伐后的森林</a:t>
            </a:r>
          </a:p>
        </p:txBody>
      </p:sp>
      <p:sp>
        <p:nvSpPr>
          <p:cNvPr id="10" name="Rectangle 2"/>
          <p:cNvSpPr/>
          <p:nvPr/>
        </p:nvSpPr>
        <p:spPr>
          <a:xfrm>
            <a:off x="4662170" y="5925820"/>
            <a:ext cx="3906520" cy="84074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99CCFF"/>
                </a:solidFill>
              </a14:hiddenFill>
            </a:ext>
          </a:extLst>
        </p:spPr>
        <p:txBody>
          <a:bodyPr wrap="square" tIns="179705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000" b="1">
                <a:ln>
                  <a:noFill/>
                </a:ln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选择性砍伐更有利于森林资源的再生。</a:t>
            </a:r>
            <a:endParaRPr lang="en-US" altLang="zh-CN" sz="2000" b="1" dirty="0">
              <a:ln>
                <a:noFill/>
              </a:ln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970" y="178435"/>
            <a:ext cx="2468880" cy="64516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360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合作探究篇</a:t>
            </a:r>
          </a:p>
        </p:txBody>
      </p:sp>
      <p:sp>
        <p:nvSpPr>
          <p:cNvPr id="602131" name="文本框 602130"/>
          <p:cNvSpPr txBox="1"/>
          <p:nvPr/>
        </p:nvSpPr>
        <p:spPr>
          <a:xfrm>
            <a:off x="3016881" y="178399"/>
            <a:ext cx="604711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探究二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自然资源的开发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07865" y="2383790"/>
            <a:ext cx="450659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答案：</a:t>
            </a:r>
            <a:r>
              <a:rPr lang="en-US" altLang="zh-CN" sz="20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选择性砍伐对生态环境造成的影响较小。选择性砍伐只砍伐森林的个别树木，对于森林生态环境造成的影响较小。完全砍伐将整片森林不论树木大小全部砍伐，导致依靠森林生存的物种丧失栖息地，使得其生存环境恶化，同时也破坏了森林生态系统涵养水源、保持水土的生态功能。</a:t>
            </a:r>
          </a:p>
        </p:txBody>
      </p:sp>
      <p:pic>
        <p:nvPicPr>
          <p:cNvPr id="22531" name="图片 22531" descr="玲玲5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2330" y="17463"/>
            <a:ext cx="703263" cy="1189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2529"/>
          <p:cNvSpPr/>
          <p:nvPr/>
        </p:nvSpPr>
        <p:spPr>
          <a:xfrm>
            <a:off x="7457123" y="178118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22529"/>
          <p:cNvSpPr/>
          <p:nvPr/>
        </p:nvSpPr>
        <p:spPr>
          <a:xfrm>
            <a:off x="395288" y="4484688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</a:p>
        </p:txBody>
      </p:sp>
      <p:sp>
        <p:nvSpPr>
          <p:cNvPr id="22530" name="文本框 22530"/>
          <p:cNvSpPr txBox="1"/>
          <p:nvPr/>
        </p:nvSpPr>
        <p:spPr>
          <a:xfrm>
            <a:off x="359410" y="141923"/>
            <a:ext cx="8424863" cy="181483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99"/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2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、太阳能作为一种可再生的清洁能源，已被世人广泛关注。图中的太阳能热水器和太阳能发电，是我们利用太阳能的常见方式。想一想，你还有哪些利用太阳能的“金点子”，请将你的想法填入图框内。</a:t>
            </a:r>
          </a:p>
        </p:txBody>
      </p:sp>
      <p:pic>
        <p:nvPicPr>
          <p:cNvPr id="22531" name="图片 22531" descr="玲玲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540" y="2887663"/>
            <a:ext cx="703263" cy="1189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太阳形 22532"/>
          <p:cNvSpPr/>
          <p:nvPr/>
        </p:nvSpPr>
        <p:spPr>
          <a:xfrm>
            <a:off x="4356100" y="3933825"/>
            <a:ext cx="1152525" cy="1152525"/>
          </a:xfrm>
          <a:prstGeom prst="sun">
            <a:avLst>
              <a:gd name="adj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圆角矩形 22533" descr="太阳能热水器"/>
          <p:cNvSpPr/>
          <p:nvPr/>
        </p:nvSpPr>
        <p:spPr>
          <a:xfrm>
            <a:off x="1692275" y="4005263"/>
            <a:ext cx="1655763" cy="1008062"/>
          </a:xfrm>
          <a:prstGeom prst="roundRect">
            <a:avLst>
              <a:gd name="adj" fmla="val 16667"/>
            </a:avLst>
          </a:prstGeom>
          <a:blipFill rotWithShape="1">
            <a:blip r:embed="rId3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圆角矩形 22534"/>
          <p:cNvSpPr/>
          <p:nvPr/>
        </p:nvSpPr>
        <p:spPr>
          <a:xfrm>
            <a:off x="2555875" y="2636838"/>
            <a:ext cx="1655763" cy="1008062"/>
          </a:xfrm>
          <a:prstGeom prst="roundRect">
            <a:avLst>
              <a:gd name="adj" fmla="val 16667"/>
            </a:avLst>
          </a:prstGeom>
          <a:solidFill>
            <a:srgbClr val="E7B7DA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圆角矩形 22535"/>
          <p:cNvSpPr/>
          <p:nvPr/>
        </p:nvSpPr>
        <p:spPr>
          <a:xfrm>
            <a:off x="5435600" y="2636838"/>
            <a:ext cx="1655763" cy="1008062"/>
          </a:xfrm>
          <a:prstGeom prst="roundRect">
            <a:avLst>
              <a:gd name="adj" fmla="val 16667"/>
            </a:avLst>
          </a:prstGeom>
          <a:solidFill>
            <a:srgbClr val="E7B7DA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圆角矩形 22536" descr="太阳能发电"/>
          <p:cNvSpPr/>
          <p:nvPr/>
        </p:nvSpPr>
        <p:spPr>
          <a:xfrm>
            <a:off x="6372225" y="4005263"/>
            <a:ext cx="1655763" cy="1008062"/>
          </a:xfrm>
          <a:prstGeom prst="roundRect">
            <a:avLst>
              <a:gd name="adj" fmla="val 16667"/>
            </a:avLst>
          </a:prstGeom>
          <a:blipFill rotWithShape="1">
            <a:blip r:embed="rId4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圆角矩形 22537"/>
          <p:cNvSpPr/>
          <p:nvPr/>
        </p:nvSpPr>
        <p:spPr>
          <a:xfrm>
            <a:off x="2555875" y="5445125"/>
            <a:ext cx="1655763" cy="1008063"/>
          </a:xfrm>
          <a:prstGeom prst="roundRect">
            <a:avLst>
              <a:gd name="adj" fmla="val 16667"/>
            </a:avLst>
          </a:prstGeom>
          <a:solidFill>
            <a:srgbClr val="E7B7DA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圆角矩形 22538"/>
          <p:cNvSpPr/>
          <p:nvPr/>
        </p:nvSpPr>
        <p:spPr>
          <a:xfrm>
            <a:off x="5103495" y="5356225"/>
            <a:ext cx="1655763" cy="1008063"/>
          </a:xfrm>
          <a:prstGeom prst="roundRect">
            <a:avLst>
              <a:gd name="adj" fmla="val 16667"/>
            </a:avLst>
          </a:prstGeom>
          <a:solidFill>
            <a:srgbClr val="E7B7DA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9" name="文本框 22539"/>
          <p:cNvSpPr txBox="1"/>
          <p:nvPr/>
        </p:nvSpPr>
        <p:spPr>
          <a:xfrm>
            <a:off x="1733550" y="4670425"/>
            <a:ext cx="1584325" cy="3048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/>
            <a:r>
              <a:rPr lang="zh-CN" altLang="en-US" sz="2000">
                <a:latin typeface="Arial" panose="020B0604020202020204" pitchFamily="34" charset="0"/>
                <a:ea typeface="隶书" panose="02010509060101010101" pitchFamily="49" charset="-122"/>
              </a:rPr>
              <a:t>太阳能热水器</a:t>
            </a:r>
          </a:p>
        </p:txBody>
      </p:sp>
      <p:sp>
        <p:nvSpPr>
          <p:cNvPr id="22540" name="文本框 22540"/>
          <p:cNvSpPr txBox="1"/>
          <p:nvPr/>
        </p:nvSpPr>
        <p:spPr>
          <a:xfrm>
            <a:off x="6457950" y="4667250"/>
            <a:ext cx="1470025" cy="3048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/>
            <a:r>
              <a:rPr lang="zh-CN" altLang="en-US" sz="2000">
                <a:latin typeface="Arial" panose="020B0604020202020204" pitchFamily="34" charset="0"/>
                <a:ea typeface="隶书" panose="02010509060101010101" pitchFamily="49" charset="-122"/>
              </a:rPr>
              <a:t>太阳能发电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466975" y="2726690"/>
            <a:ext cx="1744980" cy="829945"/>
          </a:xfrm>
          <a:prstGeom prst="rect">
            <a:avLst/>
          </a:prstGeom>
          <a:solidFill>
            <a:srgbClr val="00F050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/>
              <a:t>太阳能空调制冷系统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88940" y="2887980"/>
            <a:ext cx="1549400" cy="460375"/>
          </a:xfrm>
          <a:prstGeom prst="rect">
            <a:avLst/>
          </a:prstGeom>
          <a:solidFill>
            <a:srgbClr val="00F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太阳能灶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27325" y="5534660"/>
            <a:ext cx="1313815" cy="829945"/>
          </a:xfrm>
          <a:prstGeom prst="rect">
            <a:avLst/>
          </a:prstGeom>
          <a:solidFill>
            <a:srgbClr val="00F050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/>
              <a:t>太阳能电池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95265" y="5445125"/>
            <a:ext cx="1271905" cy="829945"/>
          </a:xfrm>
          <a:prstGeom prst="rect">
            <a:avLst/>
          </a:prstGeom>
          <a:solidFill>
            <a:srgbClr val="00F050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/>
              <a:t>太阳能暖房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64985" y="5356225"/>
            <a:ext cx="21361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太阳能干燥器</a:t>
            </a:r>
          </a:p>
          <a:p>
            <a:r>
              <a:rPr lang="zh-CN" altLang="en-US" sz="2400" b="1"/>
              <a:t>太阳能蒸馏器</a:t>
            </a:r>
          </a:p>
          <a:p>
            <a:r>
              <a:rPr lang="en-US" altLang="zh-CN" sz="2400" b="1"/>
              <a:t>......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bldLvl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/>
          <p:nvPr/>
        </p:nvSpPr>
        <p:spPr>
          <a:xfrm>
            <a:off x="827088" y="3710305"/>
            <a:ext cx="7704137" cy="14732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由于非可再生资源的形成周期极为漫长，在人类历史时期几乎不能再生，因而对这类自然资源，应可能综合利用，注意节约，避免浪费和破坏。</a:t>
            </a:r>
          </a:p>
        </p:txBody>
      </p:sp>
      <p:sp>
        <p:nvSpPr>
          <p:cNvPr id="38915" name="WordArt 3"/>
          <p:cNvSpPr/>
          <p:nvPr/>
        </p:nvSpPr>
        <p:spPr>
          <a:xfrm>
            <a:off x="412750" y="548323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</a:p>
        </p:txBody>
      </p:sp>
      <p:pic>
        <p:nvPicPr>
          <p:cNvPr id="38916" name="Picture 4" descr="玲玲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750" y="1195705"/>
            <a:ext cx="1042988" cy="176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Text Box 5"/>
          <p:cNvSpPr txBox="1"/>
          <p:nvPr/>
        </p:nvSpPr>
        <p:spPr>
          <a:xfrm>
            <a:off x="1593215" y="467995"/>
            <a:ext cx="7226300" cy="249174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99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Arial" panose="020B0604020202020204" pitchFamily="34" charset="0"/>
              </a:rPr>
              <a:t>      </a:t>
            </a:r>
            <a:r>
              <a:rPr lang="en-US" altLang="zh-CN" sz="2400" b="1" dirty="0"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</a:rPr>
              <a:t>、</a:t>
            </a:r>
            <a:r>
              <a:rPr lang="zh-CN" altLang="zh-CN" sz="2400" b="1" dirty="0"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latin typeface="Arial" panose="020B0604020202020204" pitchFamily="34" charset="0"/>
              </a:rPr>
              <a:t>说一说，下列利用矿产资源的行为对吗？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）对多种矿产伴生在一起的矿石，只取其中一种进行冶炼，其他丢弃。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）开采富矿，丢弃贫矿。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）为了开发煤炭，大量破坏草场和森林。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2"/>
          <p:cNvSpPr/>
          <p:nvPr/>
        </p:nvSpPr>
        <p:spPr>
          <a:xfrm>
            <a:off x="183515" y="605473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</a:p>
        </p:txBody>
      </p:sp>
      <p:pic>
        <p:nvPicPr>
          <p:cNvPr id="39939" name="Picture 3" descr="玲玲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13" y="2205038"/>
            <a:ext cx="958850" cy="1620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Text Box 4"/>
          <p:cNvSpPr txBox="1"/>
          <p:nvPr/>
        </p:nvSpPr>
        <p:spPr>
          <a:xfrm>
            <a:off x="1287145" y="512763"/>
            <a:ext cx="72009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zh-CN" sz="2400" b="1" dirty="0">
                <a:latin typeface="Arial" panose="020B0604020202020204" pitchFamily="34" charset="0"/>
              </a:rPr>
              <a:t>   </a:t>
            </a:r>
            <a:r>
              <a:rPr lang="en-US" altLang="zh-CN" sz="2400" b="1" dirty="0">
                <a:latin typeface="Arial" panose="020B0604020202020204" pitchFamily="34" charset="0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</a:rPr>
              <a:t>、</a:t>
            </a:r>
            <a:r>
              <a:rPr lang="zh-CN" altLang="zh-CN" sz="2400" b="1" dirty="0"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latin typeface="Arial" panose="020B0604020202020204" pitchFamily="34" charset="0"/>
              </a:rPr>
              <a:t>节约资源和保护环境与我们的生活息息相关，应切实落实到我们的日常行为中去。读图完成任务。</a:t>
            </a:r>
          </a:p>
        </p:txBody>
      </p:sp>
      <p:sp>
        <p:nvSpPr>
          <p:cNvPr id="39941" name="Text Box 5"/>
          <p:cNvSpPr txBox="1"/>
          <p:nvPr/>
        </p:nvSpPr>
        <p:spPr>
          <a:xfrm>
            <a:off x="900113" y="4652963"/>
            <a:ext cx="7488237" cy="19208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zh-CN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）议一议，在日常生活中倡导上述两种行为有哪些好处？</a:t>
            </a:r>
          </a:p>
          <a:p>
            <a:pPr>
              <a:lnSpc>
                <a:spcPct val="125000"/>
              </a:lnSpc>
            </a:pPr>
            <a:r>
              <a:rPr lang="zh-CN" altLang="zh-CN" sz="2400" b="1" dirty="0"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zh-CN" altLang="zh-CN" sz="2400" b="1" dirty="0"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）在日常生活中，你有哪些节约资源和保护环境的小窍门？说出来与同学一起分享。</a:t>
            </a:r>
          </a:p>
        </p:txBody>
      </p:sp>
      <p:pic>
        <p:nvPicPr>
          <p:cNvPr id="39942" name="Picture 6" descr="图afdgj形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19250" y="2373313"/>
            <a:ext cx="3167063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3" name="Picture 7" descr="一次性筷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59563" y="2349500"/>
            <a:ext cx="2124075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4" name="Picture 8" descr="图形1pp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32363" y="2349500"/>
            <a:ext cx="1584325" cy="156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5" name="Text Box 9"/>
          <p:cNvSpPr txBox="1"/>
          <p:nvPr/>
        </p:nvSpPr>
        <p:spPr>
          <a:xfrm>
            <a:off x="1979613" y="3933825"/>
            <a:ext cx="2232025" cy="3048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华文新魏" pitchFamily="2" charset="-122"/>
              </a:rPr>
              <a:t>垃圾分类回收</a:t>
            </a:r>
          </a:p>
        </p:txBody>
      </p:sp>
      <p:sp>
        <p:nvSpPr>
          <p:cNvPr id="39946" name="Text Box 10"/>
          <p:cNvSpPr txBox="1"/>
          <p:nvPr/>
        </p:nvSpPr>
        <p:spPr>
          <a:xfrm>
            <a:off x="5508625" y="3933825"/>
            <a:ext cx="2232025" cy="3048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华文新魏" pitchFamily="2" charset="-122"/>
              </a:rPr>
              <a:t>少用一次性消费品</a:t>
            </a:r>
          </a:p>
        </p:txBody>
      </p:sp>
      <p:sp>
        <p:nvSpPr>
          <p:cNvPr id="13" name="Text Box 2"/>
          <p:cNvSpPr txBox="1"/>
          <p:nvPr/>
        </p:nvSpPr>
        <p:spPr>
          <a:xfrm>
            <a:off x="353695" y="1960880"/>
            <a:ext cx="8430260" cy="46132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tIns="252095" bIns="360045">
            <a:spAutoFit/>
          </a:bodyPr>
          <a:lstStyle/>
          <a:p>
            <a:pPr fontAlgn="auto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zh-CN" sz="2400" b="1" dirty="0"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2" charset="-122"/>
              </a:rPr>
              <a:t>1）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2" charset="-122"/>
              </a:rPr>
              <a:t>垃圾分类回收的好处有：将有毒有害的垃圾分开处理，能最大程度地减少这些垃圾对环境的污染；提高有用垃圾的回收率，节约和保护自然资源。</a:t>
            </a:r>
            <a:endParaRPr lang="en-US" altLang="zh-CN" sz="24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fontAlgn="auto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en-US" altLang="zh-CN" sz="2400" b="1" err="1">
                <a:latin typeface="Arial" panose="020B0604020202020204" pitchFamily="34" charset="0"/>
                <a:ea typeface="黑体" panose="02010609060101010101" pitchFamily="2" charset="-122"/>
              </a:rPr>
              <a:t>少用一次性消费品的好处有：有利于节约和保护自然资源，减少垃圾产生量，减轻环境污染等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</a:p>
          <a:p>
            <a:pPr fontAlgn="auto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>
                <a:latin typeface="Arial" panose="020B0604020202020204" pitchFamily="34" charset="0"/>
                <a:ea typeface="黑体" panose="02010609060101010101" pitchFamily="2" charset="-122"/>
              </a:rPr>
              <a:t>      （2）如：不随地乱扔垃圾；随手关水龙头；水重复利用；家用电器不用时要关掉电源；节约粮食，不剩饭菜；不送精美的贺卡；出门尽量乘坐公共汽车或步行等。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/>
          <p:cNvSpPr/>
          <p:nvPr/>
        </p:nvSpPr>
        <p:spPr>
          <a:xfrm>
            <a:off x="356870" y="350203"/>
            <a:ext cx="93345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活动</a:t>
            </a:r>
          </a:p>
        </p:txBody>
      </p:sp>
      <p:pic>
        <p:nvPicPr>
          <p:cNvPr id="40963" name="Picture 3" descr="玲玲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553" y="982663"/>
            <a:ext cx="915987" cy="154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Text Box 4"/>
          <p:cNvSpPr txBox="1"/>
          <p:nvPr/>
        </p:nvSpPr>
        <p:spPr>
          <a:xfrm>
            <a:off x="1272540" y="350203"/>
            <a:ext cx="7273925" cy="2526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400" b="1" dirty="0">
                <a:latin typeface="Arial" panose="020B0604020202020204" pitchFamily="34" charset="0"/>
              </a:rPr>
              <a:t>       </a:t>
            </a:r>
            <a:r>
              <a:rPr lang="en-US" altLang="zh-CN" sz="2400" b="1" dirty="0">
                <a:latin typeface="Arial" panose="020B0604020202020204" pitchFamily="34" charset="0"/>
              </a:rPr>
              <a:t>5</a:t>
            </a:r>
            <a:r>
              <a:rPr lang="zh-CN" altLang="en-US" sz="2400" b="1" dirty="0">
                <a:latin typeface="Arial" panose="020B0604020202020204" pitchFamily="34" charset="0"/>
              </a:rPr>
              <a:t>、阅读材料，完成下列任务。</a:t>
            </a:r>
          </a:p>
          <a:p>
            <a:pPr>
              <a:lnSpc>
                <a:spcPct val="110000"/>
              </a:lnSpc>
            </a:pPr>
            <a:endParaRPr lang="zh-CN" altLang="en-US" sz="2400" b="1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zh-CN" sz="2400" b="1" dirty="0"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新能源有污染小、储量大、分布广的特点。利用新能源对于节约传统的石油、天然气、煤炭等化石能源，发展以低能耗、低污染、低排放为基础的低碳经济，具有十分重要的意义。</a:t>
            </a:r>
          </a:p>
        </p:txBody>
      </p:sp>
      <p:sp>
        <p:nvSpPr>
          <p:cNvPr id="40965" name="Text Box 5"/>
          <p:cNvSpPr txBox="1"/>
          <p:nvPr/>
        </p:nvSpPr>
        <p:spPr>
          <a:xfrm>
            <a:off x="534035" y="3175635"/>
            <a:ext cx="8280400" cy="2100263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400" b="1" dirty="0"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zh-CN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）举例说出你所了解的新能源。</a:t>
            </a:r>
          </a:p>
          <a:p>
            <a:pPr>
              <a:lnSpc>
                <a:spcPct val="110000"/>
              </a:lnSpc>
            </a:pPr>
            <a:r>
              <a:rPr lang="zh-CN" altLang="zh-CN" sz="2400" b="1" dirty="0"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zh-CN" altLang="zh-CN" sz="2400" b="1" dirty="0"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）生物柴油是指以动植物油脂或有关废弃物为原料制成的柴油。在中国，目前主要原料来源是地沟油。议一议，为什么生物柴油属于典型的“绿色能源”，发展生物柴油产业具有哪些重要意义？</a:t>
            </a:r>
          </a:p>
        </p:txBody>
      </p:sp>
      <p:sp>
        <p:nvSpPr>
          <p:cNvPr id="6" name="Rectangle 2"/>
          <p:cNvSpPr/>
          <p:nvPr/>
        </p:nvSpPr>
        <p:spPr>
          <a:xfrm>
            <a:off x="356870" y="982980"/>
            <a:ext cx="8579485" cy="4246245"/>
          </a:xfrm>
          <a:prstGeom prst="rect">
            <a:avLst/>
          </a:prstGeom>
          <a:solidFill>
            <a:srgbClr val="99CCFF"/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400" b="1" dirty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1）</a:t>
            </a:r>
            <a:r>
              <a:rPr lang="en-US" altLang="zh-CN" sz="2400" b="1">
                <a:latin typeface="宋体" panose="02010600030101010101" pitchFamily="2" charset="-122"/>
              </a:rPr>
              <a:t>新</a:t>
            </a:r>
            <a:r>
              <a:rPr lang="zh-CN" altLang="zh-CN" sz="2400" b="1" dirty="0">
                <a:latin typeface="宋体" panose="02010600030101010101" pitchFamily="2" charset="-122"/>
              </a:rPr>
              <a:t>能源是指在新技术的基础上系统开发利用的能源，如太阳能、风能、生物质能、地热能、海洋能、核能、氢能等。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    （2）生物柴油属于可再生能源，</a:t>
            </a: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它主要以油料作物、野生油料植物，以及动物油脂、废餐饮油等为原料油，通过酯交换工艺制成的甲酯或乙酯燃料。生物柴油因污染物质释放量少、对环境污染小、使用安全、使用范围广以及可进行生物降解，而被称为</a:t>
            </a: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“</a:t>
            </a:r>
            <a:r>
              <a:rPr lang="en-US" altLang="zh-CN" sz="2400" b="1" err="1">
                <a:latin typeface="仿宋_GB2312" pitchFamily="49" charset="-122"/>
                <a:ea typeface="仿宋_GB2312" pitchFamily="49" charset="-122"/>
              </a:rPr>
              <a:t>绿色能源”。发展生物柴油产业对我国经济社会的可持续发展、优化能源产业结构、美化环境等具有十分重要的意义</a:t>
            </a: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sz="2400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" y="874713"/>
            <a:ext cx="82296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Text Box 10"/>
          <p:cNvSpPr txBox="1"/>
          <p:nvPr/>
        </p:nvSpPr>
        <p:spPr>
          <a:xfrm>
            <a:off x="573088" y="1536700"/>
            <a:ext cx="8113712" cy="4086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目标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1]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以下选项中，全部属于自然资源的一组是（    ）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．土地、淡水、铁矿石    </a:t>
            </a:r>
            <a:endParaRPr lang="en-US" altLang="zh-CN" sz="2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 B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．玻璃、石油、野生动物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．钢铁、闪电、阳光    </a:t>
            </a:r>
            <a:endParaRPr lang="en-US" altLang="zh-CN" sz="2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 D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．杂交水稻、森林、煤炭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目标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2]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下列资源中，属于非可再生资源的是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(    )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 A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．矿产资源   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．土地资源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．森林资源   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．水资源</a:t>
            </a:r>
          </a:p>
        </p:txBody>
      </p:sp>
      <p:sp>
        <p:nvSpPr>
          <p:cNvPr id="21514" name="Text Box 11"/>
          <p:cNvSpPr txBox="1"/>
          <p:nvPr/>
        </p:nvSpPr>
        <p:spPr>
          <a:xfrm>
            <a:off x="7405688" y="1484313"/>
            <a:ext cx="5508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40964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950" y="381000"/>
            <a:ext cx="2236788" cy="98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 Box 11"/>
          <p:cNvSpPr txBox="1"/>
          <p:nvPr/>
        </p:nvSpPr>
        <p:spPr>
          <a:xfrm>
            <a:off x="6732588" y="4005263"/>
            <a:ext cx="5492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 bldLvl="0"/>
      <p:bldP spid="15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" y="874713"/>
            <a:ext cx="82296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Text Box 10"/>
          <p:cNvSpPr txBox="1"/>
          <p:nvPr/>
        </p:nvSpPr>
        <p:spPr>
          <a:xfrm>
            <a:off x="457200" y="1182688"/>
            <a:ext cx="8362950" cy="5103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目标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3]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右图反映出我国资源的基本国情是（    ）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 A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．总量丰富    </a:t>
            </a:r>
            <a:endParaRPr lang="en-US" altLang="zh-CN" sz="2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 B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．人均占有量多 </a:t>
            </a:r>
            <a:endParaRPr lang="en-US" altLang="zh-CN" sz="2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 C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．总量缺乏    </a:t>
            </a:r>
            <a:endParaRPr lang="en-US" altLang="zh-CN" sz="2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 D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．人均占有量少 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[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目标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3]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针对上图中反映出的间题，我们当前可以做到（    ）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①保护耕地，节约粮食 ②节约用水，一水多用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③提高煤炭、油气等常规能源的利用效率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④用太阳能、风能等新能源完全替代常规能源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 A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．②④   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．①②③   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．①②④    </a:t>
            </a: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200" dirty="0">
                <a:latin typeface="黑体" panose="02010609060101010101" pitchFamily="2" charset="-122"/>
                <a:ea typeface="黑体" panose="02010609060101010101" pitchFamily="2" charset="-122"/>
              </a:rPr>
              <a:t>．①②③④ </a:t>
            </a:r>
          </a:p>
        </p:txBody>
      </p:sp>
      <p:sp>
        <p:nvSpPr>
          <p:cNvPr id="21514" name="Text Box 11"/>
          <p:cNvSpPr txBox="1"/>
          <p:nvPr/>
        </p:nvSpPr>
        <p:spPr>
          <a:xfrm>
            <a:off x="6481763" y="1108075"/>
            <a:ext cx="593725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41988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950" y="381000"/>
            <a:ext cx="2236788" cy="98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 Box 11"/>
          <p:cNvSpPr txBox="1"/>
          <p:nvPr/>
        </p:nvSpPr>
        <p:spPr>
          <a:xfrm>
            <a:off x="7861300" y="3649663"/>
            <a:ext cx="571500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41990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32363" y="1693863"/>
            <a:ext cx="2794000" cy="1909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 bldLvl="0"/>
      <p:bldP spid="15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4817" descr="部分矿产资源分布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4300" y="1076325"/>
            <a:ext cx="5051425" cy="424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矩形 34818"/>
          <p:cNvSpPr/>
          <p:nvPr/>
        </p:nvSpPr>
        <p:spPr>
          <a:xfrm>
            <a:off x="179388" y="908050"/>
            <a:ext cx="8713787" cy="55714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5 . 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读下图，说出图中矿产</a:t>
            </a:r>
          </a:p>
          <a:p>
            <a:pPr>
              <a:lnSpc>
                <a:spcPct val="135000"/>
              </a:lnSpc>
            </a:pP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地的名称。</a:t>
            </a:r>
          </a:p>
          <a:p>
            <a:pPr>
              <a:lnSpc>
                <a:spcPct val="135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①___________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（气田）</a:t>
            </a:r>
          </a:p>
          <a:p>
            <a:pPr>
              <a:lnSpc>
                <a:spcPct val="135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②___________</a:t>
            </a:r>
          </a:p>
          <a:p>
            <a:pPr>
              <a:lnSpc>
                <a:spcPct val="135000"/>
              </a:lnSpc>
            </a:pP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③___________</a:t>
            </a:r>
          </a:p>
          <a:p>
            <a:pPr>
              <a:lnSpc>
                <a:spcPct val="135000"/>
              </a:lnSpc>
            </a:pP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④___________</a:t>
            </a:r>
          </a:p>
          <a:p>
            <a:pPr>
              <a:lnSpc>
                <a:spcPct val="135000"/>
              </a:lnSpc>
            </a:pP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⑤___________</a:t>
            </a:r>
          </a:p>
          <a:p>
            <a:pPr>
              <a:lnSpc>
                <a:spcPct val="135000"/>
              </a:lnSpc>
            </a:pP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⑥___________</a:t>
            </a:r>
          </a:p>
          <a:p>
            <a:pPr>
              <a:lnSpc>
                <a:spcPct val="135000"/>
              </a:lnSpc>
            </a:pP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⑦___________</a:t>
            </a:r>
          </a:p>
          <a:p>
            <a:pPr>
              <a:lnSpc>
                <a:spcPct val="135000"/>
              </a:lnSpc>
            </a:pP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⑧___________                 ⑨ ___________ </a:t>
            </a:r>
          </a:p>
          <a:p>
            <a:pPr>
              <a:lnSpc>
                <a:spcPct val="135000"/>
              </a:lnSpc>
            </a:pP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    ⑩ ___________</a:t>
            </a:r>
          </a:p>
        </p:txBody>
      </p:sp>
      <p:sp>
        <p:nvSpPr>
          <p:cNvPr id="34820" name="文本框 34819"/>
          <p:cNvSpPr txBox="1"/>
          <p:nvPr/>
        </p:nvSpPr>
        <p:spPr>
          <a:xfrm>
            <a:off x="900113" y="1989138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四川盆地</a:t>
            </a:r>
          </a:p>
        </p:txBody>
      </p:sp>
      <p:sp>
        <p:nvSpPr>
          <p:cNvPr id="34821" name="文本框 34820"/>
          <p:cNvSpPr txBox="1"/>
          <p:nvPr/>
        </p:nvSpPr>
        <p:spPr>
          <a:xfrm>
            <a:off x="900113" y="2487613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大庆油田</a:t>
            </a:r>
          </a:p>
        </p:txBody>
      </p:sp>
      <p:sp>
        <p:nvSpPr>
          <p:cNvPr id="34822" name="文本框 34821"/>
          <p:cNvSpPr txBox="1"/>
          <p:nvPr/>
        </p:nvSpPr>
        <p:spPr>
          <a:xfrm>
            <a:off x="900113" y="2992438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胜利油田</a:t>
            </a:r>
          </a:p>
        </p:txBody>
      </p:sp>
      <p:sp>
        <p:nvSpPr>
          <p:cNvPr id="34823" name="文本框 34822"/>
          <p:cNvSpPr txBox="1"/>
          <p:nvPr/>
        </p:nvSpPr>
        <p:spPr>
          <a:xfrm>
            <a:off x="900113" y="3495675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神府煤矿</a:t>
            </a:r>
          </a:p>
        </p:txBody>
      </p:sp>
      <p:sp>
        <p:nvSpPr>
          <p:cNvPr id="34824" name="文本框 34823"/>
          <p:cNvSpPr txBox="1"/>
          <p:nvPr/>
        </p:nvSpPr>
        <p:spPr>
          <a:xfrm>
            <a:off x="900113" y="4000500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徐州煤矿</a:t>
            </a:r>
          </a:p>
        </p:txBody>
      </p:sp>
      <p:sp>
        <p:nvSpPr>
          <p:cNvPr id="34825" name="文本框 34824"/>
          <p:cNvSpPr txBox="1"/>
          <p:nvPr/>
        </p:nvSpPr>
        <p:spPr>
          <a:xfrm>
            <a:off x="900113" y="4503738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鞍山铁矿</a:t>
            </a:r>
          </a:p>
        </p:txBody>
      </p:sp>
      <p:sp>
        <p:nvSpPr>
          <p:cNvPr id="34826" name="文本框 34825"/>
          <p:cNvSpPr txBox="1"/>
          <p:nvPr/>
        </p:nvSpPr>
        <p:spPr>
          <a:xfrm>
            <a:off x="900113" y="5008563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攀枝花铁矿</a:t>
            </a:r>
          </a:p>
        </p:txBody>
      </p:sp>
      <p:sp>
        <p:nvSpPr>
          <p:cNvPr id="34827" name="文本框 34826"/>
          <p:cNvSpPr txBox="1"/>
          <p:nvPr/>
        </p:nvSpPr>
        <p:spPr>
          <a:xfrm>
            <a:off x="900113" y="5440363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德兴铜矿</a:t>
            </a:r>
          </a:p>
        </p:txBody>
      </p:sp>
      <p:sp>
        <p:nvSpPr>
          <p:cNvPr id="34828" name="文本框 34827"/>
          <p:cNvSpPr txBox="1"/>
          <p:nvPr/>
        </p:nvSpPr>
        <p:spPr>
          <a:xfrm>
            <a:off x="4572000" y="5445125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大余钨矿</a:t>
            </a:r>
          </a:p>
        </p:txBody>
      </p:sp>
      <p:sp>
        <p:nvSpPr>
          <p:cNvPr id="34829" name="文本框 34828"/>
          <p:cNvSpPr txBox="1"/>
          <p:nvPr/>
        </p:nvSpPr>
        <p:spPr>
          <a:xfrm>
            <a:off x="900113" y="5943600"/>
            <a:ext cx="2016125" cy="365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平果铝矿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  <p:bldP spid="34822" grpId="0"/>
      <p:bldP spid="34823" grpId="0"/>
      <p:bldP spid="34824" grpId="0"/>
      <p:bldP spid="34825" grpId="0"/>
      <p:bldP spid="34826" grpId="0"/>
      <p:bldP spid="34827" grpId="0"/>
      <p:bldP spid="34828" grpId="0"/>
      <p:bldP spid="348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6"/>
          <p:cNvGrpSpPr/>
          <p:nvPr/>
        </p:nvGrpSpPr>
        <p:grpSpPr>
          <a:xfrm>
            <a:off x="4318716" y="1066800"/>
            <a:ext cx="3755389" cy="5054441"/>
            <a:chOff x="4068" y="0"/>
            <a:chExt cx="7885" cy="10613"/>
          </a:xfrm>
        </p:grpSpPr>
        <p:sp>
          <p:nvSpPr>
            <p:cNvPr id="17426" name="Text Box 7"/>
            <p:cNvSpPr txBox="1"/>
            <p:nvPr/>
          </p:nvSpPr>
          <p:spPr>
            <a:xfrm>
              <a:off x="7800" y="0"/>
              <a:ext cx="4153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003399"/>
                </a:solidFill>
                <a:latin typeface="Arial" panose="020B0604020202020204" pitchFamily="34" charset="0"/>
                <a:ea typeface="华文楷体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427" name="Text Box 8"/>
            <p:cNvSpPr txBox="1"/>
            <p:nvPr/>
          </p:nvSpPr>
          <p:spPr>
            <a:xfrm>
              <a:off x="4068" y="9840"/>
              <a:ext cx="651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en-US" sz="1800" b="1" dirty="0">
                <a:solidFill>
                  <a:srgbClr val="003399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5128" name="Group 8"/>
          <p:cNvGraphicFramePr>
            <a:graphicFrameLocks noGrp="1"/>
          </p:cNvGraphicFramePr>
          <p:nvPr/>
        </p:nvGraphicFramePr>
        <p:xfrm>
          <a:off x="472440" y="1742440"/>
          <a:ext cx="8173085" cy="3329305"/>
        </p:xfrm>
        <a:graphic>
          <a:graphicData uri="http://schemas.openxmlformats.org/drawingml/2006/table">
            <a:tbl>
              <a:tblPr/>
              <a:tblGrid>
                <a:gridCol w="1630680"/>
                <a:gridCol w="6542405"/>
              </a:tblGrid>
              <a:tr h="12395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sym typeface="Tahoma" panose="020B0604030504040204" pitchFamily="34" charset="0"/>
                        </a:rPr>
                        <a:t>学习目标 1</a:t>
                      </a:r>
                    </a:p>
                  </a:txBody>
                  <a:tcPr marL="35241" marR="35241" marT="35217" marB="35217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9pPr>
                    </a:lstStyle>
                    <a:p>
                      <a:pPr marL="71755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 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理解自然资源的概念，了解自然资源的类型和特征，知道哪些属于自然资源。</a:t>
                      </a:r>
                    </a:p>
                  </a:txBody>
                  <a:tcPr marL="35241" marR="35241" marT="35205" marB="35205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8502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sym typeface="Tahoma" panose="020B0604030504040204" pitchFamily="34" charset="0"/>
                        </a:rPr>
                        <a:t>学习目标 2</a:t>
                      </a:r>
                    </a:p>
                  </a:txBody>
                  <a:tcPr marL="35241" marR="35241" marT="35217" marB="35217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0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defRPr>
                      </a:lvl9pPr>
                    </a:lstStyle>
                    <a:p>
                      <a:pPr marL="71755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 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举例说明可再生资源和非可再生资源的区别。</a:t>
                      </a:r>
                    </a:p>
                  </a:txBody>
                  <a:tcPr marL="35241" marR="35241" marT="35205" marB="35205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2395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sym typeface="Tahoma" panose="020B0604030504040204" pitchFamily="34" charset="0"/>
                        </a:rPr>
                        <a:t>学习目标 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sym typeface="Tahoma" panose="020B0604030504040204" pitchFamily="34" charset="0"/>
                        </a:rPr>
                        <a:t>3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sym typeface="Tahoma" panose="020B0604030504040204" pitchFamily="34" charset="0"/>
                      </a:endParaRPr>
                    </a:p>
                  </a:txBody>
                  <a:tcPr marL="35241" marR="35241" marT="35217" marB="35217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 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+mn-cs"/>
                        </a:rPr>
                        <a:t>通过列举日常生活中的资源利用方式，初步确立合理利用和保护自然资源的意识。</a:t>
                      </a:r>
                    </a:p>
                  </a:txBody>
                  <a:tcPr marL="35241" marR="35241" marT="35205" marB="35205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70364" y="443071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52600" y="1300163"/>
            <a:ext cx="5105400" cy="425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1" name="矩形 35841"/>
          <p:cNvSpPr/>
          <p:nvPr/>
        </p:nvSpPr>
        <p:spPr>
          <a:xfrm>
            <a:off x="1943100" y="2751138"/>
            <a:ext cx="5257800" cy="1287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本课结束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 descr="白色大理石"/>
          <p:cNvSpPr>
            <a:spLocks noChangeArrowheads="1" noChangeShapeType="1"/>
          </p:cNvSpPr>
          <p:nvPr/>
        </p:nvSpPr>
        <p:spPr bwMode="auto">
          <a:xfrm>
            <a:off x="189865" y="258445"/>
            <a:ext cx="4609465" cy="58547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一、什么是自然资源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80695" y="1671955"/>
            <a:ext cx="8182610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2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0" 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自然资源是存在于自然界、能为人类提供福利的物质和能量。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defTabSz="914400">
              <a:lnSpc>
                <a:spcPct val="12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我们怎么区别自然资源呢？ 判断是不是自然资源的关键是什么呢？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  <a:p>
            <a:pPr marR="0" defTabSz="914400">
              <a:lnSpc>
                <a:spcPct val="12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0" lang="zh-CN" sz="2400" b="1" kern="1200" cap="none" spc="0" normalizeH="0" baseline="0" noProof="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自然属性</a:t>
            </a:r>
            <a:r>
              <a:rPr kumimoji="0" lang="zh-CN" altLang="zh-CN" sz="2400" b="1" kern="1200" cap="none" spc="0" normalizeH="0" baseline="0" noProof="0" dirty="0">
                <a:solidFill>
                  <a:srgbClr val="3333FF"/>
                </a:solidFill>
                <a:latin typeface="Arial" panose="020B0604020202020204"/>
                <a:ea typeface="黑体" panose="02010609060101010101" pitchFamily="2" charset="-122"/>
                <a:cs typeface="+mn-cs"/>
              </a:rPr>
              <a:t>——</a:t>
            </a:r>
            <a:r>
              <a:rPr kumimoji="0" lang="zh-CN" sz="2400" b="1" kern="1200" cap="none" spc="0" normalizeH="0" baseline="0" noProof="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来自于自然界</a:t>
            </a:r>
          </a:p>
          <a:p>
            <a:pPr marR="0" defTabSz="914400">
              <a:lnSpc>
                <a:spcPct val="12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1" kern="1200" cap="none" spc="0" normalizeH="0" baseline="0" noProof="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社会经济属性</a:t>
            </a:r>
            <a:r>
              <a:rPr kumimoji="0" lang="zh-CN" altLang="zh-CN" sz="2400" b="1" kern="1200" cap="none" spc="0" normalizeH="0" baseline="0" noProof="0" dirty="0">
                <a:solidFill>
                  <a:srgbClr val="3333FF"/>
                </a:solidFill>
                <a:latin typeface="Arial" panose="020B0604020202020204"/>
                <a:ea typeface="黑体" panose="02010609060101010101" pitchFamily="2" charset="-122"/>
                <a:cs typeface="+mn-cs"/>
              </a:rPr>
              <a:t>——</a:t>
            </a:r>
            <a:r>
              <a:rPr kumimoji="0" lang="zh-CN" sz="2400" b="1" kern="1200" cap="none" spc="0" normalizeH="0" baseline="0" noProof="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为人类提供福利</a:t>
            </a:r>
          </a:p>
          <a:p>
            <a:pPr marR="0" defTabSz="914400">
              <a:lnSpc>
                <a:spcPct val="125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1" kern="1200" cap="none" spc="0" normalizeH="0" baseline="0" noProof="0" dirty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0" lang="zh-CN" sz="24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随着社会经济的发展和科学技术的进步，原来不能为人类提供福利的物质和能量也可能变为自然资源。</a:t>
            </a:r>
          </a:p>
        </p:txBody>
      </p:sp>
      <p:sp>
        <p:nvSpPr>
          <p:cNvPr id="8196" name="TextBox 5"/>
          <p:cNvSpPr txBox="1"/>
          <p:nvPr/>
        </p:nvSpPr>
        <p:spPr>
          <a:xfrm>
            <a:off x="331788" y="1015048"/>
            <a:ext cx="32702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latin typeface="Arial" panose="020B0604020202020204" pitchFamily="34" charset="0"/>
              </a:rPr>
              <a:t>1、自然资源的概念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105" y="656590"/>
            <a:ext cx="793750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2．自然资源的主要类型</a:t>
            </a:r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3．自然资源的主要特征</a:t>
            </a:r>
          </a:p>
          <a:p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857250" y="1523365"/>
            <a:ext cx="76377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气候资源、水资源、土地资源、生物资源、矿产资源、海洋资源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2470" y="4036060"/>
            <a:ext cx="7430135" cy="1537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（1）社会经济的发展和科学技术的进步扩大了资源开发和保护的范围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（2）自然资源数量巨大，但又是有限的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7525" y="866775"/>
            <a:ext cx="6912610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二、可再生资源和非可再生资源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1．按照自然资源能否再生或恢复的特性，分为可再生资源和非可再生资源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2．可再生资源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（1）概念和类型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（2）有计划、有限制地开发利用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3．非可再生资源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（1）概念和类型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（2）综合利用，注意节约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/>
          <p:nvPr/>
        </p:nvSpPr>
        <p:spPr>
          <a:xfrm>
            <a:off x="0" y="857250"/>
            <a:ext cx="34305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三、中国的矿产资源</a:t>
            </a:r>
          </a:p>
        </p:txBody>
      </p:sp>
      <p:sp>
        <p:nvSpPr>
          <p:cNvPr id="36867" name="TextBox 2"/>
          <p:cNvSpPr txBox="1"/>
          <p:nvPr/>
        </p:nvSpPr>
        <p:spPr>
          <a:xfrm>
            <a:off x="214313" y="1500188"/>
            <a:ext cx="34496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latin typeface="Arial" panose="020B0604020202020204" pitchFamily="34" charset="0"/>
              </a:rPr>
              <a:t>1、我国矿产资源的分布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68" name="TextBox 3"/>
          <p:cNvSpPr txBox="1"/>
          <p:nvPr/>
        </p:nvSpPr>
        <p:spPr>
          <a:xfrm>
            <a:off x="214313" y="3143250"/>
            <a:ext cx="34496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latin typeface="Arial" panose="020B0604020202020204" pitchFamily="34" charset="0"/>
              </a:rPr>
              <a:t>2、我国矿产资源的特点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857250" y="2143125"/>
            <a:ext cx="6696075" cy="830263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99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latin typeface="Arial" panose="020B0604020202020204" pitchFamily="34" charset="0"/>
              </a:rPr>
              <a:t>      </a:t>
            </a:r>
            <a:r>
              <a:rPr lang="zh-CN" altLang="en-US" sz="2400" b="1" dirty="0">
                <a:latin typeface="Arial" panose="020B0604020202020204" pitchFamily="34" charset="0"/>
              </a:rPr>
              <a:t>煤炭、石油、铁矿资源北多南少，有色金属矿南多北少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857250" y="3786188"/>
            <a:ext cx="6786563" cy="461962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99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latin typeface="Arial" panose="020B0604020202020204" pitchFamily="34" charset="0"/>
              </a:rPr>
              <a:t>   </a:t>
            </a:r>
            <a:r>
              <a:rPr lang="zh-CN" altLang="en-US" sz="2400" b="1" dirty="0">
                <a:latin typeface="Arial" panose="020B0604020202020204" pitchFamily="34" charset="0"/>
              </a:rPr>
              <a:t>总量丰富，种类齐全，但分布不均，人均较少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5076825" y="1989138"/>
            <a:ext cx="2160588" cy="461962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 候 资 源</a:t>
            </a:r>
          </a:p>
        </p:txBody>
      </p:sp>
      <p:sp>
        <p:nvSpPr>
          <p:cNvPr id="4" name="Text Box 4"/>
          <p:cNvSpPr txBox="1"/>
          <p:nvPr/>
        </p:nvSpPr>
        <p:spPr>
          <a:xfrm>
            <a:off x="5076825" y="2709863"/>
            <a:ext cx="2160588" cy="461962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 资 源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5076825" y="3429000"/>
            <a:ext cx="2160588" cy="461963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土 地 资 源</a:t>
            </a:r>
          </a:p>
        </p:txBody>
      </p:sp>
      <p:sp>
        <p:nvSpPr>
          <p:cNvPr id="6" name="Text Box 6"/>
          <p:cNvSpPr txBox="1"/>
          <p:nvPr/>
        </p:nvSpPr>
        <p:spPr>
          <a:xfrm>
            <a:off x="5076825" y="4149725"/>
            <a:ext cx="2160588" cy="461963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 物 资 源</a:t>
            </a:r>
          </a:p>
        </p:txBody>
      </p:sp>
      <p:sp>
        <p:nvSpPr>
          <p:cNvPr id="7" name="Text Box 7"/>
          <p:cNvSpPr txBox="1"/>
          <p:nvPr/>
        </p:nvSpPr>
        <p:spPr>
          <a:xfrm>
            <a:off x="5076825" y="4870450"/>
            <a:ext cx="2160588" cy="461963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矿 产 资 源</a:t>
            </a:r>
          </a:p>
        </p:txBody>
      </p:sp>
      <p:sp>
        <p:nvSpPr>
          <p:cNvPr id="22534" name="Text Box 8"/>
          <p:cNvSpPr txBox="1"/>
          <p:nvPr/>
        </p:nvSpPr>
        <p:spPr>
          <a:xfrm>
            <a:off x="2141538" y="2990850"/>
            <a:ext cx="1262062" cy="2187575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vert="eaVert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 然 资 源</a:t>
            </a:r>
            <a:endParaRPr lang="en-US" altLang="zh-CN" sz="280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0" hangingPunct="0">
              <a:spcBef>
                <a:spcPct val="50000"/>
              </a:spcBef>
            </a:pP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5076825" y="5575300"/>
            <a:ext cx="2160588" cy="461963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海 洋 资 源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3411538" y="2195513"/>
            <a:ext cx="1663700" cy="3681412"/>
            <a:chOff x="-5" y="-44"/>
            <a:chExt cx="1048" cy="2319"/>
          </a:xfrm>
        </p:grpSpPr>
        <p:sp>
          <p:nvSpPr>
            <p:cNvPr id="22537" name="未知"/>
            <p:cNvSpPr/>
            <p:nvPr/>
          </p:nvSpPr>
          <p:spPr>
            <a:xfrm>
              <a:off x="0" y="-44"/>
              <a:ext cx="1043" cy="732"/>
            </a:xfrm>
            <a:custGeom>
              <a:avLst/>
              <a:gdLst/>
              <a:ahLst/>
              <a:cxnLst>
                <a:cxn ang="0">
                  <a:pos x="0" y="779"/>
                </a:cxn>
                <a:cxn ang="0">
                  <a:pos x="1043" y="0"/>
                </a:cxn>
              </a:cxnLst>
              <a:rect l="0" t="0" r="0" b="0"/>
              <a:pathLst>
                <a:path w="1043" h="688">
                  <a:moveTo>
                    <a:pt x="0" y="688"/>
                  </a:moveTo>
                  <a:lnTo>
                    <a:pt x="1043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8" name="未知"/>
            <p:cNvSpPr/>
            <p:nvPr/>
          </p:nvSpPr>
          <p:spPr>
            <a:xfrm>
              <a:off x="0" y="409"/>
              <a:ext cx="1043" cy="506"/>
            </a:xfrm>
            <a:custGeom>
              <a:avLst/>
              <a:gdLst/>
              <a:ahLst/>
              <a:cxnLst>
                <a:cxn ang="0">
                  <a:pos x="0" y="559"/>
                </a:cxn>
                <a:cxn ang="0">
                  <a:pos x="1052" y="0"/>
                </a:cxn>
              </a:cxnLst>
              <a:rect l="0" t="0" r="0" b="0"/>
              <a:pathLst>
                <a:path w="1034" h="458">
                  <a:moveTo>
                    <a:pt x="0" y="458"/>
                  </a:moveTo>
                  <a:lnTo>
                    <a:pt x="1034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9" name="未知"/>
            <p:cNvSpPr/>
            <p:nvPr/>
          </p:nvSpPr>
          <p:spPr>
            <a:xfrm>
              <a:off x="0" y="896"/>
              <a:ext cx="1043" cy="247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1043" y="0"/>
                </a:cxn>
              </a:cxnLst>
              <a:rect l="0" t="0" r="0" b="0"/>
              <a:pathLst>
                <a:path w="1043" h="247">
                  <a:moveTo>
                    <a:pt x="0" y="247"/>
                  </a:moveTo>
                  <a:lnTo>
                    <a:pt x="1043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未知"/>
            <p:cNvSpPr/>
            <p:nvPr/>
          </p:nvSpPr>
          <p:spPr>
            <a:xfrm>
              <a:off x="0" y="1368"/>
              <a:ext cx="1043" cy="4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3" y="451"/>
                </a:cxn>
              </a:cxnLst>
              <a:rect l="0" t="0" r="0" b="0"/>
              <a:pathLst>
                <a:path w="1043" h="451">
                  <a:moveTo>
                    <a:pt x="0" y="0"/>
                  </a:moveTo>
                  <a:lnTo>
                    <a:pt x="1043" y="451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未知"/>
            <p:cNvSpPr/>
            <p:nvPr/>
          </p:nvSpPr>
          <p:spPr>
            <a:xfrm>
              <a:off x="0" y="1595"/>
              <a:ext cx="1043" cy="6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3" y="697"/>
                </a:cxn>
              </a:cxnLst>
              <a:rect l="0" t="0" r="0" b="0"/>
              <a:pathLst>
                <a:path w="1043" h="663">
                  <a:moveTo>
                    <a:pt x="0" y="0"/>
                  </a:moveTo>
                  <a:lnTo>
                    <a:pt x="1043" y="663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未知"/>
            <p:cNvSpPr/>
            <p:nvPr/>
          </p:nvSpPr>
          <p:spPr>
            <a:xfrm>
              <a:off x="-5" y="1153"/>
              <a:ext cx="1048" cy="1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3" y="161"/>
                </a:cxn>
              </a:cxnLst>
              <a:rect l="0" t="0" r="0" b="0"/>
              <a:pathLst>
                <a:path w="1043" h="238">
                  <a:moveTo>
                    <a:pt x="0" y="0"/>
                  </a:moveTo>
                  <a:lnTo>
                    <a:pt x="1043" y="238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4" name="文本框 16"/>
          <p:cNvSpPr txBox="1"/>
          <p:nvPr/>
        </p:nvSpPr>
        <p:spPr>
          <a:xfrm>
            <a:off x="321310" y="365760"/>
            <a:ext cx="35001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eaLnBrk="0" hangingPunct="0"/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自然资源的种类</a:t>
            </a:r>
          </a:p>
        </p:txBody>
      </p:sp>
      <p:pic>
        <p:nvPicPr>
          <p:cNvPr id="22546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9775" y="2981325"/>
            <a:ext cx="2043113" cy="214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0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24300" y="1196975"/>
            <a:ext cx="3671888" cy="2132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4" descr="1396947805041992_a602x60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76875" y="3433763"/>
            <a:ext cx="2900363" cy="280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5" descr="3281732_215714626733_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5650" y="3433763"/>
            <a:ext cx="4637088" cy="280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6"/>
          <p:cNvSpPr txBox="1"/>
          <p:nvPr/>
        </p:nvSpPr>
        <p:spPr>
          <a:xfrm>
            <a:off x="6680200" y="2867025"/>
            <a:ext cx="947738" cy="46196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光热</a:t>
            </a:r>
          </a:p>
        </p:txBody>
      </p:sp>
      <p:sp>
        <p:nvSpPr>
          <p:cNvPr id="23557" name="Text Box 7"/>
          <p:cNvSpPr txBox="1"/>
          <p:nvPr/>
        </p:nvSpPr>
        <p:spPr>
          <a:xfrm>
            <a:off x="4802188" y="5770563"/>
            <a:ext cx="590550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风</a:t>
            </a:r>
          </a:p>
        </p:txBody>
      </p:sp>
      <p:sp>
        <p:nvSpPr>
          <p:cNvPr id="23558" name="Text Box 8"/>
          <p:cNvSpPr txBox="1"/>
          <p:nvPr/>
        </p:nvSpPr>
        <p:spPr>
          <a:xfrm>
            <a:off x="5476875" y="5770563"/>
            <a:ext cx="812800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降水</a:t>
            </a:r>
          </a:p>
        </p:txBody>
      </p:sp>
      <p:pic>
        <p:nvPicPr>
          <p:cNvPr id="23559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55650" y="1217613"/>
            <a:ext cx="2087563" cy="267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0" name="Text Box 2"/>
          <p:cNvSpPr txBox="1"/>
          <p:nvPr/>
        </p:nvSpPr>
        <p:spPr>
          <a:xfrm>
            <a:off x="1042988" y="2471738"/>
            <a:ext cx="1800225" cy="519112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气候资源</a:t>
            </a:r>
          </a:p>
        </p:txBody>
      </p:sp>
    </p:spTree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2082016_090331013_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3075" y="3032125"/>
            <a:ext cx="4090988" cy="2557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Text Box 4"/>
          <p:cNvSpPr txBox="1"/>
          <p:nvPr/>
        </p:nvSpPr>
        <p:spPr>
          <a:xfrm>
            <a:off x="1798638" y="5708650"/>
            <a:ext cx="1439862" cy="46196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淡水资源</a:t>
            </a:r>
          </a:p>
        </p:txBody>
      </p:sp>
      <p:pic>
        <p:nvPicPr>
          <p:cNvPr id="24579" name="Picture 5" descr="5269583_204228484000_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3438" y="1754188"/>
            <a:ext cx="4097337" cy="255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 Box 6"/>
          <p:cNvSpPr txBox="1"/>
          <p:nvPr/>
        </p:nvSpPr>
        <p:spPr>
          <a:xfrm>
            <a:off x="6248400" y="4430713"/>
            <a:ext cx="1439863" cy="4603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水能资源</a:t>
            </a:r>
          </a:p>
        </p:txBody>
      </p:sp>
      <p:pic>
        <p:nvPicPr>
          <p:cNvPr id="24581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3075" y="1012825"/>
            <a:ext cx="2232025" cy="238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Text Box 2"/>
          <p:cNvSpPr txBox="1"/>
          <p:nvPr/>
        </p:nvSpPr>
        <p:spPr>
          <a:xfrm rot="837988">
            <a:off x="1304925" y="1347788"/>
            <a:ext cx="1254125" cy="522287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水资源</a:t>
            </a:r>
          </a:p>
        </p:txBody>
      </p:sp>
    </p:spTree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 txBox="1"/>
          <p:nvPr/>
        </p:nvSpPr>
        <p:spPr>
          <a:xfrm>
            <a:off x="5816600" y="1341438"/>
            <a:ext cx="2160588" cy="519112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土 地 资 源</a:t>
            </a:r>
          </a:p>
        </p:txBody>
      </p:sp>
      <p:pic>
        <p:nvPicPr>
          <p:cNvPr id="25602" name="Picture 3" descr="41fead44ad817a4c9213c6fb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188" y="1227138"/>
            <a:ext cx="4227512" cy="2319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4" descr="2404400_145316518367_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188" y="3586163"/>
            <a:ext cx="4221162" cy="269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5" descr="0130000032862212304101232277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86325" y="2420938"/>
            <a:ext cx="3636963" cy="386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6"/>
          <p:cNvSpPr txBox="1"/>
          <p:nvPr/>
        </p:nvSpPr>
        <p:spPr>
          <a:xfrm>
            <a:off x="4881563" y="5802313"/>
            <a:ext cx="935037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耕地</a:t>
            </a:r>
          </a:p>
        </p:txBody>
      </p:sp>
      <p:sp>
        <p:nvSpPr>
          <p:cNvPr id="25606" name="Text Box 7"/>
          <p:cNvSpPr txBox="1"/>
          <p:nvPr/>
        </p:nvSpPr>
        <p:spPr>
          <a:xfrm>
            <a:off x="619125" y="5802313"/>
            <a:ext cx="863600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草地</a:t>
            </a:r>
          </a:p>
        </p:txBody>
      </p:sp>
      <p:sp>
        <p:nvSpPr>
          <p:cNvPr id="25607" name="Text Box 8"/>
          <p:cNvSpPr txBox="1"/>
          <p:nvPr/>
        </p:nvSpPr>
        <p:spPr>
          <a:xfrm>
            <a:off x="636588" y="3078163"/>
            <a:ext cx="863600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林地</a:t>
            </a:r>
          </a:p>
        </p:txBody>
      </p:sp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/>
          <p:nvPr/>
        </p:nvSpPr>
        <p:spPr>
          <a:xfrm>
            <a:off x="5957888" y="1658938"/>
            <a:ext cx="2160587" cy="519112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 物 资 源</a:t>
            </a:r>
          </a:p>
        </p:txBody>
      </p:sp>
      <p:pic>
        <p:nvPicPr>
          <p:cNvPr id="26626" name="Picture 3" descr="5252423_194151297000_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8313" y="1268413"/>
            <a:ext cx="4391025" cy="2528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4" descr="2334627_065000033_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7675" y="3848100"/>
            <a:ext cx="4411663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5" descr="7675476_004236359000_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49825" y="2987675"/>
            <a:ext cx="3846513" cy="2601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Text Box 6"/>
          <p:cNvSpPr txBox="1"/>
          <p:nvPr/>
        </p:nvSpPr>
        <p:spPr>
          <a:xfrm>
            <a:off x="4949825" y="5127625"/>
            <a:ext cx="1008063" cy="46196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动物</a:t>
            </a:r>
          </a:p>
        </p:txBody>
      </p:sp>
      <p:sp>
        <p:nvSpPr>
          <p:cNvPr id="26630" name="Text Box 7"/>
          <p:cNvSpPr txBox="1"/>
          <p:nvPr/>
        </p:nvSpPr>
        <p:spPr>
          <a:xfrm>
            <a:off x="3851275" y="3335338"/>
            <a:ext cx="1008063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森林</a:t>
            </a:r>
          </a:p>
        </p:txBody>
      </p:sp>
      <p:sp>
        <p:nvSpPr>
          <p:cNvPr id="26631" name="Text Box 8"/>
          <p:cNvSpPr txBox="1"/>
          <p:nvPr/>
        </p:nvSpPr>
        <p:spPr>
          <a:xfrm>
            <a:off x="4184650" y="5834063"/>
            <a:ext cx="720725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草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60390" y="1510030"/>
            <a:ext cx="3295650" cy="4831080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Dot"/>
          </a:ln>
        </p:spPr>
        <p:txBody>
          <a:bodyPr wrap="square" rtlCol="0" anchor="t">
            <a:spAutoFit/>
          </a:bodyPr>
          <a:lstStyle/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1．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哪些属于自然资源？请说出你的理由。想一想我们怎样才能正确判断出自然资源呢？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+mn-ea"/>
                <a:hlinkClick r:id="rId2" action="ppaction://hlinksldjump"/>
              </a:rPr>
              <a:t>自然资源有哪些种类？ </a:t>
            </a:r>
          </a:p>
          <a:p>
            <a:pPr fontAlgn="auto">
              <a:spcBef>
                <a:spcPts val="600"/>
              </a:spcBef>
              <a:spcAft>
                <a:spcPts val="600"/>
              </a:spcAft>
            </a:pP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455" y="864870"/>
            <a:ext cx="3840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♦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什么是自然资源</a:t>
            </a:r>
          </a:p>
        </p:txBody>
      </p:sp>
      <p:pic>
        <p:nvPicPr>
          <p:cNvPr id="7178" name="Picture 10" descr="大理石"/>
          <p:cNvPicPr>
            <a:picLocks noChangeAspect="1"/>
          </p:cNvPicPr>
          <p:nvPr/>
        </p:nvPicPr>
        <p:blipFill>
          <a:blip r:embed="rId3" cstate="email"/>
          <a:srcRect b="7910"/>
          <a:stretch>
            <a:fillRect/>
          </a:stretch>
        </p:blipFill>
        <p:spPr>
          <a:xfrm>
            <a:off x="108585" y="1600200"/>
            <a:ext cx="1678305" cy="144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yyy-熊猫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875790" y="1600200"/>
            <a:ext cx="1790065" cy="1443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Picture 9" descr="yyy-海洋鱼群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4455" y="3317875"/>
            <a:ext cx="1678305" cy="1443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Picture 8" descr="061 食盐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875790" y="3317875"/>
            <a:ext cx="1821815" cy="1445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7" descr="61 森林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6830" y="5119370"/>
            <a:ext cx="1725930" cy="144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6" descr="12张家界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023110" y="5041265"/>
            <a:ext cx="1821815" cy="1442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2" name="图片 75781" descr="e504221f4be4133c41341788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844290" y="1600200"/>
            <a:ext cx="1703705" cy="144335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</p:pic>
      <p:pic>
        <p:nvPicPr>
          <p:cNvPr id="75783" name="图片 75782" descr="a2cf9861d1dd81fb8cb10dfe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835400" y="3267075"/>
            <a:ext cx="1712595" cy="1496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1" name="图片 75780" descr="辣椒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984625" y="5196840"/>
            <a:ext cx="1562735" cy="1287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5" name="文本框 75784"/>
          <p:cNvSpPr txBox="1"/>
          <p:nvPr/>
        </p:nvSpPr>
        <p:spPr>
          <a:xfrm>
            <a:off x="3844608" y="1599883"/>
            <a:ext cx="7921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地震</a:t>
            </a:r>
          </a:p>
        </p:txBody>
      </p:sp>
      <p:sp>
        <p:nvSpPr>
          <p:cNvPr id="75784" name="文本框 75783"/>
          <p:cNvSpPr txBox="1"/>
          <p:nvPr/>
        </p:nvSpPr>
        <p:spPr>
          <a:xfrm>
            <a:off x="3844925" y="3267075"/>
            <a:ext cx="7921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海啸</a:t>
            </a:r>
          </a:p>
        </p:txBody>
      </p:sp>
      <p:sp>
        <p:nvSpPr>
          <p:cNvPr id="75788" name="文本框 75787"/>
          <p:cNvSpPr txBox="1"/>
          <p:nvPr/>
        </p:nvSpPr>
        <p:spPr>
          <a:xfrm>
            <a:off x="3948748" y="5196840"/>
            <a:ext cx="7921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辣椒</a:t>
            </a:r>
          </a:p>
        </p:txBody>
      </p:sp>
      <p:sp>
        <p:nvSpPr>
          <p:cNvPr id="7182" name="Text Box 14"/>
          <p:cNvSpPr txBox="1"/>
          <p:nvPr/>
        </p:nvSpPr>
        <p:spPr>
          <a:xfrm>
            <a:off x="1762760" y="3267075"/>
            <a:ext cx="8420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食盐</a:t>
            </a:r>
          </a:p>
        </p:txBody>
      </p:sp>
      <p:sp>
        <p:nvSpPr>
          <p:cNvPr id="7183" name="Text Box 15"/>
          <p:cNvSpPr txBox="1"/>
          <p:nvPr/>
        </p:nvSpPr>
        <p:spPr>
          <a:xfrm>
            <a:off x="84138" y="5196840"/>
            <a:ext cx="14398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森林</a:t>
            </a:r>
          </a:p>
        </p:txBody>
      </p:sp>
      <p:sp>
        <p:nvSpPr>
          <p:cNvPr id="7184" name="Text Box 16"/>
          <p:cNvSpPr txBox="1"/>
          <p:nvPr/>
        </p:nvSpPr>
        <p:spPr>
          <a:xfrm>
            <a:off x="2023110" y="5041265"/>
            <a:ext cx="14398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自然风景</a:t>
            </a:r>
          </a:p>
        </p:txBody>
      </p:sp>
      <p:sp>
        <p:nvSpPr>
          <p:cNvPr id="7179" name="Text Box 11"/>
          <p:cNvSpPr txBox="1"/>
          <p:nvPr/>
        </p:nvSpPr>
        <p:spPr>
          <a:xfrm>
            <a:off x="108585" y="1600200"/>
            <a:ext cx="9099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大理岩</a:t>
            </a:r>
          </a:p>
        </p:txBody>
      </p:sp>
      <p:sp>
        <p:nvSpPr>
          <p:cNvPr id="7180" name="Text Box 12"/>
          <p:cNvSpPr txBox="1"/>
          <p:nvPr/>
        </p:nvSpPr>
        <p:spPr>
          <a:xfrm>
            <a:off x="1786573" y="1599883"/>
            <a:ext cx="14398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大熊猫</a:t>
            </a:r>
          </a:p>
        </p:txBody>
      </p:sp>
      <p:sp>
        <p:nvSpPr>
          <p:cNvPr id="7181" name="Text Box 13"/>
          <p:cNvSpPr txBox="1"/>
          <p:nvPr/>
        </p:nvSpPr>
        <p:spPr>
          <a:xfrm>
            <a:off x="84138" y="3317558"/>
            <a:ext cx="14398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海洋鱼群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830" y="22860"/>
            <a:ext cx="2468880" cy="64516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360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自主学习篇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/>
          <p:nvPr/>
        </p:nvSpPr>
        <p:spPr>
          <a:xfrm>
            <a:off x="7524750" y="1690688"/>
            <a:ext cx="555625" cy="1816100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矿 产 资 源</a:t>
            </a:r>
          </a:p>
        </p:txBody>
      </p:sp>
      <p:pic>
        <p:nvPicPr>
          <p:cNvPr id="27650" name="Picture 3" descr="b201212210917378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5638" y="1335088"/>
            <a:ext cx="3097212" cy="217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4" descr="Photo2010112410454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5638" y="3729038"/>
            <a:ext cx="3097212" cy="232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5"/>
          <p:cNvSpPr txBox="1"/>
          <p:nvPr/>
        </p:nvSpPr>
        <p:spPr>
          <a:xfrm>
            <a:off x="2592388" y="3049588"/>
            <a:ext cx="971550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煤炭</a:t>
            </a:r>
          </a:p>
        </p:txBody>
      </p:sp>
      <p:sp>
        <p:nvSpPr>
          <p:cNvPr id="27653" name="Text Box 6"/>
          <p:cNvSpPr txBox="1"/>
          <p:nvPr/>
        </p:nvSpPr>
        <p:spPr>
          <a:xfrm>
            <a:off x="2530475" y="5595938"/>
            <a:ext cx="1222375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铁矿石</a:t>
            </a:r>
          </a:p>
        </p:txBody>
      </p:sp>
      <p:pic>
        <p:nvPicPr>
          <p:cNvPr id="27654" name="Picture 7" descr="0130000019994012198713681873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19525" y="1711325"/>
            <a:ext cx="2951163" cy="2189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8" descr="Gucn_15286_20089171310264CheckCurioPic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16475" y="4006850"/>
            <a:ext cx="3382963" cy="2046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6" name="Text Box 9"/>
          <p:cNvSpPr txBox="1"/>
          <p:nvPr/>
        </p:nvSpPr>
        <p:spPr>
          <a:xfrm>
            <a:off x="3819525" y="3429000"/>
            <a:ext cx="1184275" cy="46196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金刚石</a:t>
            </a:r>
          </a:p>
        </p:txBody>
      </p:sp>
      <p:sp>
        <p:nvSpPr>
          <p:cNvPr id="27657" name="Text Box 10"/>
          <p:cNvSpPr txBox="1"/>
          <p:nvPr/>
        </p:nvSpPr>
        <p:spPr>
          <a:xfrm>
            <a:off x="4846638" y="5595938"/>
            <a:ext cx="1165225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鸡血石</a:t>
            </a:r>
          </a:p>
        </p:txBody>
      </p:sp>
    </p:spTree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/>
          <p:nvPr/>
        </p:nvSpPr>
        <p:spPr>
          <a:xfrm>
            <a:off x="5724525" y="1341438"/>
            <a:ext cx="2160588" cy="519112"/>
          </a:xfrm>
          <a:prstGeom prst="rect">
            <a:avLst/>
          </a:prstGeom>
          <a:gradFill rotWithShape="1">
            <a:gsLst>
              <a:gs pos="0">
                <a:srgbClr val="FF7B7B"/>
              </a:gs>
              <a:gs pos="50000">
                <a:srgbClr val="CCFFCC"/>
              </a:gs>
              <a:gs pos="100000">
                <a:srgbClr val="FF7B7B"/>
              </a:gs>
            </a:gsLst>
            <a:lin ang="5400000" scaled="1"/>
            <a:tileRect/>
          </a:gra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海 洋 资 源</a:t>
            </a:r>
          </a:p>
        </p:txBody>
      </p:sp>
      <p:pic>
        <p:nvPicPr>
          <p:cNvPr id="28674" name="Picture 3" descr="9bc88055564e9258f4e9225b9c82d158cebf4e9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3588" y="3873500"/>
            <a:ext cx="3573462" cy="240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4" descr="484245_084823009702_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3588" y="1270000"/>
            <a:ext cx="3573462" cy="253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5" descr="20081413373637_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27538" y="2319338"/>
            <a:ext cx="4465637" cy="3960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ext Box 6"/>
          <p:cNvSpPr txBox="1"/>
          <p:nvPr/>
        </p:nvSpPr>
        <p:spPr>
          <a:xfrm>
            <a:off x="4427538" y="2306638"/>
            <a:ext cx="2087562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海洋空间资源</a:t>
            </a:r>
          </a:p>
        </p:txBody>
      </p:sp>
      <p:sp>
        <p:nvSpPr>
          <p:cNvPr id="28678" name="Text Box 7"/>
          <p:cNvSpPr txBox="1"/>
          <p:nvPr/>
        </p:nvSpPr>
        <p:spPr>
          <a:xfrm>
            <a:off x="763588" y="3343275"/>
            <a:ext cx="2087562" cy="46037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海洋生物资源</a:t>
            </a:r>
          </a:p>
        </p:txBody>
      </p:sp>
      <p:sp>
        <p:nvSpPr>
          <p:cNvPr id="28679" name="Text Box 8"/>
          <p:cNvSpPr txBox="1"/>
          <p:nvPr/>
        </p:nvSpPr>
        <p:spPr>
          <a:xfrm>
            <a:off x="763588" y="5795963"/>
            <a:ext cx="2087562" cy="46196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  <a:hlinkClick r:id="rId5" action="ppaction://hlinksldjump"/>
              </a:rPr>
              <a:t>海洋矿产资源</a:t>
            </a:r>
            <a:endParaRPr lang="zh-CN" altLang="en-US" sz="2400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图片 119811" descr="讨论"/>
          <p:cNvPicPr>
            <a:picLocks noChangeAspect="1"/>
          </p:cNvPicPr>
          <p:nvPr/>
        </p:nvPicPr>
        <p:blipFill>
          <a:blip r:embed="rId2" cstate="email">
            <a:lum bright="-6000"/>
          </a:blip>
          <a:stretch>
            <a:fillRect/>
          </a:stretch>
        </p:blipFill>
        <p:spPr>
          <a:xfrm>
            <a:off x="133985" y="201295"/>
            <a:ext cx="3397250" cy="2909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922395" y="1447800"/>
            <a:ext cx="4743450" cy="2245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答案：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（1）社会经济的发展和科学技术的进步扩大了资源开发和保护的范围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（2）自然资源数量巨大，但又是有限的</a:t>
            </a:r>
          </a:p>
        </p:txBody>
      </p:sp>
      <p:pic>
        <p:nvPicPr>
          <p:cNvPr id="24579" name="图片 24578" descr="200205270153_32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3985" y="3456305"/>
            <a:ext cx="330581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722370" y="582295"/>
            <a:ext cx="514350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下图玲玲和贝贝的对话，说明自然资源具有哪些特征？</a:t>
            </a:r>
          </a:p>
          <a:p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/>
            <a:endParaRPr lang="en-US" altLang="zh-CN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/>
            <a:endParaRPr lang="en-US" altLang="zh-CN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/>
            <a:endParaRPr lang="en-US" altLang="zh-CN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fontAlgn="auto"/>
            <a:endParaRPr lang="en-US" altLang="zh-CN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．上图的自然资源区别吗？可分为哪些主要类型？</a:t>
            </a: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98925" y="4933315"/>
            <a:ext cx="41586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可分为可再生资源和非可再生资源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3"/>
          <p:cNvGrpSpPr/>
          <p:nvPr/>
        </p:nvGrpSpPr>
        <p:grpSpPr>
          <a:xfrm>
            <a:off x="401955" y="862013"/>
            <a:ext cx="3709988" cy="628650"/>
            <a:chOff x="530970" y="1196752"/>
            <a:chExt cx="3708846" cy="628873"/>
          </a:xfrm>
        </p:grpSpPr>
        <p:sp>
          <p:nvSpPr>
            <p:cNvPr id="32771" name="Text Box 5"/>
            <p:cNvSpPr txBox="1"/>
            <p:nvPr/>
          </p:nvSpPr>
          <p:spPr>
            <a:xfrm>
              <a:off x="1115616" y="1196752"/>
              <a:ext cx="31242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008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可再生资源</a:t>
              </a:r>
            </a:p>
          </p:txBody>
        </p:sp>
        <p:sp>
          <p:nvSpPr>
            <p:cNvPr id="3" name="KSO_Shape"/>
            <p:cNvSpPr/>
            <p:nvPr/>
          </p:nvSpPr>
          <p:spPr bwMode="auto">
            <a:xfrm>
              <a:off x="530970" y="1268214"/>
              <a:ext cx="584020" cy="557411"/>
            </a:xfrm>
            <a:custGeom>
              <a:avLst/>
              <a:gdLst>
                <a:gd name="T0" fmla="*/ 2147483646 w 9119"/>
                <a:gd name="T1" fmla="*/ 1596924574 h 11938"/>
                <a:gd name="T2" fmla="*/ 2147483646 w 9119"/>
                <a:gd name="T3" fmla="*/ 1442510745 h 11938"/>
                <a:gd name="T4" fmla="*/ 2147483646 w 9119"/>
                <a:gd name="T5" fmla="*/ 1405944415 h 11938"/>
                <a:gd name="T6" fmla="*/ 2147483646 w 9119"/>
                <a:gd name="T7" fmla="*/ 1462830957 h 11938"/>
                <a:gd name="T8" fmla="*/ 2147483646 w 9119"/>
                <a:gd name="T9" fmla="*/ 1629416649 h 11938"/>
                <a:gd name="T10" fmla="*/ 2147483646 w 9119"/>
                <a:gd name="T11" fmla="*/ 1881357447 h 11938"/>
                <a:gd name="T12" fmla="*/ 2147483646 w 9119"/>
                <a:gd name="T13" fmla="*/ 2147483646 h 11938"/>
                <a:gd name="T14" fmla="*/ 2147483646 w 9119"/>
                <a:gd name="T15" fmla="*/ 1540037872 h 11938"/>
                <a:gd name="T16" fmla="*/ 2147483646 w 9119"/>
                <a:gd name="T17" fmla="*/ 1154003457 h 11938"/>
                <a:gd name="T18" fmla="*/ 2147483646 w 9119"/>
                <a:gd name="T19" fmla="*/ 808609628 h 11938"/>
                <a:gd name="T20" fmla="*/ 2147483646 w 9119"/>
                <a:gd name="T21" fmla="*/ 503856383 h 11938"/>
                <a:gd name="T22" fmla="*/ 2147483646 w 9119"/>
                <a:gd name="T23" fmla="*/ 264112660 h 11938"/>
                <a:gd name="T24" fmla="*/ 2147483646 w 9119"/>
                <a:gd name="T25" fmla="*/ 93452872 h 11938"/>
                <a:gd name="T26" fmla="*/ 2147483646 w 9119"/>
                <a:gd name="T27" fmla="*/ 8122979 h 11938"/>
                <a:gd name="T28" fmla="*/ 2147483646 w 9119"/>
                <a:gd name="T29" fmla="*/ 8122979 h 11938"/>
                <a:gd name="T30" fmla="*/ 2147483646 w 9119"/>
                <a:gd name="T31" fmla="*/ 93452872 h 11938"/>
                <a:gd name="T32" fmla="*/ 2147483646 w 9119"/>
                <a:gd name="T33" fmla="*/ 264112660 h 11938"/>
                <a:gd name="T34" fmla="*/ 2147483646 w 9119"/>
                <a:gd name="T35" fmla="*/ 503856383 h 11938"/>
                <a:gd name="T36" fmla="*/ 2147483646 w 9119"/>
                <a:gd name="T37" fmla="*/ 808609628 h 11938"/>
                <a:gd name="T38" fmla="*/ 2147483646 w 9119"/>
                <a:gd name="T39" fmla="*/ 1154003457 h 11938"/>
                <a:gd name="T40" fmla="*/ 2147483646 w 9119"/>
                <a:gd name="T41" fmla="*/ 1540037872 h 11938"/>
                <a:gd name="T42" fmla="*/ 680918046 w 9119"/>
                <a:gd name="T43" fmla="*/ 2147483646 h 11938"/>
                <a:gd name="T44" fmla="*/ 309875015 w 9119"/>
                <a:gd name="T45" fmla="*/ 2147483646 h 11938"/>
                <a:gd name="T46" fmla="*/ 65228838 w 9119"/>
                <a:gd name="T47" fmla="*/ 2147483646 h 11938"/>
                <a:gd name="T48" fmla="*/ 0 w 9119"/>
                <a:gd name="T49" fmla="*/ 2147483646 h 11938"/>
                <a:gd name="T50" fmla="*/ 65228838 w 9119"/>
                <a:gd name="T51" fmla="*/ 2147483646 h 11938"/>
                <a:gd name="T52" fmla="*/ 309875015 w 9119"/>
                <a:gd name="T53" fmla="*/ 2147483646 h 11938"/>
                <a:gd name="T54" fmla="*/ 680918046 w 9119"/>
                <a:gd name="T55" fmla="*/ 2147483646 h 11938"/>
                <a:gd name="T56" fmla="*/ 2147483646 w 9119"/>
                <a:gd name="T57" fmla="*/ 2147483646 h 11938"/>
                <a:gd name="T58" fmla="*/ 2147483646 w 9119"/>
                <a:gd name="T59" fmla="*/ 2147483646 h 11938"/>
                <a:gd name="T60" fmla="*/ 2147483646 w 9119"/>
                <a:gd name="T61" fmla="*/ 2147483646 h 11938"/>
                <a:gd name="T62" fmla="*/ 2147483646 w 9119"/>
                <a:gd name="T63" fmla="*/ 2147483646 h 11938"/>
                <a:gd name="T64" fmla="*/ 2147483646 w 9119"/>
                <a:gd name="T65" fmla="*/ 2147483646 h 11938"/>
                <a:gd name="T66" fmla="*/ 2147483646 w 9119"/>
                <a:gd name="T67" fmla="*/ 2147483646 h 11938"/>
                <a:gd name="T68" fmla="*/ 2147483646 w 9119"/>
                <a:gd name="T69" fmla="*/ 2147483646 h 11938"/>
                <a:gd name="T70" fmla="*/ 2147483646 w 9119"/>
                <a:gd name="T71" fmla="*/ 2147483646 h 11938"/>
                <a:gd name="T72" fmla="*/ 2147483646 w 9119"/>
                <a:gd name="T73" fmla="*/ 2147483646 h 11938"/>
                <a:gd name="T74" fmla="*/ 2147483646 w 9119"/>
                <a:gd name="T75" fmla="*/ 2147483646 h 11938"/>
                <a:gd name="T76" fmla="*/ 2147483646 w 9119"/>
                <a:gd name="T77" fmla="*/ 2147483646 h 11938"/>
                <a:gd name="T78" fmla="*/ 2147483646 w 9119"/>
                <a:gd name="T79" fmla="*/ 2147483646 h 11938"/>
                <a:gd name="T80" fmla="*/ 2147483646 w 9119"/>
                <a:gd name="T81" fmla="*/ 2147483646 h 11938"/>
                <a:gd name="T82" fmla="*/ 2147483646 w 9119"/>
                <a:gd name="T83" fmla="*/ 2147483646 h 11938"/>
                <a:gd name="T84" fmla="*/ 2147483646 w 9119"/>
                <a:gd name="T85" fmla="*/ 2147483646 h 11938"/>
                <a:gd name="T86" fmla="*/ 2147483646 w 9119"/>
                <a:gd name="T87" fmla="*/ 2147483646 h 11938"/>
                <a:gd name="T88" fmla="*/ 2147483646 w 9119"/>
                <a:gd name="T89" fmla="*/ 2147483646 h 11938"/>
                <a:gd name="T90" fmla="*/ 2147483646 w 9119"/>
                <a:gd name="T91" fmla="*/ 2147483646 h 11938"/>
                <a:gd name="T92" fmla="*/ 2147483646 w 9119"/>
                <a:gd name="T93" fmla="*/ 2147483646 h 11938"/>
                <a:gd name="T94" fmla="*/ 2147483646 w 9119"/>
                <a:gd name="T95" fmla="*/ 2147483646 h 11938"/>
                <a:gd name="T96" fmla="*/ 2147483646 w 9119"/>
                <a:gd name="T97" fmla="*/ 2147483646 h 11938"/>
                <a:gd name="T98" fmla="*/ 2147483646 w 9119"/>
                <a:gd name="T99" fmla="*/ 2147483646 h 11938"/>
                <a:gd name="T100" fmla="*/ 2147483646 w 9119"/>
                <a:gd name="T101" fmla="*/ 2147483646 h 11938"/>
                <a:gd name="T102" fmla="*/ 2147483646 w 9119"/>
                <a:gd name="T103" fmla="*/ 2147483646 h 119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119" h="11938">
                  <a:moveTo>
                    <a:pt x="9066" y="2784"/>
                  </a:moveTo>
                  <a:lnTo>
                    <a:pt x="6944" y="416"/>
                  </a:lnTo>
                  <a:lnTo>
                    <a:pt x="6934" y="404"/>
                  </a:lnTo>
                  <a:lnTo>
                    <a:pt x="6922" y="393"/>
                  </a:lnTo>
                  <a:lnTo>
                    <a:pt x="6909" y="384"/>
                  </a:lnTo>
                  <a:lnTo>
                    <a:pt x="6896" y="375"/>
                  </a:lnTo>
                  <a:lnTo>
                    <a:pt x="6882" y="367"/>
                  </a:lnTo>
                  <a:lnTo>
                    <a:pt x="6867" y="361"/>
                  </a:lnTo>
                  <a:lnTo>
                    <a:pt x="6853" y="355"/>
                  </a:lnTo>
                  <a:lnTo>
                    <a:pt x="6838" y="352"/>
                  </a:lnTo>
                  <a:lnTo>
                    <a:pt x="6822" y="348"/>
                  </a:lnTo>
                  <a:lnTo>
                    <a:pt x="6807" y="347"/>
                  </a:lnTo>
                  <a:lnTo>
                    <a:pt x="6791" y="346"/>
                  </a:lnTo>
                  <a:lnTo>
                    <a:pt x="6776" y="346"/>
                  </a:lnTo>
                  <a:lnTo>
                    <a:pt x="6761" y="347"/>
                  </a:lnTo>
                  <a:lnTo>
                    <a:pt x="6745" y="350"/>
                  </a:lnTo>
                  <a:lnTo>
                    <a:pt x="6730" y="354"/>
                  </a:lnTo>
                  <a:lnTo>
                    <a:pt x="6714" y="360"/>
                  </a:lnTo>
                  <a:lnTo>
                    <a:pt x="6699" y="366"/>
                  </a:lnTo>
                  <a:lnTo>
                    <a:pt x="6685" y="373"/>
                  </a:lnTo>
                  <a:lnTo>
                    <a:pt x="6672" y="381"/>
                  </a:lnTo>
                  <a:lnTo>
                    <a:pt x="6659" y="391"/>
                  </a:lnTo>
                  <a:lnTo>
                    <a:pt x="6647" y="401"/>
                  </a:lnTo>
                  <a:lnTo>
                    <a:pt x="6636" y="412"/>
                  </a:lnTo>
                  <a:lnTo>
                    <a:pt x="6626" y="424"/>
                  </a:lnTo>
                  <a:lnTo>
                    <a:pt x="6616" y="436"/>
                  </a:lnTo>
                  <a:lnTo>
                    <a:pt x="6608" y="449"/>
                  </a:lnTo>
                  <a:lnTo>
                    <a:pt x="6601" y="463"/>
                  </a:lnTo>
                  <a:lnTo>
                    <a:pt x="6595" y="477"/>
                  </a:lnTo>
                  <a:lnTo>
                    <a:pt x="6589" y="491"/>
                  </a:lnTo>
                  <a:lnTo>
                    <a:pt x="6585" y="507"/>
                  </a:lnTo>
                  <a:lnTo>
                    <a:pt x="6582" y="522"/>
                  </a:lnTo>
                  <a:lnTo>
                    <a:pt x="6581" y="539"/>
                  </a:lnTo>
                  <a:lnTo>
                    <a:pt x="6579" y="554"/>
                  </a:lnTo>
                  <a:lnTo>
                    <a:pt x="6579" y="1320"/>
                  </a:lnTo>
                  <a:lnTo>
                    <a:pt x="3907" y="1320"/>
                  </a:lnTo>
                  <a:lnTo>
                    <a:pt x="3907" y="379"/>
                  </a:lnTo>
                  <a:lnTo>
                    <a:pt x="3906" y="360"/>
                  </a:lnTo>
                  <a:lnTo>
                    <a:pt x="3904" y="341"/>
                  </a:lnTo>
                  <a:lnTo>
                    <a:pt x="3902" y="322"/>
                  </a:lnTo>
                  <a:lnTo>
                    <a:pt x="3899" y="303"/>
                  </a:lnTo>
                  <a:lnTo>
                    <a:pt x="3895" y="284"/>
                  </a:lnTo>
                  <a:lnTo>
                    <a:pt x="3889" y="266"/>
                  </a:lnTo>
                  <a:lnTo>
                    <a:pt x="3883" y="249"/>
                  </a:lnTo>
                  <a:lnTo>
                    <a:pt x="3877" y="232"/>
                  </a:lnTo>
                  <a:lnTo>
                    <a:pt x="3869" y="215"/>
                  </a:lnTo>
                  <a:lnTo>
                    <a:pt x="3861" y="199"/>
                  </a:lnTo>
                  <a:lnTo>
                    <a:pt x="3851" y="182"/>
                  </a:lnTo>
                  <a:lnTo>
                    <a:pt x="3842" y="167"/>
                  </a:lnTo>
                  <a:lnTo>
                    <a:pt x="3831" y="153"/>
                  </a:lnTo>
                  <a:lnTo>
                    <a:pt x="3820" y="138"/>
                  </a:lnTo>
                  <a:lnTo>
                    <a:pt x="3809" y="124"/>
                  </a:lnTo>
                  <a:lnTo>
                    <a:pt x="3795" y="111"/>
                  </a:lnTo>
                  <a:lnTo>
                    <a:pt x="3782" y="98"/>
                  </a:lnTo>
                  <a:lnTo>
                    <a:pt x="3768" y="86"/>
                  </a:lnTo>
                  <a:lnTo>
                    <a:pt x="3754" y="76"/>
                  </a:lnTo>
                  <a:lnTo>
                    <a:pt x="3740" y="65"/>
                  </a:lnTo>
                  <a:lnTo>
                    <a:pt x="3724" y="54"/>
                  </a:lnTo>
                  <a:lnTo>
                    <a:pt x="3708" y="46"/>
                  </a:lnTo>
                  <a:lnTo>
                    <a:pt x="3691" y="38"/>
                  </a:lnTo>
                  <a:lnTo>
                    <a:pt x="3675" y="29"/>
                  </a:lnTo>
                  <a:lnTo>
                    <a:pt x="3658" y="23"/>
                  </a:lnTo>
                  <a:lnTo>
                    <a:pt x="3640" y="16"/>
                  </a:lnTo>
                  <a:lnTo>
                    <a:pt x="3623" y="12"/>
                  </a:lnTo>
                  <a:lnTo>
                    <a:pt x="3604" y="8"/>
                  </a:lnTo>
                  <a:lnTo>
                    <a:pt x="3585" y="5"/>
                  </a:lnTo>
                  <a:lnTo>
                    <a:pt x="3566" y="2"/>
                  </a:lnTo>
                  <a:lnTo>
                    <a:pt x="3547" y="0"/>
                  </a:lnTo>
                  <a:lnTo>
                    <a:pt x="3528" y="0"/>
                  </a:lnTo>
                  <a:lnTo>
                    <a:pt x="3508" y="0"/>
                  </a:lnTo>
                  <a:lnTo>
                    <a:pt x="3489" y="2"/>
                  </a:lnTo>
                  <a:lnTo>
                    <a:pt x="3470" y="5"/>
                  </a:lnTo>
                  <a:lnTo>
                    <a:pt x="3451" y="8"/>
                  </a:lnTo>
                  <a:lnTo>
                    <a:pt x="3433" y="12"/>
                  </a:lnTo>
                  <a:lnTo>
                    <a:pt x="3414" y="16"/>
                  </a:lnTo>
                  <a:lnTo>
                    <a:pt x="3397" y="23"/>
                  </a:lnTo>
                  <a:lnTo>
                    <a:pt x="3380" y="29"/>
                  </a:lnTo>
                  <a:lnTo>
                    <a:pt x="3363" y="38"/>
                  </a:lnTo>
                  <a:lnTo>
                    <a:pt x="3346" y="46"/>
                  </a:lnTo>
                  <a:lnTo>
                    <a:pt x="3331" y="54"/>
                  </a:lnTo>
                  <a:lnTo>
                    <a:pt x="3316" y="65"/>
                  </a:lnTo>
                  <a:lnTo>
                    <a:pt x="3300" y="76"/>
                  </a:lnTo>
                  <a:lnTo>
                    <a:pt x="3286" y="86"/>
                  </a:lnTo>
                  <a:lnTo>
                    <a:pt x="3272" y="98"/>
                  </a:lnTo>
                  <a:lnTo>
                    <a:pt x="3259" y="111"/>
                  </a:lnTo>
                  <a:lnTo>
                    <a:pt x="3246" y="124"/>
                  </a:lnTo>
                  <a:lnTo>
                    <a:pt x="3234" y="138"/>
                  </a:lnTo>
                  <a:lnTo>
                    <a:pt x="3223" y="153"/>
                  </a:lnTo>
                  <a:lnTo>
                    <a:pt x="3213" y="167"/>
                  </a:lnTo>
                  <a:lnTo>
                    <a:pt x="3203" y="182"/>
                  </a:lnTo>
                  <a:lnTo>
                    <a:pt x="3194" y="199"/>
                  </a:lnTo>
                  <a:lnTo>
                    <a:pt x="3185" y="215"/>
                  </a:lnTo>
                  <a:lnTo>
                    <a:pt x="3177" y="232"/>
                  </a:lnTo>
                  <a:lnTo>
                    <a:pt x="3171" y="249"/>
                  </a:lnTo>
                  <a:lnTo>
                    <a:pt x="3165" y="266"/>
                  </a:lnTo>
                  <a:lnTo>
                    <a:pt x="3159" y="284"/>
                  </a:lnTo>
                  <a:lnTo>
                    <a:pt x="3156" y="303"/>
                  </a:lnTo>
                  <a:lnTo>
                    <a:pt x="3152" y="322"/>
                  </a:lnTo>
                  <a:lnTo>
                    <a:pt x="3150" y="341"/>
                  </a:lnTo>
                  <a:lnTo>
                    <a:pt x="3149" y="360"/>
                  </a:lnTo>
                  <a:lnTo>
                    <a:pt x="3147" y="379"/>
                  </a:lnTo>
                  <a:lnTo>
                    <a:pt x="3147" y="1320"/>
                  </a:lnTo>
                  <a:lnTo>
                    <a:pt x="208" y="1320"/>
                  </a:lnTo>
                  <a:lnTo>
                    <a:pt x="187" y="1321"/>
                  </a:lnTo>
                  <a:lnTo>
                    <a:pt x="167" y="1324"/>
                  </a:lnTo>
                  <a:lnTo>
                    <a:pt x="147" y="1329"/>
                  </a:lnTo>
                  <a:lnTo>
                    <a:pt x="128" y="1336"/>
                  </a:lnTo>
                  <a:lnTo>
                    <a:pt x="109" y="1345"/>
                  </a:lnTo>
                  <a:lnTo>
                    <a:pt x="92" y="1355"/>
                  </a:lnTo>
                  <a:lnTo>
                    <a:pt x="76" y="1367"/>
                  </a:lnTo>
                  <a:lnTo>
                    <a:pt x="60" y="1381"/>
                  </a:lnTo>
                  <a:lnTo>
                    <a:pt x="47" y="1395"/>
                  </a:lnTo>
                  <a:lnTo>
                    <a:pt x="35" y="1412"/>
                  </a:lnTo>
                  <a:lnTo>
                    <a:pt x="25" y="1429"/>
                  </a:lnTo>
                  <a:lnTo>
                    <a:pt x="16" y="1448"/>
                  </a:lnTo>
                  <a:lnTo>
                    <a:pt x="9" y="1467"/>
                  </a:lnTo>
                  <a:lnTo>
                    <a:pt x="3" y="1487"/>
                  </a:lnTo>
                  <a:lnTo>
                    <a:pt x="1" y="1508"/>
                  </a:lnTo>
                  <a:lnTo>
                    <a:pt x="0" y="1529"/>
                  </a:lnTo>
                  <a:lnTo>
                    <a:pt x="0" y="4318"/>
                  </a:lnTo>
                  <a:lnTo>
                    <a:pt x="1" y="4340"/>
                  </a:lnTo>
                  <a:lnTo>
                    <a:pt x="3" y="4360"/>
                  </a:lnTo>
                  <a:lnTo>
                    <a:pt x="9" y="4380"/>
                  </a:lnTo>
                  <a:lnTo>
                    <a:pt x="16" y="4399"/>
                  </a:lnTo>
                  <a:lnTo>
                    <a:pt x="25" y="4418"/>
                  </a:lnTo>
                  <a:lnTo>
                    <a:pt x="35" y="4435"/>
                  </a:lnTo>
                  <a:lnTo>
                    <a:pt x="47" y="4451"/>
                  </a:lnTo>
                  <a:lnTo>
                    <a:pt x="60" y="4465"/>
                  </a:lnTo>
                  <a:lnTo>
                    <a:pt x="76" y="4480"/>
                  </a:lnTo>
                  <a:lnTo>
                    <a:pt x="92" y="4491"/>
                  </a:lnTo>
                  <a:lnTo>
                    <a:pt x="109" y="4502"/>
                  </a:lnTo>
                  <a:lnTo>
                    <a:pt x="128" y="4510"/>
                  </a:lnTo>
                  <a:lnTo>
                    <a:pt x="147" y="4517"/>
                  </a:lnTo>
                  <a:lnTo>
                    <a:pt x="167" y="4522"/>
                  </a:lnTo>
                  <a:lnTo>
                    <a:pt x="187" y="4526"/>
                  </a:lnTo>
                  <a:lnTo>
                    <a:pt x="208" y="4527"/>
                  </a:lnTo>
                  <a:lnTo>
                    <a:pt x="3147" y="4527"/>
                  </a:lnTo>
                  <a:lnTo>
                    <a:pt x="3147" y="11558"/>
                  </a:lnTo>
                  <a:lnTo>
                    <a:pt x="3149" y="11578"/>
                  </a:lnTo>
                  <a:lnTo>
                    <a:pt x="3150" y="11597"/>
                  </a:lnTo>
                  <a:lnTo>
                    <a:pt x="3152" y="11616"/>
                  </a:lnTo>
                  <a:lnTo>
                    <a:pt x="3156" y="11635"/>
                  </a:lnTo>
                  <a:lnTo>
                    <a:pt x="3159" y="11652"/>
                  </a:lnTo>
                  <a:lnTo>
                    <a:pt x="3165" y="11670"/>
                  </a:lnTo>
                  <a:lnTo>
                    <a:pt x="3171" y="11688"/>
                  </a:lnTo>
                  <a:lnTo>
                    <a:pt x="3177" y="11706"/>
                  </a:lnTo>
                  <a:lnTo>
                    <a:pt x="3185" y="11722"/>
                  </a:lnTo>
                  <a:lnTo>
                    <a:pt x="3194" y="11739"/>
                  </a:lnTo>
                  <a:lnTo>
                    <a:pt x="3203" y="11754"/>
                  </a:lnTo>
                  <a:lnTo>
                    <a:pt x="3213" y="11770"/>
                  </a:lnTo>
                  <a:lnTo>
                    <a:pt x="3223" y="11785"/>
                  </a:lnTo>
                  <a:lnTo>
                    <a:pt x="3234" y="11799"/>
                  </a:lnTo>
                  <a:lnTo>
                    <a:pt x="3246" y="11813"/>
                  </a:lnTo>
                  <a:lnTo>
                    <a:pt x="3259" y="11827"/>
                  </a:lnTo>
                  <a:lnTo>
                    <a:pt x="3272" y="11838"/>
                  </a:lnTo>
                  <a:lnTo>
                    <a:pt x="3286" y="11850"/>
                  </a:lnTo>
                  <a:lnTo>
                    <a:pt x="3300" y="11862"/>
                  </a:lnTo>
                  <a:lnTo>
                    <a:pt x="3316" y="11873"/>
                  </a:lnTo>
                  <a:lnTo>
                    <a:pt x="3331" y="11882"/>
                  </a:lnTo>
                  <a:lnTo>
                    <a:pt x="3346" y="11892"/>
                  </a:lnTo>
                  <a:lnTo>
                    <a:pt x="3363" y="11900"/>
                  </a:lnTo>
                  <a:lnTo>
                    <a:pt x="3380" y="11907"/>
                  </a:lnTo>
                  <a:lnTo>
                    <a:pt x="3397" y="11914"/>
                  </a:lnTo>
                  <a:lnTo>
                    <a:pt x="3414" y="11920"/>
                  </a:lnTo>
                  <a:lnTo>
                    <a:pt x="3433" y="11925"/>
                  </a:lnTo>
                  <a:lnTo>
                    <a:pt x="3451" y="11930"/>
                  </a:lnTo>
                  <a:lnTo>
                    <a:pt x="3470" y="11933"/>
                  </a:lnTo>
                  <a:lnTo>
                    <a:pt x="3489" y="11936"/>
                  </a:lnTo>
                  <a:lnTo>
                    <a:pt x="3508" y="11937"/>
                  </a:lnTo>
                  <a:lnTo>
                    <a:pt x="3528" y="11938"/>
                  </a:lnTo>
                  <a:lnTo>
                    <a:pt x="3547" y="11937"/>
                  </a:lnTo>
                  <a:lnTo>
                    <a:pt x="3566" y="11936"/>
                  </a:lnTo>
                  <a:lnTo>
                    <a:pt x="3585" y="11933"/>
                  </a:lnTo>
                  <a:lnTo>
                    <a:pt x="3604" y="11930"/>
                  </a:lnTo>
                  <a:lnTo>
                    <a:pt x="3623" y="11925"/>
                  </a:lnTo>
                  <a:lnTo>
                    <a:pt x="3640" y="11920"/>
                  </a:lnTo>
                  <a:lnTo>
                    <a:pt x="3658" y="11914"/>
                  </a:lnTo>
                  <a:lnTo>
                    <a:pt x="3675" y="11907"/>
                  </a:lnTo>
                  <a:lnTo>
                    <a:pt x="3691" y="11900"/>
                  </a:lnTo>
                  <a:lnTo>
                    <a:pt x="3708" y="11892"/>
                  </a:lnTo>
                  <a:lnTo>
                    <a:pt x="3724" y="11882"/>
                  </a:lnTo>
                  <a:lnTo>
                    <a:pt x="3740" y="11873"/>
                  </a:lnTo>
                  <a:lnTo>
                    <a:pt x="3754" y="11862"/>
                  </a:lnTo>
                  <a:lnTo>
                    <a:pt x="3768" y="11850"/>
                  </a:lnTo>
                  <a:lnTo>
                    <a:pt x="3782" y="11838"/>
                  </a:lnTo>
                  <a:lnTo>
                    <a:pt x="3795" y="11827"/>
                  </a:lnTo>
                  <a:lnTo>
                    <a:pt x="3809" y="11813"/>
                  </a:lnTo>
                  <a:lnTo>
                    <a:pt x="3820" y="11799"/>
                  </a:lnTo>
                  <a:lnTo>
                    <a:pt x="3831" y="11785"/>
                  </a:lnTo>
                  <a:lnTo>
                    <a:pt x="3842" y="11770"/>
                  </a:lnTo>
                  <a:lnTo>
                    <a:pt x="3851" y="11754"/>
                  </a:lnTo>
                  <a:lnTo>
                    <a:pt x="3861" y="11739"/>
                  </a:lnTo>
                  <a:lnTo>
                    <a:pt x="3869" y="11722"/>
                  </a:lnTo>
                  <a:lnTo>
                    <a:pt x="3877" y="11706"/>
                  </a:lnTo>
                  <a:lnTo>
                    <a:pt x="3883" y="11688"/>
                  </a:lnTo>
                  <a:lnTo>
                    <a:pt x="3889" y="11670"/>
                  </a:lnTo>
                  <a:lnTo>
                    <a:pt x="3895" y="11652"/>
                  </a:lnTo>
                  <a:lnTo>
                    <a:pt x="3899" y="11635"/>
                  </a:lnTo>
                  <a:lnTo>
                    <a:pt x="3902" y="11616"/>
                  </a:lnTo>
                  <a:lnTo>
                    <a:pt x="3904" y="11597"/>
                  </a:lnTo>
                  <a:lnTo>
                    <a:pt x="3906" y="11578"/>
                  </a:lnTo>
                  <a:lnTo>
                    <a:pt x="3907" y="11558"/>
                  </a:lnTo>
                  <a:lnTo>
                    <a:pt x="3907" y="4527"/>
                  </a:lnTo>
                  <a:lnTo>
                    <a:pt x="6579" y="4527"/>
                  </a:lnTo>
                  <a:lnTo>
                    <a:pt x="6579" y="5292"/>
                  </a:lnTo>
                  <a:lnTo>
                    <a:pt x="6581" y="5314"/>
                  </a:lnTo>
                  <a:lnTo>
                    <a:pt x="6584" y="5335"/>
                  </a:lnTo>
                  <a:lnTo>
                    <a:pt x="6589" y="5355"/>
                  </a:lnTo>
                  <a:lnTo>
                    <a:pt x="6596" y="5374"/>
                  </a:lnTo>
                  <a:lnTo>
                    <a:pt x="6605" y="5392"/>
                  </a:lnTo>
                  <a:lnTo>
                    <a:pt x="6615" y="5410"/>
                  </a:lnTo>
                  <a:lnTo>
                    <a:pt x="6628" y="5426"/>
                  </a:lnTo>
                  <a:lnTo>
                    <a:pt x="6641" y="5440"/>
                  </a:lnTo>
                  <a:lnTo>
                    <a:pt x="6655" y="5453"/>
                  </a:lnTo>
                  <a:lnTo>
                    <a:pt x="6672" y="5466"/>
                  </a:lnTo>
                  <a:lnTo>
                    <a:pt x="6690" y="5476"/>
                  </a:lnTo>
                  <a:lnTo>
                    <a:pt x="6707" y="5485"/>
                  </a:lnTo>
                  <a:lnTo>
                    <a:pt x="6726" y="5493"/>
                  </a:lnTo>
                  <a:lnTo>
                    <a:pt x="6746" y="5497"/>
                  </a:lnTo>
                  <a:lnTo>
                    <a:pt x="6768" y="5501"/>
                  </a:lnTo>
                  <a:lnTo>
                    <a:pt x="6789" y="5502"/>
                  </a:lnTo>
                  <a:lnTo>
                    <a:pt x="6801" y="5501"/>
                  </a:lnTo>
                  <a:lnTo>
                    <a:pt x="6814" y="5501"/>
                  </a:lnTo>
                  <a:lnTo>
                    <a:pt x="6838" y="5496"/>
                  </a:lnTo>
                  <a:lnTo>
                    <a:pt x="6860" y="5489"/>
                  </a:lnTo>
                  <a:lnTo>
                    <a:pt x="6882" y="5480"/>
                  </a:lnTo>
                  <a:lnTo>
                    <a:pt x="6903" y="5469"/>
                  </a:lnTo>
                  <a:lnTo>
                    <a:pt x="6921" y="5455"/>
                  </a:lnTo>
                  <a:lnTo>
                    <a:pt x="6938" y="5439"/>
                  </a:lnTo>
                  <a:lnTo>
                    <a:pt x="6954" y="5421"/>
                  </a:lnTo>
                  <a:lnTo>
                    <a:pt x="9066" y="3062"/>
                  </a:lnTo>
                  <a:lnTo>
                    <a:pt x="9078" y="3047"/>
                  </a:lnTo>
                  <a:lnTo>
                    <a:pt x="9089" y="3032"/>
                  </a:lnTo>
                  <a:lnTo>
                    <a:pt x="9098" y="3014"/>
                  </a:lnTo>
                  <a:lnTo>
                    <a:pt x="9105" y="2997"/>
                  </a:lnTo>
                  <a:lnTo>
                    <a:pt x="9111" y="2978"/>
                  </a:lnTo>
                  <a:lnTo>
                    <a:pt x="9116" y="2961"/>
                  </a:lnTo>
                  <a:lnTo>
                    <a:pt x="9118" y="2942"/>
                  </a:lnTo>
                  <a:lnTo>
                    <a:pt x="9119" y="2924"/>
                  </a:lnTo>
                  <a:lnTo>
                    <a:pt x="9118" y="2905"/>
                  </a:lnTo>
                  <a:lnTo>
                    <a:pt x="9116" y="2886"/>
                  </a:lnTo>
                  <a:lnTo>
                    <a:pt x="9111" y="2868"/>
                  </a:lnTo>
                  <a:lnTo>
                    <a:pt x="9105" y="2849"/>
                  </a:lnTo>
                  <a:lnTo>
                    <a:pt x="9098" y="2833"/>
                  </a:lnTo>
                  <a:lnTo>
                    <a:pt x="9089" y="2815"/>
                  </a:lnTo>
                  <a:lnTo>
                    <a:pt x="9078" y="2799"/>
                  </a:lnTo>
                  <a:lnTo>
                    <a:pt x="9066" y="2784"/>
                  </a:lnTo>
                  <a:close/>
                </a:path>
              </a:pathLst>
            </a:custGeom>
            <a:solidFill>
              <a:srgbClr val="009900"/>
            </a:solidFill>
            <a:ln>
              <a:noFill/>
            </a:ln>
          </p:spPr>
          <p:txBody>
            <a:bodyPr bIns="100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2773" name="矩形 4"/>
          <p:cNvSpPr/>
          <p:nvPr/>
        </p:nvSpPr>
        <p:spPr>
          <a:xfrm>
            <a:off x="611505" y="2691130"/>
            <a:ext cx="817880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包括气候资源、生物资源、水资源和土地资源等。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31495" y="3486785"/>
            <a:ext cx="8207375" cy="3098800"/>
            <a:chOff x="837" y="5491"/>
            <a:chExt cx="12925" cy="4880"/>
          </a:xfrm>
        </p:grpSpPr>
        <p:sp>
          <p:nvSpPr>
            <p:cNvPr id="32769" name="圆角矩形 8"/>
            <p:cNvSpPr/>
            <p:nvPr/>
          </p:nvSpPr>
          <p:spPr>
            <a:xfrm>
              <a:off x="837" y="5491"/>
              <a:ext cx="12925" cy="4880"/>
            </a:xfrm>
            <a:prstGeom prst="roundRect">
              <a:avLst>
                <a:gd name="adj" fmla="val 8648"/>
              </a:avLst>
            </a:prstGeom>
            <a:solidFill>
              <a:srgbClr val="FFC000">
                <a:alpha val="27058"/>
              </a:srgbClr>
            </a:solidFill>
            <a:ln w="9525">
              <a:noFill/>
            </a:ln>
          </p:spPr>
          <p:txBody>
            <a:bodyPr anchor="t"/>
            <a:lstStyle/>
            <a:p>
              <a:pPr eaLnBrk="0" hangingPunct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32774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3" y="6490"/>
              <a:ext cx="4085" cy="28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5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259" y="6523"/>
              <a:ext cx="4082" cy="28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6" name="图片 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680" y="6490"/>
              <a:ext cx="4082" cy="28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7" name="文本框 9"/>
            <p:cNvSpPr txBox="1"/>
            <p:nvPr/>
          </p:nvSpPr>
          <p:spPr>
            <a:xfrm>
              <a:off x="963" y="9741"/>
              <a:ext cx="12672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sz="2000" dirty="0">
                  <a:latin typeface="黑体" panose="02010609060101010101" pitchFamily="2" charset="-122"/>
                  <a:ea typeface="黑体" panose="02010609060101010101" pitchFamily="2" charset="-122"/>
                </a:rPr>
                <a:t>     收割水稻           种植绿肥作物         将绿肥耕入田地</a:t>
              </a:r>
            </a:p>
          </p:txBody>
        </p:sp>
        <p:sp>
          <p:nvSpPr>
            <p:cNvPr id="32778" name="文本框 10"/>
            <p:cNvSpPr txBox="1"/>
            <p:nvPr/>
          </p:nvSpPr>
          <p:spPr>
            <a:xfrm>
              <a:off x="4307" y="5763"/>
              <a:ext cx="5785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sz="2400" dirty="0">
                  <a:latin typeface="黑体" panose="02010609060101010101" pitchFamily="2" charset="-122"/>
                  <a:ea typeface="黑体" panose="02010609060101010101" pitchFamily="2" charset="-122"/>
                </a:rPr>
                <a:t>可循环使用的土地资源</a:t>
              </a:r>
            </a:p>
          </p:txBody>
        </p:sp>
      </p:grpSp>
      <p:sp>
        <p:nvSpPr>
          <p:cNvPr id="5" name="Text Box 3"/>
          <p:cNvSpPr txBox="1"/>
          <p:nvPr/>
        </p:nvSpPr>
        <p:spPr>
          <a:xfrm>
            <a:off x="764540" y="1490980"/>
            <a:ext cx="7613650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可以在较短时间内更新、再生、或者可以循环使用，称为可再生资源。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8110" y="66040"/>
            <a:ext cx="612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♦</a:t>
            </a:r>
            <a:r>
              <a:rPr lang="zh-CN" altLang="en-US" sz="3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可再生资源和非可再生资源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/>
          <p:nvPr/>
        </p:nvSpPr>
        <p:spPr>
          <a:xfrm>
            <a:off x="470218" y="1555750"/>
            <a:ext cx="8351837" cy="474281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400" b="1" dirty="0">
                <a:latin typeface="Arial" panose="020B0604020202020204" pitchFamily="34" charset="0"/>
              </a:rPr>
              <a:t>     </a:t>
            </a:r>
            <a:r>
              <a:rPr lang="zh-CN" altLang="en-US" sz="2400" b="1" dirty="0">
                <a:latin typeface="Arial" panose="020B0604020202020204" pitchFamily="34" charset="0"/>
              </a:rPr>
              <a:t>风能是太阳能的一种转化形式。风力发电是把风能转变为机械能，再把机械能转变为电能。中国东南沿海、新疆北部、内蒙古、甘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肃北部，是风能资源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丰富的地区。新疆达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坂城的风力发电场装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机容量达</a:t>
            </a:r>
            <a:r>
              <a:rPr lang="zh-CN" altLang="zh-CN" sz="2400" b="1" dirty="0">
                <a:latin typeface="Arial" panose="020B0604020202020204" pitchFamily="34" charset="0"/>
              </a:rPr>
              <a:t>412.9</a:t>
            </a:r>
            <a:r>
              <a:rPr lang="zh-CN" altLang="en-US" sz="2400" b="1" dirty="0">
                <a:latin typeface="Arial" panose="020B0604020202020204" pitchFamily="34" charset="0"/>
              </a:rPr>
              <a:t>兆瓦，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是目前中国最大的风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Arial" panose="020B0604020202020204" pitchFamily="34" charset="0"/>
              </a:rPr>
              <a:t>力发电场。</a:t>
            </a:r>
          </a:p>
        </p:txBody>
      </p:sp>
      <p:sp>
        <p:nvSpPr>
          <p:cNvPr id="24579" name="WordArt 3"/>
          <p:cNvSpPr/>
          <p:nvPr/>
        </p:nvSpPr>
        <p:spPr>
          <a:xfrm>
            <a:off x="3492500" y="417830"/>
            <a:ext cx="1323340" cy="6153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</a:p>
        </p:txBody>
      </p:sp>
      <p:pic>
        <p:nvPicPr>
          <p:cNvPr id="24580" name="Picture 4" descr="2531170_114150939821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492500" y="2706053"/>
            <a:ext cx="5329238" cy="350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5" descr="玲玲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503" y="200660"/>
            <a:ext cx="1127125" cy="122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4180" y="888365"/>
            <a:ext cx="3129280" cy="4862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21100" y="3213735"/>
            <a:ext cx="4638675" cy="27089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50130" y="95250"/>
            <a:ext cx="2205990" cy="31184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4005" y="6066790"/>
            <a:ext cx="8555990" cy="682625"/>
          </a:xfrm>
          <a:prstGeom prst="rect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txBody>
          <a:bodyPr wrap="square" tIns="144145" bIns="107950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这些公益广告说明了什么？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20483" descr="贝贝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210" y="2029460"/>
            <a:ext cx="1435100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6" name="文本框 20485"/>
          <p:cNvSpPr txBox="1"/>
          <p:nvPr/>
        </p:nvSpPr>
        <p:spPr>
          <a:xfrm>
            <a:off x="1757680" y="2029143"/>
            <a:ext cx="6265863" cy="224536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2" charset="-122"/>
              </a:rPr>
              <a:t>可再生资源并不是取之不竭的，由于再生速度受到自身繁殖能力和外界环境条件影响，在一定的时间和空间内，可再生资源是有限的。对于可再生资源应有计划、有限制地加以开发利用。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3954</Words>
  <Application>Microsoft Office PowerPoint</Application>
  <PresentationFormat>全屏显示(4:3)</PresentationFormat>
  <Paragraphs>433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Microsoft</cp:lastModifiedBy>
  <cp:revision>61</cp:revision>
  <dcterms:created xsi:type="dcterms:W3CDTF">2017-11-20T14:40:00Z</dcterms:created>
  <dcterms:modified xsi:type="dcterms:W3CDTF">2018-05-13T12:01:35Z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