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7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7" r:id="rId17"/>
    <p:sldId id="276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14" r:id="rId46"/>
    <p:sldId id="315" r:id="rId47"/>
    <p:sldId id="316" r:id="rId48"/>
    <p:sldId id="317" r:id="rId49"/>
    <p:sldId id="308" r:id="rId50"/>
    <p:sldId id="309" r:id="rId51"/>
    <p:sldId id="310" r:id="rId52"/>
    <p:sldId id="311" r:id="rId53"/>
    <p:sldId id="312" r:id="rId5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5" name="Picture 101" descr="bg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-26988"/>
            <a:ext cx="12240684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720" name="Rectangle 2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583499" y="692696"/>
            <a:ext cx="8832981" cy="960437"/>
          </a:xfrm>
        </p:spPr>
        <p:txBody>
          <a:bodyPr/>
          <a:lstStyle>
            <a:lvl1pPr algn="l">
              <a:defRPr sz="4800" smtClean="0"/>
            </a:lvl1pPr>
          </a:lstStyle>
          <a:p>
            <a:pPr lvl="0"/>
            <a:r>
              <a:rPr lang="zh-CN" altLang="en-US" noProof="0" dirty="0" smtClean="0"/>
              <a:t>单击此处编辑母版标题</a:t>
            </a:r>
            <a:endParaRPr lang="zh-CN" altLang="en-US" noProof="0" dirty="0" smtClean="0"/>
          </a:p>
        </p:txBody>
      </p:sp>
      <p:sp>
        <p:nvSpPr>
          <p:cNvPr id="26721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3499" y="1700808"/>
            <a:ext cx="8832981" cy="407988"/>
          </a:xfrm>
        </p:spPr>
        <p:txBody>
          <a:bodyPr anchor="ctr"/>
          <a:lstStyle>
            <a:lvl1pPr marL="0" indent="0">
              <a:buFont typeface="Wingdings" panose="05000000000000000000" pitchFamily="2" charset="2"/>
              <a:buNone/>
              <a:defRPr sz="1800" smtClean="0"/>
            </a:lvl1pPr>
          </a:lstStyle>
          <a:p>
            <a:pPr lvl="0"/>
            <a:r>
              <a:rPr lang="zh-CN" altLang="en-US" noProof="0" dirty="0" smtClean="0"/>
              <a:t>单击添加署名或公司信息</a:t>
            </a:r>
            <a:endParaRPr lang="zh-CN" altLang="en-US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8" r="82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003029"/>
            <a:ext cx="10363200" cy="1362075"/>
          </a:xfrm>
        </p:spPr>
        <p:txBody>
          <a:bodyPr anchor="t"/>
          <a:lstStyle>
            <a:lvl1pPr algn="ctr">
              <a:defRPr sz="4400" b="1" cap="all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502842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341438"/>
            <a:ext cx="5274733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41438"/>
            <a:ext cx="5274733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55573" y="404664"/>
            <a:ext cx="6816757" cy="576064"/>
          </a:xfrm>
        </p:spPr>
        <p:txBody>
          <a:bodyPr/>
          <a:lstStyle>
            <a:lvl1pPr algn="ctr">
              <a:defRPr sz="28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dirty="0" smtClean="0"/>
              <a:t>单击编辑母版标题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4017" y="260350"/>
            <a:ext cx="27432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260350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6" name="Picture 78" descr="bg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0"/>
            <a:ext cx="12240684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 14"/>
          <p:cNvSpPr/>
          <p:nvPr userDrawn="1"/>
        </p:nvSpPr>
        <p:spPr bwMode="auto">
          <a:xfrm>
            <a:off x="623392" y="260648"/>
            <a:ext cx="10945216" cy="715966"/>
          </a:xfrm>
          <a:prstGeom prst="roundRect">
            <a:avLst>
              <a:gd name="adj" fmla="val 9108"/>
            </a:avLst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 userDrawn="1"/>
        </p:nvSpPr>
        <p:spPr bwMode="auto">
          <a:xfrm>
            <a:off x="623392" y="260648"/>
            <a:ext cx="10945216" cy="715966"/>
          </a:xfrm>
          <a:prstGeom prst="roundRect">
            <a:avLst>
              <a:gd name="adj" fmla="val 9108"/>
            </a:avLst>
          </a:prstGeom>
          <a:gradFill flip="none" rotWithShape="1">
            <a:gsLst>
              <a:gs pos="0">
                <a:schemeClr val="bg1">
                  <a:lumMod val="75000"/>
                  <a:alpha val="80000"/>
                </a:schemeClr>
              </a:gs>
              <a:gs pos="100000">
                <a:schemeClr val="bg1">
                  <a:alpha val="80000"/>
                </a:schemeClr>
              </a:gs>
            </a:gsLst>
            <a:lin ang="162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19401" y="337959"/>
            <a:ext cx="192021" cy="576064"/>
            <a:chOff x="539551" y="332656"/>
            <a:chExt cx="144016" cy="576064"/>
          </a:xfrm>
        </p:grpSpPr>
        <p:sp>
          <p:nvSpPr>
            <p:cNvPr id="3" name="椭圆 2"/>
            <p:cNvSpPr/>
            <p:nvPr userDrawn="1"/>
          </p:nvSpPr>
          <p:spPr bwMode="auto">
            <a:xfrm>
              <a:off x="539551" y="332656"/>
              <a:ext cx="144016" cy="144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72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椭圆 8"/>
            <p:cNvSpPr/>
            <p:nvPr userDrawn="1"/>
          </p:nvSpPr>
          <p:spPr bwMode="auto">
            <a:xfrm>
              <a:off x="539551" y="764704"/>
              <a:ext cx="144016" cy="144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72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十字形 4"/>
            <p:cNvSpPr/>
            <p:nvPr userDrawn="1"/>
          </p:nvSpPr>
          <p:spPr bwMode="auto">
            <a:xfrm rot="1611760">
              <a:off x="561042" y="354147"/>
              <a:ext cx="101035" cy="101035"/>
            </a:xfrm>
            <a:prstGeom prst="plus">
              <a:avLst>
                <a:gd name="adj" fmla="val 3901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0" lang="zh-CN" altLang="en-US" sz="1800" b="0" u="none" strike="noStrike" cap="none" normalizeH="0" baseline="0" smtClean="0">
                <a:ln>
                  <a:noFill/>
                </a:ln>
                <a:effectLst/>
                <a:ea typeface="宋体" panose="02010600030101010101" pitchFamily="2" charset="-122"/>
              </a:endParaRPr>
            </a:p>
          </p:txBody>
        </p:sp>
        <p:sp>
          <p:nvSpPr>
            <p:cNvPr id="12" name="十字形 11"/>
            <p:cNvSpPr/>
            <p:nvPr userDrawn="1"/>
          </p:nvSpPr>
          <p:spPr bwMode="auto">
            <a:xfrm rot="1611760">
              <a:off x="561042" y="786195"/>
              <a:ext cx="101035" cy="101035"/>
            </a:xfrm>
            <a:prstGeom prst="plus">
              <a:avLst>
                <a:gd name="adj" fmla="val 3901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0" lang="zh-CN" altLang="en-US" sz="1800" b="0" u="none" strike="noStrike" cap="none" normalizeH="0" baseline="0" smtClean="0">
                <a:ln>
                  <a:noFill/>
                </a:ln>
                <a:effectLst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11280576" y="337959"/>
            <a:ext cx="192021" cy="576064"/>
            <a:chOff x="8460432" y="332656"/>
            <a:chExt cx="144016" cy="576064"/>
          </a:xfrm>
        </p:grpSpPr>
        <p:sp>
          <p:nvSpPr>
            <p:cNvPr id="10" name="椭圆 9"/>
            <p:cNvSpPr/>
            <p:nvPr userDrawn="1"/>
          </p:nvSpPr>
          <p:spPr bwMode="auto">
            <a:xfrm>
              <a:off x="8460432" y="332656"/>
              <a:ext cx="144016" cy="144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72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 userDrawn="1"/>
          </p:nvSpPr>
          <p:spPr bwMode="auto">
            <a:xfrm>
              <a:off x="8460432" y="764704"/>
              <a:ext cx="144016" cy="144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72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十字形 12"/>
            <p:cNvSpPr/>
            <p:nvPr userDrawn="1"/>
          </p:nvSpPr>
          <p:spPr bwMode="auto">
            <a:xfrm rot="1611760">
              <a:off x="8481923" y="354147"/>
              <a:ext cx="101035" cy="101035"/>
            </a:xfrm>
            <a:prstGeom prst="plus">
              <a:avLst>
                <a:gd name="adj" fmla="val 3901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0" lang="zh-CN" altLang="en-US" sz="1800" b="0" u="none" strike="noStrike" cap="none" normalizeH="0" baseline="0" smtClean="0">
                <a:ln>
                  <a:noFill/>
                </a:ln>
                <a:effectLst/>
                <a:ea typeface="宋体" panose="02010600030101010101" pitchFamily="2" charset="-122"/>
              </a:endParaRPr>
            </a:p>
          </p:txBody>
        </p:sp>
        <p:sp>
          <p:nvSpPr>
            <p:cNvPr id="14" name="十字形 13"/>
            <p:cNvSpPr/>
            <p:nvPr userDrawn="1"/>
          </p:nvSpPr>
          <p:spPr bwMode="auto">
            <a:xfrm rot="1611760">
              <a:off x="8481923" y="786195"/>
              <a:ext cx="101035" cy="101035"/>
            </a:xfrm>
            <a:prstGeom prst="plus">
              <a:avLst>
                <a:gd name="adj" fmla="val 3901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0" lang="zh-CN" altLang="en-US" sz="1800" b="0" u="none" strike="noStrike" cap="none" normalizeH="0" baseline="0" smtClean="0">
                <a:ln>
                  <a:noFill/>
                </a:ln>
                <a:effectLst/>
                <a:ea typeface="宋体" panose="02010600030101010101" pitchFamily="2" charset="-122"/>
              </a:endParaRPr>
            </a:p>
          </p:txBody>
        </p:sp>
      </p:grpSp>
      <p:sp>
        <p:nvSpPr>
          <p:cNvPr id="2051" name="Rectangle 31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24417" y="1268760"/>
            <a:ext cx="10943167" cy="503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</p:txBody>
      </p:sp>
      <p:sp>
        <p:nvSpPr>
          <p:cNvPr id="2050" name="Rectangle 27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103445" y="377589"/>
            <a:ext cx="9985109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fontAlgn="base">
        <a:spcBef>
          <a:spcPct val="0"/>
        </a:spcBef>
        <a:spcAft>
          <a:spcPct val="0"/>
        </a:spcAft>
        <a:defRPr sz="3200" b="0"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</a:gradFill>
          <a:latin typeface="方正正准黑简体" panose="02000000000000000000" pitchFamily="2" charset="-122"/>
          <a:ea typeface="方正正准黑简体" panose="02000000000000000000" pitchFamily="2" charset="-122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900" indent="-3429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marL="1143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marL="1600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600" b="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anose="0201060004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5.emf"/><Relationship Id="rId1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8.jpeg"/><Relationship Id="rId4" Type="http://schemas.openxmlformats.org/officeDocument/2006/relationships/image" Target="../media/image15.jpeg"/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xin_0230906041647296334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70" y="0"/>
            <a:ext cx="5150485" cy="319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20141115092347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55" y="0"/>
            <a:ext cx="5207000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4194175" y="2081213"/>
            <a:ext cx="17589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农民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6780213" y="2139950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农业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126" name="图片 5125" descr="4a885d70t82d128205e25&amp;690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" y="3213100"/>
            <a:ext cx="5150485" cy="364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 descr="71c33cb3hc155b3ee87a5&amp;6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880" y="3197225"/>
            <a:ext cx="5201920" cy="3643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文本框 5127"/>
          <p:cNvSpPr txBox="1"/>
          <p:nvPr/>
        </p:nvSpPr>
        <p:spPr>
          <a:xfrm>
            <a:off x="4224338" y="5445125"/>
            <a:ext cx="1920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工人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6939915" y="5444808"/>
            <a:ext cx="1584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工业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1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工业产品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115" y="239395"/>
            <a:ext cx="10457180" cy="6480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701800"/>
            <a:ext cx="104775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703705" y="3725545"/>
            <a:ext cx="9797415" cy="156845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 应当根据各地区的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自然资源条件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人口和劳动力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的状况、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市场因素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以及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现有经济基础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等来发展工业。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5" name="WordArt 4"/>
          <p:cNvSpPr/>
          <p:nvPr/>
        </p:nvSpPr>
        <p:spPr>
          <a:xfrm>
            <a:off x="4079875" y="1276350"/>
            <a:ext cx="49339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endParaRPr lang="zh-CN" altLang="en-US" sz="28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WordArt 5"/>
          <p:cNvSpPr/>
          <p:nvPr/>
        </p:nvSpPr>
        <p:spPr>
          <a:xfrm>
            <a:off x="4008438" y="1924050"/>
            <a:ext cx="63436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endParaRPr lang="zh-CN" altLang="en-US" sz="28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WordArt 6"/>
          <p:cNvSpPr/>
          <p:nvPr/>
        </p:nvSpPr>
        <p:spPr>
          <a:xfrm>
            <a:off x="3935413" y="2571750"/>
            <a:ext cx="63436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endParaRPr lang="zh-CN" altLang="en-US" sz="28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808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8" name="Picture 8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388" y="1412875"/>
            <a:ext cx="1139825" cy="140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222625" y="1412875"/>
            <a:ext cx="8107045" cy="170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 fontAlgn="auto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latin typeface="+mn-ea"/>
                <a:cs typeface="+mn-cs"/>
              </a:rPr>
              <a:t>既然工业这么重要，是不是</a:t>
            </a:r>
            <a:r>
              <a:rPr kumimoji="0" lang="zh-CN" altLang="en-US" sz="2800" b="1" kern="1200" cap="none" spc="0" normalizeH="0" baseline="0" noProof="0" dirty="0">
                <a:latin typeface="+mn-ea"/>
                <a:cs typeface="+mn-cs"/>
              </a:rPr>
              <a:t>任何地方想发展任何工业都行呢？我们根据什么条件来发展工业呢？</a:t>
            </a:r>
            <a:endParaRPr kumimoji="0" lang="zh-CN" altLang="en-US" sz="2800" b="1" kern="1200" cap="none" spc="0" normalizeH="0" baseline="0" noProof="0" dirty="0">
              <a:latin typeface="+mn-ea"/>
              <a:cs typeface="+mn-cs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sz="2800" b="1" kern="1200" cap="none" spc="0" normalizeH="0" baseline="0" noProof="0" dirty="0"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240915" y="1778000"/>
            <a:ext cx="884936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       </a:t>
            </a:r>
            <a:r>
              <a:rPr lang="zh-CN" altLang="en-US" sz="2800" b="1">
                <a:latin typeface="Arial" panose="020B0604020202020204" pitchFamily="34" charset="0"/>
              </a:rPr>
              <a:t>天津周围有大港油田和长芦盐场，它们为天津的石油化工工业和盐化学工业提供了丰富的原料，使天津成为了我国基础化学工业中心之一。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pic>
        <p:nvPicPr>
          <p:cNvPr id="14339" name="图片 14338" descr="20090505_5329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385" y="3439795"/>
            <a:ext cx="4895215" cy="3265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1011195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0" y="3484880"/>
            <a:ext cx="5128895" cy="317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矩形 14340"/>
          <p:cNvSpPr/>
          <p:nvPr/>
        </p:nvSpPr>
        <p:spPr>
          <a:xfrm>
            <a:off x="4967605" y="908685"/>
            <a:ext cx="1315720" cy="6553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2" name="图片 14341" descr="玲玲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905" y="403860"/>
            <a:ext cx="1350010" cy="1664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b2f334119be62852cb80c4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92150"/>
            <a:ext cx="9144000" cy="6192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5362"/>
          <p:cNvSpPr/>
          <p:nvPr/>
        </p:nvSpPr>
        <p:spPr>
          <a:xfrm>
            <a:off x="3432175" y="2997200"/>
            <a:ext cx="533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6000" b="0">
                <a:ln w="317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中国工业的发展</a:t>
            </a:r>
            <a:endParaRPr lang="zh-CN" altLang="en-US" sz="6000" b="0">
              <a:ln w="31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4086860" y="5989955"/>
            <a:ext cx="4480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>
                <a:latin typeface="Arial" panose="020B0604020202020204" pitchFamily="34" charset="0"/>
              </a:rPr>
              <a:t>中国主要工业产品产量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12291" name="图片 12290" descr="地理新产量-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6841"/>
          <a:stretch>
            <a:fillRect/>
          </a:stretch>
        </p:blipFill>
        <p:spPr>
          <a:xfrm>
            <a:off x="1052195" y="948055"/>
            <a:ext cx="9779000" cy="4370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1483995" y="876300"/>
            <a:ext cx="2921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1978</a:t>
            </a:r>
            <a:r>
              <a:rPr lang="zh-CN" altLang="en-US">
                <a:latin typeface="Arial" panose="020B0604020202020204" pitchFamily="34" charset="0"/>
              </a:rPr>
              <a:t>年             </a:t>
            </a:r>
            <a:r>
              <a:rPr lang="en-US" altLang="zh-CN">
                <a:latin typeface="Arial" panose="020B0604020202020204" pitchFamily="34" charset="0"/>
              </a:rPr>
              <a:t>2011</a:t>
            </a:r>
            <a:r>
              <a:rPr lang="zh-CN" altLang="en-US">
                <a:latin typeface="Arial" panose="020B0604020202020204" pitchFamily="34" charset="0"/>
              </a:rPr>
              <a:t>年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387475" y="4231005"/>
            <a:ext cx="7670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6.38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1895475" y="2272030"/>
            <a:ext cx="921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35.20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2484120" y="2548890"/>
            <a:ext cx="921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31.78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2887345" y="1306830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683.27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3462655" y="305117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25.66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4066540" y="146113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460.37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192395" y="3332480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20.85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5780405" y="414718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10.30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6303010" y="142049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619.80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6864985" y="379285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14.90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7434580" y="133286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1841.89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8037195" y="490918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0.38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8517890" y="114871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12400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6" name="文本框 12305"/>
          <p:cNvSpPr txBox="1"/>
          <p:nvPr/>
        </p:nvSpPr>
        <p:spPr>
          <a:xfrm>
            <a:off x="9184005" y="473646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2.80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7" name="文本框 12306"/>
          <p:cNvSpPr txBox="1"/>
          <p:nvPr/>
        </p:nvSpPr>
        <p:spPr>
          <a:xfrm>
            <a:off x="9602470" y="122491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8699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8" name="文本框 12307"/>
          <p:cNvSpPr txBox="1"/>
          <p:nvPr/>
        </p:nvSpPr>
        <p:spPr>
          <a:xfrm>
            <a:off x="4627880" y="4832985"/>
            <a:ext cx="1152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0.65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1341755" y="5307965"/>
            <a:ext cx="1306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原煤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8</a:t>
            </a:r>
            <a:r>
              <a:rPr lang="zh-CN" altLang="en-US">
                <a:latin typeface="Arial" panose="020B0604020202020204" pitchFamily="34" charset="0"/>
              </a:rPr>
              <a:t>吨）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0" name="文本框 12309"/>
          <p:cNvSpPr txBox="1"/>
          <p:nvPr/>
        </p:nvSpPr>
        <p:spPr>
          <a:xfrm>
            <a:off x="2480310" y="5301615"/>
            <a:ext cx="1306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粗钢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6</a:t>
            </a:r>
            <a:r>
              <a:rPr lang="zh-CN" altLang="en-US">
                <a:latin typeface="Arial" panose="020B0604020202020204" pitchFamily="34" charset="0"/>
              </a:rPr>
              <a:t>吨）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1" name="文本框 12310"/>
          <p:cNvSpPr txBox="1"/>
          <p:nvPr/>
        </p:nvSpPr>
        <p:spPr>
          <a:xfrm>
            <a:off x="3544570" y="5347335"/>
            <a:ext cx="1644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发电量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10</a:t>
            </a:r>
            <a:r>
              <a:rPr lang="zh-CN" altLang="en-US">
                <a:latin typeface="Arial" panose="020B0604020202020204" pitchFamily="34" charset="0"/>
              </a:rPr>
              <a:t>千瓦时）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2" name="文本框 12311"/>
          <p:cNvSpPr txBox="1"/>
          <p:nvPr/>
        </p:nvSpPr>
        <p:spPr>
          <a:xfrm>
            <a:off x="4918075" y="5332095"/>
            <a:ext cx="1306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水泥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8</a:t>
            </a:r>
            <a:r>
              <a:rPr lang="zh-CN" altLang="en-US">
                <a:latin typeface="Arial" panose="020B0604020202020204" pitchFamily="34" charset="0"/>
              </a:rPr>
              <a:t>吨）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3" name="文本框 12312"/>
          <p:cNvSpPr txBox="1"/>
          <p:nvPr/>
        </p:nvSpPr>
        <p:spPr>
          <a:xfrm>
            <a:off x="6025515" y="5332095"/>
            <a:ext cx="1306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布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8</a:t>
            </a:r>
            <a:r>
              <a:rPr lang="zh-CN" altLang="en-US">
                <a:latin typeface="Arial" panose="020B0604020202020204" pitchFamily="34" charset="0"/>
              </a:rPr>
              <a:t>米）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4" name="文本框 12313"/>
          <p:cNvSpPr txBox="1"/>
          <p:nvPr/>
        </p:nvSpPr>
        <p:spPr>
          <a:xfrm>
            <a:off x="7064375" y="5347335"/>
            <a:ext cx="1306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汽车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4</a:t>
            </a:r>
            <a:r>
              <a:rPr lang="zh-CN" altLang="en-US">
                <a:latin typeface="Arial" panose="020B0604020202020204" pitchFamily="34" charset="0"/>
              </a:rPr>
              <a:t>辆）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5" name="文本框 12314"/>
          <p:cNvSpPr txBox="1"/>
          <p:nvPr/>
        </p:nvSpPr>
        <p:spPr>
          <a:xfrm>
            <a:off x="8041640" y="5377815"/>
            <a:ext cx="14611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彩色电视机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4</a:t>
            </a:r>
            <a:r>
              <a:rPr lang="zh-CN" altLang="en-US">
                <a:latin typeface="Arial" panose="020B0604020202020204" pitchFamily="34" charset="0"/>
              </a:rPr>
              <a:t>台）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6" name="文本框 12315"/>
          <p:cNvSpPr txBox="1"/>
          <p:nvPr/>
        </p:nvSpPr>
        <p:spPr>
          <a:xfrm>
            <a:off x="9340215" y="5349240"/>
            <a:ext cx="1306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>
                <a:latin typeface="Arial" panose="020B0604020202020204" pitchFamily="34" charset="0"/>
              </a:rPr>
              <a:t>电冰箱</a:t>
            </a:r>
            <a:endParaRPr lang="zh-CN" altLang="en-US">
              <a:latin typeface="Arial" panose="020B0604020202020204" pitchFamily="34" charset="0"/>
            </a:endParaRPr>
          </a:p>
          <a:p>
            <a:pPr algn="ctr"/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x10</a:t>
            </a:r>
            <a:r>
              <a:rPr lang="en-US" altLang="zh-CN" baseline="30000">
                <a:latin typeface="Arial" panose="020B0604020202020204" pitchFamily="34" charset="0"/>
              </a:rPr>
              <a:t>4</a:t>
            </a:r>
            <a:r>
              <a:rPr lang="zh-CN" altLang="en-US">
                <a:latin typeface="Arial" panose="020B0604020202020204" pitchFamily="34" charset="0"/>
              </a:rPr>
              <a:t>台）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17" name="文本框 12316"/>
          <p:cNvSpPr txBox="1"/>
          <p:nvPr/>
        </p:nvSpPr>
        <p:spPr>
          <a:xfrm>
            <a:off x="5799455" y="556260"/>
            <a:ext cx="4394835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工业品产量增长迅速</a:t>
            </a:r>
            <a:endParaRPr lang="zh-CN" altLang="en-US" sz="32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524000" y="1932305"/>
            <a:ext cx="4495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6700"/>
            <a:endParaRPr lang="en-US" altLang="zh-CN" sz="700" b="0">
              <a:latin typeface="Arial" panose="020B0604020202020204" pitchFamily="34" charset="0"/>
            </a:endParaRPr>
          </a:p>
          <a:p>
            <a:pPr indent="266700" eaLnBrk="0" hangingPunct="0"/>
            <a:endParaRPr lang="en-US" altLang="zh-CN" sz="1800" b="0">
              <a:latin typeface="Arial" panose="020B0604020202020204" pitchFamily="34" charset="0"/>
            </a:endParaRPr>
          </a:p>
        </p:txBody>
      </p:sp>
      <p:graphicFrame>
        <p:nvGraphicFramePr>
          <p:cNvPr id="17411" name="表格 17410"/>
          <p:cNvGraphicFramePr/>
          <p:nvPr/>
        </p:nvGraphicFramePr>
        <p:xfrm>
          <a:off x="1200785" y="1611630"/>
          <a:ext cx="9862185" cy="4337685"/>
        </p:xfrm>
        <a:graphic>
          <a:graphicData uri="http://schemas.openxmlformats.org/drawingml/2006/table">
            <a:tbl>
              <a:tblPr/>
              <a:tblGrid>
                <a:gridCol w="1384935"/>
                <a:gridCol w="1210945"/>
                <a:gridCol w="1210945"/>
                <a:gridCol w="1211580"/>
                <a:gridCol w="1210945"/>
                <a:gridCol w="1210945"/>
                <a:gridCol w="1210945"/>
                <a:gridCol w="1210945"/>
              </a:tblGrid>
              <a:tr h="71056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项目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1978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1980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1990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2000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2008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2009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2010</a:t>
                      </a:r>
                      <a:r>
                        <a:rPr lang="zh-CN" altLang="en-US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年</a:t>
                      </a:r>
                      <a:endParaRPr lang="zh-CN" altLang="en-US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粗钢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煤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原油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8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发电量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7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水泥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化肥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棉布</a:t>
                      </a:r>
                      <a:endParaRPr lang="zh-CN" altLang="en-US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8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94" name="矩形 17493"/>
          <p:cNvSpPr/>
          <p:nvPr/>
        </p:nvSpPr>
        <p:spPr>
          <a:xfrm>
            <a:off x="2135188" y="474345"/>
            <a:ext cx="82804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中国工业主要产品产量居世界的位次</a:t>
            </a:r>
            <a:endParaRPr lang="zh-CN" altLang="en-US" sz="2400" b="1">
              <a:latin typeface="楷体_GB2312" pitchFamily="1" charset="-122"/>
              <a:ea typeface="楷体_GB2312" pitchFamily="1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资料来源：联合国统计月报数据库、联合国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FAO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数据库。</a:t>
            </a:r>
            <a:endParaRPr lang="zh-CN" altLang="en-US" sz="24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7495" name="文本框 17494"/>
          <p:cNvSpPr txBox="1"/>
          <p:nvPr/>
        </p:nvSpPr>
        <p:spPr>
          <a:xfrm>
            <a:off x="3368040" y="6073140"/>
            <a:ext cx="6094095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许多工业品产量居世界首位或前列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1631950" y="784225"/>
            <a:ext cx="9780270" cy="5041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</a:pPr>
            <a:r>
              <a:rPr lang="en-US" altLang="zh-CN" sz="2800" b="1">
                <a:latin typeface="仿宋_GB2312" pitchFamily="1" charset="-122"/>
                <a:ea typeface="仿宋_GB2312" pitchFamily="1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阅读下列材料，归纳中国工业发展的特点。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latin typeface="仿宋_GB2312" pitchFamily="1" charset="-122"/>
                <a:ea typeface="仿宋_GB2312" pitchFamily="1" charset="-122"/>
              </a:rPr>
              <a:t>    材料一  新中国成立以后，许多工业部门从无到有迅速建立起来，如汽车、飞机、船舶、矿山设备、发电设备、精密仪表、石油化工、核工业、电子工业、宇航工业等。生产部门需要的燃料动力、原材料、机械设备和生产技术，在国内基本上能成配套生产。消费资料的生产部门种类丰富，快速增长，产品丰富。</a:t>
            </a:r>
            <a:endParaRPr lang="zh-CN" altLang="en-US" sz="2800" b="1">
              <a:latin typeface="仿宋_GB2312" pitchFamily="1" charset="-122"/>
              <a:ea typeface="仿宋_GB2312" pitchFamily="1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latin typeface="仿宋_GB2312" pitchFamily="1" charset="-122"/>
                <a:ea typeface="仿宋_GB2312" pitchFamily="1" charset="-122"/>
              </a:rPr>
              <a:t>    材料二  近几十年来，中国工业生产机械化和自动化水平大有提高；新技术开发应用取得了显著效果；某些高新技术产业已具有一定规模，有的已经达到了世界先进水平。</a:t>
            </a:r>
            <a:r>
              <a:rPr lang="zh-CN" altLang="en-US" sz="2800" b="1">
                <a:latin typeface="Arial" panose="020B0604020202020204" pitchFamily="34" charset="0"/>
              </a:rPr>
              <a:t>    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370205" y="6049010"/>
            <a:ext cx="10823575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中国工业生产的技术水平不断提高，已形成门类齐全的工业体系。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1092200" y="784225"/>
            <a:ext cx="1116330" cy="518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中国工业的空间分布变化图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1540" y="1419225"/>
            <a:ext cx="7564755" cy="5401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248410" y="692150"/>
            <a:ext cx="1391920" cy="6248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2971165" y="589915"/>
            <a:ext cx="76612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</a:rPr>
              <a:t>阅读 “</a:t>
            </a:r>
            <a:r>
              <a:rPr lang="en-US" altLang="zh-CN" sz="2400" b="1">
                <a:latin typeface="Arial" panose="020B0604020202020204" pitchFamily="34" charset="0"/>
              </a:rPr>
              <a:t>1949</a:t>
            </a:r>
            <a:r>
              <a:rPr lang="zh-CN" altLang="en-US" sz="2400" b="1">
                <a:latin typeface="Arial" panose="020B0604020202020204" pitchFamily="34" charset="0"/>
              </a:rPr>
              <a:t>年至改革开放之前中国工业分布变化示意图”，说出此阶段中国工业分布变化特点。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410970" y="5005705"/>
            <a:ext cx="9796780" cy="1770380"/>
          </a:xfrm>
          <a:prstGeom prst="rect">
            <a:avLst/>
          </a:prstGeom>
          <a:solidFill>
            <a:srgbClr val="FFFF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过去，我国工业集中分布在沿海。新中国成立后，对沿海地区的工业进行了改造，在中西部地区兴建了一系列工业中心或工业基地。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935990" y="1948815"/>
            <a:ext cx="10753090" cy="4399915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280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改革开放以来中国工业布局的变化</a:t>
            </a:r>
            <a:endParaRPr lang="zh-CN" altLang="en-US" sz="280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Arial" panose="020B0604020202020204" pitchFamily="34" charset="0"/>
              </a:rPr>
              <a:t>       改革开放以来，国家大力发展外向型经济，注重发挥劳动力资源丰富的优势，工业布局以沿海地区相对集中。近些年来，国家对工业结构进行了重大调整，陆续淘汰了一些落后产能和污染企业，高新技术产业和战略性新兴产业获得长足发展，工业布局趋于相对均衡。东部沿海工业得以改造提升，东北老工业基地得以全面振兴，中西部地区工业得以拓展和升级。许多城市将内城区的工业企业搬造到郊县的工业园区，改善了工业布局和人居环境。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5476240" y="896620"/>
            <a:ext cx="1239520" cy="6864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4" name="图片 20483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2095" y="391478"/>
            <a:ext cx="1139825" cy="14049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5108575" y="3119438"/>
            <a:ext cx="28432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" name="直接连接符 1"/>
          <p:cNvCxnSpPr/>
          <p:nvPr/>
        </p:nvCxnSpPr>
        <p:spPr>
          <a:xfrm>
            <a:off x="8508365" y="4653598"/>
            <a:ext cx="28432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" name="直接连接符 2"/>
          <p:cNvCxnSpPr/>
          <p:nvPr/>
        </p:nvCxnSpPr>
        <p:spPr>
          <a:xfrm flipV="1">
            <a:off x="1032510" y="5218430"/>
            <a:ext cx="796290" cy="63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烟"/>
          <p:cNvPicPr>
            <a:picLocks noChangeAspect="1"/>
          </p:cNvPicPr>
          <p:nvPr/>
        </p:nvPicPr>
        <p:blipFill>
          <a:blip r:embed="rId1"/>
          <a:srcRect b="5635"/>
          <a:stretch>
            <a:fillRect/>
          </a:stretch>
        </p:blipFill>
        <p:spPr>
          <a:xfrm>
            <a:off x="240665" y="-26670"/>
            <a:ext cx="650303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新工业园区"/>
          <p:cNvPicPr>
            <a:picLocks noChangeAspect="1"/>
          </p:cNvPicPr>
          <p:nvPr/>
        </p:nvPicPr>
        <p:blipFill>
          <a:blip r:embed="rId2"/>
          <a:srcRect l="8659" t="8669"/>
          <a:stretch>
            <a:fillRect/>
          </a:stretch>
        </p:blipFill>
        <p:spPr>
          <a:xfrm>
            <a:off x="5509895" y="3081020"/>
            <a:ext cx="6381115" cy="3754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4"/>
          <p:cNvSpPr txBox="1"/>
          <p:nvPr/>
        </p:nvSpPr>
        <p:spPr>
          <a:xfrm>
            <a:off x="1423035" y="4814570"/>
            <a:ext cx="22320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拆除污染严重的工厂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7609205" y="2466975"/>
            <a:ext cx="2766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新建工业园区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44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2135879" y="1494622"/>
            <a:ext cx="6624736" cy="960437"/>
          </a:xfrm>
        </p:spPr>
        <p:txBody>
          <a:bodyPr/>
          <a:lstStyle/>
          <a:p>
            <a:r>
              <a:rPr lang="zh-CN" altLang="en-US" sz="6000" b="1" dirty="0" smtClean="0">
                <a:gradFill flip="none" rotWithShape="1">
                  <a:gsLst>
                    <a:gs pos="0">
                      <a:srgbClr val="181520"/>
                    </a:gs>
                    <a:gs pos="100000">
                      <a:srgbClr val="503D97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第二节  工 业</a:t>
            </a:r>
            <a:endParaRPr lang="zh-CN" altLang="en-US" sz="6000" b="1" dirty="0" smtClean="0">
              <a:gradFill flip="none" rotWithShape="1">
                <a:gsLst>
                  <a:gs pos="0">
                    <a:srgbClr val="181520"/>
                  </a:gs>
                  <a:gs pos="100000">
                    <a:srgbClr val="503D97"/>
                  </a:gs>
                </a:gsLst>
                <a:lin ang="18900000" scaled="1"/>
                <a:tileRect/>
              </a:gra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4431665" y="1856740"/>
            <a:ext cx="5706745" cy="252222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根据所见所闻，说一说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家乡工业的发展情况。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2" name="图片 22531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0940" y="1241425"/>
            <a:ext cx="2672080" cy="329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 descr="白色大理石"/>
          <p:cNvSpPr/>
          <p:nvPr/>
        </p:nvSpPr>
        <p:spPr>
          <a:xfrm>
            <a:off x="3415665" y="1057275"/>
            <a:ext cx="4552315" cy="8845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200" b="1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中国工业的分布</a:t>
            </a:r>
            <a:endParaRPr lang="zh-CN" altLang="en-US" sz="3200" b="1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555" name="组合 23554"/>
          <p:cNvGrpSpPr/>
          <p:nvPr/>
        </p:nvGrpSpPr>
        <p:grpSpPr>
          <a:xfrm>
            <a:off x="2991486" y="2355850"/>
            <a:ext cx="5864224" cy="4116388"/>
            <a:chOff x="-313" y="0"/>
            <a:chExt cx="3694" cy="2593"/>
          </a:xfrm>
        </p:grpSpPr>
        <p:sp>
          <p:nvSpPr>
            <p:cNvPr id="23556" name="文本框 23555"/>
            <p:cNvSpPr txBox="1"/>
            <p:nvPr/>
          </p:nvSpPr>
          <p:spPr>
            <a:xfrm>
              <a:off x="2338" y="1629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纺织工业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57" name="文本框 23556"/>
            <p:cNvSpPr txBox="1"/>
            <p:nvPr/>
          </p:nvSpPr>
          <p:spPr>
            <a:xfrm>
              <a:off x="2338" y="1976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食品工业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58" name="文本框 23557"/>
            <p:cNvSpPr txBox="1"/>
            <p:nvPr/>
          </p:nvSpPr>
          <p:spPr>
            <a:xfrm>
              <a:off x="-313" y="798"/>
              <a:ext cx="503" cy="1666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t">
              <a:spAutoFit/>
            </a:bodyPr>
            <a:p>
              <a:r>
                <a:rPr lang="zh-CN" altLang="en-US" sz="4000" b="1">
                  <a:solidFill>
                    <a:srgbClr val="9966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</a:rPr>
                <a:t>工业的分类</a:t>
              </a:r>
              <a:endParaRPr lang="zh-CN" altLang="en-US" sz="4000" b="1">
                <a:solidFill>
                  <a:srgbClr val="9966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59" name="文本框 23558"/>
            <p:cNvSpPr txBox="1"/>
            <p:nvPr/>
          </p:nvSpPr>
          <p:spPr>
            <a:xfrm>
              <a:off x="909" y="576"/>
              <a:ext cx="1080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>
                  <a:latin typeface="Arial" panose="020B0604020202020204" pitchFamily="34" charset="0"/>
                  <a:ea typeface="黑体" panose="02010609060101010101" pitchFamily="2" charset="-122"/>
                </a:rPr>
                <a:t>重工业</a:t>
              </a:r>
              <a:endParaRPr lang="zh-CN" altLang="en-US" sz="40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0" name="文本框 23559"/>
            <p:cNvSpPr txBox="1"/>
            <p:nvPr/>
          </p:nvSpPr>
          <p:spPr>
            <a:xfrm>
              <a:off x="909" y="1944"/>
              <a:ext cx="1080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>
                  <a:solidFill>
                    <a:srgbClr val="0099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轻工业</a:t>
              </a:r>
              <a:endParaRPr lang="zh-CN" altLang="en-US" sz="4000" b="1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1" name="文本框 23560"/>
            <p:cNvSpPr txBox="1"/>
            <p:nvPr/>
          </p:nvSpPr>
          <p:spPr>
            <a:xfrm>
              <a:off x="2338" y="0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能源工业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2" name="文本框 23561"/>
            <p:cNvSpPr txBox="1"/>
            <p:nvPr/>
          </p:nvSpPr>
          <p:spPr>
            <a:xfrm>
              <a:off x="2338" y="614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机械工业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3" name="文本框 23562"/>
            <p:cNvSpPr txBox="1"/>
            <p:nvPr/>
          </p:nvSpPr>
          <p:spPr>
            <a:xfrm>
              <a:off x="2338" y="312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钢铁工业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4" name="文本框 23563"/>
            <p:cNvSpPr txBox="1"/>
            <p:nvPr/>
          </p:nvSpPr>
          <p:spPr>
            <a:xfrm>
              <a:off x="2338" y="932"/>
              <a:ext cx="10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化学工业</a:t>
              </a:r>
              <a:endPara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5" name="文本框 23564"/>
            <p:cNvSpPr txBox="1"/>
            <p:nvPr/>
          </p:nvSpPr>
          <p:spPr>
            <a:xfrm>
              <a:off x="2383" y="1204"/>
              <a:ext cx="5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……</a:t>
              </a:r>
              <a:endPara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6" name="文本框 23565"/>
            <p:cNvSpPr txBox="1"/>
            <p:nvPr/>
          </p:nvSpPr>
          <p:spPr>
            <a:xfrm>
              <a:off x="2429" y="2264"/>
              <a:ext cx="5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……</a:t>
              </a:r>
              <a:endPara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3567" name="直接连接符 23566"/>
            <p:cNvSpPr/>
            <p:nvPr/>
          </p:nvSpPr>
          <p:spPr>
            <a:xfrm>
              <a:off x="414" y="765"/>
              <a:ext cx="0" cy="1373"/>
            </a:xfrm>
            <a:prstGeom prst="line">
              <a:avLst/>
            </a:prstGeom>
            <a:ln w="5080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8" name="直接连接符 23567"/>
            <p:cNvSpPr/>
            <p:nvPr/>
          </p:nvSpPr>
          <p:spPr>
            <a:xfrm>
              <a:off x="404" y="2128"/>
              <a:ext cx="545" cy="0"/>
            </a:xfrm>
            <a:prstGeom prst="line">
              <a:avLst/>
            </a:prstGeom>
            <a:ln w="5080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9" name="直接连接符 23568"/>
            <p:cNvSpPr/>
            <p:nvPr/>
          </p:nvSpPr>
          <p:spPr>
            <a:xfrm>
              <a:off x="404" y="757"/>
              <a:ext cx="545" cy="0"/>
            </a:xfrm>
            <a:prstGeom prst="line">
              <a:avLst/>
            </a:prstGeom>
            <a:ln w="5080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0" name="直接连接符 23569"/>
            <p:cNvSpPr/>
            <p:nvPr/>
          </p:nvSpPr>
          <p:spPr>
            <a:xfrm>
              <a:off x="1930" y="766"/>
              <a:ext cx="363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1" name="未知"/>
            <p:cNvSpPr/>
            <p:nvPr/>
          </p:nvSpPr>
          <p:spPr>
            <a:xfrm>
              <a:off x="2063" y="151"/>
              <a:ext cx="3" cy="1242"/>
            </a:xfrm>
            <a:custGeom>
              <a:avLst/>
              <a:gdLst/>
              <a:ahLst/>
              <a:cxnLst/>
              <a:pathLst>
                <a:path w="3" h="1242">
                  <a:moveTo>
                    <a:pt x="3" y="0"/>
                  </a:moveTo>
                  <a:lnTo>
                    <a:pt x="0" y="1242"/>
                  </a:lnTo>
                </a:path>
              </a:pathLst>
            </a:custGeom>
            <a:noFill/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 b="1"/>
            </a:p>
          </p:txBody>
        </p:sp>
        <p:sp>
          <p:nvSpPr>
            <p:cNvPr id="23572" name="直接连接符 23571"/>
            <p:cNvSpPr/>
            <p:nvPr/>
          </p:nvSpPr>
          <p:spPr>
            <a:xfrm>
              <a:off x="2066" y="1083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3" name="直接连接符 23572"/>
            <p:cNvSpPr/>
            <p:nvPr/>
          </p:nvSpPr>
          <p:spPr>
            <a:xfrm>
              <a:off x="2066" y="448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直接连接符 23573"/>
            <p:cNvSpPr/>
            <p:nvPr/>
          </p:nvSpPr>
          <p:spPr>
            <a:xfrm>
              <a:off x="2066" y="151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5" name="直接连接符 23574"/>
            <p:cNvSpPr/>
            <p:nvPr/>
          </p:nvSpPr>
          <p:spPr>
            <a:xfrm>
              <a:off x="2066" y="1810"/>
              <a:ext cx="0" cy="636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6" name="直接连接符 23575"/>
            <p:cNvSpPr/>
            <p:nvPr/>
          </p:nvSpPr>
          <p:spPr>
            <a:xfrm>
              <a:off x="2066" y="1810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7" name="直接连接符 23576"/>
            <p:cNvSpPr/>
            <p:nvPr/>
          </p:nvSpPr>
          <p:spPr>
            <a:xfrm>
              <a:off x="2066" y="2446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8" name="直接连接符 23577"/>
            <p:cNvSpPr/>
            <p:nvPr/>
          </p:nvSpPr>
          <p:spPr>
            <a:xfrm>
              <a:off x="1975" y="2128"/>
              <a:ext cx="318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9" name="直接连接符 23578"/>
            <p:cNvSpPr/>
            <p:nvPr/>
          </p:nvSpPr>
          <p:spPr>
            <a:xfrm>
              <a:off x="2066" y="1401"/>
              <a:ext cx="227" cy="0"/>
            </a:xfrm>
            <a:prstGeom prst="line">
              <a:avLst/>
            </a:prstGeom>
            <a:ln w="2857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0" name="直接连接符 23579"/>
            <p:cNvSpPr/>
            <p:nvPr/>
          </p:nvSpPr>
          <p:spPr>
            <a:xfrm>
              <a:off x="186" y="1478"/>
              <a:ext cx="218" cy="0"/>
            </a:xfrm>
            <a:prstGeom prst="line">
              <a:avLst/>
            </a:prstGeom>
            <a:ln w="5080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2"/>
          <p:cNvSpPr>
            <a:spLocks noChangeArrowheads="1" noChangeShapeType="1"/>
          </p:cNvSpPr>
          <p:nvPr/>
        </p:nvSpPr>
        <p:spPr bwMode="auto">
          <a:xfrm>
            <a:off x="1137285" y="790575"/>
            <a:ext cx="1777365" cy="4445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、能源工业</a:t>
            </a:r>
            <a:endParaRPr kumimoji="0" lang="zh-CN" altLang="en-US" sz="2400" b="1" i="0" u="none" strike="noStrike" kern="1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6" name="Group 3"/>
          <p:cNvGraphicFramePr>
            <a:graphicFrameLocks noGrp="1"/>
          </p:cNvGraphicFramePr>
          <p:nvPr/>
        </p:nvGraphicFramePr>
        <p:xfrm>
          <a:off x="1294765" y="4184650"/>
          <a:ext cx="9333865" cy="2197100"/>
        </p:xfrm>
        <a:graphic>
          <a:graphicData uri="http://schemas.openxmlformats.org/drawingml/2006/table">
            <a:tbl>
              <a:tblPr/>
              <a:tblGrid>
                <a:gridCol w="1167130"/>
                <a:gridCol w="2112010"/>
                <a:gridCol w="1049020"/>
                <a:gridCol w="1054735"/>
                <a:gridCol w="1161415"/>
                <a:gridCol w="2789555"/>
              </a:tblGrid>
              <a:tr h="6102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年 份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（年）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能源生产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总量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(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万吨标准煤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)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占能源生产总量的比重 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(%)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97663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原 煤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原 油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天然气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水电、核电、风电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0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2011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317987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77.8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9.1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4.3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8.8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524000" y="1428115"/>
            <a:ext cx="91046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在重工业当中，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能源工业是处于基础地位</a:t>
            </a:r>
            <a:r>
              <a:rPr lang="zh-CN" altLang="en-US" sz="2800" dirty="0">
                <a:latin typeface="Arial" panose="020B0604020202020204" pitchFamily="34" charset="0"/>
              </a:rPr>
              <a:t>的。那大家</a:t>
            </a:r>
            <a:r>
              <a:rPr lang="zh-CN" altLang="zh-CN" sz="2800" dirty="0">
                <a:latin typeface="Arial" panose="020B0604020202020204" pitchFamily="34" charset="0"/>
              </a:rPr>
              <a:t>在生活中用到过哪些能源？还知道有哪些类型的能源？</a:t>
            </a:r>
            <a:endParaRPr lang="zh-CN" altLang="zh-CN" sz="2800" dirty="0">
              <a:latin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zh-CN" sz="28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石油、天然气、煤、水能、太阳能、风能、核能、地热能、潮汐能等。</a:t>
            </a:r>
            <a:r>
              <a:rPr lang="zh-CN" altLang="zh-CN" sz="28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endParaRPr lang="zh-CN" altLang="zh-CN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5602" name="矩形 25601"/>
          <p:cNvSpPr/>
          <p:nvPr/>
        </p:nvSpPr>
        <p:spPr>
          <a:xfrm>
            <a:off x="3856673" y="3723958"/>
            <a:ext cx="4438650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2400">
                <a:latin typeface="Times New Roman" panose="02020603050405020304" pitchFamily="2" charset="0"/>
                <a:ea typeface="楷体_GB2312" pitchFamily="1" charset="-122"/>
              </a:rPr>
              <a:t>2011</a:t>
            </a:r>
            <a:r>
              <a:rPr lang="zh-CN" altLang="en-US" sz="2400">
                <a:latin typeface="Times New Roman" panose="02020603050405020304" pitchFamily="2" charset="0"/>
                <a:ea typeface="楷体_GB2312" pitchFamily="1" charset="-122"/>
              </a:rPr>
              <a:t>年中国能源生产总量及构成</a:t>
            </a:r>
            <a:endParaRPr lang="zh-CN" altLang="en-US" sz="2400"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48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山西主要煤田分布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tretch>
            <a:fillRect/>
          </a:stretch>
        </p:blipFill>
        <p:spPr>
          <a:xfrm>
            <a:off x="7698740" y="532130"/>
            <a:ext cx="3269615" cy="6225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1297305" y="518795"/>
            <a:ext cx="538543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煤炭是我国第一大能源</a:t>
            </a:r>
            <a:r>
              <a:rPr lang="zh-CN" altLang="en-US" sz="2800">
                <a:latin typeface="Times New Roman" panose="02020603050405020304" pitchFamily="2" charset="0"/>
              </a:rPr>
              <a:t>，占全国能源生产和消费总量的</a:t>
            </a:r>
            <a:r>
              <a:rPr lang="en-US" altLang="zh-CN" sz="2800">
                <a:latin typeface="Times New Roman" panose="02020603050405020304" pitchFamily="2" charset="0"/>
              </a:rPr>
              <a:t>70</a:t>
            </a:r>
            <a:r>
              <a:rPr lang="zh-CN" altLang="en-US" sz="2800">
                <a:latin typeface="Times New Roman" panose="02020603050405020304" pitchFamily="2" charset="0"/>
              </a:rPr>
              <a:t>％以上。山西、内蒙古、陕西是中国的主要产煤区。</a:t>
            </a:r>
            <a:endParaRPr lang="zh-CN" altLang="en-US" sz="2800">
              <a:latin typeface="Times New Roman" panose="02020603050405020304" pitchFamily="2" charset="0"/>
            </a:endParaRPr>
          </a:p>
        </p:txBody>
      </p:sp>
      <p:pic>
        <p:nvPicPr>
          <p:cNvPr id="26628" name="图片 26627" descr="煤炭开采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894080" y="2849245"/>
            <a:ext cx="6264910" cy="390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中国主要煤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715963"/>
            <a:ext cx="7848600" cy="6142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4"/>
          <p:cNvSpPr/>
          <p:nvPr/>
        </p:nvSpPr>
        <p:spPr>
          <a:xfrm>
            <a:off x="1522413" y="411798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ea typeface="黑体" panose="02010609060101010101" pitchFamily="2" charset="-122"/>
              </a:rPr>
              <a:t>中国的主要煤炭工业基地</a:t>
            </a:r>
            <a:endParaRPr lang="zh-CN" altLang="zh-CN" sz="2800" dirty="0"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35863" y="285273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7535863" y="321310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>
            <a:off x="8183563" y="27813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19" name="矩形 18"/>
          <p:cNvSpPr/>
          <p:nvPr/>
        </p:nvSpPr>
        <p:spPr>
          <a:xfrm>
            <a:off x="7751763" y="34290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0" name="矩形 19"/>
          <p:cNvSpPr/>
          <p:nvPr/>
        </p:nvSpPr>
        <p:spPr>
          <a:xfrm>
            <a:off x="7680325" y="39338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1" name="矩形 20"/>
          <p:cNvSpPr/>
          <p:nvPr/>
        </p:nvSpPr>
        <p:spPr>
          <a:xfrm>
            <a:off x="8183563" y="177323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2" name="矩形 21"/>
          <p:cNvSpPr/>
          <p:nvPr/>
        </p:nvSpPr>
        <p:spPr>
          <a:xfrm>
            <a:off x="9551988" y="170021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3" name="矩形 22"/>
          <p:cNvSpPr/>
          <p:nvPr/>
        </p:nvSpPr>
        <p:spPr>
          <a:xfrm>
            <a:off x="9336088" y="141287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6527800" y="515778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8112125" y="393382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6" name="矩形 25"/>
          <p:cNvSpPr/>
          <p:nvPr/>
        </p:nvSpPr>
        <p:spPr>
          <a:xfrm>
            <a:off x="7104063" y="306863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■</a:t>
            </a:r>
            <a:endParaRPr lang="zh-CN" altLang="en-US" sz="2400" b="1" dirty="0"/>
          </a:p>
        </p:txBody>
      </p:sp>
      <p:sp>
        <p:nvSpPr>
          <p:cNvPr id="27651" name="文本框 27650"/>
          <p:cNvSpPr txBox="1"/>
          <p:nvPr/>
        </p:nvSpPr>
        <p:spPr>
          <a:xfrm>
            <a:off x="149225" y="3943350"/>
            <a:ext cx="4512945" cy="2889885"/>
          </a:xfrm>
          <a:prstGeom prst="rect">
            <a:avLst/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       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在地图册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29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页中找出大同、阳泉、开滦、峰峰、平顶山、霍林河、鸡西、鹤岗、六盘水、淮北、淮南和神府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—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鄂尔多斯煤田。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651" grpId="0" bldLvl="0" animBg="1"/>
      <p:bldP spid="27651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1883093" y="555943"/>
            <a:ext cx="8424862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    将山西省的煤炭转化为电能，输送到北京、天津等地，这种方式与运输煤炭相比，有什么优点?</a:t>
            </a:r>
            <a:endParaRPr lang="zh-CN" altLang="zh-CN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3510280" y="5126990"/>
            <a:ext cx="70815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    可以更加省时、省运费，减轻铁路运输压力，并减少输入地环境污染等众多优点。</a:t>
            </a:r>
            <a:endParaRPr lang="zh-CN" altLang="zh-CN" sz="2800" b="1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5604" name="Picture 4" descr="山西煤矿外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724660"/>
            <a:ext cx="4739005" cy="3007995"/>
          </a:xfrm>
          <a:prstGeom prst="rect">
            <a:avLst/>
          </a:prstGeom>
          <a:noFill/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5" name="Picture 5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760" y="1724660"/>
            <a:ext cx="4709795" cy="2986405"/>
          </a:xfrm>
          <a:prstGeom prst="rect">
            <a:avLst/>
          </a:prstGeom>
          <a:noFill/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5606" name="WordArt 6"/>
          <p:cNvSpPr/>
          <p:nvPr/>
        </p:nvSpPr>
        <p:spPr>
          <a:xfrm>
            <a:off x="1054100" y="556260"/>
            <a:ext cx="1133475" cy="50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7" name="Picture 7" descr="玲玲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700" y="5126990"/>
            <a:ext cx="1301115" cy="16040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646555" y="607060"/>
            <a:ext cx="8898890" cy="13220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zh-CN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2" charset="0"/>
                <a:ea typeface="楷体_GB2312" pitchFamily="1" charset="-122"/>
                <a:cs typeface="+mn-cs"/>
              </a:rPr>
              <a:t>  </a:t>
            </a:r>
            <a:r>
              <a:rPr kumimoji="0" lang="zh-CN" altLang="zh-CN" sz="3200" b="1" kern="1200" cap="none" spc="0" normalizeH="0" baseline="0" noProof="0" dirty="0">
                <a:latin typeface="Times New Roman" panose="02020603050405020304" pitchFamily="2" charset="0"/>
                <a:ea typeface="楷体_GB2312" pitchFamily="1" charset="-122"/>
                <a:cs typeface="+mn-cs"/>
              </a:rPr>
              <a:t>石油是我国第二大能源。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  <a:cs typeface="+mn-cs"/>
              </a:rPr>
              <a:t>大庆油田</a:t>
            </a:r>
            <a:r>
              <a:rPr kumimoji="0" lang="zh-CN" altLang="en-US" sz="3200" b="1" kern="1200" cap="none" spc="0" normalizeH="0" baseline="0" noProof="0" dirty="0">
                <a:latin typeface="Times New Roman" panose="02020603050405020304" pitchFamily="2" charset="0"/>
                <a:ea typeface="楷体_GB2312" pitchFamily="1" charset="-122"/>
                <a:cs typeface="+mn-cs"/>
              </a:rPr>
              <a:t>是目前中国最大的石油工业基地。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2" charset="0"/>
              <a:ea typeface="楷体_GB2312" pitchFamily="1" charset="-122"/>
              <a:cs typeface="+mn-cs"/>
            </a:endParaRPr>
          </a:p>
        </p:txBody>
      </p:sp>
      <p:pic>
        <p:nvPicPr>
          <p:cNvPr id="26627" name="Picture 3" descr="石油"/>
          <p:cNvPicPr>
            <a:picLocks noChangeAspect="1"/>
          </p:cNvPicPr>
          <p:nvPr/>
        </p:nvPicPr>
        <p:blipFill>
          <a:blip r:embed="rId1"/>
          <a:srcRect l="13258" r="14438"/>
          <a:stretch>
            <a:fillRect/>
          </a:stretch>
        </p:blipFill>
        <p:spPr>
          <a:xfrm>
            <a:off x="1007745" y="2083435"/>
            <a:ext cx="4961890" cy="45281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6628" name="Picture 4" descr="石油2"/>
          <p:cNvPicPr>
            <a:picLocks noChangeAspect="1"/>
          </p:cNvPicPr>
          <p:nvPr/>
        </p:nvPicPr>
        <p:blipFill>
          <a:blip r:embed="rId2"/>
          <a:srcRect l="25128" r="6599"/>
          <a:stretch>
            <a:fillRect/>
          </a:stretch>
        </p:blipFill>
        <p:spPr>
          <a:xfrm>
            <a:off x="6167755" y="2083435"/>
            <a:ext cx="5478145" cy="450469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中国主要石油和天然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865" y="277495"/>
            <a:ext cx="9685655" cy="6539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4307840" y="840105"/>
            <a:ext cx="3211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 dirty="0">
                <a:ea typeface="黑体" panose="02010609060101010101" pitchFamily="2" charset="-122"/>
              </a:rPr>
              <a:t>中国石油资源的分布</a:t>
            </a:r>
            <a:endParaRPr lang="zh-CN" altLang="zh-CN" sz="2400" dirty="0">
              <a:ea typeface="黑体" panose="0201060906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30505" y="3321050"/>
            <a:ext cx="3305175" cy="3449955"/>
          </a:xfrm>
          <a:prstGeom prst="rect">
            <a:avLst/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地图册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p30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页</a:t>
            </a: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中找大庆油田、华北油田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、</a:t>
            </a: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胜利油田、中原油田、长庆油田、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玉门油田、</a:t>
            </a: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克拉玛依油田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endParaRPr lang="zh-CN" altLang="en-US" sz="28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8315" y="1386840"/>
            <a:ext cx="392430" cy="29718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8" name="椭圆 7"/>
          <p:cNvSpPr/>
          <p:nvPr/>
        </p:nvSpPr>
        <p:spPr>
          <a:xfrm>
            <a:off x="7139305" y="2960370"/>
            <a:ext cx="553085" cy="29591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9" name="椭圆 8"/>
          <p:cNvSpPr/>
          <p:nvPr/>
        </p:nvSpPr>
        <p:spPr>
          <a:xfrm>
            <a:off x="7784465" y="3221990"/>
            <a:ext cx="553085" cy="29591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10" name="椭圆 9"/>
          <p:cNvSpPr/>
          <p:nvPr/>
        </p:nvSpPr>
        <p:spPr>
          <a:xfrm>
            <a:off x="7375525" y="3437890"/>
            <a:ext cx="553085" cy="29718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11" name="椭圆 10"/>
          <p:cNvSpPr/>
          <p:nvPr/>
        </p:nvSpPr>
        <p:spPr>
          <a:xfrm>
            <a:off x="6055360" y="3437890"/>
            <a:ext cx="553085" cy="29718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12" name="椭圆 11"/>
          <p:cNvSpPr/>
          <p:nvPr/>
        </p:nvSpPr>
        <p:spPr>
          <a:xfrm>
            <a:off x="4754880" y="2788285"/>
            <a:ext cx="709295" cy="37084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13" name="椭圆 12"/>
          <p:cNvSpPr/>
          <p:nvPr/>
        </p:nvSpPr>
        <p:spPr>
          <a:xfrm>
            <a:off x="3581400" y="1587500"/>
            <a:ext cx="612775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8932"/>
          <a:stretch>
            <a:fillRect/>
          </a:stretch>
        </p:blipFill>
        <p:spPr>
          <a:xfrm>
            <a:off x="2152015" y="-304165"/>
            <a:ext cx="9026525" cy="7288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3"/>
          <p:cNvSpPr txBox="1"/>
          <p:nvPr/>
        </p:nvSpPr>
        <p:spPr>
          <a:xfrm>
            <a:off x="4985385" y="813435"/>
            <a:ext cx="3658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 b="1" dirty="0">
                <a:ea typeface="黑体" panose="02010609060101010101" pitchFamily="2" charset="-122"/>
              </a:rPr>
              <a:t>中国的主要水电基地</a:t>
            </a:r>
            <a:endParaRPr lang="zh-CN" altLang="zh-CN" sz="2400" b="1" dirty="0">
              <a:ea typeface="黑体" panose="02010609060101010101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299085" y="459105"/>
            <a:ext cx="3463290" cy="3449955"/>
          </a:xfrm>
          <a:prstGeom prst="rect">
            <a:avLst/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书本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p94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页</a:t>
            </a: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图中找出龙羊峡、小浪底、二滩、三峡、天生桥、漫湾、丰满等水电站，并说出它们所在河流和省级行政单位。</a:t>
            </a:r>
            <a:endParaRPr lang="zh-CN" altLang="zh-CN" sz="28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5702300" y="3253740"/>
            <a:ext cx="85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10" name="矩形 9"/>
          <p:cNvSpPr/>
          <p:nvPr/>
        </p:nvSpPr>
        <p:spPr>
          <a:xfrm>
            <a:off x="7352665" y="339852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7063740" y="416814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6133465" y="5343525"/>
            <a:ext cx="584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14" name="矩形 13"/>
          <p:cNvSpPr/>
          <p:nvPr/>
        </p:nvSpPr>
        <p:spPr>
          <a:xfrm>
            <a:off x="5763260" y="4881880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8896350" y="1539875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  <p:sp>
        <p:nvSpPr>
          <p:cNvPr id="2" name="矩形 1"/>
          <p:cNvSpPr/>
          <p:nvPr/>
        </p:nvSpPr>
        <p:spPr>
          <a:xfrm>
            <a:off x="5551805" y="5450205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☆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Group 3"/>
          <p:cNvGraphicFramePr>
            <a:graphicFrameLocks noGrp="1"/>
          </p:cNvGraphicFramePr>
          <p:nvPr/>
        </p:nvGraphicFramePr>
        <p:xfrm>
          <a:off x="1170940" y="801370"/>
          <a:ext cx="9961245" cy="5640705"/>
        </p:xfrm>
        <a:graphic>
          <a:graphicData uri="http://schemas.openxmlformats.org/drawingml/2006/table">
            <a:tbl>
              <a:tblPr/>
              <a:tblGrid>
                <a:gridCol w="3027045"/>
                <a:gridCol w="1954530"/>
                <a:gridCol w="4979670"/>
              </a:tblGrid>
              <a:tr h="10033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/>
                        <a:t>中国主要水电站分布</a:t>
                      </a:r>
                      <a:endParaRPr lang="zh-CN" altLang="en-US" sz="3600" b="1" dirty="0"/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河流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省级行政区域单位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龙羊峡水电站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小浪底水电站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二滩水电站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三峡水电站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天生桥水电站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漫湾水电站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丰满水电站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marL="91444" marR="914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55515" y="2493645"/>
            <a:ext cx="12969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黄河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4348" y="2493645"/>
            <a:ext cx="2879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青海省（青）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55515" y="3052128"/>
            <a:ext cx="1368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黄河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6103" y="3052128"/>
            <a:ext cx="23764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河南省（豫）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55515" y="3649663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长江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16103" y="3616008"/>
            <a:ext cx="25923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四川（川或蜀）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55515" y="4259580"/>
            <a:ext cx="25923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长江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1343" y="4198620"/>
            <a:ext cx="25923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湖北 （鄂）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55833" y="4817110"/>
            <a:ext cx="25923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珠江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6398" y="4817110"/>
            <a:ext cx="3455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贵州（黔）和广西（桂）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84078" y="5414645"/>
            <a:ext cx="1150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澜沧江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44348" y="5414328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云南（云或滇）</a:t>
            </a:r>
            <a:endParaRPr lang="zh-CN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94238" y="595122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松花江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16103" y="5951220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吉林（吉）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纺织工业"/>
          <p:cNvPicPr>
            <a:picLocks noChangeAspect="1"/>
          </p:cNvPicPr>
          <p:nvPr/>
        </p:nvPicPr>
        <p:blipFill>
          <a:blip r:embed="rId1"/>
          <a:srcRect t="8057" b="5560"/>
          <a:stretch>
            <a:fillRect/>
          </a:stretch>
        </p:blipFill>
        <p:spPr>
          <a:xfrm>
            <a:off x="1109345" y="3392170"/>
            <a:ext cx="4734560" cy="26085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147" name="Picture 3" descr="钢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320" y="3376295"/>
            <a:ext cx="5220335" cy="26244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359150" y="1454468"/>
            <a:ext cx="7308850" cy="1576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latin typeface="Arial" panose="020B0604020202020204" pitchFamily="34" charset="0"/>
                <a:sym typeface="+mn-ea"/>
              </a:rPr>
              <a:t>你了解下面两图表示的工业生产活动吗</a:t>
            </a:r>
            <a:r>
              <a:rPr lang="en-US" altLang="zh-CN" sz="2800">
                <a:latin typeface="Arial" panose="020B0604020202020204" pitchFamily="34" charset="0"/>
                <a:sym typeface="+mn-ea"/>
              </a:rPr>
              <a:t>?</a:t>
            </a:r>
            <a:r>
              <a:rPr lang="zh-CN" altLang="en-US" sz="2800">
                <a:latin typeface="Arial" panose="020B0604020202020204" pitchFamily="34" charset="0"/>
                <a:sym typeface="+mn-ea"/>
              </a:rPr>
              <a:t>把你知道的告诉大家，除此之外，你还能列举出其他一些工业生产活动吗？</a:t>
            </a:r>
            <a:endParaRPr kumimoji="0" lang="zh-CN" altLang="en-US" sz="2800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215198" y="6100763"/>
            <a:ext cx="2017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2400" b="1" dirty="0">
                <a:solidFill>
                  <a:srgbClr val="3333FF"/>
                </a:solidFill>
                <a:ea typeface="华文细黑" panose="02010600040101010101" pitchFamily="2" charset="-122"/>
              </a:rPr>
              <a:t>纺织工业</a:t>
            </a:r>
            <a:endParaRPr lang="zh-CN" altLang="zh-CN" sz="2400" b="1" dirty="0">
              <a:solidFill>
                <a:srgbClr val="3333FF"/>
              </a:solidFill>
              <a:ea typeface="华文细黑" panose="0201060004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8094345" y="6000433"/>
            <a:ext cx="20177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2400" b="1" dirty="0">
                <a:solidFill>
                  <a:srgbClr val="3333FF"/>
                </a:solidFill>
                <a:ea typeface="华文细黑" panose="02010600040101010101" pitchFamily="2" charset="-122"/>
              </a:rPr>
              <a:t>钢铁工业</a:t>
            </a:r>
            <a:endParaRPr lang="zh-CN" altLang="zh-CN" sz="2400" b="1" dirty="0">
              <a:solidFill>
                <a:srgbClr val="3333FF"/>
              </a:solidFill>
              <a:ea typeface="华文细黑" panose="02010600040101010101" pitchFamily="2" charset="-122"/>
            </a:endParaRPr>
          </a:p>
        </p:txBody>
      </p:sp>
      <p:sp>
        <p:nvSpPr>
          <p:cNvPr id="6152" name="WordArt 8" descr="白色大理石"/>
          <p:cNvSpPr>
            <a:spLocks noChangeArrowheads="1" noChangeShapeType="1"/>
          </p:cNvSpPr>
          <p:nvPr/>
        </p:nvSpPr>
        <p:spPr bwMode="auto">
          <a:xfrm>
            <a:off x="3996055" y="755015"/>
            <a:ext cx="4200525" cy="54673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9525" cmpd="sng"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国民经济的主导产业</a:t>
            </a:r>
            <a:endParaRPr kumimoji="0" lang="zh-CN" altLang="en-US" sz="3600" b="1" i="0" u="none" strike="noStrike" kern="1200" cap="none" spc="0" normalizeH="0" baseline="0" noProof="0" dirty="0">
              <a:ln w="9525" cmpd="sng">
                <a:rou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6" name="Picture 9" descr="贝贝2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570" y="1083945"/>
            <a:ext cx="1778635" cy="2073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6147"/>
          <p:cNvSpPr/>
          <p:nvPr/>
        </p:nvSpPr>
        <p:spPr>
          <a:xfrm>
            <a:off x="736918" y="75501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5114925" y="755015"/>
            <a:ext cx="1962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清洁能源</a:t>
            </a:r>
            <a:endParaRPr lang="zh-CN" altLang="en-US" sz="320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1737360" y="1338580"/>
            <a:ext cx="911161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</a:rPr>
              <a:t>清洁能源是不排放污染物的能源，包括核能和“可再生能源”，可再生能源是指原材料可以再生的能源，如水能、风力发电、太阳能、生物能（沼气）、海洋能、地热能、核能等，可再生能源不存在能源耗竭的可能，因此日益受到许多国家的重视，尤其是像中国这样能源供应压力较大的国家。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2772" name="图片 32771" descr="379732038314"/>
          <p:cNvPicPr>
            <a:picLocks noChangeAspect="1"/>
          </p:cNvPicPr>
          <p:nvPr/>
        </p:nvPicPr>
        <p:blipFill>
          <a:blip r:embed="rId1"/>
          <a:srcRect t="9383" b="1244"/>
          <a:stretch>
            <a:fillRect/>
          </a:stretch>
        </p:blipFill>
        <p:spPr>
          <a:xfrm>
            <a:off x="5845175" y="3738245"/>
            <a:ext cx="5358765" cy="2931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xiajiaxi007_2009513165525335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3749040"/>
            <a:ext cx="4364355" cy="292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矩形 32773"/>
          <p:cNvSpPr/>
          <p:nvPr/>
        </p:nvSpPr>
        <p:spPr>
          <a:xfrm>
            <a:off x="1737995" y="578485"/>
            <a:ext cx="108648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 bwMode="auto">
          <a:xfrm>
            <a:off x="1204595" y="854075"/>
            <a:ext cx="1967865" cy="80899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eaLnBrk="0" fontAlgn="base" hangingPunct="0">
              <a:buClrTx/>
              <a:buSzTx/>
              <a:buFontTx/>
              <a:defRPr/>
            </a:pPr>
            <a:r>
              <a:rPr lang="en-US" altLang="zh-CN" sz="2800" b="1" kern="1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2.钢铁工业</a:t>
            </a:r>
            <a:endParaRPr lang="en-US" altLang="zh-CN" sz="2800" b="1" kern="1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9459" name="图片 19458" descr="铁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487295"/>
            <a:ext cx="6116320" cy="406590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60" name="图片 19459" descr="0907300444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0" y="2501900"/>
            <a:ext cx="3302635" cy="40513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61" name="文本框 19460"/>
          <p:cNvSpPr txBox="1"/>
          <p:nvPr/>
        </p:nvSpPr>
        <p:spPr>
          <a:xfrm>
            <a:off x="6167438" y="6092825"/>
            <a:ext cx="1008062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铁矿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9565323" y="6092508"/>
            <a:ext cx="1008062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炼钢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9463" name="矩形 19462"/>
          <p:cNvSpPr/>
          <p:nvPr/>
        </p:nvSpPr>
        <p:spPr>
          <a:xfrm>
            <a:off x="4023995" y="502285"/>
            <a:ext cx="7118350" cy="18148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</a:rPr>
              <a:t>我国丰富的铁矿资源和焦煤资源，为发展钢铁工业提供了有利条件。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</a:rPr>
              <a:t>       但我国的铁矿大部分是贫铁矿，所需要的富铁矿多由澳大利亚、巴西等国进口。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8275"/>
          <a:stretch>
            <a:fillRect/>
          </a:stretch>
        </p:blipFill>
        <p:spPr>
          <a:xfrm>
            <a:off x="1880235" y="765175"/>
            <a:ext cx="7960995" cy="6031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1880235" y="461010"/>
            <a:ext cx="9168765" cy="142049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>
                <a:effectLst/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effectLst/>
                <a:latin typeface="Arial" panose="020B0604020202020204" pitchFamily="34" charset="0"/>
              </a:rPr>
              <a:t>中国大型钢铁工业基地，在东部沿海的有鞍山、唐山、邯郸、莱芜、张家港和上海等，在中部地区的有太原、武汉、湘潭、新余、马鞍山等，在西部地区的有包头、攀枝花等。</a:t>
            </a:r>
            <a:endParaRPr lang="zh-CN" altLang="en-US" sz="2400" b="1">
              <a:effectLst/>
              <a:latin typeface="Arial" panose="020B060402020202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8470265" y="3160395"/>
            <a:ext cx="28232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</a:rPr>
              <a:t>靠近煤、铁资源丰富的地区。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1732915" y="808990"/>
            <a:ext cx="1193165" cy="701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3312795" y="1294130"/>
            <a:ext cx="83693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latin typeface="Arial" panose="020B0604020202020204" pitchFamily="34" charset="0"/>
              </a:rPr>
              <a:t>阅读下表，想一想，为什么中国一边在大量生产石油和铁矿石，一边还要大量进口石油和铁矿石？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graphicFrame>
        <p:nvGraphicFramePr>
          <p:cNvPr id="21508" name="表格 21507"/>
          <p:cNvGraphicFramePr/>
          <p:nvPr/>
        </p:nvGraphicFramePr>
        <p:xfrm>
          <a:off x="2206625" y="3270250"/>
          <a:ext cx="9215120" cy="2926080"/>
        </p:xfrm>
        <a:graphic>
          <a:graphicData uri="http://schemas.openxmlformats.org/drawingml/2006/table">
            <a:tbl>
              <a:tblPr/>
              <a:tblGrid>
                <a:gridCol w="2096770"/>
                <a:gridCol w="3558540"/>
                <a:gridCol w="3559810"/>
              </a:tblGrid>
              <a:tr h="975360"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/>
                        <a:t>矿种</a:t>
                      </a:r>
                      <a:endParaRPr lang="zh-CN" altLang="en-US" sz="32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/>
                        <a:t>生产量（亿吨）</a:t>
                      </a:r>
                      <a:endParaRPr lang="zh-CN" altLang="en-US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/>
                        <a:t>进口量（亿吨）</a:t>
                      </a:r>
                      <a:endParaRPr lang="zh-CN" altLang="en-US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/>
                        <a:t>石油</a:t>
                      </a:r>
                      <a:endParaRPr lang="zh-CN" altLang="en-US" sz="32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/>
                        <a:t>1.90</a:t>
                      </a:r>
                      <a:endParaRPr lang="en-US" altLang="zh-CN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/>
                        <a:t>2.30</a:t>
                      </a:r>
                      <a:endParaRPr lang="en-US" altLang="zh-CN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/>
                        <a:t>铁矿石</a:t>
                      </a:r>
                      <a:endParaRPr lang="zh-CN" altLang="en-US" sz="32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/>
                        <a:t>8.80</a:t>
                      </a:r>
                      <a:endParaRPr lang="en-US" altLang="zh-CN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61950" lvl="0" indent="-361950" algn="just" defTabSz="514350" eaLnBrk="1" fontAlgn="base" latinLnBrk="0" hangingPunct="1">
                        <a:lnSpc>
                          <a:spcPct val="110000"/>
                        </a:lnSpc>
                        <a:spcBef>
                          <a:spcPts val="101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anose="05020102010507070707" pitchFamily="2" charset="2"/>
                        <a:buChar char="f"/>
                        <a:defRPr sz="2000" b="0" i="0" u="none" kern="1200" baseline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defRPr>
                      </a:lvl1pPr>
                      <a:lvl2pPr marL="361950" lvl="1" indent="-361950" algn="just" defTabSz="51435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40"/>
                        </a:spcAft>
                        <a:buClr>
                          <a:schemeClr val="accent1"/>
                        </a:buClr>
                        <a:buFont typeface="幼圆" panose="02010509060101010101" pitchFamily="1" charset="-122"/>
                        <a:buChar char=" "/>
                        <a:defRPr sz="1600" b="0" i="0" u="none" kern="1200" baseline="0">
                          <a:solidFill>
                            <a:srgbClr val="303030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643255" lvl="2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3pPr>
                      <a:lvl4pPr marL="900430" lvl="3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4pPr>
                      <a:lvl5pPr marL="1157605" lvl="4" indent="-128905" algn="l" defTabSz="514350" eaLnBrk="1" fontAlgn="base" latinLnBrk="0" hangingPunct="1">
                        <a:lnSpc>
                          <a:spcPct val="90000"/>
                        </a:lnSpc>
                        <a:spcBef>
                          <a:spcPts val="2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9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/>
                        <a:t>6.28</a:t>
                      </a:r>
                      <a:endParaRPr lang="en-US" altLang="zh-CN" sz="32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26" name="图片 21525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1125" y="1700530"/>
            <a:ext cx="1384935" cy="1706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WordArt 2"/>
          <p:cNvSpPr/>
          <p:nvPr/>
        </p:nvSpPr>
        <p:spPr>
          <a:xfrm>
            <a:off x="805815" y="385445"/>
            <a:ext cx="1339850" cy="6553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1522730" y="873760"/>
            <a:ext cx="10365740" cy="5536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   阅读材料，完成下列任务。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  </a:t>
            </a: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首都钢铁公司是中国特大型钢铁工业联合企业，长期以来为国家做出了巨大的贡献，但也给北京市带来了不少困拢，诸如环境污染、耗水量大、温室气体排放过多等。首钢曹妃甸新址距唐山市80千米，面向渤海，拥有大型深水良港，建有两座具有世界先进水平的特大型高炉，形成千万吨钢产能，生产多系列高级别的优质钢材。2010年曹妃甸厂区全面投产，2011年初首钢北京石景山厂区全面停产。首钢原厂区则侧重发展高水平的现代服务业。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（1）说一说，首钢为什么要搬迁？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（2）议一议，首钢搬迁至曹妃甸新址，对于首钢的转型发展具有哪些有利条件？</a:t>
            </a:r>
            <a:endParaRPr lang="zh-CN" altLang="zh-CN" sz="2800" b="1" dirty="0"/>
          </a:p>
        </p:txBody>
      </p:sp>
      <p:pic>
        <p:nvPicPr>
          <p:cNvPr id="35844" name="Picture 4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290" y="1210310"/>
            <a:ext cx="1158875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2619375" y="2066925"/>
            <a:ext cx="72215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/>
          </a:p>
        </p:txBody>
      </p:sp>
      <p:sp>
        <p:nvSpPr>
          <p:cNvPr id="37891" name="Text Box 3"/>
          <p:cNvSpPr txBox="1"/>
          <p:nvPr/>
        </p:nvSpPr>
        <p:spPr>
          <a:xfrm>
            <a:off x="818515" y="1658620"/>
            <a:ext cx="5220335" cy="493903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机械工业是中国主要的制造业部门之一。经过多年的不懈努力，中国基本形成了以工业设备、农业机械、交通运输设备制造为主体，门类比较齐全、布局相对合理的机械工业体系，成为世界上重要的机床、汽车、船舶、飞机、电力机车、工程机械、农业机械的生产大国。</a:t>
            </a:r>
            <a:endParaRPr lang="zh-CN" altLang="zh-CN" sz="2800" b="1" dirty="0"/>
          </a:p>
        </p:txBody>
      </p:sp>
      <p:pic>
        <p:nvPicPr>
          <p:cNvPr id="36868" name="Picture 4" descr="机械工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4305" y="488315"/>
            <a:ext cx="4814570" cy="6109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WordArt 5"/>
          <p:cNvSpPr/>
          <p:nvPr/>
        </p:nvSpPr>
        <p:spPr>
          <a:xfrm>
            <a:off x="1002030" y="614680"/>
            <a:ext cx="1835150" cy="8267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fontAlgn="base" hangingPunct="0">
              <a:buClrTx/>
              <a:buSzTx/>
              <a:buFontTx/>
              <a:defRPr/>
            </a:pPr>
            <a:r>
              <a:rPr lang="en-US" altLang="zh-CN" sz="2800" b="1" kern="1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3.机械工业</a:t>
            </a:r>
            <a:endParaRPr lang="en-US" altLang="zh-CN" sz="2800" b="1" kern="1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23" t="3377" r="4851" b="8369"/>
          <a:stretch>
            <a:fillRect/>
          </a:stretch>
        </p:blipFill>
        <p:spPr>
          <a:xfrm>
            <a:off x="2682240" y="202565"/>
            <a:ext cx="8007350" cy="661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WordArt 3"/>
          <p:cNvSpPr/>
          <p:nvPr/>
        </p:nvSpPr>
        <p:spPr>
          <a:xfrm>
            <a:off x="1066165" y="351790"/>
            <a:ext cx="1335405" cy="6864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1323340" y="1117600"/>
            <a:ext cx="613410" cy="531749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2800" b="1" dirty="0"/>
              <a:t>找出全国性的大型机械工业基地</a:t>
            </a:r>
            <a:endParaRPr lang="zh-CN" altLang="zh-CN" sz="2800" b="1" dirty="0"/>
          </a:p>
        </p:txBody>
      </p:sp>
      <p:sp>
        <p:nvSpPr>
          <p:cNvPr id="38917" name="Oval 5"/>
          <p:cNvSpPr/>
          <p:nvPr/>
        </p:nvSpPr>
        <p:spPr>
          <a:xfrm>
            <a:off x="8650605" y="2210435"/>
            <a:ext cx="621665" cy="86995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18" name="Oval 6"/>
          <p:cNvSpPr/>
          <p:nvPr/>
        </p:nvSpPr>
        <p:spPr>
          <a:xfrm>
            <a:off x="7959090" y="2478405"/>
            <a:ext cx="621665" cy="51689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19" name="Oval 7"/>
          <p:cNvSpPr/>
          <p:nvPr/>
        </p:nvSpPr>
        <p:spPr>
          <a:xfrm>
            <a:off x="8216265" y="3052445"/>
            <a:ext cx="933450" cy="43434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20" name="Oval 8"/>
          <p:cNvSpPr/>
          <p:nvPr/>
        </p:nvSpPr>
        <p:spPr>
          <a:xfrm>
            <a:off x="8467725" y="3818255"/>
            <a:ext cx="1063625" cy="84328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21" name="Oval 9"/>
          <p:cNvSpPr/>
          <p:nvPr/>
        </p:nvSpPr>
        <p:spPr>
          <a:xfrm>
            <a:off x="7833360" y="5483860"/>
            <a:ext cx="542925" cy="504825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22" name="Oval 10"/>
          <p:cNvSpPr/>
          <p:nvPr/>
        </p:nvSpPr>
        <p:spPr>
          <a:xfrm>
            <a:off x="7611110" y="4227830"/>
            <a:ext cx="544195" cy="43434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  <p:sp>
        <p:nvSpPr>
          <p:cNvPr id="38923" name="Oval 11"/>
          <p:cNvSpPr/>
          <p:nvPr/>
        </p:nvSpPr>
        <p:spPr>
          <a:xfrm>
            <a:off x="6782435" y="4474210"/>
            <a:ext cx="544195" cy="434340"/>
          </a:xfrm>
          <a:prstGeom prst="ellipse">
            <a:avLst/>
          </a:prstGeom>
          <a:noFill/>
          <a:ln w="317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7" grpId="0" bldLvl="0" animBg="1"/>
      <p:bldP spid="38918" grpId="0" bldLvl="0" animBg="1"/>
      <p:bldP spid="38919" grpId="0" bldLvl="0" animBg="1"/>
      <p:bldP spid="38920" grpId="0" bldLvl="0" animBg="1"/>
      <p:bldP spid="38921" grpId="0" bldLvl="0" animBg="1"/>
      <p:bldP spid="38922" grpId="0" bldLvl="0" animBg="1"/>
      <p:bldP spid="3892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833245" y="600710"/>
            <a:ext cx="85255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sz="32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中国具有世界领先水平的国产高速列车</a:t>
            </a:r>
            <a:endParaRPr kumimoji="0" lang="zh-CN" sz="3200" b="1" kern="1200" cap="none" spc="0" normalizeH="0" baseline="0" noProof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3" name="Picture 3" descr="20091226213611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13815"/>
            <a:ext cx="6362700" cy="4439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4" descr="12617927657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825" y="2307590"/>
            <a:ext cx="6149340" cy="4522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5601"/>
          <p:cNvPicPr>
            <a:picLocks noChangeAspect="1"/>
          </p:cNvPicPr>
          <p:nvPr/>
        </p:nvPicPr>
        <p:blipFill>
          <a:blip r:embed="rId1">
            <a:grayscl/>
            <a:lum bright="70001" contrast="-70000"/>
          </a:blip>
          <a:srcRect b="10196"/>
          <a:stretch>
            <a:fillRect/>
          </a:stretch>
        </p:blipFill>
        <p:spPr>
          <a:xfrm>
            <a:off x="958850" y="-19050"/>
            <a:ext cx="10335895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1892300" y="988060"/>
            <a:ext cx="1678305" cy="7664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fontAlgn="base" hangingPunct="0">
              <a:buClrTx/>
              <a:buSzTx/>
              <a:buFontTx/>
              <a:defRPr/>
            </a:pPr>
            <a:r>
              <a:rPr lang="en-US" altLang="zh-CN" sz="2800" b="1" kern="1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4.纺织工业</a:t>
            </a:r>
            <a:endParaRPr lang="en-US" altLang="zh-CN" sz="2800" b="1" kern="1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1273810" y="4998085"/>
            <a:ext cx="9899015" cy="170688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       </a:t>
            </a:r>
            <a:r>
              <a:rPr lang="zh-CN" altLang="en-US" sz="2800" b="1">
                <a:latin typeface="Arial" panose="020B0604020202020204" pitchFamily="34" charset="0"/>
              </a:rPr>
              <a:t>纺织工业为人们提供了大量的生活必需品。中国纺织工业已经形成包括棉、毛、丝、麻纺织和化纤等行业在内的完整体系。其中，以棉纺织工业最为重要。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grpSp>
        <p:nvGrpSpPr>
          <p:cNvPr id="25605" name="组合 25604"/>
          <p:cNvGrpSpPr/>
          <p:nvPr/>
        </p:nvGrpSpPr>
        <p:grpSpPr>
          <a:xfrm>
            <a:off x="2063750" y="1969135"/>
            <a:ext cx="8064500" cy="2462213"/>
            <a:chOff x="0" y="0"/>
            <a:chExt cx="5080" cy="1551"/>
          </a:xfrm>
        </p:grpSpPr>
        <p:sp>
          <p:nvSpPr>
            <p:cNvPr id="25606" name="文本框 25605"/>
            <p:cNvSpPr txBox="1"/>
            <p:nvPr/>
          </p:nvSpPr>
          <p:spPr>
            <a:xfrm>
              <a:off x="1958" y="0"/>
              <a:ext cx="1180" cy="32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Arial" panose="020B0604020202020204" pitchFamily="34" charset="0"/>
                </a:rPr>
                <a:t>纺织原料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  <p:pic>
          <p:nvPicPr>
            <p:cNvPr id="25607" name="图片 25606" descr="u=322288093,2853822778&amp;fm=21&amp;gp=0"/>
            <p:cNvPicPr>
              <a:picLocks noChangeAspect="1"/>
            </p:cNvPicPr>
            <p:nvPr/>
          </p:nvPicPr>
          <p:blipFill>
            <a:blip r:embed="rId2"/>
            <a:srcRect r="25069" b="992"/>
            <a:stretch>
              <a:fillRect/>
            </a:stretch>
          </p:blipFill>
          <p:spPr>
            <a:xfrm>
              <a:off x="0" y="635"/>
              <a:ext cx="998" cy="9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图片 25607" descr="300001140785130278127418687_950"/>
            <p:cNvPicPr>
              <a:picLocks noChangeAspect="1"/>
            </p:cNvPicPr>
            <p:nvPr/>
          </p:nvPicPr>
          <p:blipFill>
            <a:blip r:embed="rId3"/>
            <a:srcRect t="2238" r="31702"/>
            <a:stretch>
              <a:fillRect/>
            </a:stretch>
          </p:blipFill>
          <p:spPr>
            <a:xfrm>
              <a:off x="1043" y="638"/>
              <a:ext cx="953" cy="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9" name="图片 25608" descr="product_header_800592333657_634560515848660945_400x400"/>
            <p:cNvPicPr>
              <a:picLocks noChangeAspect="1"/>
            </p:cNvPicPr>
            <p:nvPr/>
          </p:nvPicPr>
          <p:blipFill>
            <a:blip r:embed="rId4"/>
            <a:srcRect t="8417" r="8417" b="10292"/>
            <a:stretch>
              <a:fillRect/>
            </a:stretch>
          </p:blipFill>
          <p:spPr>
            <a:xfrm>
              <a:off x="2041" y="635"/>
              <a:ext cx="1019" cy="9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0" name="图片 25609" descr="8B492188-7176-4EB4-B0F4-7148B3747E99"/>
            <p:cNvPicPr>
              <a:picLocks noChangeAspect="1"/>
            </p:cNvPicPr>
            <p:nvPr/>
          </p:nvPicPr>
          <p:blipFill>
            <a:blip r:embed="rId5"/>
            <a:srcRect l="18074" t="4912" r="18074"/>
            <a:stretch>
              <a:fillRect/>
            </a:stretch>
          </p:blipFill>
          <p:spPr>
            <a:xfrm>
              <a:off x="3084" y="626"/>
              <a:ext cx="973" cy="9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1" name="图片 25610" descr="201162151314243656_1"/>
            <p:cNvPicPr>
              <a:picLocks noChangeAspect="1"/>
            </p:cNvPicPr>
            <p:nvPr/>
          </p:nvPicPr>
          <p:blipFill>
            <a:blip r:embed="rId6"/>
            <a:srcRect l="15300" r="13086" b="13585"/>
            <a:stretch>
              <a:fillRect/>
            </a:stretch>
          </p:blipFill>
          <p:spPr>
            <a:xfrm>
              <a:off x="4082" y="635"/>
              <a:ext cx="998" cy="9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2" name="未知"/>
            <p:cNvSpPr/>
            <p:nvPr/>
          </p:nvSpPr>
          <p:spPr>
            <a:xfrm>
              <a:off x="545" y="293"/>
              <a:ext cx="1410" cy="342"/>
            </a:xfrm>
            <a:custGeom>
              <a:avLst/>
              <a:gdLst/>
              <a:ahLst/>
              <a:cxnLst/>
              <a:pathLst>
                <a:path w="1410" h="342">
                  <a:moveTo>
                    <a:pt x="1410" y="0"/>
                  </a:moveTo>
                  <a:lnTo>
                    <a:pt x="0" y="34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25613" name="未知"/>
            <p:cNvSpPr/>
            <p:nvPr/>
          </p:nvSpPr>
          <p:spPr>
            <a:xfrm>
              <a:off x="1497" y="302"/>
              <a:ext cx="760" cy="333"/>
            </a:xfrm>
            <a:custGeom>
              <a:avLst/>
              <a:gdLst/>
              <a:ahLst/>
              <a:cxnLst/>
              <a:pathLst>
                <a:path w="760" h="333">
                  <a:moveTo>
                    <a:pt x="760" y="0"/>
                  </a:moveTo>
                  <a:lnTo>
                    <a:pt x="0" y="333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25614" name="未知"/>
            <p:cNvSpPr/>
            <p:nvPr/>
          </p:nvSpPr>
          <p:spPr>
            <a:xfrm>
              <a:off x="2549" y="302"/>
              <a:ext cx="2" cy="333"/>
            </a:xfrm>
            <a:custGeom>
              <a:avLst/>
              <a:gdLst/>
              <a:ahLst/>
              <a:cxnLst/>
              <a:pathLst>
                <a:path w="2" h="333">
                  <a:moveTo>
                    <a:pt x="0" y="0"/>
                  </a:moveTo>
                  <a:lnTo>
                    <a:pt x="2" y="333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25615" name="未知"/>
            <p:cNvSpPr/>
            <p:nvPr/>
          </p:nvSpPr>
          <p:spPr>
            <a:xfrm>
              <a:off x="2887" y="302"/>
              <a:ext cx="696" cy="333"/>
            </a:xfrm>
            <a:custGeom>
              <a:avLst/>
              <a:gdLst/>
              <a:ahLst/>
              <a:cxnLst/>
              <a:pathLst>
                <a:path w="696" h="333">
                  <a:moveTo>
                    <a:pt x="0" y="0"/>
                  </a:moveTo>
                  <a:lnTo>
                    <a:pt x="696" y="333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25616" name="未知"/>
            <p:cNvSpPr/>
            <p:nvPr/>
          </p:nvSpPr>
          <p:spPr>
            <a:xfrm>
              <a:off x="3134" y="293"/>
              <a:ext cx="1493" cy="342"/>
            </a:xfrm>
            <a:custGeom>
              <a:avLst/>
              <a:gdLst/>
              <a:ahLst/>
              <a:cxnLst/>
              <a:pathLst>
                <a:path w="1493" h="342">
                  <a:moveTo>
                    <a:pt x="0" y="0"/>
                  </a:moveTo>
                  <a:lnTo>
                    <a:pt x="1493" y="34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23" t="3310" r="6281" b="9930"/>
          <a:stretch>
            <a:fillRect/>
          </a:stretch>
        </p:blipFill>
        <p:spPr>
          <a:xfrm>
            <a:off x="3580130" y="414020"/>
            <a:ext cx="7281863" cy="6154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/>
          <p:nvPr/>
        </p:nvSpPr>
        <p:spPr>
          <a:xfrm>
            <a:off x="459740" y="2259330"/>
            <a:ext cx="3296920" cy="27844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读图，找出上海、天津、青岛、石家庄、郑州、西安、武汉等主要棉纺织工业基地。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200692510233614891"/>
          <p:cNvPicPr>
            <a:picLocks noChangeAspect="1"/>
          </p:cNvPicPr>
          <p:nvPr/>
        </p:nvPicPr>
        <p:blipFill>
          <a:blip r:embed="rId1"/>
          <a:srcRect t="11406"/>
          <a:stretch>
            <a:fillRect/>
          </a:stretch>
        </p:blipFill>
        <p:spPr>
          <a:xfrm>
            <a:off x="910590" y="262890"/>
            <a:ext cx="10370820" cy="5716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4930775" y="6165850"/>
            <a:ext cx="3194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</a:rPr>
              <a:t>山西的露天煤矿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35" t="3337" r="6276" b="9926"/>
          <a:stretch>
            <a:fillRect/>
          </a:stretch>
        </p:blipFill>
        <p:spPr>
          <a:xfrm>
            <a:off x="6597015" y="1989455"/>
            <a:ext cx="5133340" cy="40938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4035" name="Rectangle 3"/>
          <p:cNvSpPr/>
          <p:nvPr/>
        </p:nvSpPr>
        <p:spPr>
          <a:xfrm>
            <a:off x="4194175" y="692150"/>
            <a:ext cx="6739890" cy="11684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结合下面两图，说一说中国主要棉纺工业基地的分布特点。</a:t>
            </a:r>
            <a:endParaRPr lang="zh-CN" altLang="zh-CN" sz="2800" b="1" dirty="0"/>
          </a:p>
        </p:txBody>
      </p:sp>
      <p:sp>
        <p:nvSpPr>
          <p:cNvPr id="43012" name="WordArt 4"/>
          <p:cNvSpPr/>
          <p:nvPr/>
        </p:nvSpPr>
        <p:spPr>
          <a:xfrm>
            <a:off x="2593340" y="948055"/>
            <a:ext cx="119634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3" name="Picture 5" descr="C:\Documents and Settings\Administrator\桌面\图片2.jpg图片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070" t="3609" r="5881" b="9744"/>
          <a:stretch>
            <a:fillRect/>
          </a:stretch>
        </p:blipFill>
        <p:spPr>
          <a:xfrm>
            <a:off x="956310" y="1989455"/>
            <a:ext cx="5266690" cy="38868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3014" name="Rectangle 6"/>
          <p:cNvSpPr/>
          <p:nvPr/>
        </p:nvSpPr>
        <p:spPr>
          <a:xfrm>
            <a:off x="1991360" y="5504815"/>
            <a:ext cx="9110980" cy="1168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我国东、中、西部均有分布，</a:t>
            </a:r>
            <a:r>
              <a:rPr lang="zh-CN" altLang="zh-CN" sz="2800" b="1" dirty="0">
                <a:solidFill>
                  <a:srgbClr val="FF0000"/>
                </a:solidFill>
              </a:rPr>
              <a:t>主要集中分布在中、东部地区，大多靠近棉花产地和对外联系便利的沿海地区。</a:t>
            </a:r>
            <a:r>
              <a:rPr lang="zh-CN" altLang="zh-CN" sz="2800" b="1" dirty="0"/>
              <a:t> </a:t>
            </a:r>
            <a:endParaRPr lang="zh-CN" altLang="zh-CN" sz="2800" b="1" dirty="0"/>
          </a:p>
        </p:txBody>
      </p:sp>
      <p:pic>
        <p:nvPicPr>
          <p:cNvPr id="43015" name="Picture 7" descr="玲玲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780" y="124460"/>
            <a:ext cx="1409065" cy="1736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C:\Documents and Settings\Administrator\桌面\图片2.jpg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6241"/>
          <a:stretch>
            <a:fillRect/>
          </a:stretch>
        </p:blipFill>
        <p:spPr>
          <a:xfrm>
            <a:off x="6466205" y="153035"/>
            <a:ext cx="5229860" cy="5039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WordArt 3"/>
          <p:cNvSpPr/>
          <p:nvPr/>
        </p:nvSpPr>
        <p:spPr>
          <a:xfrm>
            <a:off x="2208530" y="1019175"/>
            <a:ext cx="1056005" cy="5384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704215" y="1939925"/>
            <a:ext cx="9584690" cy="454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辽中南地区是中国重要的重工业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基地。区内丰富的煤、铁、石油等资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源，便利的交通和良好的工业基础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，为发展重工业提供了有利条件。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读图，完成下列任务。</a:t>
            </a:r>
            <a:endParaRPr lang="zh-CN" altLang="zh-CN" sz="2800" b="1" dirty="0"/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</a:t>
            </a: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（1）辽中南地区有哪些重要的自然资源？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  （2）辽中南地区有哪些重要的工业部门？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  （3）联系资源与工业的分布，议一议矿产资源对辽中南地区工业分布的影响。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</p:txBody>
      </p:sp>
      <p:pic>
        <p:nvPicPr>
          <p:cNvPr id="44037" name="Picture 5" descr="玲玲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388" y="336233"/>
            <a:ext cx="1139825" cy="140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2" descr="200832591725299_2"/>
          <p:cNvPicPr>
            <a:picLocks noChangeAspect="1"/>
          </p:cNvPicPr>
          <p:nvPr/>
        </p:nvPicPr>
        <p:blipFill>
          <a:blip r:embed="rId1"/>
          <a:srcRect b="4636"/>
          <a:stretch>
            <a:fillRect/>
          </a:stretch>
        </p:blipFill>
        <p:spPr>
          <a:xfrm>
            <a:off x="4739005" y="4032250"/>
            <a:ext cx="3612515" cy="2755265"/>
          </a:xfrm>
          <a:prstGeom prst="rect">
            <a:avLst/>
          </a:prstGeom>
          <a:noFill/>
          <a:ln w="635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6083" name="Picture 3" descr="01300000091797122239779666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1895" y="3382645"/>
            <a:ext cx="2315845" cy="3161030"/>
          </a:xfrm>
          <a:prstGeom prst="rect">
            <a:avLst/>
          </a:prstGeom>
          <a:noFill/>
          <a:ln w="635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6084" name="Picture 4" descr="200831817531027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0" y="3382645"/>
            <a:ext cx="3782695" cy="3143885"/>
          </a:xfrm>
          <a:prstGeom prst="rect">
            <a:avLst/>
          </a:prstGeom>
          <a:noFill/>
          <a:ln w="635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6085" name="Picture 5" descr="20090904_16dafd9fa89c5b368af0nBqbCpCAnpB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380" y="259715"/>
            <a:ext cx="3843020" cy="2882265"/>
          </a:xfrm>
          <a:prstGeom prst="rect">
            <a:avLst/>
          </a:prstGeom>
          <a:noFill/>
          <a:ln w="635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6086" name="Picture 6" descr="2008616102392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259715"/>
            <a:ext cx="4033520" cy="3025140"/>
          </a:xfrm>
          <a:prstGeom prst="rect">
            <a:avLst/>
          </a:prstGeom>
          <a:noFill/>
          <a:ln w="635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6087" name="Picture 7" descr="2008530134558451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752600"/>
            <a:ext cx="3503930" cy="3602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8" name="WordArt 8" descr="白色大理石"/>
          <p:cNvSpPr>
            <a:spLocks noChangeArrowheads="1" noChangeShapeType="1"/>
          </p:cNvSpPr>
          <p:nvPr/>
        </p:nvSpPr>
        <p:spPr bwMode="auto">
          <a:xfrm>
            <a:off x="3254375" y="2821305"/>
            <a:ext cx="5408930" cy="83947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蓬勃发展的高新技术产业</a:t>
            </a:r>
            <a:endParaRPr kumimoji="0" lang="zh-CN" altLang="en-US" sz="4800" b="1" i="0" u="none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8130" name="Group 2"/>
          <p:cNvGraphicFramePr>
            <a:graphicFrameLocks noGrp="1"/>
          </p:cNvGraphicFramePr>
          <p:nvPr/>
        </p:nvGraphicFramePr>
        <p:xfrm>
          <a:off x="1341755" y="1047750"/>
          <a:ext cx="9178290" cy="4822825"/>
        </p:xfrm>
        <a:graphic>
          <a:graphicData uri="http://schemas.openxmlformats.org/drawingml/2006/table">
            <a:tbl>
              <a:tblPr/>
              <a:tblGrid>
                <a:gridCol w="3874135"/>
                <a:gridCol w="1060450"/>
                <a:gridCol w="1060450"/>
                <a:gridCol w="1061085"/>
                <a:gridCol w="1060450"/>
                <a:gridCol w="1061720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年份（年）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2000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2005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2009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2010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2011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企业数（个）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9758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17527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27218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28189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21682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从业人员人数（万人）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390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663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958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1092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1147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当年总产值（亿元）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10412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34367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60431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74709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88434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出口交货值（亿元）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3388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17636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29435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37002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40600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新产品开发经费（亿元）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118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416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925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1007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1528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专利申请数（件）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2245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16823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51513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59683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77725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投资额（亿元）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563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2144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4882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6945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9469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新增固定资产（亿元）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421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1464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3161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4450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楷体_GB2312" pitchFamily="1" charset="-122"/>
                        </a:rPr>
                        <a:t>6355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楷体_GB2312" pitchFamily="1" charset="-122"/>
                        <a:cs typeface="Times New Roman" panose="02020603050405020304" pitchFamily="2" charset="0"/>
                      </a:endParaRPr>
                    </a:p>
                  </a:txBody>
                  <a:tcPr marL="18000" marR="18000" marT="46795" marB="467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78" name="Rectangle 74"/>
          <p:cNvSpPr/>
          <p:nvPr/>
        </p:nvSpPr>
        <p:spPr>
          <a:xfrm>
            <a:off x="3095784" y="449263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ea typeface="黑体" panose="02010609060101010101" pitchFamily="2" charset="-122"/>
              </a:rPr>
              <a:t>近年来中国高新技术产业发展基本情况</a:t>
            </a:r>
            <a:endParaRPr lang="zh-CN" altLang="zh-CN" sz="2800" b="1" dirty="0">
              <a:ea typeface="黑体" panose="02010609060101010101" pitchFamily="2" charset="-122"/>
            </a:endParaRPr>
          </a:p>
        </p:txBody>
      </p:sp>
      <p:sp>
        <p:nvSpPr>
          <p:cNvPr id="48203" name="Rectangle 75"/>
          <p:cNvSpPr/>
          <p:nvPr/>
        </p:nvSpPr>
        <p:spPr>
          <a:xfrm>
            <a:off x="163195" y="6040121"/>
            <a:ext cx="11820525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中国高新技术产业得到了迅猛发展，高新技术产业产值迅速增长 </a:t>
            </a:r>
            <a:endParaRPr lang="zh-CN" altLang="zh-CN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0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/>
          <p:nvPr/>
        </p:nvSpPr>
        <p:spPr>
          <a:xfrm>
            <a:off x="2693670" y="788670"/>
            <a:ext cx="6804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1995—2011年中国高新技术产业出口状况</a:t>
            </a:r>
            <a:endParaRPr lang="zh-CN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9155" name="Rectangle 3"/>
          <p:cNvSpPr/>
          <p:nvPr/>
        </p:nvSpPr>
        <p:spPr>
          <a:xfrm>
            <a:off x="1988820" y="5699760"/>
            <a:ext cx="7661910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中国高新技术产品出口大幅度增加增长 </a:t>
            </a:r>
            <a:endParaRPr lang="zh-CN" altLang="zh-CN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2" name="Rectangle 4"/>
          <p:cNvSpPr/>
          <p:nvPr/>
        </p:nvSpPr>
        <p:spPr>
          <a:xfrm>
            <a:off x="1525588" y="2705418"/>
            <a:ext cx="3098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700" dirty="0"/>
          </a:p>
          <a:p>
            <a:pPr marL="0" lvl="0" indent="0">
              <a:spcBef>
                <a:spcPct val="0"/>
              </a:spcBef>
              <a:buNone/>
            </a:pPr>
            <a:endParaRPr lang="zh-CN" altLang="zh-CN" sz="1800" dirty="0"/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1835785" y="1310640"/>
          <a:ext cx="8299450" cy="438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169660" imgH="4119880" progId="MSGraph.Chart.8">
                  <p:embed/>
                </p:oleObj>
              </mc:Choice>
              <mc:Fallback>
                <p:oleObj name="" r:id="rId1" imgW="6169660" imgH="4119880" progId="MSGraph.Char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5785" y="1310640"/>
                        <a:ext cx="8299450" cy="4389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0178" name="Group 2"/>
          <p:cNvGraphicFramePr>
            <a:graphicFrameLocks noGrp="1"/>
          </p:cNvGraphicFramePr>
          <p:nvPr/>
        </p:nvGraphicFramePr>
        <p:xfrm>
          <a:off x="786765" y="1353185"/>
          <a:ext cx="10314305" cy="4761230"/>
        </p:xfrm>
        <a:graphic>
          <a:graphicData uri="http://schemas.openxmlformats.org/drawingml/2006/table">
            <a:tbl>
              <a:tblPr/>
              <a:tblGrid>
                <a:gridCol w="3362325"/>
                <a:gridCol w="3590925"/>
                <a:gridCol w="3361055"/>
              </a:tblGrid>
              <a:tr h="10337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年  份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（年）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移动电话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(万台)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微机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(万台)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1985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1990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8.21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1995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83.57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2000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5248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672.00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2005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30354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8084.89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2010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99827.36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24584.46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2011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113257.71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2" charset="0"/>
                          <a:ea typeface="宋体" panose="02010600030101010101" pitchFamily="2" charset="-122"/>
                          <a:cs typeface="Times New Roman" panose="02020603050405020304" pitchFamily="2" charset="0"/>
                        </a:rPr>
                        <a:t>32036.93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92" name="Rectangle 40"/>
          <p:cNvSpPr/>
          <p:nvPr/>
        </p:nvSpPr>
        <p:spPr>
          <a:xfrm>
            <a:off x="2783205" y="755015"/>
            <a:ext cx="7324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1985—2011年中国移动电话和微机生产量</a:t>
            </a:r>
            <a:endParaRPr lang="zh-CN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0217" name="Rectangle 41"/>
          <p:cNvSpPr/>
          <p:nvPr/>
        </p:nvSpPr>
        <p:spPr>
          <a:xfrm>
            <a:off x="1790065" y="6114415"/>
            <a:ext cx="8611870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中国现已成为计算机、手机、软件制造大国 </a:t>
            </a:r>
            <a:endParaRPr lang="zh-CN" altLang="zh-CN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 descr="卫星发射"/>
          <p:cNvPicPr>
            <a:picLocks noChangeAspect="1"/>
          </p:cNvPicPr>
          <p:nvPr/>
        </p:nvPicPr>
        <p:blipFill>
          <a:blip r:embed="rId1"/>
          <a:srcRect t="10283" b="22252"/>
          <a:stretch>
            <a:fillRect/>
          </a:stretch>
        </p:blipFill>
        <p:spPr>
          <a:xfrm>
            <a:off x="1126490" y="414020"/>
            <a:ext cx="9541510" cy="6433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Rectangle 3"/>
          <p:cNvSpPr/>
          <p:nvPr/>
        </p:nvSpPr>
        <p:spPr>
          <a:xfrm>
            <a:off x="1360805" y="2152015"/>
            <a:ext cx="9307195" cy="27844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中国高新技术产业以信息、生物、新材料、新能源、空间、海洋等技术领域为主体，表现出多元化的发展趋势。</a:t>
            </a:r>
            <a:endParaRPr lang="zh-CN" altLang="zh-CN" sz="28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随着计算机、多媒体、网络技术的广泛普及，中国电信、金融、传媒、物流等现代服务部门得到改进提升。</a:t>
            </a:r>
            <a:endParaRPr lang="zh-CN" altLang="zh-CN" sz="28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中国的移动电话用户数跃居世界首位。 </a:t>
            </a:r>
            <a:endParaRPr lang="zh-CN" altLang="zh-CN" sz="28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中国高新技术产业开发区分布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188" y="728663"/>
            <a:ext cx="7951787" cy="612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3307715" y="728980"/>
            <a:ext cx="4110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中国主要高新区分布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2" name="椭圆 32771"/>
          <p:cNvSpPr/>
          <p:nvPr/>
        </p:nvSpPr>
        <p:spPr>
          <a:xfrm>
            <a:off x="7032625" y="2636838"/>
            <a:ext cx="1800225" cy="1152525"/>
          </a:xfrm>
          <a:prstGeom prst="ellipse">
            <a:avLst/>
          </a:prstGeom>
          <a:noFill/>
          <a:ln w="349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32773" name="椭圆 32772"/>
          <p:cNvSpPr/>
          <p:nvPr/>
        </p:nvSpPr>
        <p:spPr>
          <a:xfrm rot="20991855">
            <a:off x="5673725" y="4341813"/>
            <a:ext cx="3168650" cy="574675"/>
          </a:xfrm>
          <a:prstGeom prst="ellipse">
            <a:avLst/>
          </a:prstGeom>
          <a:noFill/>
          <a:ln w="349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32774" name="椭圆 32773"/>
          <p:cNvSpPr/>
          <p:nvPr/>
        </p:nvSpPr>
        <p:spPr>
          <a:xfrm rot="312147">
            <a:off x="5592763" y="3789363"/>
            <a:ext cx="2160587" cy="574675"/>
          </a:xfrm>
          <a:prstGeom prst="ellipse">
            <a:avLst/>
          </a:prstGeom>
          <a:noFill/>
          <a:ln w="349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32775" name="椭圆 32774"/>
          <p:cNvSpPr/>
          <p:nvPr/>
        </p:nvSpPr>
        <p:spPr>
          <a:xfrm rot="19567581">
            <a:off x="6858000" y="5445125"/>
            <a:ext cx="2016125" cy="574675"/>
          </a:xfrm>
          <a:prstGeom prst="ellipse">
            <a:avLst/>
          </a:prstGeom>
          <a:noFill/>
          <a:ln w="349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32776" name="文本框 32775"/>
          <p:cNvSpPr txBox="1"/>
          <p:nvPr/>
        </p:nvSpPr>
        <p:spPr>
          <a:xfrm>
            <a:off x="988695" y="1743710"/>
            <a:ext cx="7339330" cy="435610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环渤海地区</a:t>
            </a: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——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北京中关村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科技园区为中心</a:t>
            </a:r>
            <a:endParaRPr lang="zh-CN" altLang="en-US" sz="2800" b="1">
              <a:solidFill>
                <a:srgbClr val="3366FF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850900" y="4410710"/>
            <a:ext cx="5620385" cy="435610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 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沿长江</a:t>
            </a: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——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上海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高新区为中心</a:t>
            </a:r>
            <a:endParaRPr lang="zh-CN" altLang="en-US" sz="2800" b="1">
              <a:solidFill>
                <a:srgbClr val="3366FF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988695" y="5342890"/>
            <a:ext cx="5711825" cy="435610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东南沿海</a:t>
            </a: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——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深圳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高新区为中心</a:t>
            </a:r>
            <a:endParaRPr lang="zh-CN" altLang="en-US" sz="2800" b="1">
              <a:solidFill>
                <a:srgbClr val="3366FF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32779" name="文本框 32778"/>
          <p:cNvSpPr txBox="1"/>
          <p:nvPr/>
        </p:nvSpPr>
        <p:spPr>
          <a:xfrm>
            <a:off x="850900" y="3287395"/>
            <a:ext cx="4531360" cy="779780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沿亚欧大陆桥</a:t>
            </a: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——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以西安</a:t>
            </a:r>
            <a:r>
              <a:rPr lang="en-US" altLang="zh-CN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杨凌</a:t>
            </a:r>
            <a:r>
              <a:rPr lang="zh-CN" altLang="en-US" sz="2800" b="1">
                <a:solidFill>
                  <a:srgbClr val="3366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高新区为中心</a:t>
            </a:r>
            <a:endParaRPr lang="zh-CN" altLang="en-US" sz="2800" b="1">
              <a:solidFill>
                <a:srgbClr val="3366FF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bldLvl="0" animBg="1"/>
      <p:bldP spid="32777" grpId="0" bldLvl="0" animBg="1"/>
      <p:bldP spid="32778" grpId="0" bldLvl="0" animBg="1"/>
      <p:bldP spid="32779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2"/>
          <p:cNvSpPr txBox="1"/>
          <p:nvPr/>
        </p:nvSpPr>
        <p:spPr>
          <a:xfrm>
            <a:off x="1416050" y="1797050"/>
            <a:ext cx="9690735" cy="462343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  <a:spcBef>
                <a:spcPct val="50000"/>
              </a:spcBef>
              <a:spcAft>
                <a:spcPct val="50000"/>
              </a:spcAft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高新技术与我们的生活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       中国高新技术产业发展很快，不但显著增强了国家的综合实力，还日益深刻地影响着我们的生活。如今，通过互联网，我们能够获取来自全球的信息，与世界各地保持广泛的交流。借助手机，我们能够与外界保持及时的联系。采用卫星导航系统，我们能够准确地确定我们所处的地理位置。随着农业科技的大规模普及，高品质的农产品走进千家万户，一年到头我们都能吃到新鲜的蔬菜和水果。</a:t>
            </a:r>
            <a:endParaRPr lang="zh-CN" altLang="zh-CN" sz="2800" b="1" dirty="0"/>
          </a:p>
        </p:txBody>
      </p:sp>
      <p:sp>
        <p:nvSpPr>
          <p:cNvPr id="53251" name="WordArt 3"/>
          <p:cNvSpPr/>
          <p:nvPr/>
        </p:nvSpPr>
        <p:spPr>
          <a:xfrm>
            <a:off x="2987675" y="885190"/>
            <a:ext cx="1162050" cy="6248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3252" name="Picture 4" descr="玲玲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735" y="223520"/>
            <a:ext cx="1139825" cy="1404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2" descr="天河一号"/>
          <p:cNvPicPr>
            <a:picLocks noChangeAspect="1"/>
          </p:cNvPicPr>
          <p:nvPr/>
        </p:nvPicPr>
        <p:blipFill>
          <a:blip r:embed="rId1"/>
          <a:srcRect t="2124" r="5589" b="2219"/>
          <a:stretch>
            <a:fillRect/>
          </a:stretch>
        </p:blipFill>
        <p:spPr>
          <a:xfrm>
            <a:off x="1073150" y="273050"/>
            <a:ext cx="10236835" cy="6582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WordArt 3"/>
          <p:cNvSpPr/>
          <p:nvPr/>
        </p:nvSpPr>
        <p:spPr>
          <a:xfrm>
            <a:off x="3216275" y="573405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1073150" y="1741170"/>
            <a:ext cx="10236835" cy="224536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（1）说一说，我们身边有哪些高新技术产品，它们对我们的日常生活有哪些影响？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仿宋_GB2312" pitchFamily="1" charset="-122"/>
              </a:rPr>
              <a:t>（2）举例说明高新技术对工业、农业和交通运输业的促进作用，并谈一谈你对“科学技术是第一生产力”的理解。</a:t>
            </a:r>
            <a:endParaRPr lang="zh-CN" altLang="zh-CN" sz="2800" b="1" dirty="0">
              <a:latin typeface="Times New Roman" panose="02020603050405020304" pitchFamily="2" charset="0"/>
              <a:ea typeface="仿宋_GB2312" pitchFamily="1" charset="-122"/>
            </a:endParaRPr>
          </a:p>
        </p:txBody>
      </p:sp>
      <p:pic>
        <p:nvPicPr>
          <p:cNvPr id="54277" name="Picture 5" descr="玲玲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8135" y="5085080"/>
            <a:ext cx="1399540" cy="1724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石油开采"/>
          <p:cNvPicPr>
            <a:picLocks noChangeAspect="1"/>
          </p:cNvPicPr>
          <p:nvPr/>
        </p:nvPicPr>
        <p:blipFill>
          <a:blip r:embed="rId1"/>
          <a:srcRect t="12709" b="10280"/>
          <a:stretch>
            <a:fillRect/>
          </a:stretch>
        </p:blipFill>
        <p:spPr>
          <a:xfrm>
            <a:off x="1034415" y="559435"/>
            <a:ext cx="10153015" cy="5462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5304790" y="619347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</a:rPr>
              <a:t>大庆油田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2" descr="西南钢铁工业中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5965" y="1216660"/>
            <a:ext cx="4954905" cy="373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Rectangle 3"/>
          <p:cNvSpPr/>
          <p:nvPr/>
        </p:nvSpPr>
        <p:spPr>
          <a:xfrm>
            <a:off x="854075" y="510540"/>
            <a:ext cx="11187430" cy="6419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2" charset="0"/>
                <a:ea typeface="楷体_GB2312" pitchFamily="1" charset="-122"/>
              </a:rPr>
              <a:t>读我国某局部地区某类工业中心分布示意图，完成3~5题。</a:t>
            </a:r>
            <a:endParaRPr lang="zh-CN" altLang="zh-CN" sz="28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  <a:effectLst/>
              </a:rPr>
              <a:t>3．甲~丁表示同一类大型工业中</a:t>
            </a:r>
            <a:endParaRPr lang="zh-CN" altLang="zh-CN" sz="2800" b="1" dirty="0">
              <a:solidFill>
                <a:srgbClr val="0070C0"/>
              </a:solidFill>
              <a:effectLst/>
            </a:endParaRPr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心，该类工业可能是         （      ）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A．钢铁工业     B．纺织工业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C．机械工业     D．高新技术工业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</a:rPr>
              <a:t>4．甲工业中心的名称是    （      ）</a:t>
            </a:r>
            <a:endParaRPr lang="zh-CN" altLang="zh-CN" sz="2800" b="1" dirty="0">
              <a:solidFill>
                <a:srgbClr val="0070C0"/>
              </a:solidFill>
            </a:endParaRPr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A．攀枝花         B．包头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C．成都             D．昆明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</a:rPr>
              <a:t>5．丁地发展该类工业的主要优势</a:t>
            </a:r>
            <a:endParaRPr lang="zh-CN" altLang="zh-CN" sz="2800" b="1" dirty="0">
              <a:solidFill>
                <a:srgbClr val="0070C0"/>
              </a:solidFill>
            </a:endParaRPr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</a:rPr>
              <a:t>条件是                               （      ）</a:t>
            </a:r>
            <a:endParaRPr lang="zh-CN" altLang="zh-CN" sz="2800" b="1" dirty="0">
              <a:solidFill>
                <a:srgbClr val="0070C0"/>
              </a:solidFill>
            </a:endParaRPr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A．当地经济发展水平高，消费市场广阔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B．当地海陆空交通便利，便于运输原料和产品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C．当地煤炭资源丰富，有利于冶炼钢铁</a:t>
            </a:r>
            <a:endParaRPr lang="zh-CN" altLang="zh-CN" sz="2800" b="1" dirty="0"/>
          </a:p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D．当地地形平坦开阔，铁矿资源丰富</a:t>
            </a:r>
            <a:endParaRPr lang="zh-CN" altLang="zh-CN" sz="2800" b="1" dirty="0"/>
          </a:p>
        </p:txBody>
      </p:sp>
      <p:sp>
        <p:nvSpPr>
          <p:cNvPr id="57348" name="Rectangle 4"/>
          <p:cNvSpPr/>
          <p:nvPr/>
        </p:nvSpPr>
        <p:spPr>
          <a:xfrm>
            <a:off x="5276692" y="1317308"/>
            <a:ext cx="367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</a:rPr>
              <a:t>A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5414169" y="2745423"/>
            <a:ext cx="367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</a:rPr>
              <a:t>A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  <p:sp>
        <p:nvSpPr>
          <p:cNvPr id="57350" name="Rectangle 6"/>
          <p:cNvSpPr/>
          <p:nvPr/>
        </p:nvSpPr>
        <p:spPr>
          <a:xfrm>
            <a:off x="4878547" y="4517390"/>
            <a:ext cx="3981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</a:rPr>
              <a:t>C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  <p:bldP spid="5735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>
            <a:off x="489585" y="654050"/>
            <a:ext cx="9395460" cy="577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  <a:latin typeface="宋体" panose="02010600030101010101" pitchFamily="2" charset="-122"/>
              </a:rPr>
              <a:t>6.  读右图，回答问题。</a:t>
            </a:r>
            <a:endParaRPr lang="zh-CN" altLang="zh-CN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（1）写出字母代表的能源工业基地名称。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A．____________油田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B．____________油田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C．____________煤矿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D．____________煤矿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（2）钢铁工业基地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E．_______   F．________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（3）纺织工业基地</a:t>
            </a:r>
            <a:endParaRPr lang="zh-CN" altLang="zh-CN" sz="2800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G．_______  H．________</a:t>
            </a:r>
            <a:endParaRPr lang="zh-CN" altLang="zh-CN" b="1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zh-CN" sz="2800" b="1" dirty="0"/>
              <a:t>（4）J．___________机械工业基地，该地以深圳高新区为中心形成__________高新技术产业密集区。</a:t>
            </a:r>
            <a:endParaRPr lang="zh-CN" altLang="zh-CN" sz="28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56323" name="Picture 3" descr="部分工业分布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0440" y="310515"/>
            <a:ext cx="6004560" cy="5241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Rectangle 4"/>
          <p:cNvSpPr/>
          <p:nvPr/>
        </p:nvSpPr>
        <p:spPr>
          <a:xfrm>
            <a:off x="1325880" y="1552575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大庆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3" name="Rectangle 5"/>
          <p:cNvSpPr/>
          <p:nvPr/>
        </p:nvSpPr>
        <p:spPr>
          <a:xfrm>
            <a:off x="1354455" y="2096135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克拉玛依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4" name="Rectangle 6"/>
          <p:cNvSpPr/>
          <p:nvPr/>
        </p:nvSpPr>
        <p:spPr>
          <a:xfrm>
            <a:off x="1354455" y="2543175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大同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5" name="Rectangle 7"/>
          <p:cNvSpPr/>
          <p:nvPr/>
        </p:nvSpPr>
        <p:spPr>
          <a:xfrm>
            <a:off x="1354455" y="3025458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开滦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6" name="Rectangle 8"/>
          <p:cNvSpPr/>
          <p:nvPr/>
        </p:nvSpPr>
        <p:spPr>
          <a:xfrm>
            <a:off x="895350" y="3924300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鞍山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7" name="Rectangle 9"/>
          <p:cNvSpPr/>
          <p:nvPr/>
        </p:nvSpPr>
        <p:spPr>
          <a:xfrm>
            <a:off x="2938780" y="3964940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马鞍山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8" name="Rectangle 10"/>
          <p:cNvSpPr/>
          <p:nvPr/>
        </p:nvSpPr>
        <p:spPr>
          <a:xfrm>
            <a:off x="849630" y="4802823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郑州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79" name="Rectangle 11"/>
          <p:cNvSpPr/>
          <p:nvPr/>
        </p:nvSpPr>
        <p:spPr>
          <a:xfrm>
            <a:off x="2911475" y="4833303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武汉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82" name="Rectangle 14"/>
          <p:cNvSpPr/>
          <p:nvPr/>
        </p:nvSpPr>
        <p:spPr>
          <a:xfrm>
            <a:off x="1641158" y="5295265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珠江三角洲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  <p:sp>
        <p:nvSpPr>
          <p:cNvPr id="58383" name="Rectangle 15"/>
          <p:cNvSpPr/>
          <p:nvPr/>
        </p:nvSpPr>
        <p:spPr>
          <a:xfrm>
            <a:off x="1780223" y="5725160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3333FF"/>
                </a:solidFill>
                <a:ea typeface="黑体" panose="02010609060101010101" pitchFamily="2" charset="-122"/>
              </a:rPr>
              <a:t>东南沿海</a:t>
            </a:r>
            <a:endParaRPr lang="zh-CN" altLang="zh-CN" sz="2800" b="1" dirty="0">
              <a:solidFill>
                <a:srgbClr val="3333FF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  <p:bldP spid="58375" grpId="0"/>
      <p:bldP spid="58376" grpId="0"/>
      <p:bldP spid="58377" grpId="0"/>
      <p:bldP spid="58378" grpId="0"/>
      <p:bldP spid="58379" grpId="0"/>
      <p:bldP spid="58382" grpId="0"/>
      <p:bldP spid="583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W0200912043705022281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035" y="328295"/>
            <a:ext cx="10517505" cy="5544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5087938" y="609282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</a:rPr>
              <a:t>三峡水利工程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一汽汽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314960"/>
            <a:ext cx="10694670" cy="5730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4082415" y="6140450"/>
            <a:ext cx="3813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latin typeface="Arial" panose="020B0604020202020204" pitchFamily="34" charset="0"/>
              </a:rPr>
              <a:t>整装待“售”的一汽汽车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as"/>
          <p:cNvPicPr>
            <a:picLocks noChangeAspect="1"/>
          </p:cNvPicPr>
          <p:nvPr/>
        </p:nvPicPr>
        <p:blipFill>
          <a:blip r:embed="rId1"/>
          <a:srcRect b="4576"/>
          <a:stretch>
            <a:fillRect/>
          </a:stretch>
        </p:blipFill>
        <p:spPr>
          <a:xfrm>
            <a:off x="1524000" y="908050"/>
            <a:ext cx="9144000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656138" y="6165850"/>
            <a:ext cx="3311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装配中的和谐号机车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235075" y="979805"/>
            <a:ext cx="24844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工业是国民经济的主导力量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4180840" y="2368550"/>
            <a:ext cx="360299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</a:rPr>
              <a:t>工业为国民经济各个部门提供生产所必需的各种原材料、能源和技术装备，也为人们提供丰富多样的生活资料。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pic>
        <p:nvPicPr>
          <p:cNvPr id="12292" name="图片 12291" descr="200692510233614891"/>
          <p:cNvPicPr>
            <a:picLocks noChangeAspect="1"/>
          </p:cNvPicPr>
          <p:nvPr/>
        </p:nvPicPr>
        <p:blipFill>
          <a:blip r:embed="rId1"/>
          <a:srcRect t="11406"/>
          <a:stretch>
            <a:fillRect/>
          </a:stretch>
        </p:blipFill>
        <p:spPr>
          <a:xfrm>
            <a:off x="624840" y="2171065"/>
            <a:ext cx="3286760" cy="2103755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3" name="图片 12292" descr="石油开采"/>
          <p:cNvPicPr>
            <a:picLocks noChangeAspect="1"/>
          </p:cNvPicPr>
          <p:nvPr/>
        </p:nvPicPr>
        <p:blipFill>
          <a:blip r:embed="rId2"/>
          <a:srcRect t="12709" b="10280"/>
          <a:stretch>
            <a:fillRect/>
          </a:stretch>
        </p:blipFill>
        <p:spPr>
          <a:xfrm>
            <a:off x="8341360" y="2753995"/>
            <a:ext cx="2921635" cy="1755775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4" name="图片 12293" descr="武汉钢铁工业基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000125"/>
            <a:ext cx="3315970" cy="1565275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5" name="图片 12294" descr="一汽汽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75" y="4698365"/>
            <a:ext cx="3261995" cy="1748790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6" name="图片 12295" descr="纺织工业"/>
          <p:cNvPicPr>
            <a:picLocks noChangeAspect="1"/>
          </p:cNvPicPr>
          <p:nvPr/>
        </p:nvPicPr>
        <p:blipFill>
          <a:blip r:embed="rId5"/>
          <a:srcRect t="8075" b="5534"/>
          <a:stretch>
            <a:fillRect/>
          </a:stretch>
        </p:blipFill>
        <p:spPr>
          <a:xfrm>
            <a:off x="2251075" y="4698365"/>
            <a:ext cx="3150870" cy="1736725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7" name="图片 12296" descr="as"/>
          <p:cNvPicPr>
            <a:picLocks noChangeAspect="1"/>
          </p:cNvPicPr>
          <p:nvPr/>
        </p:nvPicPr>
        <p:blipFill>
          <a:blip r:embed="rId6"/>
          <a:srcRect b="4576"/>
          <a:stretch>
            <a:fillRect/>
          </a:stretch>
        </p:blipFill>
        <p:spPr>
          <a:xfrm>
            <a:off x="4367530" y="612775"/>
            <a:ext cx="3061335" cy="1687830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rdridesign.com">
  <a:themeElements>
    <a:clrScheme name="nordridesign.com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5014</Words>
  <Application>WPS 演示</Application>
  <PresentationFormat>宽屏</PresentationFormat>
  <Paragraphs>788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73" baseType="lpstr">
      <vt:lpstr>Arial</vt:lpstr>
      <vt:lpstr>宋体</vt:lpstr>
      <vt:lpstr>Wingdings</vt:lpstr>
      <vt:lpstr>方正正准黑简体</vt:lpstr>
      <vt:lpstr>黑体</vt:lpstr>
      <vt:lpstr>微软雅黑</vt:lpstr>
      <vt:lpstr>华文细黑</vt:lpstr>
      <vt:lpstr>Arial Unicode MS</vt:lpstr>
      <vt:lpstr>Calibri Light</vt:lpstr>
      <vt:lpstr>Calibri</vt:lpstr>
      <vt:lpstr>楷体</vt:lpstr>
      <vt:lpstr>Times New Roman</vt:lpstr>
      <vt:lpstr>楷体_GB2312</vt:lpstr>
      <vt:lpstr>仿宋_GB2312</vt:lpstr>
      <vt:lpstr>Wingdings 2</vt:lpstr>
      <vt:lpstr>幼圆</vt:lpstr>
      <vt:lpstr>隶书</vt:lpstr>
      <vt:lpstr>新宋体</vt:lpstr>
      <vt:lpstr>仿宋</vt:lpstr>
      <vt:lpstr>Office 主题</vt:lpstr>
      <vt:lpstr>nordridesign.com</vt:lpstr>
      <vt:lpstr>MSGraph.Chart.8</vt:lpstr>
      <vt:lpstr>PowerPoint 演示文稿</vt:lpstr>
      <vt:lpstr>第二节  工 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2017-12-07T01:42:00Z</dcterms:created>
  <dcterms:modified xsi:type="dcterms:W3CDTF">2017-12-13T02:15:44Z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