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81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301" r:id="rId10"/>
    <p:sldId id="287" r:id="rId11"/>
    <p:sldId id="265" r:id="rId12"/>
    <p:sldId id="266" r:id="rId13"/>
    <p:sldId id="303" r:id="rId14"/>
    <p:sldId id="300" r:id="rId15"/>
    <p:sldId id="302" r:id="rId16"/>
    <p:sldId id="270" r:id="rId17"/>
    <p:sldId id="271" r:id="rId18"/>
    <p:sldId id="272" r:id="rId19"/>
    <p:sldId id="273" r:id="rId20"/>
    <p:sldId id="274" r:id="rId21"/>
    <p:sldId id="275" r:id="rId22"/>
    <p:sldId id="299" r:id="rId23"/>
    <p:sldId id="277" r:id="rId24"/>
    <p:sldId id="278" r:id="rId25"/>
    <p:sldId id="280" r:id="rId26"/>
    <p:sldId id="288" r:id="rId27"/>
    <p:sldId id="290" r:id="rId28"/>
    <p:sldId id="291" r:id="rId29"/>
    <p:sldId id="308" r:id="rId30"/>
    <p:sldId id="307" r:id="rId31"/>
    <p:sldId id="309" r:id="rId32"/>
    <p:sldId id="293" r:id="rId33"/>
    <p:sldId id="304" r:id="rId34"/>
    <p:sldId id="305" r:id="rId35"/>
    <p:sldId id="306" r:id="rId36"/>
    <p:sldId id="294" r:id="rId37"/>
    <p:sldId id="296" r:id="rId38"/>
    <p:sldId id="310" r:id="rId39"/>
    <p:sldId id="311" r:id="rId40"/>
    <p:sldId id="312" r:id="rId41"/>
    <p:sldId id="313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93" autoAdjust="0"/>
    <p:restoredTop sz="94660"/>
  </p:normalViewPr>
  <p:slideViewPr>
    <p:cSldViewPr>
      <p:cViewPr varScale="1">
        <p:scale>
          <a:sx n="85" d="100"/>
          <a:sy n="85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8602A-8FDD-4015-B5F7-A7E3448D7FB8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C548BB-BD47-43F0-8102-5E81F1956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6D5C59-A7BA-439C-987F-F8B49EDD005E}" type="slidenum">
              <a:rPr lang="en-US" altLang="zh-CN">
                <a:ea typeface="宋体" charset="-122"/>
              </a:rPr>
              <a:pPr/>
              <a:t>22</a:t>
            </a:fld>
            <a:endParaRPr lang="en-US" altLang="zh-CN">
              <a:ea typeface="宋体" charset="-122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>
              <a:ea typeface="宋体" charset="-122"/>
            </a:endParaRPr>
          </a:p>
          <a:p>
            <a:pPr eaLnBrk="1" hangingPunct="1"/>
            <a:endParaRPr lang="en-US" altLang="zh-CN" smtClean="0">
              <a:ea typeface="宋体" charset="-122"/>
            </a:endParaRPr>
          </a:p>
          <a:p>
            <a:pPr eaLnBrk="1" hangingPunct="1"/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www.zk5u.com</a:t>
            </a:r>
          </a:p>
          <a:p>
            <a:pPr eaLnBrk="1" hangingPunct="1"/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6D5C59-A7BA-439C-987F-F8B49EDD005E}" type="slidenum">
              <a:rPr lang="en-US" altLang="zh-CN">
                <a:ea typeface="宋体" charset="-122"/>
              </a:rPr>
              <a:pPr/>
              <a:t>37</a:t>
            </a:fld>
            <a:endParaRPr lang="en-US" altLang="zh-CN">
              <a:ea typeface="宋体" charset="-122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zh-CN" smtClean="0">
              <a:ea typeface="宋体" charset="-122"/>
            </a:endParaRPr>
          </a:p>
          <a:p>
            <a:pPr eaLnBrk="1" hangingPunct="1"/>
            <a:endParaRPr lang="en-US" altLang="zh-CN" smtClean="0">
              <a:ea typeface="宋体" charset="-122"/>
            </a:endParaRPr>
          </a:p>
          <a:p>
            <a:pPr eaLnBrk="1" hangingPunct="1"/>
            <a:endParaRPr lang="en-US" altLang="zh-CN" smtClean="0">
              <a:ea typeface="宋体" charset="-122"/>
            </a:endParaRPr>
          </a:p>
          <a:p>
            <a:pPr eaLnBrk="1" hangingPunct="1"/>
            <a:r>
              <a:rPr lang="en-US" altLang="zh-CN" smtClean="0">
                <a:ea typeface="宋体" charset="-122"/>
              </a:rPr>
              <a:t>www.zk5u.com</a:t>
            </a:r>
          </a:p>
          <a:p>
            <a:pPr eaLnBrk="1" hangingPunct="1"/>
            <a:endParaRPr lang="en-US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104A78-1BD1-4922-9FE4-A4A10F1BDA07}" type="datetimeFigureOut">
              <a:rPr lang="zh-CN" altLang="en-US" smtClean="0"/>
              <a:pPr/>
              <a:t>2018-10-9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DA3E76-4142-4ACD-A9F6-954D43E97DF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image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00313" y="-500063"/>
            <a:ext cx="11644313" cy="792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八年级</a:t>
            </a:r>
            <a:r>
              <a:rPr lang="en-US" altLang="zh-CN" sz="36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6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地理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52400" y="914400"/>
            <a:ext cx="655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第二章   中国的自然环境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-1066800" y="2667000"/>
            <a:ext cx="835824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3175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roadway BT" pitchFamily="82" charset="0"/>
                <a:ea typeface="创艺简魏碑" pitchFamily="2" charset="-122"/>
                <a:cs typeface="+mj-cs"/>
              </a:rPr>
              <a:t>第一节 地形和地势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57752" y="4857760"/>
            <a:ext cx="3771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制作</a:t>
            </a:r>
            <a:r>
              <a:rPr lang="zh-CN" altLang="en-US" sz="36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人：张言彩</a:t>
            </a:r>
            <a:endParaRPr lang="zh-CN" altLang="en-US" sz="36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0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61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盆地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0"/>
            <a:ext cx="47879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山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9150"/>
            <a:ext cx="441325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高原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1337" y="3357562"/>
            <a:ext cx="4792663" cy="3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山东丘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65350" y="1524000"/>
            <a:ext cx="41592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81000" y="304800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charset="0"/>
              </a:rPr>
              <a:t>平原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7748588" y="228600"/>
            <a:ext cx="13954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charset="0"/>
              </a:rPr>
              <a:t>盆地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85720" y="3429000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charset="0"/>
              </a:rPr>
              <a:t>山地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714744" y="1928802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charset="0"/>
              </a:rPr>
              <a:t>丘陵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7572396" y="3571876"/>
            <a:ext cx="1323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charset="0"/>
              </a:rPr>
              <a:t>高原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955925" y="5807075"/>
            <a:ext cx="3368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/>
              <a:t>五种基本地形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3286148" cy="3171624"/>
          </a:xfrm>
          <a:prstGeom prst="rect">
            <a:avLst/>
          </a:prstGeom>
          <a:noFill/>
          <a:ln w="57150" algn="ctr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00034" y="785794"/>
            <a:ext cx="6408737" cy="5889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Times New Roman" pitchFamily="18" charset="0"/>
              </a:rPr>
              <a:t>地形类型多样，山区面积广大。</a:t>
            </a: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5357818" y="1500174"/>
            <a:ext cx="3071834" cy="3214710"/>
            <a:chOff x="3312" y="1219"/>
            <a:chExt cx="1968" cy="2129"/>
          </a:xfrm>
        </p:grpSpPr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3408" y="2544"/>
              <a:ext cx="576" cy="699"/>
            </a:xfrm>
            <a:prstGeom prst="cube">
              <a:avLst>
                <a:gd name="adj" fmla="val 25000"/>
              </a:avLst>
            </a:prstGeom>
            <a:solidFill>
              <a:srgbClr val="CC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en-US" altLang="zh-CN" sz="1600" b="1">
                  <a:latin typeface="휴먼견출새내기체" pitchFamily="18" charset="-127"/>
                  <a:ea typeface="휴먼견출새내기체" pitchFamily="18" charset="-127"/>
                </a:rPr>
                <a:t>33</a:t>
              </a:r>
              <a:r>
                <a:rPr kumimoji="1" lang="en-US" altLang="ko-KR" sz="1600" b="1">
                  <a:latin typeface="휴먼견출새내기체" pitchFamily="18" charset="-127"/>
                  <a:ea typeface="휴먼견출새내기체" pitchFamily="18" charset="-127"/>
                </a:rPr>
                <a:t>%</a:t>
              </a: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3408" y="2160"/>
              <a:ext cx="576" cy="480"/>
            </a:xfrm>
            <a:prstGeom prst="cube">
              <a:avLst>
                <a:gd name="adj" fmla="val 31250"/>
              </a:avLst>
            </a:prstGeom>
            <a:solidFill>
              <a:srgbClr val="B6B2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en-US" altLang="ko-KR" sz="1600" b="1">
                  <a:latin typeface="휴먼견출새내기체" pitchFamily="18" charset="-127"/>
                  <a:ea typeface="휴먼견출새내기체" pitchFamily="18" charset="-127"/>
                </a:rPr>
                <a:t>2</a:t>
              </a:r>
              <a:r>
                <a:rPr kumimoji="1" lang="en-US" altLang="zh-CN" sz="1600" b="1">
                  <a:latin typeface="휴먼견출새내기체" pitchFamily="18" charset="-127"/>
                  <a:ea typeface="휴먼견출새내기체" pitchFamily="18" charset="-127"/>
                </a:rPr>
                <a:t>6</a:t>
              </a:r>
              <a:r>
                <a:rPr kumimoji="1" lang="en-US" altLang="ko-KR" sz="1600" b="1">
                  <a:latin typeface="휴먼견출새내기체" pitchFamily="18" charset="-127"/>
                  <a:ea typeface="휴먼견출새내기체" pitchFamily="18" charset="-127"/>
                </a:rPr>
                <a:t>%</a:t>
              </a:r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auto">
            <a:xfrm>
              <a:off x="3408" y="1776"/>
              <a:ext cx="576" cy="480"/>
            </a:xfrm>
            <a:prstGeom prst="cube">
              <a:avLst>
                <a:gd name="adj" fmla="val 31250"/>
              </a:avLst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en-US" altLang="ko-KR" sz="1600" b="1">
                  <a:latin typeface="휴먼견출새내기체" pitchFamily="18" charset="-127"/>
                  <a:ea typeface="휴먼견출새내기체" pitchFamily="18" charset="-127"/>
                </a:rPr>
                <a:t>19%</a:t>
              </a: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3312" y="1219"/>
              <a:ext cx="1968" cy="2129"/>
            </a:xfrm>
            <a:prstGeom prst="rect">
              <a:avLst/>
            </a:prstGeom>
            <a:noFill/>
            <a:ln w="25400">
              <a:solidFill>
                <a:srgbClr val="99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4207" y="1536"/>
              <a:ext cx="960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kumimoji="1" lang="zh-CN" altLang="en-US" sz="2000" b="1" dirty="0">
                  <a:solidFill>
                    <a:srgbClr val="0000FF"/>
                  </a:solidFill>
                  <a:latin typeface="Gulim" pitchFamily="34" charset="-127"/>
                  <a:ea typeface="Gulim" pitchFamily="34" charset="-127"/>
                </a:rPr>
                <a:t>平原</a:t>
              </a: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4207" y="2246"/>
              <a:ext cx="1056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kumimoji="1" lang="zh-CN" altLang="en-US" sz="2000" b="1">
                  <a:solidFill>
                    <a:srgbClr val="0000FF"/>
                  </a:solidFill>
                  <a:latin typeface="Gulim" pitchFamily="34" charset="-127"/>
                  <a:ea typeface="Gulim" pitchFamily="34" charset="-127"/>
                </a:rPr>
                <a:t>高原</a:t>
              </a: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4207" y="1862"/>
              <a:ext cx="816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kumimoji="1" lang="zh-CN" altLang="en-US" sz="2000" b="1">
                  <a:solidFill>
                    <a:srgbClr val="0000FF"/>
                  </a:solidFill>
                  <a:latin typeface="Gulim" pitchFamily="34" charset="-127"/>
                  <a:ea typeface="Gulim" pitchFamily="34" charset="-127"/>
                </a:rPr>
                <a:t>盆地</a:t>
              </a: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4207" y="1296"/>
              <a:ext cx="912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kumimoji="1" lang="zh-CN" altLang="en-US" sz="2000" b="1">
                  <a:solidFill>
                    <a:srgbClr val="0000FF"/>
                  </a:solidFill>
                  <a:latin typeface="Gulim" pitchFamily="34" charset="-127"/>
                  <a:ea typeface="Gulim" pitchFamily="34" charset="-127"/>
                </a:rPr>
                <a:t>丘陵</a:t>
              </a:r>
            </a:p>
          </p:txBody>
        </p:sp>
        <p:sp>
          <p:nvSpPr>
            <p:cNvPr id="16" name="AutoShape 13"/>
            <p:cNvSpPr>
              <a:spLocks noChangeArrowheads="1"/>
            </p:cNvSpPr>
            <p:nvPr/>
          </p:nvSpPr>
          <p:spPr bwMode="auto">
            <a:xfrm>
              <a:off x="3408" y="1632"/>
              <a:ext cx="559" cy="288"/>
            </a:xfrm>
            <a:prstGeom prst="cube">
              <a:avLst>
                <a:gd name="adj" fmla="val 61509"/>
              </a:avLst>
            </a:prstGeom>
            <a:solidFill>
              <a:srgbClr val="4DC4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en-US" altLang="zh-CN" sz="1600" b="1">
                  <a:latin typeface="휴먼견출새내기체" pitchFamily="18" charset="-127"/>
                  <a:ea typeface="휴먼견출새내기체" pitchFamily="18" charset="-127"/>
                </a:rPr>
                <a:t>12</a:t>
              </a:r>
              <a:r>
                <a:rPr kumimoji="1" lang="en-US" altLang="ko-KR" sz="1600" b="1">
                  <a:latin typeface="휴먼견출새내기체" pitchFamily="18" charset="-127"/>
                  <a:ea typeface="휴먼견출새내기체" pitchFamily="18" charset="-127"/>
                </a:rPr>
                <a:t>%</a:t>
              </a:r>
            </a:p>
          </p:txBody>
        </p:sp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>
              <a:off x="3413" y="1488"/>
              <a:ext cx="554" cy="288"/>
            </a:xfrm>
            <a:prstGeom prst="cube">
              <a:avLst>
                <a:gd name="adj" fmla="val 61509"/>
              </a:avLst>
            </a:prstGeom>
            <a:solidFill>
              <a:srgbClr val="9999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/>
              <a:r>
                <a:rPr kumimoji="1" lang="en-US" altLang="zh-CN" sz="1600" b="1">
                  <a:latin typeface="휴먼견출새내기체" pitchFamily="18" charset="-127"/>
                  <a:ea typeface="휴먼견출새내기체" pitchFamily="18" charset="-127"/>
                </a:rPr>
                <a:t>10</a:t>
              </a:r>
              <a:r>
                <a:rPr kumimoji="1" lang="en-US" altLang="ko-KR" sz="1600" b="1">
                  <a:latin typeface="휴먼견출새내기체" pitchFamily="18" charset="-127"/>
                  <a:ea typeface="휴먼견출새내기체" pitchFamily="18" charset="-127"/>
                </a:rPr>
                <a:t>%</a:t>
              </a:r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>
              <a:off x="3936" y="1517"/>
              <a:ext cx="1008" cy="0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>
              <a:off x="3936" y="1776"/>
              <a:ext cx="1008" cy="0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7"/>
            <p:cNvSpPr>
              <a:spLocks noChangeShapeType="1"/>
            </p:cNvSpPr>
            <p:nvPr/>
          </p:nvSpPr>
          <p:spPr bwMode="auto">
            <a:xfrm>
              <a:off x="3963" y="2064"/>
              <a:ext cx="964" cy="0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18"/>
            <p:cNvSpPr>
              <a:spLocks noChangeShapeType="1"/>
            </p:cNvSpPr>
            <p:nvPr/>
          </p:nvSpPr>
          <p:spPr bwMode="auto">
            <a:xfrm>
              <a:off x="3936" y="2448"/>
              <a:ext cx="1008" cy="0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19"/>
            <p:cNvSpPr>
              <a:spLocks noChangeShapeType="1"/>
            </p:cNvSpPr>
            <p:nvPr/>
          </p:nvSpPr>
          <p:spPr bwMode="auto">
            <a:xfrm>
              <a:off x="3936" y="2976"/>
              <a:ext cx="1008" cy="0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4207" y="2774"/>
              <a:ext cx="1056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kumimoji="1" lang="zh-CN" altLang="en-US" sz="2000" b="1">
                  <a:solidFill>
                    <a:srgbClr val="0000FF"/>
                  </a:solidFill>
                  <a:latin typeface="Gulim" pitchFamily="34" charset="-127"/>
                  <a:ea typeface="Gulim" pitchFamily="34" charset="-127"/>
                </a:rPr>
                <a:t>山地</a:t>
              </a:r>
            </a:p>
          </p:txBody>
        </p:sp>
      </p:grp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0" y="5072074"/>
            <a:ext cx="8929718" cy="141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我国是一个多山的国家，山地面积约占全国总面积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1/3</a:t>
            </a:r>
            <a:r>
              <a:rPr lang="zh-CN" altLang="en-US" sz="2800" b="1" dirty="0"/>
              <a:t>，山区（包括山地、丘陵、比较崎岖的高原）面积约占全国总面积的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2/3</a:t>
            </a:r>
            <a:r>
              <a:rPr lang="zh-CN" altLang="en-US" sz="2800" b="1" dirty="0"/>
              <a:t>。平原面积近占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1/10</a:t>
            </a:r>
            <a:r>
              <a:rPr lang="zh-CN" altLang="en-US" sz="2800" b="1" dirty="0"/>
              <a:t>多一点。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71472" y="714356"/>
            <a:ext cx="8042275" cy="57308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地形构成特点对我国的影响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j-cs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71472" y="1428736"/>
            <a:ext cx="914400" cy="499107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bIns="82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有利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076700" y="2476500"/>
            <a:ext cx="1738313" cy="7540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地形复杂多样</a:t>
            </a:r>
          </a:p>
          <a:p>
            <a:pPr algn="ctr" eaLnBrk="0" hangingPunct="0"/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多种经营</a:t>
            </a: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3833813" y="2857500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452813" y="2571744"/>
            <a:ext cx="381000" cy="742957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0" hangingPunct="0"/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平原</a:t>
            </a:r>
          </a:p>
        </p:txBody>
      </p:sp>
      <p:grpSp>
        <p:nvGrpSpPr>
          <p:cNvPr id="9" name="Group 11"/>
          <p:cNvGrpSpPr>
            <a:grpSpLocks/>
          </p:cNvGrpSpPr>
          <p:nvPr/>
        </p:nvGrpSpPr>
        <p:grpSpPr bwMode="auto">
          <a:xfrm>
            <a:off x="2928926" y="1500174"/>
            <a:ext cx="1104900" cy="1074738"/>
            <a:chOff x="1824" y="936"/>
            <a:chExt cx="696" cy="677"/>
          </a:xfrm>
        </p:grpSpPr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1824" y="936"/>
              <a:ext cx="696" cy="240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种植业</a:t>
              </a:r>
            </a:p>
          </p:txBody>
        </p:sp>
        <p:sp>
          <p:nvSpPr>
            <p:cNvPr id="11" name="Line 13"/>
            <p:cNvSpPr>
              <a:spLocks noChangeShapeType="1"/>
            </p:cNvSpPr>
            <p:nvPr/>
          </p:nvSpPr>
          <p:spPr bwMode="auto">
            <a:xfrm flipH="1" flipV="1">
              <a:off x="2112" y="1176"/>
              <a:ext cx="144" cy="4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14"/>
          <p:cNvGrpSpPr>
            <a:grpSpLocks/>
          </p:cNvGrpSpPr>
          <p:nvPr/>
        </p:nvGrpSpPr>
        <p:grpSpPr bwMode="auto">
          <a:xfrm>
            <a:off x="1547813" y="1943100"/>
            <a:ext cx="1905000" cy="762000"/>
            <a:chOff x="1056" y="1224"/>
            <a:chExt cx="1200" cy="480"/>
          </a:xfrm>
        </p:grpSpPr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056" y="1224"/>
              <a:ext cx="768" cy="240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工 业</a:t>
              </a:r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flipH="1" flipV="1">
              <a:off x="1872" y="1320"/>
              <a:ext cx="384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17"/>
          <p:cNvGrpSpPr>
            <a:grpSpLocks/>
          </p:cNvGrpSpPr>
          <p:nvPr/>
        </p:nvGrpSpPr>
        <p:grpSpPr bwMode="auto">
          <a:xfrm>
            <a:off x="1500166" y="2500306"/>
            <a:ext cx="1905000" cy="460375"/>
            <a:chOff x="1056" y="1510"/>
            <a:chExt cx="1200" cy="290"/>
          </a:xfrm>
        </p:grpSpPr>
        <p:sp>
          <p:nvSpPr>
            <p:cNvPr id="16" name="Text Box 18"/>
            <p:cNvSpPr txBox="1">
              <a:spLocks noChangeArrowheads="1"/>
            </p:cNvSpPr>
            <p:nvPr/>
          </p:nvSpPr>
          <p:spPr bwMode="auto">
            <a:xfrm>
              <a:off x="1056" y="1510"/>
              <a:ext cx="768" cy="249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水产业</a:t>
              </a:r>
            </a:p>
          </p:txBody>
        </p:sp>
        <p:sp>
          <p:nvSpPr>
            <p:cNvPr id="17" name="Line 19"/>
            <p:cNvSpPr>
              <a:spLocks noChangeShapeType="1"/>
            </p:cNvSpPr>
            <p:nvPr/>
          </p:nvSpPr>
          <p:spPr bwMode="auto">
            <a:xfrm flipH="1" flipV="1">
              <a:off x="1824" y="1656"/>
              <a:ext cx="432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20"/>
          <p:cNvGrpSpPr>
            <a:grpSpLocks/>
          </p:cNvGrpSpPr>
          <p:nvPr/>
        </p:nvGrpSpPr>
        <p:grpSpPr bwMode="auto">
          <a:xfrm>
            <a:off x="1500166" y="3071810"/>
            <a:ext cx="1905000" cy="381000"/>
            <a:chOff x="1056" y="1806"/>
            <a:chExt cx="1200" cy="240"/>
          </a:xfrm>
        </p:grpSpPr>
        <p:sp>
          <p:nvSpPr>
            <p:cNvPr id="19" name="Text Box 21"/>
            <p:cNvSpPr txBox="1">
              <a:spLocks noChangeArrowheads="1"/>
            </p:cNvSpPr>
            <p:nvPr/>
          </p:nvSpPr>
          <p:spPr bwMode="auto">
            <a:xfrm>
              <a:off x="1056" y="1806"/>
              <a:ext cx="768" cy="240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旅游业</a:t>
              </a: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H="1">
              <a:off x="1824" y="1848"/>
              <a:ext cx="432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2614613" y="3314700"/>
            <a:ext cx="2101850" cy="835025"/>
            <a:chOff x="1728" y="2088"/>
            <a:chExt cx="1104" cy="528"/>
          </a:xfrm>
        </p:grpSpPr>
        <p:sp>
          <p:nvSpPr>
            <p:cNvPr id="22" name="Line 45"/>
            <p:cNvSpPr>
              <a:spLocks noChangeShapeType="1"/>
            </p:cNvSpPr>
            <p:nvPr/>
          </p:nvSpPr>
          <p:spPr bwMode="auto">
            <a:xfrm flipH="1">
              <a:off x="2112" y="2088"/>
              <a:ext cx="144" cy="2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xt Box 46"/>
            <p:cNvSpPr txBox="1">
              <a:spLocks noChangeArrowheads="1"/>
            </p:cNvSpPr>
            <p:nvPr/>
          </p:nvSpPr>
          <p:spPr bwMode="auto">
            <a:xfrm>
              <a:off x="1728" y="2376"/>
              <a:ext cx="1104" cy="240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高新技术产业等</a:t>
              </a:r>
            </a:p>
            <a:p>
              <a:pPr algn="ctr" eaLnBrk="0" hangingPunct="0"/>
              <a:endParaRPr lang="en-US" altLang="zh-CN" sz="2000" dirty="0">
                <a:latin typeface="宋体" pitchFamily="2" charset="-122"/>
              </a:endParaRPr>
            </a:p>
          </p:txBody>
        </p:sp>
      </p:grpSp>
      <p:sp>
        <p:nvSpPr>
          <p:cNvPr id="24" name="Line 10"/>
          <p:cNvSpPr>
            <a:spLocks noChangeShapeType="1"/>
          </p:cNvSpPr>
          <p:nvPr/>
        </p:nvSpPr>
        <p:spPr bwMode="auto">
          <a:xfrm>
            <a:off x="5815013" y="2857500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119813" y="2476500"/>
            <a:ext cx="381000" cy="809624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0" hangingPunct="0"/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山区</a:t>
            </a:r>
          </a:p>
        </p:txBody>
      </p:sp>
      <p:grpSp>
        <p:nvGrpSpPr>
          <p:cNvPr id="26" name="Group 29"/>
          <p:cNvGrpSpPr>
            <a:grpSpLocks/>
          </p:cNvGrpSpPr>
          <p:nvPr/>
        </p:nvGrpSpPr>
        <p:grpSpPr bwMode="auto">
          <a:xfrm>
            <a:off x="6500813" y="2019300"/>
            <a:ext cx="2009775" cy="601663"/>
            <a:chOff x="4176" y="1272"/>
            <a:chExt cx="1266" cy="379"/>
          </a:xfrm>
        </p:grpSpPr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4776" y="1272"/>
              <a:ext cx="666" cy="240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林业</a:t>
              </a:r>
            </a:p>
          </p:txBody>
        </p:sp>
        <p:sp>
          <p:nvSpPr>
            <p:cNvPr id="28" name="Line 31"/>
            <p:cNvSpPr>
              <a:spLocks noChangeShapeType="1"/>
            </p:cNvSpPr>
            <p:nvPr/>
          </p:nvSpPr>
          <p:spPr bwMode="auto">
            <a:xfrm flipV="1">
              <a:off x="4176" y="1368"/>
              <a:ext cx="624" cy="28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32"/>
          <p:cNvGrpSpPr>
            <a:grpSpLocks/>
          </p:cNvGrpSpPr>
          <p:nvPr/>
        </p:nvGrpSpPr>
        <p:grpSpPr bwMode="auto">
          <a:xfrm>
            <a:off x="6500813" y="2476500"/>
            <a:ext cx="2038350" cy="381000"/>
            <a:chOff x="4176" y="1560"/>
            <a:chExt cx="1284" cy="240"/>
          </a:xfrm>
        </p:grpSpPr>
        <p:sp>
          <p:nvSpPr>
            <p:cNvPr id="30" name="Text Box 33"/>
            <p:cNvSpPr txBox="1">
              <a:spLocks noChangeArrowheads="1"/>
            </p:cNvSpPr>
            <p:nvPr/>
          </p:nvSpPr>
          <p:spPr bwMode="auto">
            <a:xfrm>
              <a:off x="4776" y="1560"/>
              <a:ext cx="684" cy="240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牧业</a:t>
              </a:r>
            </a:p>
          </p:txBody>
        </p:sp>
        <p:sp>
          <p:nvSpPr>
            <p:cNvPr id="31" name="Line 34"/>
            <p:cNvSpPr>
              <a:spLocks noChangeShapeType="1"/>
            </p:cNvSpPr>
            <p:nvPr/>
          </p:nvSpPr>
          <p:spPr bwMode="auto">
            <a:xfrm flipV="1">
              <a:off x="4176" y="1656"/>
              <a:ext cx="576" cy="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Group 35"/>
          <p:cNvGrpSpPr>
            <a:grpSpLocks/>
          </p:cNvGrpSpPr>
          <p:nvPr/>
        </p:nvGrpSpPr>
        <p:grpSpPr bwMode="auto">
          <a:xfrm>
            <a:off x="6500813" y="2857500"/>
            <a:ext cx="2038350" cy="457200"/>
            <a:chOff x="4176" y="1800"/>
            <a:chExt cx="1284" cy="288"/>
          </a:xfrm>
        </p:grpSpPr>
        <p:sp>
          <p:nvSpPr>
            <p:cNvPr id="33" name="Text Box 36"/>
            <p:cNvSpPr txBox="1">
              <a:spLocks noChangeArrowheads="1"/>
            </p:cNvSpPr>
            <p:nvPr/>
          </p:nvSpPr>
          <p:spPr bwMode="auto">
            <a:xfrm>
              <a:off x="4776" y="1848"/>
              <a:ext cx="684" cy="240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采矿业</a:t>
              </a:r>
            </a:p>
          </p:txBody>
        </p:sp>
        <p:sp>
          <p:nvSpPr>
            <p:cNvPr id="34" name="Line 37"/>
            <p:cNvSpPr>
              <a:spLocks noChangeShapeType="1"/>
            </p:cNvSpPr>
            <p:nvPr/>
          </p:nvSpPr>
          <p:spPr bwMode="auto">
            <a:xfrm>
              <a:off x="4176" y="1800"/>
              <a:ext cx="576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Group 38"/>
          <p:cNvGrpSpPr>
            <a:grpSpLocks/>
          </p:cNvGrpSpPr>
          <p:nvPr/>
        </p:nvGrpSpPr>
        <p:grpSpPr bwMode="auto">
          <a:xfrm>
            <a:off x="6500813" y="2933700"/>
            <a:ext cx="2024062" cy="868363"/>
            <a:chOff x="4176" y="1848"/>
            <a:chExt cx="1275" cy="547"/>
          </a:xfrm>
        </p:grpSpPr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4776" y="2136"/>
              <a:ext cx="675" cy="259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旅游业</a:t>
              </a:r>
            </a:p>
            <a:p>
              <a:pPr algn="ctr" eaLnBrk="0" hangingPunct="0"/>
              <a:endParaRPr lang="en-US" altLang="zh-CN" sz="2000" dirty="0">
                <a:latin typeface="宋体" pitchFamily="2" charset="-122"/>
              </a:endParaRPr>
            </a:p>
          </p:txBody>
        </p:sp>
        <p:sp>
          <p:nvSpPr>
            <p:cNvPr id="37" name="Line 40"/>
            <p:cNvSpPr>
              <a:spLocks noChangeShapeType="1"/>
            </p:cNvSpPr>
            <p:nvPr/>
          </p:nvSpPr>
          <p:spPr bwMode="auto">
            <a:xfrm>
              <a:off x="4176" y="1848"/>
              <a:ext cx="576" cy="4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611188" y="4602163"/>
            <a:ext cx="914400" cy="499107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bIns="828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不利</a:t>
            </a:r>
            <a:endParaRPr kumimoji="1"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Rectangle 47"/>
          <p:cNvSpPr txBox="1">
            <a:spLocks noChangeArrowheads="1"/>
          </p:cNvSpPr>
          <p:nvPr/>
        </p:nvSpPr>
        <p:spPr>
          <a:xfrm>
            <a:off x="1714480" y="4643446"/>
            <a:ext cx="4057650" cy="412750"/>
          </a:xfrm>
          <a:prstGeom prst="rect">
            <a:avLst/>
          </a:prstGeom>
          <a:noFill/>
          <a:ln/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山区地面崎岖，交通不便；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40" name="Rectangle 48"/>
          <p:cNvSpPr>
            <a:spLocks noChangeArrowheads="1"/>
          </p:cNvSpPr>
          <p:nvPr/>
        </p:nvSpPr>
        <p:spPr bwMode="auto">
          <a:xfrm>
            <a:off x="1714480" y="5072074"/>
            <a:ext cx="5983288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耕地资源不足，耕作业的发展受到限制；</a:t>
            </a:r>
          </a:p>
        </p:txBody>
      </p:sp>
      <p:sp>
        <p:nvSpPr>
          <p:cNvPr id="41" name="Rectangle 49"/>
          <p:cNvSpPr>
            <a:spLocks noChangeArrowheads="1"/>
          </p:cNvSpPr>
          <p:nvPr/>
        </p:nvSpPr>
        <p:spPr bwMode="auto">
          <a:xfrm>
            <a:off x="1835150" y="5516563"/>
            <a:ext cx="1828800" cy="533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kumimoji="1" lang="en-US" altLang="zh-CN" sz="2400" b="1" dirty="0">
                <a:latin typeface="Times New Roman"/>
                <a:ea typeface="楷体_GB2312" pitchFamily="49" charset="-122"/>
              </a:rPr>
              <a:t>……</a:t>
            </a: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38" grpId="0" animBg="1" autoUpdateAnimBg="0"/>
      <p:bldP spid="39" grpId="0" build="p" autoUpdateAnimBg="0"/>
      <p:bldP spid="40" grpId="0" build="p" autoUpdateAnimBg="0"/>
      <p:bldP spid="41" grpId="0" build="p" autoUpdateAnimBg="0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857364"/>
            <a:ext cx="8207375" cy="464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1142976" y="928670"/>
            <a:ext cx="3657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山地交通不便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959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91829"/>
            <a:ext cx="7429552" cy="536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19943279">
            <a:off x="4351378" y="3195870"/>
            <a:ext cx="196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内蒙古高原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93134">
            <a:off x="4231745" y="3920641"/>
            <a:ext cx="1499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黄土高原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348446">
            <a:off x="2305124" y="429676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青藏高原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20503122">
            <a:off x="3677856" y="543859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云贵高原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785794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三、主要地形区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2571744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准</a:t>
            </a: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</a:rPr>
              <a:t>噶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尔盆地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0166" y="3286124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塔里木盆地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1107396">
            <a:off x="2804092" y="3867206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柴达木盆地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934" y="4857760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四川盆地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76630" y="2285992"/>
            <a:ext cx="49244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东北平原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5126" y="3643314"/>
            <a:ext cx="49244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华北平原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4942" y="457200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长江中下游平原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43636" y="335756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辽东丘陵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00760" y="385762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山东丘陵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 rot="2508004">
            <a:off x="5961812" y="4849139"/>
            <a:ext cx="49244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东南丘陵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785794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、我国主要的山脉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7108" name="Picture 4" descr="e:\program files\360se6\User Data\temp\index_clip_image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7005537" cy="5852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143108" y="1714488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天山</a:t>
            </a:r>
            <a:endParaRPr kumimoji="1" lang="zh-CN" altLang="en-US" sz="240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143504" y="2143116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阴山</a:t>
            </a:r>
            <a:endParaRPr kumimoji="1" lang="zh-CN" altLang="en-US" sz="240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 rot="888239">
            <a:off x="1241207" y="295040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昆仑山</a:t>
            </a:r>
            <a:endParaRPr kumimoji="1" lang="zh-CN" altLang="en-US" sz="240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857752" y="34290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秦岭</a:t>
            </a:r>
            <a:endParaRPr kumimoji="1" lang="zh-CN" altLang="en-US" sz="240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929322" y="5000636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Times New Roman" pitchFamily="18" charset="0"/>
                <a:ea typeface="黑体" pitchFamily="2" charset="-122"/>
              </a:rPr>
              <a:t>南岭</a:t>
            </a:r>
            <a:endParaRPr kumimoji="1" lang="zh-CN" altLang="en-US" sz="2400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0" y="4405313"/>
            <a:ext cx="3492500" cy="2452687"/>
          </a:xfrm>
          <a:prstGeom prst="rect">
            <a:avLst/>
          </a:prstGeom>
          <a:solidFill>
            <a:schemeClr val="bg1"/>
          </a:solidFill>
          <a:ln w="9525">
            <a:solidFill>
              <a:srgbClr val="FF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ea typeface="黑体" pitchFamily="2" charset="-122"/>
              </a:rPr>
              <a:t>、</a:t>
            </a:r>
            <a:r>
              <a:rPr lang="zh-CN" altLang="en-US" sz="2800" b="1" dirty="0">
                <a:solidFill>
                  <a:srgbClr val="CC0000"/>
                </a:solidFill>
                <a:ea typeface="黑体" pitchFamily="2" charset="-122"/>
              </a:rPr>
              <a:t>东西</a:t>
            </a:r>
            <a:r>
              <a:rPr lang="zh-CN" altLang="en-US" sz="2800" b="1" dirty="0">
                <a:ea typeface="黑体" pitchFamily="2" charset="-122"/>
              </a:rPr>
              <a:t>走向的山脉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CC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CC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CC0000"/>
              </a:solidFill>
              <a:ea typeface="华文行楷" pitchFamily="2" charset="-122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76200" y="5043488"/>
            <a:ext cx="3124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北：天山－－阴山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76200" y="56388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中：昆仑山－－秦岭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76200" y="6338888"/>
            <a:ext cx="1752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南：南岭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3" grpId="1" build="allAtOnce"/>
      <p:bldP spid="5" grpId="0" build="p" autoUpdateAnimBg="0"/>
      <p:bldP spid="6" grpId="0" build="p" autoUpdateAnimBg="0"/>
      <p:bldP spid="7" grpId="0" build="p" autoUpdateAnimBg="0"/>
      <p:bldP spid="8" grpId="0" build="p" autoUpdateAnimBg="0"/>
      <p:bldP spid="10" grpId="0" autoUpdateAnimBg="0"/>
      <p:bldP spid="11" grpId="0" autoUpdateAnimBg="0"/>
      <p:bldP spid="1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 rot="754430">
            <a:off x="6804084" y="500042"/>
            <a:ext cx="553998" cy="1590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大兴安岭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 rot="751652">
            <a:off x="6091277" y="2438400"/>
            <a:ext cx="55399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太行山脉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 rot="860499">
            <a:off x="5586437" y="3771492"/>
            <a:ext cx="55399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巫山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 rot="1419516">
            <a:off x="5405477" y="4419600"/>
            <a:ext cx="55399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雪峰山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 rot="1608313">
            <a:off x="7767677" y="1219200"/>
            <a:ext cx="55399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长白山脉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 rot="1635044">
            <a:off x="6748692" y="4185365"/>
            <a:ext cx="553998" cy="15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武夷山脉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 rot="812814">
            <a:off x="7462877" y="4724400"/>
            <a:ext cx="55399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台湾山脉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0" y="4405313"/>
            <a:ext cx="4427538" cy="2452687"/>
          </a:xfrm>
          <a:prstGeom prst="rect">
            <a:avLst/>
          </a:prstGeom>
          <a:solidFill>
            <a:schemeClr val="bg1"/>
          </a:solidFill>
          <a:ln w="9525">
            <a:solidFill>
              <a:srgbClr val="FF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东北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西南</a:t>
            </a:r>
            <a:r>
              <a:rPr lang="zh-CN" altLang="en-US" sz="2800" b="1" dirty="0">
                <a:latin typeface="+mn-ea"/>
              </a:rPr>
              <a:t>走向的山脉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CC0000"/>
              </a:solidFill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CC0000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CC0000"/>
              </a:solidFill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0" y="4797424"/>
            <a:ext cx="4000496" cy="989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+mn-ea"/>
              </a:rPr>
              <a:t>西：大兴安岭－太行山  </a:t>
            </a:r>
            <a:r>
              <a:rPr lang="zh-CN" altLang="en-US" sz="2800" b="1" dirty="0" smtClean="0">
                <a:latin typeface="+mn-ea"/>
              </a:rPr>
              <a:t>           －</a:t>
            </a:r>
            <a:r>
              <a:rPr lang="zh-CN" altLang="en-US" sz="2800" b="1" dirty="0">
                <a:latin typeface="+mn-ea"/>
              </a:rPr>
              <a:t>巫山－雪峰山</a:t>
            </a:r>
            <a:endParaRPr kumimoji="1" lang="zh-CN" altLang="en-US" sz="2400" dirty="0">
              <a:latin typeface="+mn-ea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0" y="5734050"/>
            <a:ext cx="403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+mn-ea"/>
              </a:rPr>
              <a:t>中：长白山－－武夷山</a:t>
            </a: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76200" y="6248400"/>
            <a:ext cx="259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东：台湾山脉</a:t>
            </a:r>
            <a:endParaRPr kumimoji="1"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4714876" y="2428868"/>
            <a:ext cx="55399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0066"/>
                </a:solidFill>
                <a:latin typeface="楷体" pitchFamily="49" charset="-122"/>
                <a:ea typeface="楷体" pitchFamily="49" charset="-122"/>
              </a:rPr>
              <a:t>贺兰山</a:t>
            </a:r>
            <a:endParaRPr kumimoji="1" lang="zh-CN" altLang="en-US" sz="2400" dirty="0">
              <a:solidFill>
                <a:srgbClr val="66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3929058" y="4357694"/>
            <a:ext cx="55399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0066"/>
                </a:solidFill>
                <a:latin typeface="楷体" pitchFamily="49" charset="-122"/>
                <a:ea typeface="楷体" pitchFamily="49" charset="-122"/>
              </a:rPr>
              <a:t>横断山脉</a:t>
            </a:r>
            <a:endParaRPr kumimoji="1" lang="zh-CN" altLang="en-US" sz="2400" dirty="0">
              <a:solidFill>
                <a:srgbClr val="66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0" y="4652963"/>
            <a:ext cx="3581400" cy="1962150"/>
          </a:xfrm>
          <a:prstGeom prst="rect">
            <a:avLst/>
          </a:prstGeom>
          <a:solidFill>
            <a:schemeClr val="bg1"/>
          </a:solidFill>
          <a:ln w="9525">
            <a:solidFill>
              <a:srgbClr val="FF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ea typeface="黑体" pitchFamily="2" charset="-122"/>
              </a:rPr>
              <a:t>南北</a:t>
            </a:r>
            <a:r>
              <a:rPr lang="zh-CN" altLang="en-US" sz="3200" b="1" dirty="0">
                <a:ea typeface="黑体" pitchFamily="2" charset="-122"/>
              </a:rPr>
              <a:t>走向的山脉</a:t>
            </a: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CC0000"/>
              </a:solidFill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CC0000"/>
              </a:solidFill>
            </a:endParaRP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304800" y="51054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贺兰山</a:t>
            </a: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357158" y="5643578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横断</a:t>
            </a:r>
            <a:r>
              <a:rPr lang="zh-CN" altLang="en-US" sz="2800" b="1" dirty="0" smtClean="0">
                <a:ea typeface="楷体_GB2312" pitchFamily="49" charset="-122"/>
              </a:rPr>
              <a:t>山脉</a:t>
            </a:r>
            <a:endParaRPr lang="zh-CN" altLang="en-US" sz="28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sp>
        <p:nvSpPr>
          <p:cNvPr id="3" name="Text Box 17"/>
          <p:cNvSpPr txBox="1">
            <a:spLocks noChangeArrowheads="1"/>
          </p:cNvSpPr>
          <p:nvPr/>
        </p:nvSpPr>
        <p:spPr bwMode="auto">
          <a:xfrm rot="2193148">
            <a:off x="2779812" y="1029079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3300"/>
                </a:solidFill>
                <a:latin typeface="楷体" pitchFamily="49" charset="-122"/>
                <a:ea typeface="楷体" pitchFamily="49" charset="-122"/>
              </a:rPr>
              <a:t>阿尔泰山</a:t>
            </a:r>
            <a:endParaRPr kumimoji="1" lang="zh-CN" altLang="en-US" sz="2400" dirty="0">
              <a:solidFill>
                <a:srgbClr val="66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 rot="1370019">
            <a:off x="3675288" y="2548991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3300"/>
                </a:solidFill>
                <a:latin typeface="楷体" pitchFamily="49" charset="-122"/>
                <a:ea typeface="楷体" pitchFamily="49" charset="-122"/>
              </a:rPr>
              <a:t>祁连山</a:t>
            </a:r>
            <a:endParaRPr kumimoji="1" lang="zh-CN" altLang="en-US" sz="2400" dirty="0">
              <a:solidFill>
                <a:srgbClr val="66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 rot="1391916">
            <a:off x="3234838" y="3393828"/>
            <a:ext cx="1728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3300"/>
                </a:solidFill>
                <a:latin typeface="楷体" pitchFamily="49" charset="-122"/>
                <a:ea typeface="楷体" pitchFamily="49" charset="-122"/>
              </a:rPr>
              <a:t>巴颜喀拉山</a:t>
            </a:r>
            <a:endParaRPr kumimoji="1" lang="zh-CN" altLang="en-US" sz="2400" dirty="0">
              <a:solidFill>
                <a:srgbClr val="66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0" y="5056188"/>
            <a:ext cx="3924300" cy="18018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黑体" pitchFamily="2" charset="-122"/>
              </a:rPr>
              <a:t>西北</a:t>
            </a:r>
            <a:r>
              <a:rPr lang="en-US" altLang="zh-CN" sz="2800" b="1" dirty="0">
                <a:solidFill>
                  <a:srgbClr val="FF0000"/>
                </a:solidFill>
                <a:ea typeface="黑体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ea typeface="黑体" pitchFamily="2" charset="-122"/>
              </a:rPr>
              <a:t>东南</a:t>
            </a:r>
            <a:r>
              <a:rPr lang="zh-CN" altLang="en-US" sz="2800" b="1" dirty="0">
                <a:solidFill>
                  <a:srgbClr val="800000"/>
                </a:solidFill>
                <a:latin typeface="+mn-ea"/>
              </a:rPr>
              <a:t>走向的山脉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800000"/>
              </a:solidFill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800000"/>
              </a:solidFill>
            </a:endParaRPr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0" y="5429264"/>
            <a:ext cx="20685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阿尔泰山</a:t>
            </a: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0" y="5867400"/>
            <a:ext cx="1571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祁连山</a:t>
            </a: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0" y="6338888"/>
            <a:ext cx="2482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巴颜喀啦山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7" grpId="0" autoUpdateAnimBg="0"/>
      <p:bldP spid="8" grpId="0" autoUpdateAnimBg="0"/>
      <p:bldP spid="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28662" y="714356"/>
            <a:ext cx="2362200" cy="85725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j-cs"/>
              </a:rPr>
              <a:t>学习目标</a:t>
            </a:r>
            <a:endParaRPr kumimoji="0" lang="zh-CN" altLang="en-US" sz="40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2000240"/>
            <a:ext cx="7329510" cy="3124200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能够运用地图概括我国地势特点和呈三级阶梯分布的特征。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能够在地形图上找出并认识我国几组主要走向的山脉。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altLang="zh-CN" sz="2800" b="1" dirty="0">
                <a:latin typeface="+mn-ea"/>
              </a:rPr>
              <a:t>3</a:t>
            </a:r>
            <a:r>
              <a:rPr lang="en-US" altLang="zh-CN" sz="2800" b="1" dirty="0" smtClean="0">
                <a:latin typeface="+mn-ea"/>
              </a:rPr>
              <a:t>.</a:t>
            </a:r>
            <a:r>
              <a:rPr lang="zh-CN" altLang="en-US" sz="2800" b="1" dirty="0" smtClean="0">
                <a:latin typeface="+mn-ea"/>
              </a:rPr>
              <a:t>能够说出我国地形的特点。</a:t>
            </a:r>
            <a:endParaRPr lang="en-US" altLang="zh-CN" sz="2800" b="1" dirty="0" smtClean="0">
              <a:latin typeface="+mn-ea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altLang="zh-CN" sz="2800" b="1" noProof="0" dirty="0">
                <a:latin typeface="+mn-ea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lang="zh-CN" altLang="en-US" sz="2800" b="1" dirty="0">
                <a:latin typeface="+mn-ea"/>
              </a:rPr>
              <a:t>能</a:t>
            </a:r>
            <a:r>
              <a:rPr lang="zh-CN" altLang="en-US" sz="2800" b="1" dirty="0" smtClean="0">
                <a:latin typeface="+mn-ea"/>
              </a:rPr>
              <a:t>够在地图上找出我国主要的地形区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sp>
        <p:nvSpPr>
          <p:cNvPr id="3" name="Text Box 15"/>
          <p:cNvSpPr txBox="1">
            <a:spLocks noChangeArrowheads="1"/>
          </p:cNvSpPr>
          <p:nvPr/>
        </p:nvSpPr>
        <p:spPr bwMode="auto">
          <a:xfrm rot="842174">
            <a:off x="1236869" y="4190218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喜马拉雅山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0" y="5046663"/>
            <a:ext cx="2362200" cy="1811337"/>
          </a:xfrm>
          <a:prstGeom prst="rect">
            <a:avLst/>
          </a:prstGeom>
          <a:solidFill>
            <a:schemeClr val="bg1"/>
          </a:solidFill>
          <a:ln w="9525">
            <a:solidFill>
              <a:srgbClr val="FF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黑体" pitchFamily="2" charset="-122"/>
              </a:rPr>
              <a:t>弧形</a:t>
            </a:r>
            <a:r>
              <a:rPr lang="zh-CN" altLang="en-US" sz="2800" b="1" dirty="0">
                <a:latin typeface="+mn-ea"/>
              </a:rPr>
              <a:t>山脉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CC0000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CC0000"/>
              </a:solidFill>
              <a:ea typeface="楷体_GB2312" pitchFamily="49" charset="-122"/>
            </a:endParaRPr>
          </a:p>
        </p:txBody>
      </p:sp>
      <p:sp>
        <p:nvSpPr>
          <p:cNvPr id="6" name="Text Box 22"/>
          <p:cNvSpPr txBox="1">
            <a:spLocks noChangeArrowheads="1"/>
          </p:cNvSpPr>
          <p:nvPr/>
        </p:nvSpPr>
        <p:spPr bwMode="auto">
          <a:xfrm>
            <a:off x="0" y="5857892"/>
            <a:ext cx="1981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+mn-ea"/>
              </a:rPr>
              <a:t>喜马拉雅山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3" name="Text Box 18"/>
          <p:cNvSpPr txBox="1">
            <a:spLocks noChangeArrowheads="1"/>
          </p:cNvSpPr>
          <p:nvPr/>
        </p:nvSpPr>
        <p:spPr bwMode="auto">
          <a:xfrm rot="2193148">
            <a:off x="2708374" y="957641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3300"/>
                </a:solidFill>
                <a:latin typeface="楷体" pitchFamily="49" charset="-122"/>
                <a:ea typeface="楷体" pitchFamily="49" charset="-122"/>
              </a:rPr>
              <a:t>阿尔泰山</a:t>
            </a:r>
            <a:endParaRPr kumimoji="1" lang="zh-CN" altLang="en-US" sz="2400" dirty="0">
              <a:solidFill>
                <a:srgbClr val="66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071670" y="1571612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天山</a:t>
            </a:r>
            <a:endParaRPr kumimoji="1" lang="zh-CN" altLang="en-US" sz="240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 rot="743604">
            <a:off x="1373835" y="2910431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昆仑山</a:t>
            </a:r>
            <a:endParaRPr kumimoji="1" lang="zh-CN" altLang="en-US" sz="240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 rot="1241727">
            <a:off x="1295343" y="4161911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喜马拉雅山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 rot="1448733">
            <a:off x="3602044" y="2562107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0066"/>
                </a:solidFill>
                <a:latin typeface="楷体" pitchFamily="49" charset="-122"/>
                <a:ea typeface="楷体" pitchFamily="49" charset="-122"/>
              </a:rPr>
              <a:t>祁连山</a:t>
            </a:r>
            <a:endParaRPr kumimoji="1" lang="zh-CN" altLang="en-US" sz="2400" dirty="0">
              <a:solidFill>
                <a:srgbClr val="66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 rot="1391916">
            <a:off x="3234837" y="3393828"/>
            <a:ext cx="1728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3300"/>
                </a:solidFill>
                <a:latin typeface="楷体" pitchFamily="49" charset="-122"/>
                <a:ea typeface="楷体" pitchFamily="49" charset="-122"/>
              </a:rPr>
              <a:t>巴颜喀拉山</a:t>
            </a:r>
            <a:endParaRPr kumimoji="1" lang="zh-CN" altLang="en-US" sz="2400" dirty="0">
              <a:solidFill>
                <a:srgbClr val="66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929058" y="4429132"/>
            <a:ext cx="55399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0066"/>
                </a:solidFill>
                <a:latin typeface="楷体" pitchFamily="49" charset="-122"/>
                <a:ea typeface="楷体" pitchFamily="49" charset="-122"/>
              </a:rPr>
              <a:t>横断山脉</a:t>
            </a:r>
            <a:endParaRPr kumimoji="1" lang="zh-CN" altLang="en-US" sz="2400" dirty="0">
              <a:solidFill>
                <a:srgbClr val="66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286380" y="2071678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阴山</a:t>
            </a:r>
            <a:endParaRPr kumimoji="1" lang="zh-CN" altLang="en-US" sz="240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 rot="706098">
            <a:off x="4740416" y="2403331"/>
            <a:ext cx="55399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660066"/>
                </a:solidFill>
                <a:latin typeface="楷体" pitchFamily="49" charset="-122"/>
                <a:ea typeface="楷体" pitchFamily="49" charset="-122"/>
              </a:rPr>
              <a:t>贺兰山</a:t>
            </a:r>
            <a:endParaRPr kumimoji="1" lang="zh-CN" altLang="en-US" sz="2400" dirty="0">
              <a:solidFill>
                <a:srgbClr val="66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4929190" y="3357562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秦岭</a:t>
            </a:r>
            <a:endParaRPr kumimoji="1" lang="zh-CN" altLang="en-US" sz="240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 rot="892382">
            <a:off x="6044191" y="2331563"/>
            <a:ext cx="55399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太行山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 rot="657928">
            <a:off x="5568109" y="3831924"/>
            <a:ext cx="55399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巫山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 rot="1336371">
            <a:off x="5407839" y="4419600"/>
            <a:ext cx="55399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雪峰山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5940425" y="4868863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南岭</a:t>
            </a:r>
            <a:endParaRPr kumimoji="1" lang="zh-CN" altLang="en-US" sz="240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 rot="790817">
            <a:off x="6801466" y="615570"/>
            <a:ext cx="55399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大兴安岭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 rot="2085741">
            <a:off x="7457365" y="1307799"/>
            <a:ext cx="55399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长白山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 rot="2051432">
            <a:off x="6666843" y="4310221"/>
            <a:ext cx="55399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武夷山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 rot="1434077">
            <a:off x="7422982" y="4788058"/>
            <a:ext cx="55399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台湾山</a:t>
            </a: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1285852" y="1857364"/>
            <a:ext cx="5492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四大高原 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4929190" y="1714488"/>
            <a:ext cx="5492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四大盆地 </a:t>
            </a: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1357290" y="4500570"/>
            <a:ext cx="549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三大平原  </a:t>
            </a:r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5000628" y="4429132"/>
            <a:ext cx="549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主要丘陵 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5500694" y="4429132"/>
            <a:ext cx="221457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辽东丘</a:t>
            </a:r>
            <a:r>
              <a:rPr kumimoji="1" lang="zh-CN" altLang="en-US" sz="2400" b="1" dirty="0" smtClean="0">
                <a:latin typeface="Times New Roman" pitchFamily="18" charset="0"/>
              </a:rPr>
              <a:t>陵</a:t>
            </a:r>
            <a:endParaRPr kumimoji="1" lang="zh-CN" altLang="en-US" sz="2400" b="1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山东丘陵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东南丘</a:t>
            </a:r>
            <a:r>
              <a:rPr kumimoji="1" lang="zh-CN" altLang="en-US" sz="2400" b="1" dirty="0" smtClean="0">
                <a:latin typeface="Times New Roman" pitchFamily="18" charset="0"/>
              </a:rPr>
              <a:t>陵</a:t>
            </a:r>
            <a:endParaRPr kumimoji="1" lang="zh-CN" altLang="en-US" sz="2400" b="1" dirty="0">
              <a:latin typeface="Times New Roman" pitchFamily="18" charset="0"/>
            </a:endParaRPr>
          </a:p>
        </p:txBody>
      </p:sp>
      <p:sp>
        <p:nvSpPr>
          <p:cNvPr id="35848" name="Rectangle 9"/>
          <p:cNvSpPr>
            <a:spLocks noChangeArrowheads="1"/>
          </p:cNvSpPr>
          <p:nvPr/>
        </p:nvSpPr>
        <p:spPr bwMode="auto">
          <a:xfrm>
            <a:off x="2428860" y="1785926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青藏高原</a:t>
            </a:r>
          </a:p>
        </p:txBody>
      </p:sp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2500298" y="2357430"/>
            <a:ext cx="171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内蒙古高原</a:t>
            </a:r>
          </a:p>
        </p:txBody>
      </p:sp>
      <p:sp>
        <p:nvSpPr>
          <p:cNvPr id="35850" name="Rectangle 11"/>
          <p:cNvSpPr>
            <a:spLocks noChangeArrowheads="1"/>
          </p:cNvSpPr>
          <p:nvPr/>
        </p:nvSpPr>
        <p:spPr bwMode="auto">
          <a:xfrm>
            <a:off x="2500298" y="2928934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黄土高原</a:t>
            </a:r>
          </a:p>
        </p:txBody>
      </p:sp>
      <p:sp>
        <p:nvSpPr>
          <p:cNvPr id="35851" name="Rectangle 12"/>
          <p:cNvSpPr>
            <a:spLocks noChangeArrowheads="1"/>
          </p:cNvSpPr>
          <p:nvPr/>
        </p:nvSpPr>
        <p:spPr bwMode="auto">
          <a:xfrm>
            <a:off x="2571736" y="3500438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云贵高原</a:t>
            </a:r>
          </a:p>
        </p:txBody>
      </p:sp>
      <p:sp>
        <p:nvSpPr>
          <p:cNvPr id="35856" name="Rectangle 17"/>
          <p:cNvSpPr>
            <a:spLocks noChangeArrowheads="1"/>
          </p:cNvSpPr>
          <p:nvPr/>
        </p:nvSpPr>
        <p:spPr bwMode="auto">
          <a:xfrm>
            <a:off x="5857884" y="1714488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塔里木盆地</a:t>
            </a:r>
          </a:p>
        </p:txBody>
      </p:sp>
      <p:sp>
        <p:nvSpPr>
          <p:cNvPr id="35857" name="Rectangle 18"/>
          <p:cNvSpPr>
            <a:spLocks noChangeArrowheads="1"/>
          </p:cNvSpPr>
          <p:nvPr/>
        </p:nvSpPr>
        <p:spPr bwMode="auto">
          <a:xfrm>
            <a:off x="5857884" y="2285992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准噶尔盆地</a:t>
            </a:r>
          </a:p>
        </p:txBody>
      </p:sp>
      <p:sp>
        <p:nvSpPr>
          <p:cNvPr id="35858" name="Rectangle 19"/>
          <p:cNvSpPr>
            <a:spLocks noChangeArrowheads="1"/>
          </p:cNvSpPr>
          <p:nvPr/>
        </p:nvSpPr>
        <p:spPr bwMode="auto">
          <a:xfrm>
            <a:off x="5857884" y="2857496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柴达木盆地</a:t>
            </a:r>
          </a:p>
        </p:txBody>
      </p:sp>
      <p:sp>
        <p:nvSpPr>
          <p:cNvPr id="35859" name="Rectangle 20"/>
          <p:cNvSpPr>
            <a:spLocks noChangeArrowheads="1"/>
          </p:cNvSpPr>
          <p:nvPr/>
        </p:nvSpPr>
        <p:spPr bwMode="auto">
          <a:xfrm>
            <a:off x="5857884" y="3000372"/>
            <a:ext cx="1422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kumimoji="1" lang="en-US" altLang="zh-CN" sz="2400" b="1" dirty="0">
              <a:latin typeface="Times New Roman" pitchFamily="18" charset="0"/>
            </a:endParaRPr>
          </a:p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四川盆地</a:t>
            </a:r>
          </a:p>
        </p:txBody>
      </p:sp>
      <p:sp>
        <p:nvSpPr>
          <p:cNvPr id="35863" name="Rectangle 24"/>
          <p:cNvSpPr>
            <a:spLocks noChangeArrowheads="1"/>
          </p:cNvSpPr>
          <p:nvPr/>
        </p:nvSpPr>
        <p:spPr bwMode="auto">
          <a:xfrm>
            <a:off x="2357422" y="4286256"/>
            <a:ext cx="2362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</a:rPr>
              <a:t>东北平原</a:t>
            </a:r>
          </a:p>
          <a:p>
            <a:endParaRPr kumimoji="1" lang="zh-CN" altLang="en-US" sz="2400" b="1" dirty="0">
              <a:latin typeface="Times New Roman" pitchFamily="18" charset="0"/>
            </a:endParaRPr>
          </a:p>
          <a:p>
            <a:r>
              <a:rPr kumimoji="1" lang="zh-CN" altLang="en-US" sz="2400" b="1" dirty="0">
                <a:latin typeface="Times New Roman" pitchFamily="18" charset="0"/>
              </a:rPr>
              <a:t>华北平原</a:t>
            </a:r>
          </a:p>
          <a:p>
            <a:endParaRPr kumimoji="1" lang="zh-CN" altLang="en-US" sz="2400" b="1" dirty="0">
              <a:latin typeface="Times New Roman" pitchFamily="18" charset="0"/>
            </a:endParaRPr>
          </a:p>
          <a:p>
            <a:r>
              <a:rPr kumimoji="1" lang="zh-CN" altLang="en-US" sz="2400" b="1" dirty="0">
                <a:latin typeface="Times New Roman" pitchFamily="18" charset="0"/>
              </a:rPr>
              <a:t>长江中下游平原</a:t>
            </a:r>
          </a:p>
        </p:txBody>
      </p:sp>
      <p:sp>
        <p:nvSpPr>
          <p:cNvPr id="35867" name="AutoShape 28"/>
          <p:cNvSpPr>
            <a:spLocks/>
          </p:cNvSpPr>
          <p:nvPr/>
        </p:nvSpPr>
        <p:spPr bwMode="auto">
          <a:xfrm>
            <a:off x="1857356" y="1928802"/>
            <a:ext cx="381000" cy="1752600"/>
          </a:xfrm>
          <a:prstGeom prst="leftBrace">
            <a:avLst>
              <a:gd name="adj1" fmla="val 3833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3200" b="1">
              <a:latin typeface="Times New Roman" pitchFamily="18" charset="0"/>
            </a:endParaRPr>
          </a:p>
        </p:txBody>
      </p:sp>
      <p:sp>
        <p:nvSpPr>
          <p:cNvPr id="35868" name="AutoShape 29"/>
          <p:cNvSpPr>
            <a:spLocks/>
          </p:cNvSpPr>
          <p:nvPr/>
        </p:nvSpPr>
        <p:spPr bwMode="auto">
          <a:xfrm>
            <a:off x="5500694" y="4357694"/>
            <a:ext cx="357190" cy="1643074"/>
          </a:xfrm>
          <a:prstGeom prst="leftBrace">
            <a:avLst>
              <a:gd name="adj1" fmla="val 29990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3200" b="1">
              <a:latin typeface="Times New Roman" pitchFamily="18" charset="0"/>
            </a:endParaRPr>
          </a:p>
        </p:txBody>
      </p:sp>
      <p:sp>
        <p:nvSpPr>
          <p:cNvPr id="35869" name="AutoShape 30"/>
          <p:cNvSpPr>
            <a:spLocks/>
          </p:cNvSpPr>
          <p:nvPr/>
        </p:nvSpPr>
        <p:spPr bwMode="auto">
          <a:xfrm>
            <a:off x="1928794" y="4357694"/>
            <a:ext cx="381000" cy="1752600"/>
          </a:xfrm>
          <a:prstGeom prst="leftBrace">
            <a:avLst>
              <a:gd name="adj1" fmla="val 3833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3200" b="1">
              <a:latin typeface="Times New Roman" pitchFamily="18" charset="0"/>
            </a:endParaRPr>
          </a:p>
        </p:txBody>
      </p:sp>
      <p:sp>
        <p:nvSpPr>
          <p:cNvPr id="35870" name="AutoShape 31"/>
          <p:cNvSpPr>
            <a:spLocks/>
          </p:cNvSpPr>
          <p:nvPr/>
        </p:nvSpPr>
        <p:spPr bwMode="auto">
          <a:xfrm>
            <a:off x="5429256" y="1857364"/>
            <a:ext cx="381000" cy="1752600"/>
          </a:xfrm>
          <a:prstGeom prst="leftBrace">
            <a:avLst>
              <a:gd name="adj1" fmla="val 3833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3200" b="1">
              <a:latin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7224" y="928670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、我国主要地形区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959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91829"/>
            <a:ext cx="7429552" cy="536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071538" y="71435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latin typeface="+mn-ea"/>
              </a:rPr>
              <a:t>四大高原</a:t>
            </a:r>
            <a:endParaRPr kumimoji="1" lang="zh-CN" altLang="en-US" sz="32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 rot="19943279">
            <a:off x="4351378" y="3195870"/>
            <a:ext cx="196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内蒙古高原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93134">
            <a:off x="4231745" y="3920641"/>
            <a:ext cx="1499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黄土高原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348446">
            <a:off x="2305124" y="429676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青藏高原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20503122">
            <a:off x="3677856" y="543859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云贵高原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get?name=T1LjJoBsZm1RCvBVd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4200524" cy="2654992"/>
          </a:xfrm>
          <a:prstGeom prst="rect">
            <a:avLst/>
          </a:prstGeom>
          <a:noFill/>
        </p:spPr>
      </p:pic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609600"/>
            <a:ext cx="3548090" cy="271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3886200"/>
            <a:ext cx="3914772" cy="293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929066"/>
            <a:ext cx="38862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14282" y="214290"/>
            <a:ext cx="2771764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+mn-ea"/>
              </a:rPr>
              <a:t>青</a:t>
            </a:r>
            <a:r>
              <a:rPr kumimoji="1" lang="zh-CN" altLang="en-US" sz="2800" b="1" dirty="0">
                <a:latin typeface="+mn-ea"/>
              </a:rPr>
              <a:t>藏高</a:t>
            </a:r>
            <a:r>
              <a:rPr kumimoji="1" lang="zh-CN" altLang="en-US" sz="2800" b="1" dirty="0" smtClean="0">
                <a:latin typeface="+mn-ea"/>
              </a:rPr>
              <a:t>原</a:t>
            </a:r>
            <a:endParaRPr kumimoji="1" lang="zh-CN" altLang="en-US" sz="2800" b="1" dirty="0">
              <a:latin typeface="+mn-ea"/>
            </a:endParaRPr>
          </a:p>
          <a:p>
            <a:pPr>
              <a:spcBef>
                <a:spcPct val="50000"/>
              </a:spcBef>
            </a:pPr>
            <a:endParaRPr kumimoji="1" lang="en-US" altLang="zh-CN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857752" y="142852"/>
            <a:ext cx="556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+mn-ea"/>
              </a:rPr>
              <a:t>内</a:t>
            </a:r>
            <a:r>
              <a:rPr kumimoji="1" lang="zh-CN" altLang="en-US" sz="2800" b="1" dirty="0">
                <a:latin typeface="+mn-ea"/>
              </a:rPr>
              <a:t>蒙古高</a:t>
            </a:r>
            <a:r>
              <a:rPr kumimoji="1" lang="zh-CN" altLang="en-US" sz="2800" b="1" dirty="0" smtClean="0">
                <a:latin typeface="+mn-ea"/>
              </a:rPr>
              <a:t>原</a:t>
            </a:r>
            <a:endParaRPr kumimoji="1" lang="zh-CN" altLang="en-US" sz="2800" b="1" dirty="0">
              <a:latin typeface="+mn-ea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85720" y="3429000"/>
            <a:ext cx="6781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+mn-ea"/>
              </a:rPr>
              <a:t>黄</a:t>
            </a:r>
            <a:r>
              <a:rPr kumimoji="1" lang="zh-CN" altLang="en-US" sz="2800" b="1" dirty="0">
                <a:latin typeface="+mn-ea"/>
              </a:rPr>
              <a:t>土高</a:t>
            </a:r>
            <a:r>
              <a:rPr kumimoji="1" lang="zh-CN" altLang="en-US" sz="2800" b="1" dirty="0" smtClean="0">
                <a:latin typeface="+mn-ea"/>
              </a:rPr>
              <a:t>原</a:t>
            </a:r>
            <a:endParaRPr kumimoji="1" lang="zh-CN" altLang="en-US" sz="2800" b="1" dirty="0">
              <a:latin typeface="+mn-ea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786314" y="3429000"/>
            <a:ext cx="5867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+mn-ea"/>
              </a:rPr>
              <a:t>云</a:t>
            </a:r>
            <a:r>
              <a:rPr kumimoji="1" lang="zh-CN" altLang="en-US" sz="2800" b="1" dirty="0">
                <a:latin typeface="+mn-ea"/>
              </a:rPr>
              <a:t>贵高</a:t>
            </a:r>
            <a:r>
              <a:rPr kumimoji="1" lang="zh-CN" altLang="en-US" sz="2800" b="1" dirty="0" smtClean="0">
                <a:latin typeface="+mn-ea"/>
              </a:rPr>
              <a:t>原</a:t>
            </a:r>
            <a:endParaRPr kumimoji="1"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959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91829"/>
            <a:ext cx="7429552" cy="536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142976" y="78579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latin typeface="+mn-ea"/>
              </a:rPr>
              <a:t>四大盆地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2571744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准</a:t>
            </a: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</a:rPr>
              <a:t>噶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尔盆地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3286124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塔里木盆地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1107396">
            <a:off x="2804092" y="3867206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柴达木盆地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1934" y="4857760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四川盆地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71472" y="1428736"/>
            <a:ext cx="5638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+mn-ea"/>
              </a:rPr>
              <a:t>1.</a:t>
            </a:r>
            <a:r>
              <a:rPr kumimoji="1" lang="zh-CN" altLang="en-US" sz="2400" b="1" dirty="0">
                <a:latin typeface="+mn-ea"/>
              </a:rPr>
              <a:t>塔里木盆地：</a:t>
            </a:r>
          </a:p>
          <a:p>
            <a:pPr>
              <a:spcBef>
                <a:spcPct val="50000"/>
              </a:spcBef>
            </a:pPr>
            <a:endParaRPr kumimoji="1" lang="en-US" altLang="zh-CN" sz="2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42910" y="2571744"/>
            <a:ext cx="609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+mn-ea"/>
              </a:rPr>
              <a:t>2.</a:t>
            </a:r>
            <a:r>
              <a:rPr kumimoji="1" lang="zh-CN" altLang="en-US" sz="2400" b="1" dirty="0">
                <a:latin typeface="+mn-ea"/>
              </a:rPr>
              <a:t>准噶尔盆地：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42910" y="3500438"/>
            <a:ext cx="6629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+mn-ea"/>
              </a:rPr>
              <a:t>3.</a:t>
            </a:r>
            <a:r>
              <a:rPr kumimoji="1" lang="zh-CN" altLang="en-US" sz="2400" b="1" dirty="0">
                <a:latin typeface="+mn-ea"/>
              </a:rPr>
              <a:t>柴达木盆地：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42910" y="4786322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+mn-ea"/>
              </a:rPr>
              <a:t>4.</a:t>
            </a:r>
            <a:r>
              <a:rPr kumimoji="1" lang="zh-CN" altLang="en-US" sz="2400" b="1" dirty="0">
                <a:latin typeface="+mn-ea"/>
              </a:rPr>
              <a:t>四川盆地：</a:t>
            </a:r>
          </a:p>
          <a:p>
            <a:pPr>
              <a:spcBef>
                <a:spcPct val="50000"/>
              </a:spcBef>
            </a:pPr>
            <a:endParaRPr kumimoji="1" lang="en-US" altLang="zh-CN" sz="2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43108" y="1357298"/>
            <a:ext cx="6643766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000066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kumimoji="1" lang="zh-CN" altLang="en-US" sz="2400" b="1" dirty="0">
                <a:solidFill>
                  <a:srgbClr val="0070C0"/>
                </a:solidFill>
                <a:latin typeface="+mn-ea"/>
              </a:rPr>
              <a:t>是我国最大盆地，有我国最大的沙漠塔克拉</a:t>
            </a:r>
            <a:r>
              <a:rPr kumimoji="1" lang="zh-CN" altLang="en-US" sz="2400" b="1" dirty="0" smtClean="0">
                <a:solidFill>
                  <a:srgbClr val="0070C0"/>
                </a:solidFill>
                <a:latin typeface="+mn-ea"/>
              </a:rPr>
              <a:t>玛干</a:t>
            </a:r>
            <a:r>
              <a:rPr kumimoji="1" lang="zh-CN" altLang="en-US" sz="2400" b="1" dirty="0">
                <a:solidFill>
                  <a:srgbClr val="0070C0"/>
                </a:solidFill>
                <a:latin typeface="+mn-ea"/>
              </a:rPr>
              <a:t>沙漠，，有我国最大的内流河塔里木河。</a:t>
            </a:r>
          </a:p>
          <a:p>
            <a:pPr>
              <a:spcBef>
                <a:spcPct val="50000"/>
              </a:spcBef>
            </a:pPr>
            <a:endParaRPr kumimoji="1" lang="en-US" altLang="zh-CN" sz="2800" dirty="0">
              <a:solidFill>
                <a:srgbClr val="000066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786050" y="2571744"/>
            <a:ext cx="5029208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solidFill>
                  <a:srgbClr val="0070C0"/>
                </a:solidFill>
                <a:latin typeface="+mn-ea"/>
              </a:rPr>
              <a:t>纬度最高的盆地</a:t>
            </a:r>
          </a:p>
          <a:p>
            <a:pPr>
              <a:spcBef>
                <a:spcPct val="50000"/>
              </a:spcBef>
            </a:pPr>
            <a:endParaRPr kumimoji="1" lang="zh-CN" altLang="en-US" sz="4400" dirty="0">
              <a:solidFill>
                <a:srgbClr val="000066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2800" dirty="0">
              <a:solidFill>
                <a:srgbClr val="000066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5984" y="3429000"/>
            <a:ext cx="6500858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000066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kumimoji="1" lang="zh-CN" altLang="en-US" sz="2400" b="1" dirty="0">
                <a:solidFill>
                  <a:srgbClr val="0070C0"/>
                </a:solidFill>
                <a:latin typeface="+mn-ea"/>
              </a:rPr>
              <a:t>是我国海拔最高的大盆地；多沼泽、盐湖；因盐矿较多被称为“聚宝盆”</a:t>
            </a:r>
          </a:p>
          <a:p>
            <a:pPr>
              <a:spcBef>
                <a:spcPct val="50000"/>
              </a:spcBef>
            </a:pPr>
            <a:endParaRPr kumimoji="1" lang="en-US" altLang="zh-CN" sz="2800" b="1" dirty="0">
              <a:solidFill>
                <a:srgbClr val="000066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000232" y="4611231"/>
            <a:ext cx="621510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kumimoji="1" lang="en-US" altLang="zh-CN" sz="3200" b="1" dirty="0">
                <a:solidFill>
                  <a:srgbClr val="000066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kumimoji="1" lang="zh-CN" altLang="en-US" sz="2400" b="1" dirty="0">
                <a:solidFill>
                  <a:srgbClr val="0070C0"/>
                </a:solidFill>
                <a:latin typeface="+mn-ea"/>
              </a:rPr>
              <a:t>内部多丘陵，西部有成都平原，是紫色盆地，被称为“天府之国”。</a:t>
            </a:r>
          </a:p>
          <a:p>
            <a:pPr>
              <a:spcBef>
                <a:spcPct val="50000"/>
              </a:spcBef>
            </a:pPr>
            <a:endParaRPr kumimoji="1" lang="zh-CN" altLang="en-US" sz="3200" dirty="0">
              <a:solidFill>
                <a:srgbClr val="000066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2400" dirty="0">
              <a:solidFill>
                <a:srgbClr val="000066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714356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四大盆地的特征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959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91829"/>
            <a:ext cx="7429552" cy="536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142976" y="78579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latin typeface="+mn-ea"/>
              </a:rPr>
              <a:t>三大平原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76630" y="2285992"/>
            <a:ext cx="49244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东北平原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05126" y="3643314"/>
            <a:ext cx="49244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华北平原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457200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长江中下游平原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00034" y="1785926"/>
            <a:ext cx="3200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+mn-ea"/>
              </a:rPr>
              <a:t>东北平</a:t>
            </a:r>
            <a:r>
              <a:rPr kumimoji="1" lang="zh-CN" altLang="en-US" sz="2800" b="1" dirty="0" smtClean="0">
                <a:latin typeface="+mn-ea"/>
              </a:rPr>
              <a:t>原：</a:t>
            </a:r>
            <a:endParaRPr kumimoji="1" lang="zh-CN" altLang="en-US" sz="2800" b="1" dirty="0">
              <a:latin typeface="+mn-ea"/>
            </a:endParaRPr>
          </a:p>
          <a:p>
            <a:endParaRPr kumimoji="1" lang="zh-CN" altLang="en-US" sz="2800" b="1" dirty="0">
              <a:latin typeface="+mn-ea"/>
            </a:endParaRPr>
          </a:p>
          <a:p>
            <a:endParaRPr kumimoji="1" lang="zh-CN" altLang="en-US" sz="2800" b="1" dirty="0">
              <a:latin typeface="+mn-ea"/>
            </a:endParaRPr>
          </a:p>
          <a:p>
            <a:r>
              <a:rPr kumimoji="1" lang="zh-CN" altLang="en-US" sz="2800" b="1" dirty="0">
                <a:latin typeface="+mn-ea"/>
              </a:rPr>
              <a:t>华北平</a:t>
            </a:r>
            <a:r>
              <a:rPr kumimoji="1" lang="zh-CN" altLang="en-US" sz="2800" b="1" dirty="0" smtClean="0">
                <a:latin typeface="+mn-ea"/>
              </a:rPr>
              <a:t>原：</a:t>
            </a:r>
            <a:endParaRPr kumimoji="1" lang="zh-CN" altLang="en-US" sz="2800" b="1" dirty="0">
              <a:latin typeface="+mn-ea"/>
            </a:endParaRPr>
          </a:p>
          <a:p>
            <a:endParaRPr kumimoji="1" lang="zh-CN" altLang="en-US" sz="2800" b="1" dirty="0">
              <a:latin typeface="+mn-ea"/>
            </a:endParaRPr>
          </a:p>
          <a:p>
            <a:endParaRPr kumimoji="1" lang="zh-CN" altLang="en-US" sz="2800" b="1" dirty="0">
              <a:latin typeface="+mn-ea"/>
            </a:endParaRPr>
          </a:p>
          <a:p>
            <a:r>
              <a:rPr kumimoji="1" lang="zh-CN" altLang="en-US" sz="2800" b="1" dirty="0">
                <a:latin typeface="+mn-ea"/>
              </a:rPr>
              <a:t>长江中下游平</a:t>
            </a:r>
            <a:r>
              <a:rPr kumimoji="1" lang="zh-CN" altLang="en-US" sz="2800" b="1" dirty="0" smtClean="0">
                <a:latin typeface="+mn-ea"/>
              </a:rPr>
              <a:t>原：</a:t>
            </a:r>
            <a:endParaRPr kumimoji="1" lang="zh-CN" altLang="en-US" sz="2800" b="1" dirty="0">
              <a:latin typeface="+mn-ea"/>
            </a:endParaRPr>
          </a:p>
          <a:p>
            <a:endParaRPr kumimoji="1" lang="en-US" altLang="zh-CN" sz="2800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785794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三大平原特征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4546" y="1785926"/>
            <a:ext cx="6676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70C0"/>
                </a:solidFill>
                <a:latin typeface="+mn-ea"/>
              </a:rPr>
              <a:t>面积最大、黑土地；地势坦荡，沃野千里</a:t>
            </a:r>
            <a:endParaRPr kumimoji="1" lang="zh-CN" altLang="en-US" sz="28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14546" y="3071810"/>
            <a:ext cx="6316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70C0"/>
                </a:solidFill>
                <a:latin typeface="+mn-ea"/>
              </a:rPr>
              <a:t>黄河、淮河、海河冲积，较低平、完整</a:t>
            </a:r>
            <a:endParaRPr kumimoji="1" lang="zh-CN" altLang="en-US" sz="28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116" y="4357694"/>
            <a:ext cx="52864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70C0"/>
                </a:solidFill>
                <a:latin typeface="+mn-ea"/>
              </a:rPr>
              <a:t>地势最低、河湖众多，水乡，鱼米之乡</a:t>
            </a:r>
            <a:endParaRPr kumimoji="1" lang="zh-CN" altLang="en-US" sz="2800" b="1" dirty="0">
              <a:solidFill>
                <a:srgbClr val="0070C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e:\program files\360se6\User Data\temp\300001210892131338865341568_9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857232"/>
            <a:ext cx="6467475" cy="4267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728" y="92867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东北平原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5429264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东北平原面积约</a:t>
            </a:r>
            <a:r>
              <a:rPr lang="en-US" altLang="zh-CN" sz="2800" b="1" dirty="0" smtClean="0">
                <a:latin typeface="+mn-ea"/>
              </a:rPr>
              <a:t>35</a:t>
            </a:r>
            <a:r>
              <a:rPr lang="zh-CN" altLang="en-US" sz="2800" b="1" dirty="0" smtClean="0">
                <a:latin typeface="+mn-ea"/>
              </a:rPr>
              <a:t>万平方千米是我国最大的平原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84250" y="1981200"/>
            <a:ext cx="7397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地形：</a:t>
            </a:r>
            <a:r>
              <a:rPr lang="zh-CN" altLang="en-US" sz="4000" b="1" dirty="0"/>
              <a:t>地球表面各种各样的形态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042988" y="3716338"/>
            <a:ext cx="83169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地势：</a:t>
            </a:r>
            <a:r>
              <a:rPr lang="zh-CN" altLang="en-US" sz="4000" b="1" dirty="0"/>
              <a:t>地面高低起伏的总趋势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5786" y="78579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基本概念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e:\program files\360se6\User Data\temp\013000003595801244018904854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714356"/>
            <a:ext cx="5929354" cy="50518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7290" y="5857892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zh-CN" altLang="en-US" sz="2800" b="1" dirty="0" smtClean="0">
                <a:latin typeface="+mn-ea"/>
              </a:rPr>
              <a:t>面积约</a:t>
            </a:r>
            <a:r>
              <a:rPr lang="en-US" altLang="zh-CN" sz="2800" b="1" dirty="0" smtClean="0">
                <a:latin typeface="+mn-ea"/>
              </a:rPr>
              <a:t>30</a:t>
            </a:r>
            <a:r>
              <a:rPr lang="zh-CN" altLang="en-US" sz="2800" b="1" dirty="0" smtClean="0">
                <a:latin typeface="+mn-ea"/>
              </a:rPr>
              <a:t>万平方千米我国第二大平原，</a:t>
            </a:r>
          </a:p>
          <a:p>
            <a:pPr algn="ctr" eaLnBrk="0" hangingPunct="0"/>
            <a:r>
              <a:rPr lang="zh-CN" altLang="en-US" sz="2800" b="1" dirty="0" smtClean="0">
                <a:latin typeface="+mn-ea"/>
              </a:rPr>
              <a:t>海拔多在</a:t>
            </a:r>
            <a:r>
              <a:rPr lang="en-US" altLang="zh-CN" sz="2800" b="1" dirty="0" smtClean="0">
                <a:latin typeface="+mn-ea"/>
              </a:rPr>
              <a:t>50M</a:t>
            </a:r>
            <a:r>
              <a:rPr lang="zh-CN" altLang="en-US" sz="2800" b="1" dirty="0" smtClean="0">
                <a:latin typeface="+mn-ea"/>
              </a:rPr>
              <a:t>以下，地势平坦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714356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华北平原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e:\program files\360se6\User Data\temp\01300000432220132153422992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785794"/>
            <a:ext cx="6786610" cy="474319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5473005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zh-CN" altLang="en-US" sz="2800" b="1" dirty="0" smtClean="0">
                <a:latin typeface="+mn-ea"/>
              </a:rPr>
              <a:t>面积约</a:t>
            </a:r>
            <a:r>
              <a:rPr lang="en-US" altLang="zh-CN" sz="2800" b="1" dirty="0" smtClean="0">
                <a:latin typeface="+mn-ea"/>
              </a:rPr>
              <a:t>16</a:t>
            </a:r>
            <a:r>
              <a:rPr lang="zh-CN" altLang="en-US" sz="2800" b="1" dirty="0" smtClean="0">
                <a:latin typeface="+mn-ea"/>
              </a:rPr>
              <a:t>万平方千米是我国第三大平原，</a:t>
            </a:r>
          </a:p>
          <a:p>
            <a:pPr algn="ctr" eaLnBrk="0" hangingPunct="0"/>
            <a:r>
              <a:rPr lang="zh-CN" altLang="en-US" sz="2800" b="1" dirty="0" smtClean="0">
                <a:latin typeface="+mn-ea"/>
              </a:rPr>
              <a:t>东西呈狭长形，地势低平，典型的“水乡”和“鱼米之乡”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000108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latin typeface="楷体" pitchFamily="49" charset="-122"/>
                <a:ea typeface="楷体" pitchFamily="49" charset="-122"/>
              </a:rPr>
              <a:t>长江中下游平原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959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91829"/>
            <a:ext cx="7429552" cy="536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71538" y="714356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三大丘陵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3636" y="335756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辽东丘陵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385762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山东丘陵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2508004">
            <a:off x="5961812" y="4849139"/>
            <a:ext cx="49244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东南丘陵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85786" y="857232"/>
            <a:ext cx="7445375" cy="5584825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857232"/>
            <a:ext cx="7445375" cy="558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472" y="928670"/>
            <a:ext cx="7696200" cy="577373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61"/>
          <p:cNvGraphicFramePr>
            <a:graphicFrameLocks noGrp="1"/>
          </p:cNvGraphicFramePr>
          <p:nvPr/>
        </p:nvGraphicFramePr>
        <p:xfrm>
          <a:off x="214282" y="724579"/>
          <a:ext cx="8710642" cy="6133421"/>
        </p:xfrm>
        <a:graphic>
          <a:graphicData uri="http://schemas.openxmlformats.org/drawingml/2006/table">
            <a:tbl>
              <a:tblPr/>
              <a:tblGrid>
                <a:gridCol w="1009728"/>
                <a:gridCol w="1693736"/>
                <a:gridCol w="178369"/>
                <a:gridCol w="5828809"/>
              </a:tblGrid>
              <a:tr h="1164556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第一阶梯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（海拔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4000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米以上）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626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856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第二阶梯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（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海拔多在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1000~2000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米）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6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967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第三阶梯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（海拔多在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500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米以下）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52"/>
          <p:cNvSpPr txBox="1">
            <a:spLocks noChangeArrowheads="1"/>
          </p:cNvSpPr>
          <p:nvPr/>
        </p:nvSpPr>
        <p:spPr bwMode="auto">
          <a:xfrm>
            <a:off x="300435" y="1828800"/>
            <a:ext cx="615553" cy="2964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 eaLnBrk="0" hangingPunct="0"/>
            <a:r>
              <a:rPr lang="zh-CN" altLang="en-US" sz="2800" dirty="0">
                <a:latin typeface="+mn-ea"/>
              </a:rPr>
              <a:t>我国主要地形分布</a:t>
            </a:r>
          </a:p>
        </p:txBody>
      </p:sp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1285852" y="2143116"/>
            <a:ext cx="182880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7030A0"/>
                </a:solidFill>
                <a:latin typeface="Times New Roman" pitchFamily="18" charset="0"/>
              </a:rPr>
              <a:t>昆仑山脉</a:t>
            </a:r>
            <a:r>
              <a:rPr kumimoji="1" lang="en-US" altLang="zh-CN" sz="2400" b="1" dirty="0" smtClean="0">
                <a:solidFill>
                  <a:srgbClr val="7030A0"/>
                </a:solidFill>
                <a:latin typeface="Times New Roman" pitchFamily="18" charset="0"/>
              </a:rPr>
              <a:t>—</a:t>
            </a:r>
            <a:endParaRPr kumimoji="1" lang="en-US" altLang="zh-CN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6" name="Text Box 26"/>
          <p:cNvSpPr txBox="1">
            <a:spLocks noChangeArrowheads="1"/>
          </p:cNvSpPr>
          <p:nvPr/>
        </p:nvSpPr>
        <p:spPr bwMode="auto">
          <a:xfrm>
            <a:off x="2928926" y="2143116"/>
            <a:ext cx="1884363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7030A0"/>
                </a:solidFill>
                <a:latin typeface="Times New Roman" pitchFamily="18" charset="0"/>
              </a:rPr>
              <a:t>祁连山脉</a:t>
            </a:r>
            <a:r>
              <a:rPr kumimoji="1" lang="en-US" altLang="zh-CN" sz="2400" b="1" dirty="0" smtClean="0">
                <a:solidFill>
                  <a:srgbClr val="7030A0"/>
                </a:solidFill>
                <a:latin typeface="Times New Roman" pitchFamily="18" charset="0"/>
              </a:rPr>
              <a:t>—</a:t>
            </a:r>
            <a:endParaRPr kumimoji="1" lang="en-US" altLang="zh-CN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7" name="Text Box 27"/>
          <p:cNvSpPr txBox="1">
            <a:spLocks noChangeArrowheads="1"/>
          </p:cNvSpPr>
          <p:nvPr/>
        </p:nvSpPr>
        <p:spPr bwMode="auto">
          <a:xfrm>
            <a:off x="4572000" y="2143116"/>
            <a:ext cx="182880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7030A0"/>
                </a:solidFill>
                <a:latin typeface="Times New Roman" pitchFamily="18" charset="0"/>
              </a:rPr>
              <a:t>横断山脉</a:t>
            </a:r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1428728" y="4714884"/>
            <a:ext cx="205740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 smtClean="0">
                <a:solidFill>
                  <a:srgbClr val="7030A0"/>
                </a:solidFill>
                <a:latin typeface="Times New Roman" pitchFamily="18" charset="0"/>
              </a:rPr>
              <a:t>大兴安岭</a:t>
            </a:r>
            <a:r>
              <a:rPr kumimoji="1" lang="en-US" altLang="zh-CN" sz="2400" b="1" smtClean="0">
                <a:solidFill>
                  <a:srgbClr val="7030A0"/>
                </a:solidFill>
                <a:latin typeface="Times New Roman" pitchFamily="18" charset="0"/>
              </a:rPr>
              <a:t>——</a:t>
            </a:r>
            <a:endParaRPr kumimoji="1" lang="en-US" altLang="zh-CN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9" name="Text Box 36"/>
          <p:cNvSpPr txBox="1">
            <a:spLocks noChangeArrowheads="1"/>
          </p:cNvSpPr>
          <p:nvPr/>
        </p:nvSpPr>
        <p:spPr bwMode="auto">
          <a:xfrm>
            <a:off x="3143240" y="4714884"/>
            <a:ext cx="220980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 smtClean="0">
                <a:solidFill>
                  <a:srgbClr val="7030A0"/>
                </a:solidFill>
                <a:latin typeface="Times New Roman" pitchFamily="18" charset="0"/>
              </a:rPr>
              <a:t>太行山脉</a:t>
            </a:r>
            <a:r>
              <a:rPr kumimoji="1" lang="en-US" altLang="zh-CN" sz="2400" b="1" smtClean="0">
                <a:solidFill>
                  <a:srgbClr val="7030A0"/>
                </a:solidFill>
                <a:latin typeface="Times New Roman" pitchFamily="18" charset="0"/>
              </a:rPr>
              <a:t>——</a:t>
            </a:r>
            <a:endParaRPr kumimoji="1" lang="en-US" altLang="zh-CN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10" name="Text Box 38"/>
          <p:cNvSpPr txBox="1">
            <a:spLocks noChangeArrowheads="1"/>
          </p:cNvSpPr>
          <p:nvPr/>
        </p:nvSpPr>
        <p:spPr bwMode="auto">
          <a:xfrm>
            <a:off x="4857752" y="4714884"/>
            <a:ext cx="1643074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雪峰山</a:t>
            </a:r>
            <a:endParaRPr kumimoji="1" lang="zh-CN" altLang="en-US" sz="24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  <p:sp>
        <p:nvSpPr>
          <p:cNvPr id="11" name="Text Box 47"/>
          <p:cNvSpPr txBox="1">
            <a:spLocks noChangeArrowheads="1"/>
          </p:cNvSpPr>
          <p:nvPr/>
        </p:nvSpPr>
        <p:spPr bwMode="auto">
          <a:xfrm>
            <a:off x="3071802" y="785794"/>
            <a:ext cx="3324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高山、高原为主：</a:t>
            </a:r>
          </a:p>
        </p:txBody>
      </p:sp>
      <p:sp>
        <p:nvSpPr>
          <p:cNvPr id="12" name="Text Box 45"/>
          <p:cNvSpPr txBox="1">
            <a:spLocks noChangeArrowheads="1"/>
          </p:cNvSpPr>
          <p:nvPr/>
        </p:nvSpPr>
        <p:spPr bwMode="auto">
          <a:xfrm>
            <a:off x="3214678" y="1285860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青藏高原</a:t>
            </a:r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5000628" y="1285860"/>
            <a:ext cx="281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柴达木盆地</a:t>
            </a:r>
            <a:endParaRPr kumimoji="1" lang="zh-CN" altLang="en-US" sz="2800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4" name="Text Box 48"/>
          <p:cNvSpPr txBox="1">
            <a:spLocks noChangeArrowheads="1"/>
          </p:cNvSpPr>
          <p:nvPr/>
        </p:nvSpPr>
        <p:spPr bwMode="auto">
          <a:xfrm>
            <a:off x="3143240" y="2786058"/>
            <a:ext cx="3533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高原、盆地为主：</a:t>
            </a: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3214678" y="3357562"/>
            <a:ext cx="220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塔里木盆地</a:t>
            </a:r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5286380" y="3357562"/>
            <a:ext cx="1692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四川盆地</a:t>
            </a: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6869113" y="3357562"/>
            <a:ext cx="2274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准噶尔盆地</a:t>
            </a:r>
          </a:p>
        </p:txBody>
      </p:sp>
      <p:sp>
        <p:nvSpPr>
          <p:cNvPr id="18" name="Text Box 32"/>
          <p:cNvSpPr txBox="1">
            <a:spLocks noChangeArrowheads="1"/>
          </p:cNvSpPr>
          <p:nvPr/>
        </p:nvSpPr>
        <p:spPr bwMode="auto">
          <a:xfrm>
            <a:off x="3214678" y="3929066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内蒙古高原</a:t>
            </a:r>
          </a:p>
        </p:txBody>
      </p:sp>
      <p:sp>
        <p:nvSpPr>
          <p:cNvPr id="19" name="Text Box 33"/>
          <p:cNvSpPr txBox="1">
            <a:spLocks noChangeArrowheads="1"/>
          </p:cNvSpPr>
          <p:nvPr/>
        </p:nvSpPr>
        <p:spPr bwMode="auto">
          <a:xfrm>
            <a:off x="5214942" y="3929066"/>
            <a:ext cx="1689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黄土高原</a:t>
            </a:r>
          </a:p>
        </p:txBody>
      </p:sp>
      <p:sp>
        <p:nvSpPr>
          <p:cNvPr id="20" name="Text Box 49"/>
          <p:cNvSpPr txBox="1">
            <a:spLocks noChangeArrowheads="1"/>
          </p:cNvSpPr>
          <p:nvPr/>
        </p:nvSpPr>
        <p:spPr bwMode="auto">
          <a:xfrm>
            <a:off x="3071802" y="5357826"/>
            <a:ext cx="4764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平原、丘陵为主：</a:t>
            </a: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3143240" y="5857892"/>
            <a:ext cx="1676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东北平原</a:t>
            </a:r>
          </a:p>
        </p:txBody>
      </p:sp>
      <p:sp>
        <p:nvSpPr>
          <p:cNvPr id="22" name="Text Box 40"/>
          <p:cNvSpPr txBox="1">
            <a:spLocks noChangeArrowheads="1"/>
          </p:cNvSpPr>
          <p:nvPr/>
        </p:nvSpPr>
        <p:spPr bwMode="auto">
          <a:xfrm>
            <a:off x="4714876" y="5857892"/>
            <a:ext cx="1765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华北平原</a:t>
            </a:r>
          </a:p>
        </p:txBody>
      </p:sp>
      <p:sp>
        <p:nvSpPr>
          <p:cNvPr id="23" name="Text Box 41"/>
          <p:cNvSpPr txBox="1">
            <a:spLocks noChangeArrowheads="1"/>
          </p:cNvSpPr>
          <p:nvPr/>
        </p:nvSpPr>
        <p:spPr bwMode="auto">
          <a:xfrm>
            <a:off x="6324600" y="5857892"/>
            <a:ext cx="281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长江中下游平原</a:t>
            </a:r>
          </a:p>
        </p:txBody>
      </p:sp>
      <p:sp>
        <p:nvSpPr>
          <p:cNvPr id="24" name="Text Box 44"/>
          <p:cNvSpPr txBox="1">
            <a:spLocks noChangeArrowheads="1"/>
          </p:cNvSpPr>
          <p:nvPr/>
        </p:nvSpPr>
        <p:spPr bwMode="auto">
          <a:xfrm>
            <a:off x="3214678" y="6338888"/>
            <a:ext cx="2222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chemeClr val="accent1"/>
                </a:solidFill>
                <a:latin typeface="Times New Roman" pitchFamily="18" charset="0"/>
              </a:rPr>
              <a:t>东南丘陵</a:t>
            </a:r>
          </a:p>
        </p:txBody>
      </p:sp>
      <p:sp>
        <p:nvSpPr>
          <p:cNvPr id="26" name="WordArt 50"/>
          <p:cNvSpPr>
            <a:spLocks noChangeArrowheads="1" noChangeShapeType="1" noTextEdit="1"/>
          </p:cNvSpPr>
          <p:nvPr/>
        </p:nvSpPr>
        <p:spPr bwMode="auto">
          <a:xfrm>
            <a:off x="214282" y="0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75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  <p:bldP spid="10" grpId="0" animBg="1" autoUpdateAnimBg="0"/>
      <p:bldP spid="11" grpId="0" build="p" autoUpdateAnimBg="0"/>
      <p:bldP spid="12" grpId="0" build="p" autoUpdateAnimBg="0"/>
      <p:bldP spid="13" grpId="0" build="p" autoUpdateAnimBg="0"/>
      <p:bldP spid="14" grpId="0" build="p" autoUpdateAnimBg="0"/>
      <p:bldP spid="15" grpId="0" build="p" autoUpdateAnimBg="0"/>
      <p:bldP spid="16" grpId="0" build="p" autoUpdateAnimBg="0"/>
      <p:bldP spid="17" grpId="0" build="p" autoUpdateAnimBg="0"/>
      <p:bldP spid="18" grpId="0" build="p" autoUpdateAnimBg="0"/>
      <p:bldP spid="19" grpId="0" build="p" autoUpdateAnimBg="0"/>
      <p:bldP spid="20" grpId="0" build="p" autoUpdateAnimBg="0"/>
      <p:bldP spid="21" grpId="0" build="p" autoUpdateAnimBg="0"/>
      <p:bldP spid="22" grpId="0" build="p" autoUpdateAnimBg="0"/>
      <p:bldP spid="23" grpId="0" build="p" autoUpdateAnimBg="0"/>
      <p:bldP spid="24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038600" y="152400"/>
            <a:ext cx="1371600" cy="762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b="1" kern="12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行楷" pitchFamily="2" charset="-122"/>
              </a:rPr>
              <a:t>小结</a:t>
            </a: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304800" y="1066800"/>
            <a:ext cx="5492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四大高原 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4800600" y="990600"/>
            <a:ext cx="5492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四大盆地 </a:t>
            </a: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228600" y="4343400"/>
            <a:ext cx="549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三大平原  </a:t>
            </a:r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6248400" y="4343400"/>
            <a:ext cx="549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主要丘陵 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6858000" y="4314825"/>
            <a:ext cx="20574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辽东丘陵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山东丘陵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东南丘陵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江南丘陵</a:t>
            </a:r>
          </a:p>
        </p:txBody>
      </p:sp>
      <p:sp>
        <p:nvSpPr>
          <p:cNvPr id="35848" name="Rectangle 9"/>
          <p:cNvSpPr>
            <a:spLocks noChangeArrowheads="1"/>
          </p:cNvSpPr>
          <p:nvPr/>
        </p:nvSpPr>
        <p:spPr bwMode="auto">
          <a:xfrm>
            <a:off x="1096963" y="10668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青藏高原</a:t>
            </a:r>
          </a:p>
        </p:txBody>
      </p:sp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1020763" y="1676400"/>
            <a:ext cx="171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内蒙古高原</a:t>
            </a:r>
          </a:p>
        </p:txBody>
      </p:sp>
      <p:sp>
        <p:nvSpPr>
          <p:cNvPr id="35850" name="Rectangle 11"/>
          <p:cNvSpPr>
            <a:spLocks noChangeArrowheads="1"/>
          </p:cNvSpPr>
          <p:nvPr/>
        </p:nvSpPr>
        <p:spPr bwMode="auto">
          <a:xfrm>
            <a:off x="1096963" y="22098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黄土高原</a:t>
            </a:r>
          </a:p>
        </p:txBody>
      </p:sp>
      <p:sp>
        <p:nvSpPr>
          <p:cNvPr id="35851" name="Rectangle 12"/>
          <p:cNvSpPr>
            <a:spLocks noChangeArrowheads="1"/>
          </p:cNvSpPr>
          <p:nvPr/>
        </p:nvSpPr>
        <p:spPr bwMode="auto">
          <a:xfrm>
            <a:off x="1096963" y="27432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云贵高原</a:t>
            </a:r>
          </a:p>
        </p:txBody>
      </p:sp>
      <p:sp>
        <p:nvSpPr>
          <p:cNvPr id="71693" name="Rectangle 13"/>
          <p:cNvSpPr>
            <a:spLocks noChangeArrowheads="1"/>
          </p:cNvSpPr>
          <p:nvPr/>
        </p:nvSpPr>
        <p:spPr bwMode="auto">
          <a:xfrm>
            <a:off x="2362200" y="990600"/>
            <a:ext cx="2019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 dirty="0">
                <a:latin typeface="Times New Roman" pitchFamily="18" charset="0"/>
              </a:rPr>
              <a:t>——</a:t>
            </a:r>
            <a:r>
              <a:rPr kumimoji="1" lang="zh-CN" altLang="en-US" sz="2400" b="1" dirty="0">
                <a:latin typeface="Times New Roman" pitchFamily="18" charset="0"/>
              </a:rPr>
              <a:t>雪山连绵</a:t>
            </a:r>
          </a:p>
        </p:txBody>
      </p:sp>
      <p:sp>
        <p:nvSpPr>
          <p:cNvPr id="71694" name="Rectangle 14"/>
          <p:cNvSpPr>
            <a:spLocks noChangeArrowheads="1"/>
          </p:cNvSpPr>
          <p:nvPr/>
        </p:nvSpPr>
        <p:spPr bwMode="auto">
          <a:xfrm>
            <a:off x="2590800" y="1600200"/>
            <a:ext cx="2019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 dirty="0">
                <a:latin typeface="Times New Roman" pitchFamily="18" charset="0"/>
              </a:rPr>
              <a:t>——</a:t>
            </a:r>
            <a:r>
              <a:rPr kumimoji="1" lang="zh-CN" altLang="en-US" sz="2400" b="1" dirty="0">
                <a:latin typeface="Times New Roman" pitchFamily="18" charset="0"/>
              </a:rPr>
              <a:t>地势平坦</a:t>
            </a:r>
          </a:p>
        </p:txBody>
      </p:sp>
      <p:sp>
        <p:nvSpPr>
          <p:cNvPr id="71695" name="Rectangle 15"/>
          <p:cNvSpPr>
            <a:spLocks noChangeArrowheads="1"/>
          </p:cNvSpPr>
          <p:nvPr/>
        </p:nvSpPr>
        <p:spPr bwMode="auto">
          <a:xfrm>
            <a:off x="2438400" y="2209800"/>
            <a:ext cx="2019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——</a:t>
            </a:r>
            <a:r>
              <a:rPr kumimoji="1" lang="zh-CN" altLang="en-US" sz="2400" b="1">
                <a:latin typeface="Times New Roman" pitchFamily="18" charset="0"/>
              </a:rPr>
              <a:t>千沟万壑</a:t>
            </a:r>
          </a:p>
        </p:txBody>
      </p:sp>
      <p:sp>
        <p:nvSpPr>
          <p:cNvPr id="71696" name="Rectangle 16"/>
          <p:cNvSpPr>
            <a:spLocks noChangeArrowheads="1"/>
          </p:cNvSpPr>
          <p:nvPr/>
        </p:nvSpPr>
        <p:spPr bwMode="auto">
          <a:xfrm>
            <a:off x="2438400" y="2743200"/>
            <a:ext cx="2965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——</a:t>
            </a:r>
            <a:r>
              <a:rPr kumimoji="1" lang="zh-CN" altLang="en-US" sz="2400" b="1">
                <a:latin typeface="Times New Roman" pitchFamily="18" charset="0"/>
              </a:rPr>
              <a:t>地面崎岖，岩溶</a:t>
            </a:r>
          </a:p>
        </p:txBody>
      </p:sp>
      <p:sp>
        <p:nvSpPr>
          <p:cNvPr id="35856" name="Rectangle 17"/>
          <p:cNvSpPr>
            <a:spLocks noChangeArrowheads="1"/>
          </p:cNvSpPr>
          <p:nvPr/>
        </p:nvSpPr>
        <p:spPr bwMode="auto">
          <a:xfrm>
            <a:off x="5562600" y="99060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塔里木盆地</a:t>
            </a:r>
          </a:p>
        </p:txBody>
      </p:sp>
      <p:sp>
        <p:nvSpPr>
          <p:cNvPr id="35857" name="Rectangle 18"/>
          <p:cNvSpPr>
            <a:spLocks noChangeArrowheads="1"/>
          </p:cNvSpPr>
          <p:nvPr/>
        </p:nvSpPr>
        <p:spPr bwMode="auto">
          <a:xfrm>
            <a:off x="5643570" y="1571612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准噶尔盆地</a:t>
            </a:r>
          </a:p>
        </p:txBody>
      </p:sp>
      <p:sp>
        <p:nvSpPr>
          <p:cNvPr id="35858" name="Rectangle 19"/>
          <p:cNvSpPr>
            <a:spLocks noChangeArrowheads="1"/>
          </p:cNvSpPr>
          <p:nvPr/>
        </p:nvSpPr>
        <p:spPr bwMode="auto">
          <a:xfrm>
            <a:off x="5638800" y="220980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柴达木盆地</a:t>
            </a:r>
          </a:p>
        </p:txBody>
      </p:sp>
      <p:sp>
        <p:nvSpPr>
          <p:cNvPr id="35859" name="Rectangle 20"/>
          <p:cNvSpPr>
            <a:spLocks noChangeArrowheads="1"/>
          </p:cNvSpPr>
          <p:nvPr/>
        </p:nvSpPr>
        <p:spPr bwMode="auto">
          <a:xfrm>
            <a:off x="5715008" y="2571744"/>
            <a:ext cx="1422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kumimoji="1" lang="en-US" altLang="zh-CN" sz="2400" b="1" dirty="0">
              <a:latin typeface="Times New Roman" pitchFamily="18" charset="0"/>
            </a:endParaRPr>
          </a:p>
          <a:p>
            <a:pPr algn="ctr"/>
            <a:r>
              <a:rPr kumimoji="1" lang="zh-CN" altLang="en-US" sz="2400" b="1" dirty="0">
                <a:latin typeface="Times New Roman" pitchFamily="18" charset="0"/>
              </a:rPr>
              <a:t>四川盆地</a:t>
            </a:r>
          </a:p>
        </p:txBody>
      </p:sp>
      <p:sp>
        <p:nvSpPr>
          <p:cNvPr id="71701" name="Rectangle 21"/>
          <p:cNvSpPr>
            <a:spLocks noChangeArrowheads="1"/>
          </p:cNvSpPr>
          <p:nvPr/>
        </p:nvSpPr>
        <p:spPr bwMode="auto">
          <a:xfrm>
            <a:off x="7391400" y="990600"/>
            <a:ext cx="1101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—</a:t>
            </a:r>
            <a:r>
              <a:rPr kumimoji="1" lang="zh-CN" altLang="en-US" sz="2400" b="1">
                <a:latin typeface="Times New Roman" pitchFamily="18" charset="0"/>
              </a:rPr>
              <a:t>最大</a:t>
            </a:r>
          </a:p>
        </p:txBody>
      </p:sp>
      <p:sp>
        <p:nvSpPr>
          <p:cNvPr id="71702" name="Rectangle 22"/>
          <p:cNvSpPr>
            <a:spLocks noChangeArrowheads="1"/>
          </p:cNvSpPr>
          <p:nvPr/>
        </p:nvSpPr>
        <p:spPr bwMode="auto">
          <a:xfrm>
            <a:off x="6997473" y="2143116"/>
            <a:ext cx="1988045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</a:rPr>
              <a:t>—</a:t>
            </a:r>
            <a:r>
              <a:rPr kumimoji="1" lang="zh-CN" altLang="en-US" sz="2400" b="1" dirty="0" smtClean="0">
                <a:latin typeface="Times New Roman" pitchFamily="18" charset="0"/>
              </a:rPr>
              <a:t>最高</a:t>
            </a:r>
          </a:p>
          <a:p>
            <a:pPr algn="ctr"/>
            <a:r>
              <a:rPr kumimoji="1" lang="zh-CN" altLang="en-US" sz="2800" b="1" dirty="0" smtClean="0">
                <a:latin typeface="Times New Roman" pitchFamily="18" charset="0"/>
              </a:rPr>
              <a:t>“聚宝盆”</a:t>
            </a:r>
            <a:endParaRPr kumimoji="1" lang="zh-CN" altLang="en-US" sz="4000" b="1" dirty="0">
              <a:latin typeface="Times New Roman" pitchFamily="18" charset="0"/>
            </a:endParaRPr>
          </a:p>
        </p:txBody>
      </p:sp>
      <p:sp>
        <p:nvSpPr>
          <p:cNvPr id="71703" name="Rectangle 23"/>
          <p:cNvSpPr>
            <a:spLocks noChangeArrowheads="1"/>
          </p:cNvSpPr>
          <p:nvPr/>
        </p:nvSpPr>
        <p:spPr bwMode="auto">
          <a:xfrm>
            <a:off x="7124700" y="2928934"/>
            <a:ext cx="2019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 dirty="0">
                <a:latin typeface="Times New Roman" pitchFamily="18" charset="0"/>
              </a:rPr>
              <a:t>—“</a:t>
            </a:r>
            <a:r>
              <a:rPr kumimoji="1" lang="zh-CN" altLang="en-US" sz="2400" b="1" dirty="0">
                <a:latin typeface="Times New Roman" pitchFamily="18" charset="0"/>
              </a:rPr>
              <a:t>紫色盆地”</a:t>
            </a:r>
          </a:p>
        </p:txBody>
      </p:sp>
      <p:sp>
        <p:nvSpPr>
          <p:cNvPr id="35863" name="Rectangle 24"/>
          <p:cNvSpPr>
            <a:spLocks noChangeArrowheads="1"/>
          </p:cNvSpPr>
          <p:nvPr/>
        </p:nvSpPr>
        <p:spPr bwMode="auto">
          <a:xfrm>
            <a:off x="990600" y="4041775"/>
            <a:ext cx="23622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东北平原</a:t>
            </a:r>
          </a:p>
          <a:p>
            <a:endParaRPr kumimoji="1" lang="zh-CN" altLang="en-US" sz="2400" b="1">
              <a:latin typeface="Times New Roman" pitchFamily="18" charset="0"/>
            </a:endParaRPr>
          </a:p>
          <a:p>
            <a:r>
              <a:rPr kumimoji="1" lang="zh-CN" altLang="en-US" sz="2400" b="1">
                <a:latin typeface="Times New Roman" pitchFamily="18" charset="0"/>
              </a:rPr>
              <a:t>华北平原</a:t>
            </a:r>
          </a:p>
          <a:p>
            <a:r>
              <a:rPr kumimoji="1" lang="zh-CN" altLang="en-US" sz="2400" b="1">
                <a:latin typeface="Times New Roman" pitchFamily="18" charset="0"/>
              </a:rPr>
              <a:t>（黄淮海平原）</a:t>
            </a:r>
          </a:p>
          <a:p>
            <a:endParaRPr kumimoji="1" lang="zh-CN" altLang="en-US" sz="2400" b="1">
              <a:latin typeface="Times New Roman" pitchFamily="18" charset="0"/>
            </a:endParaRPr>
          </a:p>
          <a:p>
            <a:r>
              <a:rPr kumimoji="1" lang="zh-CN" altLang="en-US" sz="2400" b="1">
                <a:latin typeface="Times New Roman" pitchFamily="18" charset="0"/>
              </a:rPr>
              <a:t>长江中下游平原</a:t>
            </a:r>
          </a:p>
        </p:txBody>
      </p:sp>
      <p:sp>
        <p:nvSpPr>
          <p:cNvPr id="71705" name="Rectangle 25"/>
          <p:cNvSpPr>
            <a:spLocks noChangeArrowheads="1"/>
          </p:cNvSpPr>
          <p:nvPr/>
        </p:nvSpPr>
        <p:spPr bwMode="auto">
          <a:xfrm>
            <a:off x="2438400" y="4059238"/>
            <a:ext cx="3275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——</a:t>
            </a:r>
            <a:r>
              <a:rPr kumimoji="1" lang="zh-CN" altLang="en-US" sz="2400" b="1">
                <a:latin typeface="Times New Roman" pitchFamily="18" charset="0"/>
              </a:rPr>
              <a:t>最大平原（黑土）</a:t>
            </a:r>
          </a:p>
        </p:txBody>
      </p:sp>
      <p:sp>
        <p:nvSpPr>
          <p:cNvPr id="71706" name="Rectangle 26"/>
          <p:cNvSpPr>
            <a:spLocks noChangeArrowheads="1"/>
          </p:cNvSpPr>
          <p:nvPr/>
        </p:nvSpPr>
        <p:spPr bwMode="auto">
          <a:xfrm>
            <a:off x="3124200" y="5105400"/>
            <a:ext cx="2940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—</a:t>
            </a:r>
            <a:r>
              <a:rPr kumimoji="1" lang="zh-CN" altLang="en-US" sz="2400" b="1">
                <a:latin typeface="Times New Roman" pitchFamily="18" charset="0"/>
              </a:rPr>
              <a:t>地势平坦一望无际</a:t>
            </a:r>
          </a:p>
        </p:txBody>
      </p:sp>
      <p:sp>
        <p:nvSpPr>
          <p:cNvPr id="71707" name="Rectangle 27"/>
          <p:cNvSpPr>
            <a:spLocks noChangeArrowheads="1"/>
          </p:cNvSpPr>
          <p:nvPr/>
        </p:nvSpPr>
        <p:spPr bwMode="auto">
          <a:xfrm>
            <a:off x="3352800" y="5791200"/>
            <a:ext cx="2936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—“</a:t>
            </a:r>
            <a:r>
              <a:rPr kumimoji="1" lang="zh-CN" altLang="en-US" sz="2400" b="1">
                <a:latin typeface="Times New Roman" pitchFamily="18" charset="0"/>
              </a:rPr>
              <a:t>水乡”“鱼米之乡”</a:t>
            </a:r>
          </a:p>
        </p:txBody>
      </p:sp>
      <p:sp>
        <p:nvSpPr>
          <p:cNvPr id="35867" name="AutoShape 28"/>
          <p:cNvSpPr>
            <a:spLocks/>
          </p:cNvSpPr>
          <p:nvPr/>
        </p:nvSpPr>
        <p:spPr bwMode="auto">
          <a:xfrm>
            <a:off x="792163" y="1219200"/>
            <a:ext cx="381000" cy="1752600"/>
          </a:xfrm>
          <a:prstGeom prst="leftBrace">
            <a:avLst>
              <a:gd name="adj1" fmla="val 3833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3200" b="1">
              <a:latin typeface="Times New Roman" pitchFamily="18" charset="0"/>
            </a:endParaRPr>
          </a:p>
        </p:txBody>
      </p:sp>
      <p:sp>
        <p:nvSpPr>
          <p:cNvPr id="35868" name="AutoShape 29"/>
          <p:cNvSpPr>
            <a:spLocks/>
          </p:cNvSpPr>
          <p:nvPr/>
        </p:nvSpPr>
        <p:spPr bwMode="auto">
          <a:xfrm>
            <a:off x="6781800" y="4419600"/>
            <a:ext cx="381000" cy="1866900"/>
          </a:xfrm>
          <a:prstGeom prst="leftBrace">
            <a:avLst>
              <a:gd name="adj1" fmla="val 29990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3200" b="1">
              <a:latin typeface="Times New Roman" pitchFamily="18" charset="0"/>
            </a:endParaRPr>
          </a:p>
        </p:txBody>
      </p:sp>
      <p:sp>
        <p:nvSpPr>
          <p:cNvPr id="35869" name="AutoShape 30"/>
          <p:cNvSpPr>
            <a:spLocks/>
          </p:cNvSpPr>
          <p:nvPr/>
        </p:nvSpPr>
        <p:spPr bwMode="auto">
          <a:xfrm>
            <a:off x="685800" y="4267200"/>
            <a:ext cx="381000" cy="1752600"/>
          </a:xfrm>
          <a:prstGeom prst="leftBrace">
            <a:avLst>
              <a:gd name="adj1" fmla="val 3833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3200" b="1">
              <a:latin typeface="Times New Roman" pitchFamily="18" charset="0"/>
            </a:endParaRPr>
          </a:p>
        </p:txBody>
      </p:sp>
      <p:sp>
        <p:nvSpPr>
          <p:cNvPr id="35870" name="AutoShape 31"/>
          <p:cNvSpPr>
            <a:spLocks/>
          </p:cNvSpPr>
          <p:nvPr/>
        </p:nvSpPr>
        <p:spPr bwMode="auto">
          <a:xfrm>
            <a:off x="5257800" y="1219200"/>
            <a:ext cx="381000" cy="1924048"/>
          </a:xfrm>
          <a:prstGeom prst="leftBrace">
            <a:avLst>
              <a:gd name="adj1" fmla="val 38333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32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 autoUpdateAnimBg="0"/>
      <p:bldP spid="71693" grpId="0" autoUpdateAnimBg="0"/>
      <p:bldP spid="71694" grpId="0" autoUpdateAnimBg="0"/>
      <p:bldP spid="71695" grpId="0" autoUpdateAnimBg="0"/>
      <p:bldP spid="71696" grpId="0" autoUpdateAnimBg="0"/>
      <p:bldP spid="71701" grpId="0" autoUpdateAnimBg="0"/>
      <p:bldP spid="71702" grpId="0" autoUpdateAnimBg="0"/>
      <p:bldP spid="71703" grpId="0" autoUpdateAnimBg="0"/>
      <p:bldP spid="71705" grpId="0" autoUpdateAnimBg="0"/>
      <p:bldP spid="71706" grpId="0" autoUpdateAnimBg="0"/>
      <p:bldP spid="71707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85786" y="785794"/>
            <a:ext cx="3673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当堂训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练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42910" y="1785926"/>
            <a:ext cx="8064500" cy="3962400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分布在第三级阶梯上的主要地形类型是                                    （    ）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A.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丘陵和平原      　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B.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丘陵和盆地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C.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山地和高原  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．平原和高原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．下列山脉的走向大体一致的是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(   )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①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天山　 ②大兴安岭  ③太行山 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④昆仑山 ⑤秦岭      ⑥巫山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．①②④ 　　 　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．①③⑤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C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．②③⑥  　　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．③④⑤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428728" y="2000240"/>
            <a:ext cx="688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charset="0"/>
              </a:rPr>
              <a:t>A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143636" y="3286124"/>
            <a:ext cx="6873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charset="0"/>
              </a:rPr>
              <a:t>C</a:t>
            </a:r>
            <a:endParaRPr lang="en-US" altLang="zh-CN" sz="18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28596" y="1006475"/>
            <a:ext cx="7920037" cy="5851525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．下图中①表示的山脉是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（    ）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．阿尔泰山  　　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．昆仑山　  　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．喜马拉雅山 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charset="-122"/>
                <a:ea typeface="+mn-ea"/>
                <a:cs typeface="+mn-cs"/>
              </a:rPr>
              <a:t>．天山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charset="-122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下列山脉中，与其他三座山脉走向不同的是（    ）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A.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大兴安岭   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B.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南岭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C.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长白山     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D.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台湾山脉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6.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下列山脉不是东北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-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西南走向的是（    ）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A.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大兴安岭    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B.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太行山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C.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巫山        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D.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charset="-122"/>
                <a:ea typeface="+mn-ea"/>
                <a:cs typeface="+mn-cs"/>
                <a:sym typeface="Arial" charset="0"/>
              </a:rPr>
              <a:t>天山</a:t>
            </a: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charset="-122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zh-CN" altLang="en-US" sz="1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zh-CN" altLang="en-US" sz="1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4" name="Picture 5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928670"/>
            <a:ext cx="3752850" cy="2520950"/>
          </a:xfrm>
          <a:prstGeom prst="rect">
            <a:avLst/>
          </a:prstGeom>
          <a:noFill/>
          <a:ln w="25400" cap="flat">
            <a:solidFill>
              <a:schemeClr val="tx1"/>
            </a:solidFill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28662" y="1214422"/>
            <a:ext cx="6873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charset="0"/>
              </a:rPr>
              <a:t>D</a:t>
            </a:r>
            <a:endParaRPr lang="en-US" altLang="zh-CN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000892" y="3429000"/>
            <a:ext cx="6889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charset="0"/>
              </a:rPr>
              <a:t>B</a:t>
            </a:r>
            <a:endParaRPr lang="en-US" altLang="zh-CN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643570" y="4929198"/>
            <a:ext cx="688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charset="0"/>
              </a:rPr>
              <a:t>D</a:t>
            </a:r>
            <a:endParaRPr lang="en-US" altLang="zh-CN" sz="18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6" grpId="0" bldLvl="0" autoUpdateAnimBg="0"/>
      <p:bldP spid="7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642918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一、地势西高东低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Picture 2" descr="959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575383"/>
            <a:ext cx="5929354" cy="428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785786" y="1357298"/>
            <a:ext cx="785818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+mn-ea"/>
                <a:cs typeface="Times New Roman" pitchFamily="18" charset="0"/>
              </a:rPr>
              <a:t>1</a:t>
            </a:r>
            <a:r>
              <a:rPr lang="zh-CN" altLang="en-US" sz="2000" b="1" dirty="0">
                <a:latin typeface="+mn-ea"/>
              </a:rPr>
              <a:t>、我国地势的主要特征是什么？</a:t>
            </a: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+mn-ea"/>
                <a:cs typeface="Times New Roman" pitchFamily="18" charset="0"/>
              </a:rPr>
              <a:t>2</a:t>
            </a:r>
            <a:r>
              <a:rPr lang="zh-CN" altLang="en-US" sz="2000" b="1" dirty="0">
                <a:latin typeface="+mn-ea"/>
              </a:rPr>
              <a:t>、我国地势可分为几级阶梯？每一级阶梯的平均海拔高度大约是多少米？一、二阶梯和二、三阶梯的</a:t>
            </a:r>
            <a:r>
              <a:rPr lang="zh-CN" altLang="en-US" sz="2000" b="1" dirty="0" smtClean="0">
                <a:latin typeface="+mn-ea"/>
              </a:rPr>
              <a:t>界线分</a:t>
            </a:r>
            <a:r>
              <a:rPr lang="zh-CN" altLang="en-US" sz="2000" b="1" dirty="0">
                <a:latin typeface="+mn-ea"/>
              </a:rPr>
              <a:t>别是什么？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715008" y="2857496"/>
            <a:ext cx="2143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大兴安岭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286380" y="4071942"/>
            <a:ext cx="3603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太行山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143504" y="4857760"/>
            <a:ext cx="2873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巫山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5214942" y="5357826"/>
            <a:ext cx="2873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雪峰山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124778" y="4270867"/>
            <a:ext cx="18117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昆　仑　山　脉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 rot="1130828">
            <a:off x="3733462" y="4377656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祁连山脉</a:t>
            </a:r>
          </a:p>
        </p:txBody>
      </p:sp>
      <p:sp>
        <p:nvSpPr>
          <p:cNvPr id="11" name="WordArt 51"/>
          <p:cNvSpPr>
            <a:spLocks noChangeArrowheads="1" noChangeShapeType="1" noTextEdit="1"/>
          </p:cNvSpPr>
          <p:nvPr/>
        </p:nvSpPr>
        <p:spPr bwMode="auto">
          <a:xfrm rot="5400000">
            <a:off x="3852860" y="5719776"/>
            <a:ext cx="952500" cy="228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b="1" kern="10" dirty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横断山脉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500034" y="928670"/>
            <a:ext cx="5181600" cy="5505450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	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．读图，回答问题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）山脉：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①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        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② 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       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③ 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       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）盆地：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⑤ 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         </a:t>
            </a:r>
            <a:endParaRPr kumimoji="0" lang="en-US" altLang="zh-CN" sz="2800" b="1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）高原：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⑥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       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en-US" altLang="zh-CN" sz="28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zh-CN" altLang="en-US" sz="28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4" name="Picture 3" descr="pic_292560"/>
          <p:cNvPicPr>
            <a:picLocks noChangeAspect="1" noChangeArrowheads="1"/>
          </p:cNvPicPr>
          <p:nvPr/>
        </p:nvPicPr>
        <p:blipFill>
          <a:blip r:embed="rId2" cstate="print"/>
          <a:srcRect l="6944" t="4706" r="3836" b="5156"/>
          <a:stretch>
            <a:fillRect/>
          </a:stretch>
        </p:blipFill>
        <p:spPr>
          <a:xfrm>
            <a:off x="3643306" y="1571612"/>
            <a:ext cx="5173663" cy="4267200"/>
          </a:xfrm>
          <a:prstGeom prst="rect">
            <a:avLst/>
          </a:prstGeom>
          <a:noFill/>
          <a:ln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28728" y="1928802"/>
            <a:ext cx="1771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charset="0"/>
              </a:rPr>
              <a:t>天山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428728" y="2428868"/>
            <a:ext cx="1771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charset="0"/>
              </a:rPr>
              <a:t>祁连山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571604" y="3000372"/>
            <a:ext cx="865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charset="0"/>
              </a:rPr>
              <a:t>秦岭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357290" y="3929066"/>
            <a:ext cx="1770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charset="0"/>
              </a:rPr>
              <a:t>四川盆地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28" y="507207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青藏高原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2357430"/>
            <a:ext cx="628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谢谢指导！</a:t>
            </a:r>
            <a:endParaRPr lang="zh-CN" alt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5601" name="ShockwaveFlash1" r:id="rId2" imgW="9142857" imgH="685714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3"/>
          <p:cNvGrpSpPr>
            <a:grpSpLocks/>
          </p:cNvGrpSpPr>
          <p:nvPr/>
        </p:nvGrpSpPr>
        <p:grpSpPr bwMode="auto">
          <a:xfrm>
            <a:off x="857224" y="857232"/>
            <a:ext cx="7643866" cy="5572164"/>
            <a:chOff x="975" y="164"/>
            <a:chExt cx="3766" cy="3025"/>
          </a:xfrm>
        </p:grpSpPr>
        <p:pic>
          <p:nvPicPr>
            <p:cNvPr id="45" name="Picture 4" descr="Image0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5" y="164"/>
              <a:ext cx="3766" cy="3025"/>
            </a:xfrm>
            <a:prstGeom prst="rect">
              <a:avLst/>
            </a:prstGeom>
            <a:noFill/>
          </p:spPr>
        </p:pic>
        <p:grpSp>
          <p:nvGrpSpPr>
            <p:cNvPr id="46" name="Group 5"/>
            <p:cNvGrpSpPr>
              <a:grpSpLocks/>
            </p:cNvGrpSpPr>
            <p:nvPr/>
          </p:nvGrpSpPr>
          <p:grpSpPr bwMode="auto">
            <a:xfrm>
              <a:off x="1292" y="1162"/>
              <a:ext cx="693" cy="386"/>
              <a:chOff x="1156" y="1480"/>
              <a:chExt cx="693" cy="386"/>
            </a:xfrm>
          </p:grpSpPr>
          <p:sp>
            <p:nvSpPr>
              <p:cNvPr id="78" name="Text Box 6"/>
              <p:cNvSpPr txBox="1">
                <a:spLocks noChangeArrowheads="1"/>
              </p:cNvSpPr>
              <p:nvPr/>
            </p:nvSpPr>
            <p:spPr bwMode="auto">
              <a:xfrm>
                <a:off x="1156" y="1480"/>
                <a:ext cx="26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b="1" i="1"/>
              </a:p>
            </p:txBody>
          </p:sp>
          <p:sp>
            <p:nvSpPr>
              <p:cNvPr id="79" name="Text Box 7"/>
              <p:cNvSpPr txBox="1">
                <a:spLocks noChangeArrowheads="1"/>
              </p:cNvSpPr>
              <p:nvPr/>
            </p:nvSpPr>
            <p:spPr bwMode="auto">
              <a:xfrm>
                <a:off x="1311" y="1589"/>
                <a:ext cx="26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b="1" i="1"/>
              </a:p>
            </p:txBody>
          </p:sp>
          <p:sp>
            <p:nvSpPr>
              <p:cNvPr id="80" name="Text Box 8"/>
              <p:cNvSpPr txBox="1">
                <a:spLocks noChangeArrowheads="1"/>
              </p:cNvSpPr>
              <p:nvPr/>
            </p:nvSpPr>
            <p:spPr bwMode="auto">
              <a:xfrm>
                <a:off x="1519" y="1616"/>
                <a:ext cx="1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b="1" i="1"/>
              </a:p>
            </p:txBody>
          </p:sp>
          <p:sp>
            <p:nvSpPr>
              <p:cNvPr id="81" name="Text Box 9"/>
              <p:cNvSpPr txBox="1">
                <a:spLocks noChangeArrowheads="1"/>
              </p:cNvSpPr>
              <p:nvPr/>
            </p:nvSpPr>
            <p:spPr bwMode="auto">
              <a:xfrm>
                <a:off x="1733" y="1635"/>
                <a:ext cx="11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b="1" i="1"/>
              </a:p>
            </p:txBody>
          </p:sp>
        </p:grpSp>
        <p:grpSp>
          <p:nvGrpSpPr>
            <p:cNvPr id="47" name="Group 10"/>
            <p:cNvGrpSpPr>
              <a:grpSpLocks/>
            </p:cNvGrpSpPr>
            <p:nvPr/>
          </p:nvGrpSpPr>
          <p:grpSpPr bwMode="auto">
            <a:xfrm>
              <a:off x="2297" y="1334"/>
              <a:ext cx="516" cy="282"/>
              <a:chOff x="1927" y="1480"/>
              <a:chExt cx="516" cy="282"/>
            </a:xfrm>
          </p:grpSpPr>
          <p:sp>
            <p:nvSpPr>
              <p:cNvPr id="74" name="Text Box 11"/>
              <p:cNvSpPr txBox="1">
                <a:spLocks noChangeArrowheads="1"/>
              </p:cNvSpPr>
              <p:nvPr/>
            </p:nvSpPr>
            <p:spPr bwMode="auto">
              <a:xfrm>
                <a:off x="1927" y="1480"/>
                <a:ext cx="1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400" b="1" i="1"/>
              </a:p>
            </p:txBody>
          </p:sp>
          <p:sp>
            <p:nvSpPr>
              <p:cNvPr id="75" name="Text Box 12"/>
              <p:cNvSpPr txBox="1">
                <a:spLocks noChangeArrowheads="1"/>
              </p:cNvSpPr>
              <p:nvPr/>
            </p:nvSpPr>
            <p:spPr bwMode="auto">
              <a:xfrm>
                <a:off x="2085" y="1480"/>
                <a:ext cx="1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400" b="1" i="1"/>
              </a:p>
            </p:txBody>
          </p:sp>
          <p:sp>
            <p:nvSpPr>
              <p:cNvPr id="76" name="Text Box 13"/>
              <p:cNvSpPr txBox="1">
                <a:spLocks noChangeArrowheads="1"/>
              </p:cNvSpPr>
              <p:nvPr/>
            </p:nvSpPr>
            <p:spPr bwMode="auto">
              <a:xfrm>
                <a:off x="2200" y="1525"/>
                <a:ext cx="1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400" b="1" i="1"/>
              </a:p>
            </p:txBody>
          </p:sp>
          <p:sp>
            <p:nvSpPr>
              <p:cNvPr id="77" name="Text Box 14"/>
              <p:cNvSpPr txBox="1">
                <a:spLocks noChangeArrowheads="1"/>
              </p:cNvSpPr>
              <p:nvPr/>
            </p:nvSpPr>
            <p:spPr bwMode="auto">
              <a:xfrm>
                <a:off x="2327" y="1570"/>
                <a:ext cx="1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400" b="1" i="1"/>
              </a:p>
            </p:txBody>
          </p:sp>
        </p:grpSp>
        <p:grpSp>
          <p:nvGrpSpPr>
            <p:cNvPr id="48" name="Group 15"/>
            <p:cNvGrpSpPr>
              <a:grpSpLocks/>
            </p:cNvGrpSpPr>
            <p:nvPr/>
          </p:nvGrpSpPr>
          <p:grpSpPr bwMode="auto">
            <a:xfrm>
              <a:off x="2336" y="2069"/>
              <a:ext cx="506" cy="276"/>
              <a:chOff x="2200" y="2303"/>
              <a:chExt cx="506" cy="276"/>
            </a:xfrm>
          </p:grpSpPr>
          <p:sp>
            <p:nvSpPr>
              <p:cNvPr id="70" name="Text Box 16"/>
              <p:cNvSpPr txBox="1">
                <a:spLocks noChangeArrowheads="1"/>
              </p:cNvSpPr>
              <p:nvPr/>
            </p:nvSpPr>
            <p:spPr bwMode="auto">
              <a:xfrm>
                <a:off x="2330" y="2350"/>
                <a:ext cx="1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400" b="1" i="1"/>
              </a:p>
            </p:txBody>
          </p:sp>
          <p:sp>
            <p:nvSpPr>
              <p:cNvPr id="71" name="Text Box 17"/>
              <p:cNvSpPr txBox="1">
                <a:spLocks noChangeArrowheads="1"/>
              </p:cNvSpPr>
              <p:nvPr/>
            </p:nvSpPr>
            <p:spPr bwMode="auto">
              <a:xfrm>
                <a:off x="2200" y="2387"/>
                <a:ext cx="1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400" b="1" i="1"/>
              </a:p>
            </p:txBody>
          </p:sp>
          <p:sp>
            <p:nvSpPr>
              <p:cNvPr id="72" name="Text Box 18"/>
              <p:cNvSpPr txBox="1">
                <a:spLocks noChangeArrowheads="1"/>
              </p:cNvSpPr>
              <p:nvPr/>
            </p:nvSpPr>
            <p:spPr bwMode="auto">
              <a:xfrm>
                <a:off x="2451" y="2313"/>
                <a:ext cx="1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400" b="1" i="1"/>
              </a:p>
            </p:txBody>
          </p:sp>
          <p:sp>
            <p:nvSpPr>
              <p:cNvPr id="73" name="Text Box 19"/>
              <p:cNvSpPr txBox="1">
                <a:spLocks noChangeArrowheads="1"/>
              </p:cNvSpPr>
              <p:nvPr/>
            </p:nvSpPr>
            <p:spPr bwMode="auto">
              <a:xfrm>
                <a:off x="2590" y="2303"/>
                <a:ext cx="1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400" b="1" i="1"/>
              </a:p>
            </p:txBody>
          </p:sp>
        </p:grpSp>
        <p:grpSp>
          <p:nvGrpSpPr>
            <p:cNvPr id="49" name="Group 20"/>
            <p:cNvGrpSpPr>
              <a:grpSpLocks/>
            </p:cNvGrpSpPr>
            <p:nvPr/>
          </p:nvGrpSpPr>
          <p:grpSpPr bwMode="auto">
            <a:xfrm>
              <a:off x="3562" y="300"/>
              <a:ext cx="270" cy="759"/>
              <a:chOff x="3426" y="698"/>
              <a:chExt cx="270" cy="759"/>
            </a:xfrm>
          </p:grpSpPr>
          <p:sp>
            <p:nvSpPr>
              <p:cNvPr id="66" name="Text Box 21"/>
              <p:cNvSpPr txBox="1">
                <a:spLocks noChangeArrowheads="1"/>
              </p:cNvSpPr>
              <p:nvPr/>
            </p:nvSpPr>
            <p:spPr bwMode="auto">
              <a:xfrm>
                <a:off x="3556" y="698"/>
                <a:ext cx="11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600" b="1" i="1"/>
              </a:p>
            </p:txBody>
          </p:sp>
          <p:sp>
            <p:nvSpPr>
              <p:cNvPr id="67" name="Text Box 22"/>
              <p:cNvSpPr txBox="1">
                <a:spLocks noChangeArrowheads="1"/>
              </p:cNvSpPr>
              <p:nvPr/>
            </p:nvSpPr>
            <p:spPr bwMode="auto">
              <a:xfrm>
                <a:off x="3565" y="893"/>
                <a:ext cx="11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600" b="1" i="1"/>
              </a:p>
            </p:txBody>
          </p:sp>
          <p:sp>
            <p:nvSpPr>
              <p:cNvPr id="68" name="Text Box 23"/>
              <p:cNvSpPr txBox="1">
                <a:spLocks noChangeArrowheads="1"/>
              </p:cNvSpPr>
              <p:nvPr/>
            </p:nvSpPr>
            <p:spPr bwMode="auto">
              <a:xfrm>
                <a:off x="3509" y="1052"/>
                <a:ext cx="11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zh-CN" sz="1600" b="1" i="1"/>
              </a:p>
            </p:txBody>
          </p:sp>
          <p:sp>
            <p:nvSpPr>
              <p:cNvPr id="69" name="Text Box 24"/>
              <p:cNvSpPr txBox="1">
                <a:spLocks noChangeArrowheads="1"/>
              </p:cNvSpPr>
              <p:nvPr/>
            </p:nvSpPr>
            <p:spPr bwMode="auto">
              <a:xfrm>
                <a:off x="3426" y="1245"/>
                <a:ext cx="2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600" b="1" i="1"/>
              </a:p>
            </p:txBody>
          </p:sp>
        </p:grpSp>
        <p:grpSp>
          <p:nvGrpSpPr>
            <p:cNvPr id="50" name="Group 25"/>
            <p:cNvGrpSpPr>
              <a:grpSpLocks/>
            </p:cNvGrpSpPr>
            <p:nvPr/>
          </p:nvGrpSpPr>
          <p:grpSpPr bwMode="auto">
            <a:xfrm>
              <a:off x="3418" y="1117"/>
              <a:ext cx="324" cy="491"/>
              <a:chOff x="3186" y="1431"/>
              <a:chExt cx="324" cy="491"/>
            </a:xfrm>
          </p:grpSpPr>
          <p:sp>
            <p:nvSpPr>
              <p:cNvPr id="62" name="Text Box 26"/>
              <p:cNvSpPr txBox="1">
                <a:spLocks noChangeArrowheads="1"/>
              </p:cNvSpPr>
              <p:nvPr/>
            </p:nvSpPr>
            <p:spPr bwMode="auto">
              <a:xfrm>
                <a:off x="3240" y="1431"/>
                <a:ext cx="27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200" b="1" i="1"/>
              </a:p>
            </p:txBody>
          </p:sp>
          <p:sp>
            <p:nvSpPr>
              <p:cNvPr id="63" name="Text Box 27"/>
              <p:cNvSpPr txBox="1">
                <a:spLocks noChangeArrowheads="1"/>
              </p:cNvSpPr>
              <p:nvPr/>
            </p:nvSpPr>
            <p:spPr bwMode="auto">
              <a:xfrm>
                <a:off x="3222" y="1543"/>
                <a:ext cx="27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200" b="1" i="1"/>
              </a:p>
            </p:txBody>
          </p:sp>
          <p:sp>
            <p:nvSpPr>
              <p:cNvPr id="64" name="Text Box 28"/>
              <p:cNvSpPr txBox="1">
                <a:spLocks noChangeArrowheads="1"/>
              </p:cNvSpPr>
              <p:nvPr/>
            </p:nvSpPr>
            <p:spPr bwMode="auto">
              <a:xfrm>
                <a:off x="3195" y="1636"/>
                <a:ext cx="27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200" b="1" i="1"/>
              </a:p>
            </p:txBody>
          </p:sp>
          <p:sp>
            <p:nvSpPr>
              <p:cNvPr id="65" name="Text Box 29"/>
              <p:cNvSpPr txBox="1">
                <a:spLocks noChangeArrowheads="1"/>
              </p:cNvSpPr>
              <p:nvPr/>
            </p:nvSpPr>
            <p:spPr bwMode="auto">
              <a:xfrm>
                <a:off x="3186" y="1749"/>
                <a:ext cx="27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200" b="1" i="1"/>
              </a:p>
            </p:txBody>
          </p:sp>
        </p:grpSp>
        <p:grpSp>
          <p:nvGrpSpPr>
            <p:cNvPr id="51" name="Group 30"/>
            <p:cNvGrpSpPr>
              <a:grpSpLocks/>
            </p:cNvGrpSpPr>
            <p:nvPr/>
          </p:nvGrpSpPr>
          <p:grpSpPr bwMode="auto">
            <a:xfrm>
              <a:off x="3191" y="1933"/>
              <a:ext cx="279" cy="294"/>
              <a:chOff x="2953" y="2176"/>
              <a:chExt cx="279" cy="294"/>
            </a:xfrm>
          </p:grpSpPr>
          <p:sp>
            <p:nvSpPr>
              <p:cNvPr id="60" name="Text Box 31"/>
              <p:cNvSpPr txBox="1">
                <a:spLocks noChangeArrowheads="1"/>
              </p:cNvSpPr>
              <p:nvPr/>
            </p:nvSpPr>
            <p:spPr bwMode="auto">
              <a:xfrm>
                <a:off x="2953" y="2297"/>
                <a:ext cx="27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200" b="1" i="1"/>
              </a:p>
            </p:txBody>
          </p:sp>
          <p:sp>
            <p:nvSpPr>
              <p:cNvPr id="61" name="Text Box 32"/>
              <p:cNvSpPr txBox="1">
                <a:spLocks noChangeArrowheads="1"/>
              </p:cNvSpPr>
              <p:nvPr/>
            </p:nvSpPr>
            <p:spPr bwMode="auto">
              <a:xfrm>
                <a:off x="2962" y="2176"/>
                <a:ext cx="27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200" b="1" i="1"/>
              </a:p>
            </p:txBody>
          </p:sp>
        </p:grpSp>
        <p:grpSp>
          <p:nvGrpSpPr>
            <p:cNvPr id="52" name="Group 33"/>
            <p:cNvGrpSpPr>
              <a:grpSpLocks/>
            </p:cNvGrpSpPr>
            <p:nvPr/>
          </p:nvGrpSpPr>
          <p:grpSpPr bwMode="auto">
            <a:xfrm>
              <a:off x="3079" y="2251"/>
              <a:ext cx="363" cy="378"/>
              <a:chOff x="2943" y="2436"/>
              <a:chExt cx="363" cy="378"/>
            </a:xfrm>
          </p:grpSpPr>
          <p:sp>
            <p:nvSpPr>
              <p:cNvPr id="57" name="Text Box 34"/>
              <p:cNvSpPr txBox="1">
                <a:spLocks noChangeArrowheads="1"/>
              </p:cNvSpPr>
              <p:nvPr/>
            </p:nvSpPr>
            <p:spPr bwMode="auto">
              <a:xfrm>
                <a:off x="3036" y="2436"/>
                <a:ext cx="27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200" b="1" i="1"/>
              </a:p>
            </p:txBody>
          </p:sp>
          <p:sp>
            <p:nvSpPr>
              <p:cNvPr id="58" name="Text Box 35"/>
              <p:cNvSpPr txBox="1">
                <a:spLocks noChangeArrowheads="1"/>
              </p:cNvSpPr>
              <p:nvPr/>
            </p:nvSpPr>
            <p:spPr bwMode="auto">
              <a:xfrm>
                <a:off x="3036" y="2548"/>
                <a:ext cx="27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200" b="1" i="1"/>
              </a:p>
            </p:txBody>
          </p:sp>
          <p:sp>
            <p:nvSpPr>
              <p:cNvPr id="59" name="Text Box 36"/>
              <p:cNvSpPr txBox="1">
                <a:spLocks noChangeArrowheads="1"/>
              </p:cNvSpPr>
              <p:nvPr/>
            </p:nvSpPr>
            <p:spPr bwMode="auto">
              <a:xfrm>
                <a:off x="2943" y="2641"/>
                <a:ext cx="27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zh-CN" sz="1200" b="1" i="1"/>
              </a:p>
            </p:txBody>
          </p:sp>
        </p:grpSp>
        <p:sp>
          <p:nvSpPr>
            <p:cNvPr id="53" name="Text Box 37"/>
            <p:cNvSpPr txBox="1">
              <a:spLocks noChangeArrowheads="1"/>
            </p:cNvSpPr>
            <p:nvPr/>
          </p:nvSpPr>
          <p:spPr bwMode="auto">
            <a:xfrm rot="-1201325">
              <a:off x="1655" y="1661"/>
              <a:ext cx="99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000" b="1">
                <a:solidFill>
                  <a:srgbClr val="FF0000"/>
                </a:solidFill>
                <a:ea typeface="黑体" pitchFamily="2" charset="-122"/>
              </a:endParaRPr>
            </a:p>
          </p:txBody>
        </p:sp>
        <p:sp>
          <p:nvSpPr>
            <p:cNvPr id="54" name="Text Box 38"/>
            <p:cNvSpPr txBox="1">
              <a:spLocks noChangeArrowheads="1"/>
            </p:cNvSpPr>
            <p:nvPr/>
          </p:nvSpPr>
          <p:spPr bwMode="auto">
            <a:xfrm rot="-498068">
              <a:off x="2954" y="1344"/>
              <a:ext cx="289" cy="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endParaRPr lang="zh-CN" altLang="zh-CN" b="1">
                <a:solidFill>
                  <a:srgbClr val="FF0000"/>
                </a:solidFill>
                <a:ea typeface="黑体" pitchFamily="2" charset="-122"/>
              </a:endParaRPr>
            </a:p>
          </p:txBody>
        </p:sp>
        <p:sp>
          <p:nvSpPr>
            <p:cNvPr id="55" name="Text Box 39"/>
            <p:cNvSpPr txBox="1">
              <a:spLocks noChangeArrowheads="1"/>
            </p:cNvSpPr>
            <p:nvPr/>
          </p:nvSpPr>
          <p:spPr bwMode="auto">
            <a:xfrm rot="-729467">
              <a:off x="3634" y="1544"/>
              <a:ext cx="289" cy="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endParaRPr lang="zh-CN" altLang="zh-CN" b="1">
                <a:solidFill>
                  <a:srgbClr val="FF0000"/>
                </a:solidFill>
                <a:ea typeface="黑体" pitchFamily="2" charset="-122"/>
              </a:endParaRPr>
            </a:p>
          </p:txBody>
        </p:sp>
        <p:sp>
          <p:nvSpPr>
            <p:cNvPr id="56" name="Text Box 40"/>
            <p:cNvSpPr txBox="1">
              <a:spLocks noChangeArrowheads="1"/>
            </p:cNvSpPr>
            <p:nvPr/>
          </p:nvSpPr>
          <p:spPr bwMode="auto">
            <a:xfrm>
              <a:off x="2154" y="255"/>
              <a:ext cx="1452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>
                  <a:solidFill>
                    <a:srgbClr val="FF0000"/>
                  </a:solidFill>
                </a:rPr>
                <a:t>三级阶梯示意图</a:t>
              </a:r>
            </a:p>
          </p:txBody>
        </p:sp>
      </p:grpSp>
      <p:sp>
        <p:nvSpPr>
          <p:cNvPr id="83" name="WordArt 49"/>
          <p:cNvSpPr>
            <a:spLocks noChangeArrowheads="1" noChangeShapeType="1" noTextEdit="1"/>
          </p:cNvSpPr>
          <p:nvPr/>
        </p:nvSpPr>
        <p:spPr bwMode="auto">
          <a:xfrm>
            <a:off x="1785918" y="2928934"/>
            <a:ext cx="914400" cy="3429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昆 仑 山</a:t>
            </a:r>
          </a:p>
        </p:txBody>
      </p:sp>
      <p:sp>
        <p:nvSpPr>
          <p:cNvPr id="84" name="WordArt 50"/>
          <p:cNvSpPr>
            <a:spLocks noChangeArrowheads="1" noChangeShapeType="1" noTextEdit="1"/>
          </p:cNvSpPr>
          <p:nvPr/>
        </p:nvSpPr>
        <p:spPr bwMode="auto">
          <a:xfrm rot="516242">
            <a:off x="3661317" y="2995591"/>
            <a:ext cx="914400" cy="3095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b="1" kern="10" dirty="0">
                <a:ln w="9525">
                  <a:noFill/>
                  <a:round/>
                  <a:headEnd/>
                  <a:tailEnd/>
                </a:ln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祁连山脉</a:t>
            </a:r>
          </a:p>
        </p:txBody>
      </p:sp>
      <p:sp>
        <p:nvSpPr>
          <p:cNvPr id="85" name="WordArt 51"/>
          <p:cNvSpPr>
            <a:spLocks noChangeArrowheads="1" noChangeShapeType="1" noTextEdit="1"/>
          </p:cNvSpPr>
          <p:nvPr/>
        </p:nvSpPr>
        <p:spPr bwMode="auto">
          <a:xfrm rot="5400000">
            <a:off x="3638546" y="4433892"/>
            <a:ext cx="952500" cy="228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b="1" kern="10" dirty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横断山脉</a:t>
            </a:r>
          </a:p>
        </p:txBody>
      </p:sp>
      <p:sp>
        <p:nvSpPr>
          <p:cNvPr id="86" name="Text Box 52"/>
          <p:cNvSpPr txBox="1">
            <a:spLocks noChangeArrowheads="1"/>
          </p:cNvSpPr>
          <p:nvPr/>
        </p:nvSpPr>
        <p:spPr bwMode="auto">
          <a:xfrm>
            <a:off x="6357950" y="1428736"/>
            <a:ext cx="461665" cy="122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大兴安岭</a:t>
            </a:r>
          </a:p>
        </p:txBody>
      </p:sp>
      <p:sp>
        <p:nvSpPr>
          <p:cNvPr id="87" name="Text Box 53"/>
          <p:cNvSpPr txBox="1">
            <a:spLocks noChangeArrowheads="1"/>
          </p:cNvSpPr>
          <p:nvPr/>
        </p:nvSpPr>
        <p:spPr bwMode="auto">
          <a:xfrm>
            <a:off x="5715008" y="2786058"/>
            <a:ext cx="46166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太行山脉</a:t>
            </a:r>
          </a:p>
        </p:txBody>
      </p:sp>
      <p:sp>
        <p:nvSpPr>
          <p:cNvPr id="88" name="Text Box 54"/>
          <p:cNvSpPr txBox="1">
            <a:spLocks noChangeArrowheads="1"/>
          </p:cNvSpPr>
          <p:nvPr/>
        </p:nvSpPr>
        <p:spPr bwMode="auto">
          <a:xfrm>
            <a:off x="5429256" y="4071942"/>
            <a:ext cx="46166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巫山</a:t>
            </a:r>
          </a:p>
        </p:txBody>
      </p:sp>
      <p:sp>
        <p:nvSpPr>
          <p:cNvPr id="89" name="Text Box 55"/>
          <p:cNvSpPr txBox="1">
            <a:spLocks noChangeArrowheads="1"/>
          </p:cNvSpPr>
          <p:nvPr/>
        </p:nvSpPr>
        <p:spPr bwMode="auto">
          <a:xfrm>
            <a:off x="5143504" y="4714884"/>
            <a:ext cx="46166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雪峰山</a:t>
            </a:r>
          </a:p>
        </p:txBody>
      </p:sp>
      <p:sp>
        <p:nvSpPr>
          <p:cNvPr id="90" name="Text Box 46"/>
          <p:cNvSpPr txBox="1">
            <a:spLocks noChangeArrowheads="1"/>
          </p:cNvSpPr>
          <p:nvPr/>
        </p:nvSpPr>
        <p:spPr bwMode="auto">
          <a:xfrm>
            <a:off x="2500298" y="3429000"/>
            <a:ext cx="15827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第一级阶梯</a:t>
            </a:r>
          </a:p>
        </p:txBody>
      </p:sp>
      <p:sp>
        <p:nvSpPr>
          <p:cNvPr id="91" name="Text Box 47"/>
          <p:cNvSpPr txBox="1">
            <a:spLocks noChangeArrowheads="1"/>
          </p:cNvSpPr>
          <p:nvPr/>
        </p:nvSpPr>
        <p:spPr bwMode="auto">
          <a:xfrm>
            <a:off x="4826974" y="3214686"/>
            <a:ext cx="492443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第二级阶梯</a:t>
            </a:r>
          </a:p>
        </p:txBody>
      </p:sp>
      <p:sp>
        <p:nvSpPr>
          <p:cNvPr id="92" name="Text Box 48"/>
          <p:cNvSpPr txBox="1">
            <a:spLocks noChangeArrowheads="1"/>
          </p:cNvSpPr>
          <p:nvPr/>
        </p:nvSpPr>
        <p:spPr bwMode="auto">
          <a:xfrm>
            <a:off x="6112858" y="3571876"/>
            <a:ext cx="49244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第三级阶梯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"/>
          <p:cNvGraphicFramePr>
            <a:graphicFrameLocks/>
          </p:cNvGraphicFramePr>
          <p:nvPr/>
        </p:nvGraphicFramePr>
        <p:xfrm>
          <a:off x="785786" y="1714488"/>
          <a:ext cx="8077200" cy="4373565"/>
        </p:xfrm>
        <a:graphic>
          <a:graphicData uri="http://schemas.openxmlformats.org/drawingml/2006/table">
            <a:tbl>
              <a:tblPr/>
              <a:tblGrid>
                <a:gridCol w="2540000"/>
                <a:gridCol w="2540000"/>
                <a:gridCol w="2997200"/>
              </a:tblGrid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平均海拔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主要地形类型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第一级阶梯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阶梯分界线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第二级阶梯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阶梯分界线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28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第三级阶梯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34"/>
          <p:cNvSpPr>
            <a:spLocks noChangeArrowheads="1"/>
          </p:cNvSpPr>
          <p:nvPr/>
        </p:nvSpPr>
        <p:spPr bwMode="auto">
          <a:xfrm>
            <a:off x="3500430" y="2571744"/>
            <a:ext cx="2049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Arial" charset="0"/>
              </a:rPr>
              <a:t>4000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米以上</a:t>
            </a: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6000760" y="2571744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charset="0"/>
              </a:rPr>
              <a:t>高原、山地</a:t>
            </a:r>
          </a:p>
        </p:txBody>
      </p:sp>
      <p:sp>
        <p:nvSpPr>
          <p:cNvPr id="5" name="Rectangle 36"/>
          <p:cNvSpPr>
            <a:spLocks noChangeArrowheads="1"/>
          </p:cNvSpPr>
          <p:nvPr/>
        </p:nvSpPr>
        <p:spPr bwMode="auto">
          <a:xfrm>
            <a:off x="3428992" y="4000504"/>
            <a:ext cx="25074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Arial" charset="0"/>
              </a:rPr>
              <a:t>1000—2000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米</a:t>
            </a:r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6143636" y="4000504"/>
            <a:ext cx="2438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charset="0"/>
              </a:rPr>
              <a:t>高原、盆地</a:t>
            </a:r>
          </a:p>
        </p:txBody>
      </p:sp>
      <p:sp>
        <p:nvSpPr>
          <p:cNvPr id="7" name="Rectangle 38"/>
          <p:cNvSpPr>
            <a:spLocks noChangeArrowheads="1"/>
          </p:cNvSpPr>
          <p:nvPr/>
        </p:nvSpPr>
        <p:spPr bwMode="auto">
          <a:xfrm>
            <a:off x="3571868" y="5500702"/>
            <a:ext cx="1851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Arial" charset="0"/>
              </a:rPr>
              <a:t>500</a:t>
            </a:r>
            <a:r>
              <a:rPr lang="zh-CN" altLang="en-US" sz="2800" b="1" dirty="0">
                <a:solidFill>
                  <a:srgbClr val="0000FF"/>
                </a:solidFill>
                <a:latin typeface="Arial" charset="0"/>
              </a:rPr>
              <a:t>米以下</a:t>
            </a:r>
          </a:p>
        </p:txBody>
      </p:sp>
      <p:sp>
        <p:nvSpPr>
          <p:cNvPr id="8" name="Rectangle 39"/>
          <p:cNvSpPr>
            <a:spLocks noChangeArrowheads="1"/>
          </p:cNvSpPr>
          <p:nvPr/>
        </p:nvSpPr>
        <p:spPr bwMode="auto">
          <a:xfrm>
            <a:off x="6215074" y="5500702"/>
            <a:ext cx="2362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charset="0"/>
              </a:rPr>
              <a:t>平原、丘陵</a:t>
            </a:r>
          </a:p>
        </p:txBody>
      </p:sp>
      <p:sp>
        <p:nvSpPr>
          <p:cNvPr id="9" name="Rectangle 40"/>
          <p:cNvSpPr>
            <a:spLocks noChangeArrowheads="1"/>
          </p:cNvSpPr>
          <p:nvPr/>
        </p:nvSpPr>
        <p:spPr bwMode="auto">
          <a:xfrm>
            <a:off x="3571868" y="3286124"/>
            <a:ext cx="41488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Arial" charset="0"/>
              </a:rPr>
              <a:t>昆仑山</a:t>
            </a:r>
            <a:r>
              <a:rPr lang="en-US" altLang="zh-CN" sz="2800" b="1" dirty="0">
                <a:latin typeface="Arial" charset="0"/>
              </a:rPr>
              <a:t>—</a:t>
            </a:r>
            <a:r>
              <a:rPr lang="zh-CN" altLang="en-US" sz="2800" b="1" dirty="0">
                <a:latin typeface="Arial" charset="0"/>
              </a:rPr>
              <a:t>祁连山</a:t>
            </a:r>
            <a:r>
              <a:rPr lang="en-US" altLang="zh-CN" sz="2800" b="1" dirty="0">
                <a:latin typeface="Arial" charset="0"/>
              </a:rPr>
              <a:t>—</a:t>
            </a:r>
            <a:r>
              <a:rPr lang="zh-CN" altLang="en-US" sz="2800" b="1" dirty="0">
                <a:latin typeface="Arial" charset="0"/>
              </a:rPr>
              <a:t>横断</a:t>
            </a:r>
            <a:r>
              <a:rPr lang="zh-CN" altLang="en-US" sz="2800" b="1" dirty="0" smtClean="0">
                <a:latin typeface="Arial" charset="0"/>
              </a:rPr>
              <a:t>山</a:t>
            </a:r>
            <a:endParaRPr lang="zh-CN" altLang="en-US" sz="2800" b="1" dirty="0">
              <a:latin typeface="Arial" charset="0"/>
            </a:endParaRPr>
          </a:p>
        </p:txBody>
      </p:sp>
      <p:sp>
        <p:nvSpPr>
          <p:cNvPr id="10" name="Rectangle 41"/>
          <p:cNvSpPr>
            <a:spLocks noChangeArrowheads="1"/>
          </p:cNvSpPr>
          <p:nvPr/>
        </p:nvSpPr>
        <p:spPr bwMode="auto">
          <a:xfrm>
            <a:off x="3286116" y="4714884"/>
            <a:ext cx="55899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Arial" charset="0"/>
              </a:rPr>
              <a:t>大兴安岭</a:t>
            </a:r>
            <a:r>
              <a:rPr lang="en-US" altLang="zh-CN" sz="2800" b="1" dirty="0">
                <a:latin typeface="Arial" charset="0"/>
              </a:rPr>
              <a:t>—</a:t>
            </a:r>
            <a:r>
              <a:rPr lang="zh-CN" altLang="en-US" sz="2800" b="1" dirty="0">
                <a:latin typeface="Arial" charset="0"/>
              </a:rPr>
              <a:t>太行山</a:t>
            </a:r>
            <a:r>
              <a:rPr lang="en-US" altLang="zh-CN" sz="2800" b="1" dirty="0">
                <a:latin typeface="Arial" charset="0"/>
              </a:rPr>
              <a:t>—</a:t>
            </a:r>
            <a:r>
              <a:rPr lang="zh-CN" altLang="en-US" sz="2800" b="1" dirty="0">
                <a:latin typeface="Arial" charset="0"/>
              </a:rPr>
              <a:t>巫山</a:t>
            </a:r>
            <a:r>
              <a:rPr lang="en-US" altLang="zh-CN" sz="2800" b="1" dirty="0">
                <a:latin typeface="Arial" charset="0"/>
              </a:rPr>
              <a:t>—</a:t>
            </a:r>
            <a:r>
              <a:rPr lang="zh-CN" altLang="en-US" sz="2800" b="1" dirty="0">
                <a:latin typeface="Arial" charset="0"/>
              </a:rPr>
              <a:t>雪峰山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0100" y="857232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填一填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228600" y="1785927"/>
          <a:ext cx="8415366" cy="4386274"/>
        </p:xfrm>
        <a:graphic>
          <a:graphicData uri="http://schemas.openxmlformats.org/drawingml/2006/table">
            <a:tbl>
              <a:tblPr/>
              <a:tblGrid>
                <a:gridCol w="1189128"/>
                <a:gridCol w="7226238"/>
              </a:tblGrid>
              <a:tr h="1326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</a:rPr>
                        <a:t>气候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6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</a:rPr>
                        <a:t>河流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28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黑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</a:rPr>
                        <a:t>交通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itchFamily="18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1571604" y="1928802"/>
            <a:ext cx="5927725" cy="112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利于海上湿润气流向内陆推进</a:t>
            </a:r>
          </a:p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为广大地区带来丰沛的降水</a:t>
            </a:r>
          </a:p>
        </p:txBody>
      </p:sp>
      <p:sp>
        <p:nvSpPr>
          <p:cNvPr id="5" name="AutoShape 17"/>
          <p:cNvSpPr>
            <a:spLocks/>
          </p:cNvSpPr>
          <p:nvPr/>
        </p:nvSpPr>
        <p:spPr bwMode="auto">
          <a:xfrm>
            <a:off x="6429388" y="2143116"/>
            <a:ext cx="300038" cy="842962"/>
          </a:xfrm>
          <a:prstGeom prst="rightBrace">
            <a:avLst>
              <a:gd name="adj1" fmla="val 33333"/>
              <a:gd name="adj2" fmla="val 50000"/>
            </a:avLst>
          </a:prstGeom>
          <a:noFill/>
          <a:ln w="38100" cap="sq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6500826" y="2000240"/>
            <a:ext cx="21240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利于东部</a:t>
            </a:r>
          </a:p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农业生产</a:t>
            </a: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1571604" y="3214686"/>
            <a:ext cx="5203825" cy="112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自西向东奔入大海</a:t>
            </a:r>
          </a:p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阶梯交界处水流急、落差大</a:t>
            </a:r>
          </a:p>
        </p:txBody>
      </p:sp>
      <p:sp>
        <p:nvSpPr>
          <p:cNvPr id="8" name="AutoShape 20"/>
          <p:cNvSpPr>
            <a:spLocks/>
          </p:cNvSpPr>
          <p:nvPr/>
        </p:nvSpPr>
        <p:spPr bwMode="auto">
          <a:xfrm>
            <a:off x="6072198" y="3286124"/>
            <a:ext cx="228600" cy="914400"/>
          </a:xfrm>
          <a:prstGeom prst="rightBrace">
            <a:avLst>
              <a:gd name="adj1" fmla="val 33333"/>
              <a:gd name="adj2" fmla="val 50000"/>
            </a:avLst>
          </a:prstGeom>
          <a:noFill/>
          <a:ln w="38100" cap="sq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6215074" y="3214686"/>
            <a:ext cx="2484437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兴建水电站</a:t>
            </a:r>
          </a:p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支援工农业</a:t>
            </a: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1524000" y="4357694"/>
            <a:ext cx="762000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有利：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东流大河沟通东西交通</a:t>
            </a:r>
          </a:p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方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便沿海与内陆的经济联系</a:t>
            </a:r>
          </a:p>
          <a:p>
            <a:pPr>
              <a:lnSpc>
                <a:spcPct val="125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有弊：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阶梯交界处的高山是东西交通的障碍</a:t>
            </a:r>
          </a:p>
        </p:txBody>
      </p:sp>
      <p:sp>
        <p:nvSpPr>
          <p:cNvPr id="11" name="WordArt 10"/>
          <p:cNvSpPr>
            <a:spLocks noChangeArrowheads="1" noChangeShapeType="1"/>
          </p:cNvSpPr>
          <p:nvPr/>
        </p:nvSpPr>
        <p:spPr bwMode="auto">
          <a:xfrm>
            <a:off x="6500826" y="428604"/>
            <a:ext cx="2438400" cy="1295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分组讨论</a:t>
            </a:r>
          </a:p>
        </p:txBody>
      </p:sp>
      <p:pic>
        <p:nvPicPr>
          <p:cNvPr id="12" name="Picture 12" descr="003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928670"/>
            <a:ext cx="19716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00034" y="1000108"/>
            <a:ext cx="5072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西高东低的地势对我国的影响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nimBg="1" autoUpdateAnimBg="0"/>
      <p:bldP spid="6" grpId="0" autoUpdateAnimBg="0"/>
      <p:bldP spid="7" grpId="0" autoUpdateAnimBg="0"/>
      <p:bldP spid="8" grpId="0" animBg="1" autoUpdateAnimBg="0"/>
      <p:bldP spid="9" grpId="0" autoUpdateAnimBg="0"/>
      <p:bldP spid="1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959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91829"/>
            <a:ext cx="7429552" cy="536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19943279">
            <a:off x="4351378" y="3195870"/>
            <a:ext cx="196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内蒙古高原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93134">
            <a:off x="4231745" y="3920641"/>
            <a:ext cx="1499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黄土高原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348446">
            <a:off x="2305124" y="429676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青藏高原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20503122">
            <a:off x="3677856" y="543859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云贵高原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785794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二、地形复杂多样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2571744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准</a:t>
            </a:r>
            <a:r>
              <a:rPr kumimoji="1" lang="zh-CN" altLang="en-US" sz="2000" b="1" dirty="0" smtClean="0">
                <a:latin typeface="楷体" pitchFamily="49" charset="-122"/>
                <a:ea typeface="楷体" pitchFamily="49" charset="-122"/>
              </a:rPr>
              <a:t>噶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尔盆地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0166" y="3286124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塔里木盆地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1107396">
            <a:off x="2804092" y="3867206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柴达木盆地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934" y="4857760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四川盆地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76630" y="2285992"/>
            <a:ext cx="49244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东北平原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5126" y="3643314"/>
            <a:ext cx="49244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华北平原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4942" y="457200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长江中下游平原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43636" y="335756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辽东丘陵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00760" y="385762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山东丘陵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 rot="2508004">
            <a:off x="5961812" y="4849139"/>
            <a:ext cx="492443" cy="1357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东南丘陵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435</TotalTime>
  <Words>2019</Words>
  <Application>Microsoft Office PowerPoint</Application>
  <PresentationFormat>On-screen Show (4:3)</PresentationFormat>
  <Paragraphs>385</Paragraphs>
  <Slides>41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流畅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小结</vt:lpstr>
      <vt:lpstr>Slide 38</vt:lpstr>
      <vt:lpstr>Slide 39</vt:lpstr>
      <vt:lpstr>Slide 40</vt:lpstr>
      <vt:lpstr>Slide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keywords/>
  <dc:description/>
  <cp:lastModifiedBy>xbany</cp:lastModifiedBy>
  <cp:revision>1</cp:revision>
  <dcterms:created xsi:type="dcterms:W3CDTF">2015-12-28T12:38:14Z</dcterms:created>
  <dcterms:modified xsi:type="dcterms:W3CDTF">2018-10-09T10:30:08Z</dcterms:modified>
</cp:coreProperties>
</file>