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303" r:id="rId3"/>
    <p:sldId id="380" r:id="rId4"/>
    <p:sldId id="317" r:id="rId5"/>
    <p:sldId id="362" r:id="rId6"/>
    <p:sldId id="359" r:id="rId7"/>
    <p:sldId id="367" r:id="rId8"/>
    <p:sldId id="363" r:id="rId9"/>
    <p:sldId id="282" r:id="rId10"/>
    <p:sldId id="258" r:id="rId11"/>
    <p:sldId id="365" r:id="rId12"/>
    <p:sldId id="366" r:id="rId13"/>
    <p:sldId id="368" r:id="rId14"/>
    <p:sldId id="296" r:id="rId15"/>
    <p:sldId id="369" r:id="rId16"/>
    <p:sldId id="370" r:id="rId17"/>
    <p:sldId id="371" r:id="rId18"/>
    <p:sldId id="372" r:id="rId19"/>
    <p:sldId id="377" r:id="rId20"/>
    <p:sldId id="374" r:id="rId21"/>
    <p:sldId id="373" r:id="rId22"/>
    <p:sldId id="379" r:id="rId23"/>
    <p:sldId id="378" r:id="rId24"/>
    <p:sldId id="383" r:id="rId25"/>
    <p:sldId id="382" r:id="rId26"/>
    <p:sldId id="264" r:id="rId27"/>
    <p:sldId id="386" r:id="rId28"/>
    <p:sldId id="385" r:id="rId29"/>
    <p:sldId id="387" r:id="rId30"/>
    <p:sldId id="388" r:id="rId31"/>
    <p:sldId id="389" r:id="rId32"/>
    <p:sldId id="390" r:id="rId33"/>
    <p:sldId id="311" r:id="rId34"/>
    <p:sldId id="391" r:id="rId35"/>
    <p:sldId id="310" r:id="rId36"/>
    <p:sldId id="392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</p:sldIdLst>
  <p:sldSz cx="9144000" cy="5144135" type="screen16x9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FFCC"/>
    <a:srgbClr val="339966"/>
    <a:srgbClr val="00CC66"/>
    <a:srgbClr val="66FFFF"/>
    <a:srgbClr val="FF99FF"/>
    <a:srgbClr val="3366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94" y="-114"/>
      </p:cViewPr>
      <p:guideLst>
        <p:guide orient="horz" pos="1558"/>
        <p:guide pos="27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Rectangle 4"/>
          <p:cNvSpPr>
            <a:spLocks noGrp="1" noRot="1"/>
          </p:cNvSpPr>
          <p:nvPr>
            <p:ph type="sldImg" idx="2"/>
          </p:nvPr>
        </p:nvSpPr>
        <p:spPr>
          <a:xfrm>
            <a:off x="381533" y="685800"/>
            <a:ext cx="6094933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38167"/>
            <a:ext cx="7772400" cy="905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0" y="4801440"/>
            <a:ext cx="1905000" cy="34296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801440"/>
            <a:ext cx="2895600" cy="342960"/>
          </a:xfrm>
        </p:spPr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239000" y="4801440"/>
            <a:ext cx="1905000" cy="342960"/>
          </a:xfrm>
        </p:spPr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4"/>
            <a:ext cx="7772400" cy="1021735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zoom dir="in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57175" indent="-256540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0815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0815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0815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6585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9485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2385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5285" indent="-170815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oleObject" Target="../embeddings/oleObject3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16.xml"/><Relationship Id="rId1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../../&#24180;&#36731;&#30340;&#23665;&#33033;.mpg" TargetMode="External"/><Relationship Id="rId3" Type="http://schemas.openxmlformats.org/officeDocument/2006/relationships/hyperlink" Target="../../a313-&#26495;&#22359;&#36816;&#21160;&#19982;&#35010;&#35895;&#12289;&#28023;&#27915;&#30340;&#24418;&#25104;.rmvb" TargetMode="External"/><Relationship Id="rId2" Type="http://schemas.openxmlformats.org/officeDocument/2006/relationships/hyperlink" Target="../../a317-&#22823;&#27915;&#26495;&#22359;&#20463;&#20914;.rmvb" TargetMode="External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GIF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41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png"/><Relationship Id="rId2" Type="http://schemas.openxmlformats.org/officeDocument/2006/relationships/image" Target="../media/image45.GIF"/><Relationship Id="rId1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4.xml"/><Relationship Id="rId1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4" name="文本框 150533"/>
          <p:cNvSpPr txBox="1"/>
          <p:nvPr/>
        </p:nvSpPr>
        <p:spPr>
          <a:xfrm>
            <a:off x="1142400" y="3548684"/>
            <a:ext cx="6859201" cy="12274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陆地和海洋现在的分布格局会不会一成不变的存在下去？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42" name="图片 4" descr="1-3-P02世界全图轮廓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5549" y="80024"/>
            <a:ext cx="5128205" cy="28413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249813" y="2339273"/>
            <a:ext cx="1133673" cy="465616"/>
          </a:xfrm>
          <a:ln>
            <a:noFill/>
            <a:miter lim="800000"/>
          </a:ln>
        </p:spPr>
        <p:txBody>
          <a:bodyPr vert="horz" wrap="square" lIns="68592" tIns="34296" rIns="68592" bIns="34296" numCol="1" anchor="t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思考 </a:t>
            </a:r>
            <a:r>
              <a:rPr kumimoji="0" 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</a:t>
            </a:r>
            <a:br>
              <a:rPr kumimoji="0" 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endParaRPr kumimoji="0" 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1131444" y="303901"/>
            <a:ext cx="1371364" cy="465854"/>
          </a:xfrm>
          <a:prstGeom prst="rect">
            <a:avLst/>
          </a:prstGeom>
          <a:ln>
            <a:noFill/>
            <a:miter lim="800000"/>
          </a:ln>
        </p:spPr>
        <p:txBody>
          <a:bodyPr vert="horz" wrap="square" lIns="68592" tIns="34296" rIns="68592" bIns="34296" numCol="1" anchor="t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温故知新 </a:t>
            </a:r>
            <a:r>
              <a:rPr kumimoji="0" 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</a:t>
            </a:r>
            <a:br>
              <a:rPr kumimoji="0" 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</a:br>
            <a:endParaRPr kumimoji="0" 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2400" y="3548684"/>
            <a:ext cx="6859201" cy="14916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700"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如：太平洋将永远是面积最大的的洋吗？南极洲将永远是纬度最高最寒冷的大陆吗？各大洲之间的相对位置会不会改变？</a:t>
            </a:r>
            <a:r>
              <a:rPr lang="en-US" altLang="zh-CN" sz="2700" dirty="0">
                <a:latin typeface="Tahoma" panose="020B0604030504040204" pitchFamily="34" charset="0"/>
                <a:ea typeface="黑体" panose="02010609060101010101" pitchFamily="2" charset="-122"/>
              </a:rPr>
              <a:t>    </a:t>
            </a:r>
            <a:r>
              <a:rPr lang="en-US" alt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 </a:t>
            </a:r>
            <a:endParaRPr lang="zh-CN" altLang="en-US" sz="3600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2400" y="3119031"/>
            <a:ext cx="6859201" cy="19215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000" dirty="0">
                <a:latin typeface="Tahoma" panose="020B0604030504040204" pitchFamily="34" charset="0"/>
                <a:ea typeface="黑体" panose="02010609060101010101" pitchFamily="2" charset="-122"/>
              </a:rPr>
              <a:t>科学家现已推断如今最大的大洋</a:t>
            </a:r>
            <a:r>
              <a:rPr lang="en-US" altLang="zh-CN" sz="3000" dirty="0">
                <a:latin typeface="Tahoma" panose="020B060403050404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000" dirty="0">
                <a:latin typeface="Tahoma" panose="020B0604030504040204" pitchFamily="34" charset="0"/>
                <a:ea typeface="黑体" panose="02010609060101010101" pitchFamily="2" charset="-122"/>
              </a:rPr>
              <a:t>太平洋今后将会逐渐缩小，取而代之的将是大西洋</a:t>
            </a:r>
            <a:r>
              <a:rPr lang="en-US" altLang="zh-CN" sz="3000" dirty="0">
                <a:latin typeface="Tahoma" panose="020B0604030504040204" pitchFamily="34" charset="0"/>
                <a:ea typeface="黑体" panose="02010609060101010101" pitchFamily="2" charset="-122"/>
              </a:rPr>
              <a:t> , </a:t>
            </a:r>
            <a:r>
              <a:rPr lang="zh-CN" sz="3000" dirty="0"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在南极洲大陆上发现了远古时代茂密森林的遗迹</a:t>
            </a:r>
            <a:r>
              <a:rPr lang="en-US" altLang="zh-CN" sz="3000" dirty="0"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3000" dirty="0"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煤</a:t>
            </a:r>
            <a:endParaRPr lang="zh-CN" altLang="en-US" sz="3000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0" grpId="0" bldLvl="0" animBg="1"/>
      <p:bldP spid="9" grpId="0" bldLvl="0" animBg="1"/>
      <p:bldP spid="15053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标题 180225"/>
          <p:cNvSpPr>
            <a:spLocks noGrp="1"/>
          </p:cNvSpPr>
          <p:nvPr>
            <p:ph type="title"/>
          </p:nvPr>
        </p:nvSpPr>
        <p:spPr>
          <a:xfrm>
            <a:off x="1439632" y="3408642"/>
            <a:ext cx="6264736" cy="1461391"/>
          </a:xfrm>
        </p:spPr>
        <p:txBody>
          <a:bodyPr anchor="ctr"/>
          <a:p>
            <a:pPr algn="l"/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荷兰是世界著名的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低地国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，全国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1/4</a:t>
            </a: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  <a:sym typeface="+mn-ea"/>
              </a:rPr>
              <a:t>的陆地低于海平面，属于地狭人稠，荷兰人民为了扩大陆地面积，利用填海大坝围海造陆，</a:t>
            </a:r>
            <a:r>
              <a:rPr lang="zh-CN" altLang="en-US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使国家本土</a:t>
            </a:r>
            <a:r>
              <a:rPr lang="zh-CN" altLang="en-US" sz="2400" b="1" dirty="0">
                <a:solidFill>
                  <a:schemeClr val="tx1"/>
                </a:solidFill>
              </a:rPr>
              <a:t>面积扩大了几百倍。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80228" name="图片 180227" descr="荷兰填海造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900" y="801193"/>
            <a:ext cx="3372440" cy="25126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29" name="内容占位符 180228" descr="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54912" y="774994"/>
            <a:ext cx="3143800" cy="2538857"/>
          </a:xfrm>
          <a:ln w="9525"/>
        </p:spPr>
      </p:pic>
      <p:sp>
        <p:nvSpPr>
          <p:cNvPr id="180230" name="矩形 180229"/>
          <p:cNvSpPr/>
          <p:nvPr/>
        </p:nvSpPr>
        <p:spPr>
          <a:xfrm>
            <a:off x="2789323" y="250075"/>
            <a:ext cx="4159581" cy="40012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Symbol" panose="05050102010706020507" pitchFamily="18" charset="2"/>
              <a:buChar char="¨"/>
              <a:defRPr sz="32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Symbol" panose="05050102010706020507" pitchFamily="18" charset="2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Symbol" panose="05050102010706020507" pitchFamily="18" charset="2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Symbol" panose="05050102010706020507" pitchFamily="18" charset="2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Symbol" panose="05050102010706020507" pitchFamily="18" charset="2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90000"/>
              </a:lnSpc>
            </a:pPr>
            <a:r>
              <a:rPr lang="zh-CN" altLang="en-US" sz="2700" b="1" dirty="0">
                <a:solidFill>
                  <a:schemeClr val="tx2"/>
                </a:solidFill>
              </a:rPr>
              <a:t>荷兰的填海造陆工程</a:t>
            </a:r>
            <a:endParaRPr lang="zh-CN" altLang="en-US" sz="27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1659936" y="2337606"/>
            <a:ext cx="2147073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地壳运动</a:t>
            </a:r>
            <a:endParaRPr kumimoji="1" lang="zh-CN" altLang="en-US" sz="27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3625049" y="2268776"/>
            <a:ext cx="595417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7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}</a:t>
            </a:r>
            <a:endParaRPr kumimoji="1" lang="en-US" altLang="zh-CN" sz="7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4176271" y="2093247"/>
            <a:ext cx="594360" cy="151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自然因素</a:t>
            </a:r>
            <a:endParaRPr kumimoji="1" lang="zh-CN" altLang="en-US" sz="2700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3625049" y="3863064"/>
            <a:ext cx="2484079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------  </a:t>
            </a: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人为因素</a:t>
            </a:r>
            <a:endParaRPr kumimoji="1" lang="zh-CN" altLang="en-US" sz="2700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1513940" y="2954458"/>
            <a:ext cx="2912779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海平面升降</a:t>
            </a:r>
            <a:endParaRPr kumimoji="1" lang="zh-CN" altLang="en-US" sz="27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1713762" y="3863064"/>
            <a:ext cx="1674312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人类活动</a:t>
            </a:r>
            <a:endParaRPr kumimoji="1" lang="zh-CN" altLang="en-US" sz="27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536" name="WordArt 8"/>
          <p:cNvSpPr>
            <a:spLocks noTextEdit="1"/>
          </p:cNvSpPr>
          <p:nvPr/>
        </p:nvSpPr>
        <p:spPr>
          <a:xfrm>
            <a:off x="1659936" y="283895"/>
            <a:ext cx="5779114" cy="70140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100" b="1">
                <a:ln w="12700" cap="sq" cmpd="sng">
                  <a:solidFill>
                    <a:srgbClr val="FFFF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6600"/>
                </a:solidFill>
                <a:effectLst>
                  <a:outerShdw dist="107763" dir="13499999" algn="ctr" rotWithShape="0">
                    <a:srgbClr val="0000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以上种种变化是怎样形成的呢</a:t>
            </a:r>
            <a:endParaRPr lang="zh-CN" altLang="en-US" sz="2100" b="1">
              <a:ln w="12700" cap="sq" cmpd="sng">
                <a:solidFill>
                  <a:srgbClr val="FFFF00"/>
                </a:solidFill>
                <a:prstDash val="solid"/>
                <a:headEnd type="none" w="sm" len="sm"/>
                <a:tailEnd type="none" w="sm" len="sm"/>
              </a:ln>
              <a:solidFill>
                <a:srgbClr val="FF6600"/>
              </a:solidFill>
              <a:effectLst>
                <a:outerShdw dist="107763" dir="13499999" algn="ctr" rotWithShape="0">
                  <a:srgbClr val="0000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2" name="Line 12"/>
          <p:cNvSpPr/>
          <p:nvPr/>
        </p:nvSpPr>
        <p:spPr>
          <a:xfrm flipV="1">
            <a:off x="5032614" y="2812272"/>
            <a:ext cx="750701" cy="571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64" name="Text Box 4"/>
          <p:cNvSpPr txBox="1"/>
          <p:nvPr/>
        </p:nvSpPr>
        <p:spPr>
          <a:xfrm>
            <a:off x="5991950" y="2596017"/>
            <a:ext cx="1469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主要原因</a:t>
            </a:r>
            <a:endParaRPr lang="zh-CN" altLang="en-US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1074" name="矩形 131073"/>
          <p:cNvSpPr/>
          <p:nvPr/>
        </p:nvSpPr>
        <p:spPr>
          <a:xfrm>
            <a:off x="1551332" y="1189881"/>
            <a:ext cx="5887480" cy="50292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700" b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即引起海陆变迁的原因：</a:t>
            </a:r>
            <a:endParaRPr lang="zh-CN" altLang="en-US" sz="2700" b="1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bldLvl="0" animBg="1"/>
      <p:bldP spid="97283" grpId="0" bldLvl="0" animBg="1"/>
      <p:bldP spid="97284" grpId="0" bldLvl="0" animBg="1"/>
      <p:bldP spid="97285" grpId="0" bldLvl="0" animBg="1"/>
      <p:bldP spid="97286" grpId="0" bldLvl="0" animBg="1"/>
      <p:bldP spid="97287" grpId="0" bldLvl="0" animBg="1"/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5170" name="Picture 2" descr="2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4405283" y="1330161"/>
            <a:ext cx="3461753" cy="36189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1693756" y="2086340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5172" name="Group 4"/>
          <p:cNvGrpSpPr/>
          <p:nvPr/>
        </p:nvGrpSpPr>
        <p:grpSpPr>
          <a:xfrm>
            <a:off x="1276964" y="2734154"/>
            <a:ext cx="3348624" cy="864545"/>
            <a:chOff x="113" y="2296"/>
            <a:chExt cx="2722" cy="726"/>
          </a:xfrm>
        </p:grpSpPr>
        <p:sp>
          <p:nvSpPr>
            <p:cNvPr id="23562" name="AutoShape 5"/>
            <p:cNvSpPr/>
            <p:nvPr/>
          </p:nvSpPr>
          <p:spPr>
            <a:xfrm>
              <a:off x="113" y="2296"/>
              <a:ext cx="2676" cy="726"/>
            </a:xfrm>
            <a:prstGeom prst="wedgeRoundRectCallout">
              <a:avLst>
                <a:gd name="adj1" fmla="val 56426"/>
                <a:gd name="adj2" fmla="val 64875"/>
                <a:gd name="adj3" fmla="val 16667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sz="1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5174" name="Text Box 6"/>
            <p:cNvSpPr txBox="1">
              <a:spLocks noChangeArrowheads="1"/>
            </p:cNvSpPr>
            <p:nvPr/>
          </p:nvSpPr>
          <p:spPr bwMode="auto">
            <a:xfrm>
              <a:off x="158" y="2342"/>
              <a:ext cx="2677" cy="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大地多么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CC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坚固、稳定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。海陆轮廓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CC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自古就是这样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的。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5175" name="AutoShape 7"/>
          <p:cNvSpPr>
            <a:spLocks noChangeArrowheads="1"/>
          </p:cNvSpPr>
          <p:nvPr/>
        </p:nvSpPr>
        <p:spPr bwMode="auto">
          <a:xfrm>
            <a:off x="2357050" y="1545702"/>
            <a:ext cx="3673722" cy="864545"/>
          </a:xfrm>
          <a:prstGeom prst="wedgeRoundRectCallout">
            <a:avLst>
              <a:gd name="adj1" fmla="val 73046"/>
              <a:gd name="adj2" fmla="val 19699"/>
              <a:gd name="adj3" fmla="val 16667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我们脚下的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大地在运动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，七大洲、四大洋是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不断变化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6" name="Text Box 8"/>
          <p:cNvSpPr txBox="1">
            <a:spLocks noChangeArrowheads="1"/>
          </p:cNvSpPr>
          <p:nvPr/>
        </p:nvSpPr>
        <p:spPr bwMode="auto">
          <a:xfrm>
            <a:off x="1924778" y="573982"/>
            <a:ext cx="580888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七大洲、四大洋的分布是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固定不变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的吗？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1572291" y="141710"/>
            <a:ext cx="580888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海陆轮廓是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怎样形成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的？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2141509" y="3707065"/>
            <a:ext cx="1998218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地球“固定论”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2735735" y="1168208"/>
            <a:ext cx="1998218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地球“活动论”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5" grpId="0" bldLvl="0" animBg="1"/>
      <p:bldP spid="135178" grpId="0" bldLvl="0" animBg="1"/>
      <p:bldP spid="13517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13077" y="922420"/>
            <a:ext cx="5830320" cy="594226"/>
          </a:xfrm>
          <a:gradFill rotWithShape="1">
            <a:gsLst>
              <a:gs pos="0">
                <a:srgbClr val="FFCCCC"/>
              </a:gs>
              <a:gs pos="50000">
                <a:schemeClr val="bg1"/>
              </a:gs>
              <a:gs pos="100000">
                <a:srgbClr val="FFCCCC"/>
              </a:gs>
            </a:gsLst>
            <a:lin ang="5400000" scaled="1"/>
          </a:gradFill>
          <a:ln>
            <a:solidFill>
              <a:srgbClr val="FF0000"/>
            </a:solidFill>
            <a:miter lim="800000"/>
          </a:ln>
        </p:spPr>
        <p:txBody>
          <a:bodyPr vert="horz" wrap="square" lIns="68592" tIns="34296" rIns="68592" bIns="34296" numCol="1" anchor="t" anchorCtr="0" compatLnSpc="1"/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你支持哪种观点？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Group 9"/>
          <p:cNvGrpSpPr/>
          <p:nvPr/>
        </p:nvGrpSpPr>
        <p:grpSpPr>
          <a:xfrm>
            <a:off x="1573720" y="2772499"/>
            <a:ext cx="2700810" cy="1487350"/>
            <a:chOff x="0" y="0"/>
            <a:chExt cx="2268" cy="1249"/>
          </a:xfrm>
        </p:grpSpPr>
        <p:sp>
          <p:nvSpPr>
            <p:cNvPr id="27660" name="Rectangle 10"/>
            <p:cNvSpPr/>
            <p:nvPr/>
          </p:nvSpPr>
          <p:spPr>
            <a:xfrm>
              <a:off x="0" y="0"/>
              <a:ext cx="2268" cy="907"/>
            </a:xfrm>
            <a:prstGeom prst="rect">
              <a:avLst/>
            </a:prstGeom>
            <a:solidFill>
              <a:srgbClr val="FFFF66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1" name="Text Box 11"/>
            <p:cNvSpPr txBox="1"/>
            <p:nvPr/>
          </p:nvSpPr>
          <p:spPr>
            <a:xfrm>
              <a:off x="408" y="136"/>
              <a:ext cx="1452" cy="1113"/>
            </a:xfrm>
            <a:prstGeom prst="rect">
              <a:avLst/>
            </a:prstGeom>
            <a:solidFill>
              <a:srgbClr val="FFFF66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5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活动论</a:t>
              </a:r>
              <a:endParaRPr lang="zh-CN" altLang="en-US" sz="405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4942587" y="2772737"/>
            <a:ext cx="2700810" cy="1521885"/>
            <a:chOff x="0" y="-29"/>
            <a:chExt cx="2268" cy="1278"/>
          </a:xfrm>
        </p:grpSpPr>
        <p:sp>
          <p:nvSpPr>
            <p:cNvPr id="27658" name="Rectangle 13"/>
            <p:cNvSpPr/>
            <p:nvPr/>
          </p:nvSpPr>
          <p:spPr>
            <a:xfrm>
              <a:off x="0" y="-29"/>
              <a:ext cx="2268" cy="907"/>
            </a:xfrm>
            <a:prstGeom prst="rect">
              <a:avLst/>
            </a:prstGeom>
            <a:solidFill>
              <a:srgbClr val="FFFF66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Text Box 14"/>
            <p:cNvSpPr txBox="1"/>
            <p:nvPr/>
          </p:nvSpPr>
          <p:spPr>
            <a:xfrm>
              <a:off x="408" y="136"/>
              <a:ext cx="1452" cy="1113"/>
            </a:xfrm>
            <a:prstGeom prst="rect">
              <a:avLst/>
            </a:prstGeom>
            <a:solidFill>
              <a:srgbClr val="FFFF66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5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固定论</a:t>
              </a:r>
              <a:endParaRPr lang="zh-CN" altLang="en-US" sz="405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1721945"/>
            <a:ext cx="3699920" cy="30390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1693756" y="86931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4" name="AutoShape 4"/>
          <p:cNvSpPr>
            <a:spLocks noChangeArrowheads="1"/>
          </p:cNvSpPr>
          <p:nvPr/>
        </p:nvSpPr>
        <p:spPr bwMode="auto">
          <a:xfrm>
            <a:off x="1493696" y="303663"/>
            <a:ext cx="1187261" cy="971720"/>
          </a:xfrm>
          <a:prstGeom prst="cloudCallout">
            <a:avLst>
              <a:gd name="adj1" fmla="val -38167"/>
              <a:gd name="adj2" fmla="val 10404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/>
            <a:r>
              <a:rPr lang="zh-CN" altLang="en-US" sz="21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探究</a:t>
            </a:r>
            <a:endParaRPr lang="zh-CN" altLang="en-US" sz="21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lvl="0" algn="ctr" eaLnBrk="1" hangingPunct="1"/>
            <a:r>
              <a:rPr lang="zh-CN" altLang="en-US" sz="21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活动</a:t>
            </a:r>
            <a:endParaRPr lang="zh-CN" altLang="en-US" sz="21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3006054" y="220305"/>
            <a:ext cx="3889262" cy="548640"/>
          </a:xfrm>
          <a:prstGeom prst="rect">
            <a:avLst/>
          </a:prstGeom>
          <a:gradFill rotWithShape="1">
            <a:gsLst>
              <a:gs pos="0">
                <a:srgbClr val="99CC00"/>
              </a:gs>
              <a:gs pos="50000">
                <a:schemeClr val="bg1"/>
              </a:gs>
              <a:gs pos="100000">
                <a:srgbClr val="99CC00"/>
              </a:gs>
            </a:gsLst>
            <a:lin ang="5400000" scaled="1"/>
          </a:gradFill>
          <a:ln w="57150" cmpd="thickThin">
            <a:solidFill>
              <a:srgbClr val="808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从地图上得到的启示</a:t>
            </a:r>
            <a:endParaRPr lang="zh-CN" altLang="en-US" sz="30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4982123" y="924667"/>
            <a:ext cx="2979942" cy="11887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96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196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66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第一个提出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地球“活动论”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的人是谁？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4842320" y="3031133"/>
            <a:ext cx="2971130" cy="11887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1968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196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66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他从地图上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偶然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196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66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发现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什么现象？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196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66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提出什么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学说</a:t>
            </a: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/>
        </p:nvSpPr>
        <p:spPr bwMode="auto">
          <a:xfrm>
            <a:off x="5167179" y="2168270"/>
            <a:ext cx="1727900" cy="8229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99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德国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科学家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魏格纳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8" grpId="0" bldLvl="0" animBg="1"/>
      <p:bldP spid="1331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2959612" y="4703792"/>
            <a:ext cx="309880" cy="3879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3363" name="AutoShape 3"/>
          <p:cNvSpPr/>
          <p:nvPr/>
        </p:nvSpPr>
        <p:spPr>
          <a:xfrm>
            <a:off x="791104" y="-182197"/>
            <a:ext cx="3240257" cy="1405183"/>
          </a:xfrm>
          <a:prstGeom prst="star32">
            <a:avLst>
              <a:gd name="adj" fmla="val 40051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大陆漂移假说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3696499" y="234832"/>
            <a:ext cx="4564465" cy="59436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300" dirty="0">
                <a:solidFill>
                  <a:srgbClr val="FFFF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魏格纳</a:t>
            </a:r>
            <a:r>
              <a:rPr lang="en-US" altLang="zh-CN" sz="3300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3300" dirty="0">
                <a:solidFill>
                  <a:srgbClr val="FFFF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德国气象学家</a:t>
            </a:r>
            <a:endParaRPr lang="zh-CN" altLang="en-US" sz="3300" dirty="0">
              <a:solidFill>
                <a:srgbClr val="FFFF00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25605" name="Rectangle 5"/>
          <p:cNvSpPr/>
          <p:nvPr/>
        </p:nvSpPr>
        <p:spPr>
          <a:xfrm>
            <a:off x="1086669" y="1173209"/>
            <a:ext cx="4159343" cy="3805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  1910</a:t>
            </a:r>
            <a:r>
              <a:rPr lang="zh-CN" altLang="en-US" sz="2400" b="1" dirty="0">
                <a:latin typeface="宋体" panose="02010600030101010101" pitchFamily="2" charset="-122"/>
              </a:rPr>
              <a:t>年的一天，年仅</a:t>
            </a:r>
            <a:r>
              <a:rPr lang="en-US" altLang="zh-CN" sz="2400" b="1" dirty="0">
                <a:latin typeface="宋体" panose="02010600030101010101" pitchFamily="2" charset="-122"/>
              </a:rPr>
              <a:t>30</a:t>
            </a:r>
            <a:r>
              <a:rPr lang="zh-CN" altLang="en-US" sz="2400" b="1" dirty="0">
                <a:latin typeface="宋体" panose="02010600030101010101" pitchFamily="2" charset="-122"/>
              </a:rPr>
              <a:t>岁的魏格纳躺在病床上，目光正好落在墙上的一幅世界地图上。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奇怪！大西洋两岸大陆轮廓的凹凸，为什么竟如此吻合？</a:t>
            </a:r>
            <a:r>
              <a:rPr lang="zh-CN" altLang="en-US" sz="2400" b="1" dirty="0">
                <a:latin typeface="Arial" panose="020B0604020202020204" pitchFamily="34" charset="0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</a:rPr>
              <a:t>他的脑海再也平静不下来：</a:t>
            </a:r>
            <a:r>
              <a:rPr lang="zh-CN" altLang="en-US" sz="2400" b="1" dirty="0">
                <a:latin typeface="Arial" panose="020B0604020202020204" pitchFamily="34" charset="0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非洲大陆和南美洲大陆以前会不会是连在一起的？只是后来因为受到某种力的作用才破裂分离。大陆会不会是漂移的？</a:t>
            </a:r>
            <a:r>
              <a:rPr lang="zh-CN" altLang="en-US" sz="2400" b="1" dirty="0">
                <a:latin typeface="Arial" panose="020B0604020202020204" pitchFamily="34" charset="0"/>
              </a:rPr>
              <a:t>”</a:t>
            </a:r>
            <a:endParaRPr lang="zh-CN" altLang="en-US" sz="24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25606" name="Picture 6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774" y="2802508"/>
            <a:ext cx="2835374" cy="23304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7" descr="大西洋两岸明显的对应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7308" y="1128672"/>
            <a:ext cx="2132782" cy="1443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WordArt 8"/>
          <p:cNvSpPr>
            <a:spLocks noTextEdit="1"/>
          </p:cNvSpPr>
          <p:nvPr/>
        </p:nvSpPr>
        <p:spPr>
          <a:xfrm rot="4210443">
            <a:off x="6427318" y="1958921"/>
            <a:ext cx="1087231" cy="26079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ln w="9525" cap="sq" cmpd="sng">
                  <a:solidFill>
                    <a:schemeClr val="bg1"/>
                  </a:solidFill>
                  <a:prstDash val="solid"/>
                  <a:headEnd type="none" w="sm" len="sm"/>
                  <a:tailEnd type="none" w="sm" len="sm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大西洋</a:t>
            </a:r>
            <a:endParaRPr lang="zh-CN" altLang="en-US" sz="2700">
              <a:ln w="9525" cap="sq" cmpd="sng">
                <a:solidFill>
                  <a:schemeClr val="bg1"/>
                </a:solidFill>
                <a:prstDash val="solid"/>
                <a:headEnd type="none" w="sm" len="sm"/>
                <a:tailEnd type="none" w="sm" len="sm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9" name="WordArt 9"/>
          <p:cNvSpPr>
            <a:spLocks noTextEdit="1"/>
          </p:cNvSpPr>
          <p:nvPr/>
        </p:nvSpPr>
        <p:spPr>
          <a:xfrm>
            <a:off x="7596717" y="1600480"/>
            <a:ext cx="285800" cy="6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1350" b="1">
                <a:ln w="12700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endParaRPr lang="zh-CN" altLang="en-US" sz="1350" b="1">
              <a:ln w="12700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  <a:solidFill>
                <a:srgbClr val="FF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350" b="1">
                <a:ln w="12700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洲</a:t>
            </a:r>
            <a:endParaRPr lang="zh-CN" altLang="en-US" sz="1350" b="1">
              <a:ln w="12700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  <a:solidFill>
                <a:srgbClr val="FF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0" name="WordArt 10"/>
          <p:cNvSpPr>
            <a:spLocks noTextEdit="1"/>
          </p:cNvSpPr>
          <p:nvPr/>
        </p:nvSpPr>
        <p:spPr>
          <a:xfrm>
            <a:off x="6137946" y="1869608"/>
            <a:ext cx="270319" cy="7025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1350" b="1">
                <a:ln w="12700" cap="sq" cmpd="sng">
                  <a:solidFill>
                    <a:srgbClr val="FF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南</a:t>
            </a:r>
            <a:endParaRPr lang="zh-CN" altLang="en-US" sz="1350" b="1">
              <a:ln w="12700" cap="sq" cmpd="sng">
                <a:solidFill>
                  <a:srgbClr val="FF00FF"/>
                </a:solidFill>
                <a:prstDash val="solid"/>
                <a:headEnd type="none" w="sm" len="sm"/>
                <a:tailEnd type="none" w="sm" len="sm"/>
              </a:ln>
              <a:solidFill>
                <a:srgbClr val="FFFF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350" b="1">
                <a:ln w="12700" cap="sq" cmpd="sng">
                  <a:solidFill>
                    <a:srgbClr val="FF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endParaRPr lang="zh-CN" altLang="en-US" sz="1350" b="1">
              <a:ln w="12700" cap="sq" cmpd="sng">
                <a:solidFill>
                  <a:srgbClr val="FF00FF"/>
                </a:solidFill>
                <a:prstDash val="solid"/>
                <a:headEnd type="none" w="sm" len="sm"/>
                <a:tailEnd type="none" w="sm" len="sm"/>
              </a:ln>
              <a:solidFill>
                <a:srgbClr val="FFFF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350" b="1">
                <a:ln w="12700" cap="sq" cmpd="sng">
                  <a:solidFill>
                    <a:srgbClr val="FF00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洲</a:t>
            </a:r>
            <a:endParaRPr lang="zh-CN" altLang="en-US" sz="1350" b="1">
              <a:ln w="12700" cap="sq" cmpd="sng">
                <a:solidFill>
                  <a:srgbClr val="FF00FF"/>
                </a:solidFill>
                <a:prstDash val="solid"/>
                <a:headEnd type="none" w="sm" len="sm"/>
                <a:tailEnd type="none" w="sm" len="sm"/>
              </a:ln>
              <a:solidFill>
                <a:srgbClr val="FFFF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0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3309326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1" name="Text Box 3"/>
          <p:cNvSpPr txBox="1"/>
          <p:nvPr/>
        </p:nvSpPr>
        <p:spPr>
          <a:xfrm>
            <a:off x="4901146" y="251504"/>
            <a:ext cx="2807985" cy="4480560"/>
          </a:xfrm>
          <a:prstGeom prst="rect">
            <a:avLst/>
          </a:prstGeom>
          <a:solidFill>
            <a:schemeClr val="accent2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大陆漂移假说基本内容：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魏格纳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认为在两亿年前，地球上的各大洲是相互连接在一起的一块大陆，它的周围是一片汪洋。后来，原始大陆才分裂成几块大陆，缓慢的漂移分离，逐渐形成了今天七大洲、四大洋的分布状况。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bldLvl="0" animBg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295c8ddd514e19285982ddc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201" cy="514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1142400" y="0"/>
            <a:ext cx="5103912" cy="194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50" b="1" dirty="0">
                <a:solidFill>
                  <a:srgbClr val="FFFF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你认为大陆漂移说，是空想的呢，还是有科学依据的？</a:t>
            </a:r>
            <a:endParaRPr lang="zh-CN" altLang="en-US" sz="4050" b="1" dirty="0">
              <a:solidFill>
                <a:srgbClr val="FFFF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2897688" y="2356660"/>
            <a:ext cx="2430491" cy="194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5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请你寻找     证据来 证明。</a:t>
            </a:r>
            <a:endParaRPr lang="zh-CN" altLang="en-US" sz="405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7653" name="Picture 5" descr="AG00192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551" y="2139928"/>
            <a:ext cx="1602862" cy="23411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Group 2"/>
          <p:cNvGrpSpPr/>
          <p:nvPr/>
        </p:nvGrpSpPr>
        <p:grpSpPr>
          <a:xfrm>
            <a:off x="1143352" y="1182022"/>
            <a:ext cx="6859201" cy="3724927"/>
            <a:chOff x="26" y="703"/>
            <a:chExt cx="5760" cy="3128"/>
          </a:xfrm>
        </p:grpSpPr>
        <p:pic>
          <p:nvPicPr>
            <p:cNvPr id="28691" name="Picture 3" descr="world"/>
            <p:cNvPicPr>
              <a:picLocks noChangeAspect="1"/>
            </p:cNvPicPr>
            <p:nvPr/>
          </p:nvPicPr>
          <p:blipFill>
            <a:blip r:embed="rId1">
              <a:lum bright="6000" contrast="12000"/>
            </a:blip>
            <a:stretch>
              <a:fillRect/>
            </a:stretch>
          </p:blipFill>
          <p:spPr>
            <a:xfrm>
              <a:off x="26" y="703"/>
              <a:ext cx="5760" cy="31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2" name="Text Box 4"/>
            <p:cNvSpPr txBox="1"/>
            <p:nvPr/>
          </p:nvSpPr>
          <p:spPr>
            <a:xfrm>
              <a:off x="864" y="1920"/>
              <a:ext cx="480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93" name="Text Box 5"/>
            <p:cNvSpPr txBox="1"/>
            <p:nvPr/>
          </p:nvSpPr>
          <p:spPr>
            <a:xfrm>
              <a:off x="2448" y="2736"/>
              <a:ext cx="480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94" name="Text Box 6"/>
            <p:cNvSpPr txBox="1"/>
            <p:nvPr/>
          </p:nvSpPr>
          <p:spPr>
            <a:xfrm>
              <a:off x="3936" y="2352"/>
              <a:ext cx="480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③</a:t>
              </a: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95" name="Text Box 7"/>
            <p:cNvSpPr txBox="1"/>
            <p:nvPr/>
          </p:nvSpPr>
          <p:spPr>
            <a:xfrm>
              <a:off x="2688" y="912"/>
              <a:ext cx="480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④</a:t>
              </a: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8696" name="Text Box 8"/>
            <p:cNvSpPr txBox="1"/>
            <p:nvPr/>
          </p:nvSpPr>
          <p:spPr>
            <a:xfrm>
              <a:off x="4992" y="1824"/>
              <a:ext cx="480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endPara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3168008" y="2781787"/>
            <a:ext cx="971720" cy="105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美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洲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4343360" y="2482888"/>
            <a:ext cx="1486160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非     洲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3600280" y="2368568"/>
            <a:ext cx="148616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西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洋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204" name="Freeform 12"/>
          <p:cNvSpPr/>
          <p:nvPr/>
        </p:nvSpPr>
        <p:spPr>
          <a:xfrm>
            <a:off x="3079886" y="2730581"/>
            <a:ext cx="897888" cy="1481397"/>
          </a:xfrm>
          <a:custGeom>
            <a:avLst/>
            <a:gdLst/>
            <a:ahLst/>
            <a:cxnLst>
              <a:cxn ang="0">
                <a:pos x="66589" y="115040"/>
              </a:cxn>
              <a:cxn ang="0">
                <a:pos x="222504" y="0"/>
              </a:cxn>
              <a:cxn ang="0">
                <a:pos x="339441" y="19173"/>
              </a:cxn>
              <a:cxn ang="0">
                <a:pos x="456377" y="57520"/>
              </a:cxn>
              <a:cxn ang="0">
                <a:pos x="514845" y="76693"/>
              </a:cxn>
              <a:cxn ang="0">
                <a:pos x="592803" y="153386"/>
              </a:cxn>
              <a:cxn ang="0">
                <a:pos x="651271" y="191733"/>
              </a:cxn>
              <a:cxn ang="0">
                <a:pos x="768208" y="230080"/>
              </a:cxn>
              <a:cxn ang="0">
                <a:pos x="807187" y="287600"/>
              </a:cxn>
              <a:cxn ang="0">
                <a:pos x="826676" y="383466"/>
              </a:cxn>
              <a:cxn ang="0">
                <a:pos x="943613" y="421813"/>
              </a:cxn>
              <a:cxn ang="0">
                <a:pos x="1002081" y="460159"/>
              </a:cxn>
              <a:cxn ang="0">
                <a:pos x="1099528" y="479333"/>
              </a:cxn>
              <a:cxn ang="0">
                <a:pos x="1196975" y="594372"/>
              </a:cxn>
              <a:cxn ang="0">
                <a:pos x="1099528" y="747759"/>
              </a:cxn>
              <a:cxn ang="0">
                <a:pos x="1060549" y="1016185"/>
              </a:cxn>
              <a:cxn ang="0">
                <a:pos x="943613" y="1092878"/>
              </a:cxn>
              <a:cxn ang="0">
                <a:pos x="787697" y="1437998"/>
              </a:cxn>
              <a:cxn ang="0">
                <a:pos x="748718" y="1553037"/>
              </a:cxn>
              <a:cxn ang="0">
                <a:pos x="729229" y="1610557"/>
              </a:cxn>
              <a:cxn ang="0">
                <a:pos x="807187" y="1936503"/>
              </a:cxn>
              <a:cxn ang="0">
                <a:pos x="690250" y="1898157"/>
              </a:cxn>
              <a:cxn ang="0">
                <a:pos x="592803" y="1725597"/>
              </a:cxn>
              <a:cxn ang="0">
                <a:pos x="534335" y="1610557"/>
              </a:cxn>
              <a:cxn ang="0">
                <a:pos x="475867" y="1572211"/>
              </a:cxn>
              <a:cxn ang="0">
                <a:pos x="417398" y="1246265"/>
              </a:cxn>
              <a:cxn ang="0">
                <a:pos x="378420" y="1131225"/>
              </a:cxn>
              <a:cxn ang="0">
                <a:pos x="358930" y="1073705"/>
              </a:cxn>
              <a:cxn ang="0">
                <a:pos x="339441" y="939492"/>
              </a:cxn>
              <a:cxn ang="0">
                <a:pos x="164036" y="843625"/>
              </a:cxn>
              <a:cxn ang="0">
                <a:pos x="105568" y="786105"/>
              </a:cxn>
              <a:cxn ang="0">
                <a:pos x="27610" y="594372"/>
              </a:cxn>
              <a:cxn ang="0">
                <a:pos x="47099" y="306773"/>
              </a:cxn>
              <a:cxn ang="0">
                <a:pos x="105568" y="287600"/>
              </a:cxn>
              <a:cxn ang="0">
                <a:pos x="125057" y="230080"/>
              </a:cxn>
              <a:cxn ang="0">
                <a:pos x="66589" y="11504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05" name="Freeform 13"/>
          <p:cNvSpPr/>
          <p:nvPr/>
        </p:nvSpPr>
        <p:spPr>
          <a:xfrm rot="-241879">
            <a:off x="3168008" y="2730581"/>
            <a:ext cx="877644" cy="1471870"/>
          </a:xfrm>
          <a:custGeom>
            <a:avLst/>
            <a:gdLst/>
            <a:ahLst/>
            <a:cxnLst>
              <a:cxn ang="0">
                <a:pos x="65087" y="114300"/>
              </a:cxn>
              <a:cxn ang="0">
                <a:pos x="217487" y="0"/>
              </a:cxn>
              <a:cxn ang="0">
                <a:pos x="331787" y="19050"/>
              </a:cxn>
              <a:cxn ang="0">
                <a:pos x="446087" y="57150"/>
              </a:cxn>
              <a:cxn ang="0">
                <a:pos x="503237" y="76200"/>
              </a:cxn>
              <a:cxn ang="0">
                <a:pos x="579437" y="152400"/>
              </a:cxn>
              <a:cxn ang="0">
                <a:pos x="636587" y="190500"/>
              </a:cxn>
              <a:cxn ang="0">
                <a:pos x="750887" y="228600"/>
              </a:cxn>
              <a:cxn ang="0">
                <a:pos x="788987" y="285750"/>
              </a:cxn>
              <a:cxn ang="0">
                <a:pos x="808037" y="381000"/>
              </a:cxn>
              <a:cxn ang="0">
                <a:pos x="922337" y="419100"/>
              </a:cxn>
              <a:cxn ang="0">
                <a:pos x="979487" y="457200"/>
              </a:cxn>
              <a:cxn ang="0">
                <a:pos x="1074737" y="476250"/>
              </a:cxn>
              <a:cxn ang="0">
                <a:pos x="1169987" y="590550"/>
              </a:cxn>
              <a:cxn ang="0">
                <a:pos x="1074737" y="742950"/>
              </a:cxn>
              <a:cxn ang="0">
                <a:pos x="1036637" y="1009650"/>
              </a:cxn>
              <a:cxn ang="0">
                <a:pos x="922337" y="1085850"/>
              </a:cxn>
              <a:cxn ang="0">
                <a:pos x="769937" y="1428750"/>
              </a:cxn>
              <a:cxn ang="0">
                <a:pos x="731837" y="1543050"/>
              </a:cxn>
              <a:cxn ang="0">
                <a:pos x="712787" y="1600200"/>
              </a:cxn>
              <a:cxn ang="0">
                <a:pos x="788987" y="1924050"/>
              </a:cxn>
              <a:cxn ang="0">
                <a:pos x="674687" y="1885950"/>
              </a:cxn>
              <a:cxn ang="0">
                <a:pos x="579437" y="1714500"/>
              </a:cxn>
              <a:cxn ang="0">
                <a:pos x="522287" y="1600200"/>
              </a:cxn>
              <a:cxn ang="0">
                <a:pos x="465137" y="1562100"/>
              </a:cxn>
              <a:cxn ang="0">
                <a:pos x="407987" y="1238250"/>
              </a:cxn>
              <a:cxn ang="0">
                <a:pos x="369887" y="1123950"/>
              </a:cxn>
              <a:cxn ang="0">
                <a:pos x="350837" y="1066800"/>
              </a:cxn>
              <a:cxn ang="0">
                <a:pos x="331787" y="933450"/>
              </a:cxn>
              <a:cxn ang="0">
                <a:pos x="160337" y="838200"/>
              </a:cxn>
              <a:cxn ang="0">
                <a:pos x="103187" y="781050"/>
              </a:cxn>
              <a:cxn ang="0">
                <a:pos x="26987" y="590550"/>
              </a:cxn>
              <a:cxn ang="0">
                <a:pos x="46037" y="304800"/>
              </a:cxn>
              <a:cxn ang="0">
                <a:pos x="103187" y="285750"/>
              </a:cxn>
              <a:cxn ang="0">
                <a:pos x="122237" y="228600"/>
              </a:cxn>
              <a:cxn ang="0">
                <a:pos x="65087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06" name="Freeform 14"/>
          <p:cNvSpPr/>
          <p:nvPr/>
        </p:nvSpPr>
        <p:spPr>
          <a:xfrm rot="-474339">
            <a:off x="3275183" y="2730581"/>
            <a:ext cx="877644" cy="1471870"/>
          </a:xfrm>
          <a:custGeom>
            <a:avLst/>
            <a:gdLst/>
            <a:ahLst/>
            <a:cxnLst>
              <a:cxn ang="0">
                <a:pos x="65087" y="114300"/>
              </a:cxn>
              <a:cxn ang="0">
                <a:pos x="217487" y="0"/>
              </a:cxn>
              <a:cxn ang="0">
                <a:pos x="331787" y="19050"/>
              </a:cxn>
              <a:cxn ang="0">
                <a:pos x="446087" y="57150"/>
              </a:cxn>
              <a:cxn ang="0">
                <a:pos x="503237" y="76200"/>
              </a:cxn>
              <a:cxn ang="0">
                <a:pos x="579437" y="152400"/>
              </a:cxn>
              <a:cxn ang="0">
                <a:pos x="636587" y="190500"/>
              </a:cxn>
              <a:cxn ang="0">
                <a:pos x="750887" y="228600"/>
              </a:cxn>
              <a:cxn ang="0">
                <a:pos x="788987" y="285750"/>
              </a:cxn>
              <a:cxn ang="0">
                <a:pos x="808037" y="381000"/>
              </a:cxn>
              <a:cxn ang="0">
                <a:pos x="922337" y="419100"/>
              </a:cxn>
              <a:cxn ang="0">
                <a:pos x="979487" y="457200"/>
              </a:cxn>
              <a:cxn ang="0">
                <a:pos x="1074737" y="476250"/>
              </a:cxn>
              <a:cxn ang="0">
                <a:pos x="1169987" y="590550"/>
              </a:cxn>
              <a:cxn ang="0">
                <a:pos x="1074737" y="742950"/>
              </a:cxn>
              <a:cxn ang="0">
                <a:pos x="1036637" y="1009650"/>
              </a:cxn>
              <a:cxn ang="0">
                <a:pos x="922337" y="1085850"/>
              </a:cxn>
              <a:cxn ang="0">
                <a:pos x="769937" y="1428750"/>
              </a:cxn>
              <a:cxn ang="0">
                <a:pos x="731837" y="1543050"/>
              </a:cxn>
              <a:cxn ang="0">
                <a:pos x="712787" y="1600200"/>
              </a:cxn>
              <a:cxn ang="0">
                <a:pos x="788987" y="1924050"/>
              </a:cxn>
              <a:cxn ang="0">
                <a:pos x="674687" y="1885950"/>
              </a:cxn>
              <a:cxn ang="0">
                <a:pos x="579437" y="1714500"/>
              </a:cxn>
              <a:cxn ang="0">
                <a:pos x="522287" y="1600200"/>
              </a:cxn>
              <a:cxn ang="0">
                <a:pos x="465137" y="1562100"/>
              </a:cxn>
              <a:cxn ang="0">
                <a:pos x="407987" y="1238250"/>
              </a:cxn>
              <a:cxn ang="0">
                <a:pos x="369887" y="1123950"/>
              </a:cxn>
              <a:cxn ang="0">
                <a:pos x="350837" y="1066800"/>
              </a:cxn>
              <a:cxn ang="0">
                <a:pos x="331787" y="933450"/>
              </a:cxn>
              <a:cxn ang="0">
                <a:pos x="160337" y="838200"/>
              </a:cxn>
              <a:cxn ang="0">
                <a:pos x="103187" y="781050"/>
              </a:cxn>
              <a:cxn ang="0">
                <a:pos x="26987" y="590550"/>
              </a:cxn>
              <a:cxn ang="0">
                <a:pos x="46037" y="304800"/>
              </a:cxn>
              <a:cxn ang="0">
                <a:pos x="103187" y="285750"/>
              </a:cxn>
              <a:cxn ang="0">
                <a:pos x="122237" y="228600"/>
              </a:cxn>
              <a:cxn ang="0">
                <a:pos x="65087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07" name="Freeform 15"/>
          <p:cNvSpPr/>
          <p:nvPr/>
        </p:nvSpPr>
        <p:spPr>
          <a:xfrm rot="-643629">
            <a:off x="3383548" y="2734154"/>
            <a:ext cx="877645" cy="1471870"/>
          </a:xfrm>
          <a:custGeom>
            <a:avLst/>
            <a:gdLst/>
            <a:ahLst/>
            <a:cxnLst>
              <a:cxn ang="0">
                <a:pos x="65088" y="114300"/>
              </a:cxn>
              <a:cxn ang="0">
                <a:pos x="217488" y="0"/>
              </a:cxn>
              <a:cxn ang="0">
                <a:pos x="331788" y="19050"/>
              </a:cxn>
              <a:cxn ang="0">
                <a:pos x="446088" y="57150"/>
              </a:cxn>
              <a:cxn ang="0">
                <a:pos x="503238" y="76200"/>
              </a:cxn>
              <a:cxn ang="0">
                <a:pos x="579438" y="152400"/>
              </a:cxn>
              <a:cxn ang="0">
                <a:pos x="636588" y="190500"/>
              </a:cxn>
              <a:cxn ang="0">
                <a:pos x="750888" y="228600"/>
              </a:cxn>
              <a:cxn ang="0">
                <a:pos x="788988" y="285750"/>
              </a:cxn>
              <a:cxn ang="0">
                <a:pos x="808038" y="381000"/>
              </a:cxn>
              <a:cxn ang="0">
                <a:pos x="922338" y="419100"/>
              </a:cxn>
              <a:cxn ang="0">
                <a:pos x="979488" y="457200"/>
              </a:cxn>
              <a:cxn ang="0">
                <a:pos x="1074738" y="476250"/>
              </a:cxn>
              <a:cxn ang="0">
                <a:pos x="1169988" y="590550"/>
              </a:cxn>
              <a:cxn ang="0">
                <a:pos x="1074738" y="742950"/>
              </a:cxn>
              <a:cxn ang="0">
                <a:pos x="1036638" y="1009650"/>
              </a:cxn>
              <a:cxn ang="0">
                <a:pos x="922338" y="1085850"/>
              </a:cxn>
              <a:cxn ang="0">
                <a:pos x="769938" y="1428750"/>
              </a:cxn>
              <a:cxn ang="0">
                <a:pos x="731838" y="1543050"/>
              </a:cxn>
              <a:cxn ang="0">
                <a:pos x="712788" y="1600200"/>
              </a:cxn>
              <a:cxn ang="0">
                <a:pos x="788988" y="1924050"/>
              </a:cxn>
              <a:cxn ang="0">
                <a:pos x="674688" y="1885950"/>
              </a:cxn>
              <a:cxn ang="0">
                <a:pos x="579438" y="1714500"/>
              </a:cxn>
              <a:cxn ang="0">
                <a:pos x="522288" y="1600200"/>
              </a:cxn>
              <a:cxn ang="0">
                <a:pos x="465138" y="1562100"/>
              </a:cxn>
              <a:cxn ang="0">
                <a:pos x="407988" y="1238250"/>
              </a:cxn>
              <a:cxn ang="0">
                <a:pos x="369888" y="1123950"/>
              </a:cxn>
              <a:cxn ang="0">
                <a:pos x="350838" y="1066800"/>
              </a:cxn>
              <a:cxn ang="0">
                <a:pos x="331788" y="933450"/>
              </a:cxn>
              <a:cxn ang="0">
                <a:pos x="160338" y="838200"/>
              </a:cxn>
              <a:cxn ang="0">
                <a:pos x="103188" y="781050"/>
              </a:cxn>
              <a:cxn ang="0">
                <a:pos x="26988" y="590550"/>
              </a:cxn>
              <a:cxn ang="0">
                <a:pos x="46038" y="304800"/>
              </a:cxn>
              <a:cxn ang="0">
                <a:pos x="103188" y="285750"/>
              </a:cxn>
              <a:cxn ang="0">
                <a:pos x="122238" y="228600"/>
              </a:cxn>
              <a:cxn ang="0">
                <a:pos x="65088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08" name="Freeform 16"/>
          <p:cNvSpPr/>
          <p:nvPr/>
        </p:nvSpPr>
        <p:spPr>
          <a:xfrm rot="-784928">
            <a:off x="3491914" y="2734154"/>
            <a:ext cx="877644" cy="1471870"/>
          </a:xfrm>
          <a:custGeom>
            <a:avLst/>
            <a:gdLst/>
            <a:ahLst/>
            <a:cxnLst>
              <a:cxn ang="0">
                <a:pos x="65087" y="114300"/>
              </a:cxn>
              <a:cxn ang="0">
                <a:pos x="217487" y="0"/>
              </a:cxn>
              <a:cxn ang="0">
                <a:pos x="331787" y="19050"/>
              </a:cxn>
              <a:cxn ang="0">
                <a:pos x="446087" y="57150"/>
              </a:cxn>
              <a:cxn ang="0">
                <a:pos x="503237" y="76200"/>
              </a:cxn>
              <a:cxn ang="0">
                <a:pos x="579437" y="152400"/>
              </a:cxn>
              <a:cxn ang="0">
                <a:pos x="636587" y="190500"/>
              </a:cxn>
              <a:cxn ang="0">
                <a:pos x="750887" y="228600"/>
              </a:cxn>
              <a:cxn ang="0">
                <a:pos x="788987" y="285750"/>
              </a:cxn>
              <a:cxn ang="0">
                <a:pos x="808037" y="381000"/>
              </a:cxn>
              <a:cxn ang="0">
                <a:pos x="922337" y="419100"/>
              </a:cxn>
              <a:cxn ang="0">
                <a:pos x="979487" y="457200"/>
              </a:cxn>
              <a:cxn ang="0">
                <a:pos x="1074737" y="476250"/>
              </a:cxn>
              <a:cxn ang="0">
                <a:pos x="1169987" y="590550"/>
              </a:cxn>
              <a:cxn ang="0">
                <a:pos x="1074737" y="742950"/>
              </a:cxn>
              <a:cxn ang="0">
                <a:pos x="1036637" y="1009650"/>
              </a:cxn>
              <a:cxn ang="0">
                <a:pos x="922337" y="1085850"/>
              </a:cxn>
              <a:cxn ang="0">
                <a:pos x="769937" y="1428750"/>
              </a:cxn>
              <a:cxn ang="0">
                <a:pos x="731837" y="1543050"/>
              </a:cxn>
              <a:cxn ang="0">
                <a:pos x="712787" y="1600200"/>
              </a:cxn>
              <a:cxn ang="0">
                <a:pos x="788987" y="1924050"/>
              </a:cxn>
              <a:cxn ang="0">
                <a:pos x="674687" y="1885950"/>
              </a:cxn>
              <a:cxn ang="0">
                <a:pos x="579437" y="1714500"/>
              </a:cxn>
              <a:cxn ang="0">
                <a:pos x="522287" y="1600200"/>
              </a:cxn>
              <a:cxn ang="0">
                <a:pos x="465137" y="1562100"/>
              </a:cxn>
              <a:cxn ang="0">
                <a:pos x="407987" y="1238250"/>
              </a:cxn>
              <a:cxn ang="0">
                <a:pos x="369887" y="1123950"/>
              </a:cxn>
              <a:cxn ang="0">
                <a:pos x="350837" y="1066800"/>
              </a:cxn>
              <a:cxn ang="0">
                <a:pos x="331787" y="933450"/>
              </a:cxn>
              <a:cxn ang="0">
                <a:pos x="160337" y="838200"/>
              </a:cxn>
              <a:cxn ang="0">
                <a:pos x="103187" y="781050"/>
              </a:cxn>
              <a:cxn ang="0">
                <a:pos x="26987" y="590550"/>
              </a:cxn>
              <a:cxn ang="0">
                <a:pos x="46037" y="304800"/>
              </a:cxn>
              <a:cxn ang="0">
                <a:pos x="103187" y="285750"/>
              </a:cxn>
              <a:cxn ang="0">
                <a:pos x="122237" y="228600"/>
              </a:cxn>
              <a:cxn ang="0">
                <a:pos x="65087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09" name="Freeform 17"/>
          <p:cNvSpPr/>
          <p:nvPr/>
        </p:nvSpPr>
        <p:spPr>
          <a:xfrm rot="-948676">
            <a:off x="3600280" y="2730581"/>
            <a:ext cx="877645" cy="1471870"/>
          </a:xfrm>
          <a:custGeom>
            <a:avLst/>
            <a:gdLst/>
            <a:ahLst/>
            <a:cxnLst>
              <a:cxn ang="0">
                <a:pos x="65088" y="114300"/>
              </a:cxn>
              <a:cxn ang="0">
                <a:pos x="217488" y="0"/>
              </a:cxn>
              <a:cxn ang="0">
                <a:pos x="331788" y="19050"/>
              </a:cxn>
              <a:cxn ang="0">
                <a:pos x="446088" y="57150"/>
              </a:cxn>
              <a:cxn ang="0">
                <a:pos x="503238" y="76200"/>
              </a:cxn>
              <a:cxn ang="0">
                <a:pos x="579438" y="152400"/>
              </a:cxn>
              <a:cxn ang="0">
                <a:pos x="636588" y="190500"/>
              </a:cxn>
              <a:cxn ang="0">
                <a:pos x="750888" y="228600"/>
              </a:cxn>
              <a:cxn ang="0">
                <a:pos x="788988" y="285750"/>
              </a:cxn>
              <a:cxn ang="0">
                <a:pos x="808038" y="381000"/>
              </a:cxn>
              <a:cxn ang="0">
                <a:pos x="922338" y="419100"/>
              </a:cxn>
              <a:cxn ang="0">
                <a:pos x="979488" y="457200"/>
              </a:cxn>
              <a:cxn ang="0">
                <a:pos x="1074738" y="476250"/>
              </a:cxn>
              <a:cxn ang="0">
                <a:pos x="1169988" y="590550"/>
              </a:cxn>
              <a:cxn ang="0">
                <a:pos x="1074738" y="742950"/>
              </a:cxn>
              <a:cxn ang="0">
                <a:pos x="1036638" y="1009650"/>
              </a:cxn>
              <a:cxn ang="0">
                <a:pos x="922338" y="1085850"/>
              </a:cxn>
              <a:cxn ang="0">
                <a:pos x="769938" y="1428750"/>
              </a:cxn>
              <a:cxn ang="0">
                <a:pos x="731838" y="1543050"/>
              </a:cxn>
              <a:cxn ang="0">
                <a:pos x="712788" y="1600200"/>
              </a:cxn>
              <a:cxn ang="0">
                <a:pos x="788988" y="1924050"/>
              </a:cxn>
              <a:cxn ang="0">
                <a:pos x="674688" y="1885950"/>
              </a:cxn>
              <a:cxn ang="0">
                <a:pos x="579438" y="1714500"/>
              </a:cxn>
              <a:cxn ang="0">
                <a:pos x="522288" y="1600200"/>
              </a:cxn>
              <a:cxn ang="0">
                <a:pos x="465138" y="1562100"/>
              </a:cxn>
              <a:cxn ang="0">
                <a:pos x="407988" y="1238250"/>
              </a:cxn>
              <a:cxn ang="0">
                <a:pos x="369888" y="1123950"/>
              </a:cxn>
              <a:cxn ang="0">
                <a:pos x="350838" y="1066800"/>
              </a:cxn>
              <a:cxn ang="0">
                <a:pos x="331788" y="933450"/>
              </a:cxn>
              <a:cxn ang="0">
                <a:pos x="160338" y="838200"/>
              </a:cxn>
              <a:cxn ang="0">
                <a:pos x="103188" y="781050"/>
              </a:cxn>
              <a:cxn ang="0">
                <a:pos x="26988" y="590550"/>
              </a:cxn>
              <a:cxn ang="0">
                <a:pos x="46038" y="304800"/>
              </a:cxn>
              <a:cxn ang="0">
                <a:pos x="103188" y="285750"/>
              </a:cxn>
              <a:cxn ang="0">
                <a:pos x="122238" y="228600"/>
              </a:cxn>
              <a:cxn ang="0">
                <a:pos x="65088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10" name="Freeform 18"/>
          <p:cNvSpPr/>
          <p:nvPr/>
        </p:nvSpPr>
        <p:spPr>
          <a:xfrm rot="-1240988">
            <a:off x="3694356" y="2730581"/>
            <a:ext cx="877644" cy="1471870"/>
          </a:xfrm>
          <a:custGeom>
            <a:avLst/>
            <a:gdLst/>
            <a:ahLst/>
            <a:cxnLst>
              <a:cxn ang="0">
                <a:pos x="65087" y="114300"/>
              </a:cxn>
              <a:cxn ang="0">
                <a:pos x="217487" y="0"/>
              </a:cxn>
              <a:cxn ang="0">
                <a:pos x="331787" y="19050"/>
              </a:cxn>
              <a:cxn ang="0">
                <a:pos x="446087" y="57150"/>
              </a:cxn>
              <a:cxn ang="0">
                <a:pos x="503237" y="76200"/>
              </a:cxn>
              <a:cxn ang="0">
                <a:pos x="579437" y="152400"/>
              </a:cxn>
              <a:cxn ang="0">
                <a:pos x="636587" y="190500"/>
              </a:cxn>
              <a:cxn ang="0">
                <a:pos x="750887" y="228600"/>
              </a:cxn>
              <a:cxn ang="0">
                <a:pos x="788987" y="285750"/>
              </a:cxn>
              <a:cxn ang="0">
                <a:pos x="808037" y="381000"/>
              </a:cxn>
              <a:cxn ang="0">
                <a:pos x="922337" y="419100"/>
              </a:cxn>
              <a:cxn ang="0">
                <a:pos x="979487" y="457200"/>
              </a:cxn>
              <a:cxn ang="0">
                <a:pos x="1074737" y="476250"/>
              </a:cxn>
              <a:cxn ang="0">
                <a:pos x="1169987" y="590550"/>
              </a:cxn>
              <a:cxn ang="0">
                <a:pos x="1074737" y="742950"/>
              </a:cxn>
              <a:cxn ang="0">
                <a:pos x="1036637" y="1009650"/>
              </a:cxn>
              <a:cxn ang="0">
                <a:pos x="922337" y="1085850"/>
              </a:cxn>
              <a:cxn ang="0">
                <a:pos x="769937" y="1428750"/>
              </a:cxn>
              <a:cxn ang="0">
                <a:pos x="731837" y="1543050"/>
              </a:cxn>
              <a:cxn ang="0">
                <a:pos x="712787" y="1600200"/>
              </a:cxn>
              <a:cxn ang="0">
                <a:pos x="788987" y="1924050"/>
              </a:cxn>
              <a:cxn ang="0">
                <a:pos x="674687" y="1885950"/>
              </a:cxn>
              <a:cxn ang="0">
                <a:pos x="579437" y="1714500"/>
              </a:cxn>
              <a:cxn ang="0">
                <a:pos x="522287" y="1600200"/>
              </a:cxn>
              <a:cxn ang="0">
                <a:pos x="465137" y="1562100"/>
              </a:cxn>
              <a:cxn ang="0">
                <a:pos x="407987" y="1238250"/>
              </a:cxn>
              <a:cxn ang="0">
                <a:pos x="369887" y="1123950"/>
              </a:cxn>
              <a:cxn ang="0">
                <a:pos x="350837" y="1066800"/>
              </a:cxn>
              <a:cxn ang="0">
                <a:pos x="331787" y="933450"/>
              </a:cxn>
              <a:cxn ang="0">
                <a:pos x="160337" y="838200"/>
              </a:cxn>
              <a:cxn ang="0">
                <a:pos x="103187" y="781050"/>
              </a:cxn>
              <a:cxn ang="0">
                <a:pos x="26987" y="590550"/>
              </a:cxn>
              <a:cxn ang="0">
                <a:pos x="46037" y="304800"/>
              </a:cxn>
              <a:cxn ang="0">
                <a:pos x="103187" y="285750"/>
              </a:cxn>
              <a:cxn ang="0">
                <a:pos x="122237" y="228600"/>
              </a:cxn>
              <a:cxn ang="0">
                <a:pos x="65087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11" name="Freeform 19"/>
          <p:cNvSpPr/>
          <p:nvPr/>
        </p:nvSpPr>
        <p:spPr>
          <a:xfrm rot="-1319846">
            <a:off x="3802722" y="2721055"/>
            <a:ext cx="877645" cy="1471870"/>
          </a:xfrm>
          <a:custGeom>
            <a:avLst/>
            <a:gdLst/>
            <a:ahLst/>
            <a:cxnLst>
              <a:cxn ang="0">
                <a:pos x="65088" y="114300"/>
              </a:cxn>
              <a:cxn ang="0">
                <a:pos x="217488" y="0"/>
              </a:cxn>
              <a:cxn ang="0">
                <a:pos x="331788" y="19050"/>
              </a:cxn>
              <a:cxn ang="0">
                <a:pos x="446088" y="57150"/>
              </a:cxn>
              <a:cxn ang="0">
                <a:pos x="503238" y="76200"/>
              </a:cxn>
              <a:cxn ang="0">
                <a:pos x="579438" y="152400"/>
              </a:cxn>
              <a:cxn ang="0">
                <a:pos x="636588" y="190500"/>
              </a:cxn>
              <a:cxn ang="0">
                <a:pos x="750888" y="228600"/>
              </a:cxn>
              <a:cxn ang="0">
                <a:pos x="788988" y="285750"/>
              </a:cxn>
              <a:cxn ang="0">
                <a:pos x="808038" y="381000"/>
              </a:cxn>
              <a:cxn ang="0">
                <a:pos x="922338" y="419100"/>
              </a:cxn>
              <a:cxn ang="0">
                <a:pos x="979488" y="457200"/>
              </a:cxn>
              <a:cxn ang="0">
                <a:pos x="1074738" y="476250"/>
              </a:cxn>
              <a:cxn ang="0">
                <a:pos x="1169988" y="590550"/>
              </a:cxn>
              <a:cxn ang="0">
                <a:pos x="1074738" y="742950"/>
              </a:cxn>
              <a:cxn ang="0">
                <a:pos x="1036638" y="1009650"/>
              </a:cxn>
              <a:cxn ang="0">
                <a:pos x="922338" y="1085850"/>
              </a:cxn>
              <a:cxn ang="0">
                <a:pos x="769938" y="1428750"/>
              </a:cxn>
              <a:cxn ang="0">
                <a:pos x="731838" y="1543050"/>
              </a:cxn>
              <a:cxn ang="0">
                <a:pos x="712788" y="1600200"/>
              </a:cxn>
              <a:cxn ang="0">
                <a:pos x="788988" y="1924050"/>
              </a:cxn>
              <a:cxn ang="0">
                <a:pos x="674688" y="1885950"/>
              </a:cxn>
              <a:cxn ang="0">
                <a:pos x="579438" y="1714500"/>
              </a:cxn>
              <a:cxn ang="0">
                <a:pos x="522288" y="1600200"/>
              </a:cxn>
              <a:cxn ang="0">
                <a:pos x="465138" y="1562100"/>
              </a:cxn>
              <a:cxn ang="0">
                <a:pos x="407988" y="1238250"/>
              </a:cxn>
              <a:cxn ang="0">
                <a:pos x="369888" y="1123950"/>
              </a:cxn>
              <a:cxn ang="0">
                <a:pos x="350838" y="1066800"/>
              </a:cxn>
              <a:cxn ang="0">
                <a:pos x="331788" y="933450"/>
              </a:cxn>
              <a:cxn ang="0">
                <a:pos x="160338" y="838200"/>
              </a:cxn>
              <a:cxn ang="0">
                <a:pos x="103188" y="781050"/>
              </a:cxn>
              <a:cxn ang="0">
                <a:pos x="26988" y="590550"/>
              </a:cxn>
              <a:cxn ang="0">
                <a:pos x="46038" y="304800"/>
              </a:cxn>
              <a:cxn ang="0">
                <a:pos x="103188" y="285750"/>
              </a:cxn>
              <a:cxn ang="0">
                <a:pos x="122238" y="228600"/>
              </a:cxn>
              <a:cxn ang="0">
                <a:pos x="65088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12" name="Freeform 20"/>
          <p:cNvSpPr/>
          <p:nvPr/>
        </p:nvSpPr>
        <p:spPr>
          <a:xfrm rot="-1578703">
            <a:off x="3924187" y="2721055"/>
            <a:ext cx="877645" cy="1471870"/>
          </a:xfrm>
          <a:custGeom>
            <a:avLst/>
            <a:gdLst/>
            <a:ahLst/>
            <a:cxnLst>
              <a:cxn ang="0">
                <a:pos x="65088" y="114300"/>
              </a:cxn>
              <a:cxn ang="0">
                <a:pos x="217488" y="0"/>
              </a:cxn>
              <a:cxn ang="0">
                <a:pos x="331788" y="19050"/>
              </a:cxn>
              <a:cxn ang="0">
                <a:pos x="446088" y="57150"/>
              </a:cxn>
              <a:cxn ang="0">
                <a:pos x="503238" y="76200"/>
              </a:cxn>
              <a:cxn ang="0">
                <a:pos x="579438" y="152400"/>
              </a:cxn>
              <a:cxn ang="0">
                <a:pos x="636588" y="190500"/>
              </a:cxn>
              <a:cxn ang="0">
                <a:pos x="750888" y="228600"/>
              </a:cxn>
              <a:cxn ang="0">
                <a:pos x="788988" y="285750"/>
              </a:cxn>
              <a:cxn ang="0">
                <a:pos x="808038" y="381000"/>
              </a:cxn>
              <a:cxn ang="0">
                <a:pos x="922338" y="419100"/>
              </a:cxn>
              <a:cxn ang="0">
                <a:pos x="979488" y="457200"/>
              </a:cxn>
              <a:cxn ang="0">
                <a:pos x="1074738" y="476250"/>
              </a:cxn>
              <a:cxn ang="0">
                <a:pos x="1169988" y="590550"/>
              </a:cxn>
              <a:cxn ang="0">
                <a:pos x="1074738" y="742950"/>
              </a:cxn>
              <a:cxn ang="0">
                <a:pos x="1036638" y="1009650"/>
              </a:cxn>
              <a:cxn ang="0">
                <a:pos x="922338" y="1085850"/>
              </a:cxn>
              <a:cxn ang="0">
                <a:pos x="769938" y="1428750"/>
              </a:cxn>
              <a:cxn ang="0">
                <a:pos x="731838" y="1543050"/>
              </a:cxn>
              <a:cxn ang="0">
                <a:pos x="712788" y="1600200"/>
              </a:cxn>
              <a:cxn ang="0">
                <a:pos x="788988" y="1924050"/>
              </a:cxn>
              <a:cxn ang="0">
                <a:pos x="674688" y="1885950"/>
              </a:cxn>
              <a:cxn ang="0">
                <a:pos x="579438" y="1714500"/>
              </a:cxn>
              <a:cxn ang="0">
                <a:pos x="522288" y="1600200"/>
              </a:cxn>
              <a:cxn ang="0">
                <a:pos x="465138" y="1562100"/>
              </a:cxn>
              <a:cxn ang="0">
                <a:pos x="407988" y="1238250"/>
              </a:cxn>
              <a:cxn ang="0">
                <a:pos x="369888" y="1123950"/>
              </a:cxn>
              <a:cxn ang="0">
                <a:pos x="350838" y="1066800"/>
              </a:cxn>
              <a:cxn ang="0">
                <a:pos x="331788" y="933450"/>
              </a:cxn>
              <a:cxn ang="0">
                <a:pos x="160338" y="838200"/>
              </a:cxn>
              <a:cxn ang="0">
                <a:pos x="103188" y="781050"/>
              </a:cxn>
              <a:cxn ang="0">
                <a:pos x="26988" y="590550"/>
              </a:cxn>
              <a:cxn ang="0">
                <a:pos x="46038" y="304800"/>
              </a:cxn>
              <a:cxn ang="0">
                <a:pos x="103188" y="285750"/>
              </a:cxn>
              <a:cxn ang="0">
                <a:pos x="122238" y="228600"/>
              </a:cxn>
              <a:cxn ang="0">
                <a:pos x="65088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13" name="Freeform 21"/>
          <p:cNvSpPr/>
          <p:nvPr/>
        </p:nvSpPr>
        <p:spPr>
          <a:xfrm rot="-1781994">
            <a:off x="4031362" y="2721055"/>
            <a:ext cx="877645" cy="1471870"/>
          </a:xfrm>
          <a:custGeom>
            <a:avLst/>
            <a:gdLst/>
            <a:ahLst/>
            <a:cxnLst>
              <a:cxn ang="0">
                <a:pos x="65088" y="114300"/>
              </a:cxn>
              <a:cxn ang="0">
                <a:pos x="217488" y="0"/>
              </a:cxn>
              <a:cxn ang="0">
                <a:pos x="331788" y="19050"/>
              </a:cxn>
              <a:cxn ang="0">
                <a:pos x="446088" y="57150"/>
              </a:cxn>
              <a:cxn ang="0">
                <a:pos x="503238" y="76200"/>
              </a:cxn>
              <a:cxn ang="0">
                <a:pos x="579438" y="152400"/>
              </a:cxn>
              <a:cxn ang="0">
                <a:pos x="636588" y="190500"/>
              </a:cxn>
              <a:cxn ang="0">
                <a:pos x="750888" y="228600"/>
              </a:cxn>
              <a:cxn ang="0">
                <a:pos x="788988" y="285750"/>
              </a:cxn>
              <a:cxn ang="0">
                <a:pos x="808038" y="381000"/>
              </a:cxn>
              <a:cxn ang="0">
                <a:pos x="922338" y="419100"/>
              </a:cxn>
              <a:cxn ang="0">
                <a:pos x="979488" y="457200"/>
              </a:cxn>
              <a:cxn ang="0">
                <a:pos x="1074738" y="476250"/>
              </a:cxn>
              <a:cxn ang="0">
                <a:pos x="1169988" y="590550"/>
              </a:cxn>
              <a:cxn ang="0">
                <a:pos x="1074738" y="742950"/>
              </a:cxn>
              <a:cxn ang="0">
                <a:pos x="1036638" y="1009650"/>
              </a:cxn>
              <a:cxn ang="0">
                <a:pos x="922338" y="1085850"/>
              </a:cxn>
              <a:cxn ang="0">
                <a:pos x="769938" y="1428750"/>
              </a:cxn>
              <a:cxn ang="0">
                <a:pos x="731838" y="1543050"/>
              </a:cxn>
              <a:cxn ang="0">
                <a:pos x="712788" y="1600200"/>
              </a:cxn>
              <a:cxn ang="0">
                <a:pos x="788988" y="1924050"/>
              </a:cxn>
              <a:cxn ang="0">
                <a:pos x="674688" y="1885950"/>
              </a:cxn>
              <a:cxn ang="0">
                <a:pos x="579438" y="1714500"/>
              </a:cxn>
              <a:cxn ang="0">
                <a:pos x="522288" y="1600200"/>
              </a:cxn>
              <a:cxn ang="0">
                <a:pos x="465138" y="1562100"/>
              </a:cxn>
              <a:cxn ang="0">
                <a:pos x="407988" y="1238250"/>
              </a:cxn>
              <a:cxn ang="0">
                <a:pos x="369888" y="1123950"/>
              </a:cxn>
              <a:cxn ang="0">
                <a:pos x="350838" y="1066800"/>
              </a:cxn>
              <a:cxn ang="0">
                <a:pos x="331788" y="933450"/>
              </a:cxn>
              <a:cxn ang="0">
                <a:pos x="160338" y="838200"/>
              </a:cxn>
              <a:cxn ang="0">
                <a:pos x="103188" y="781050"/>
              </a:cxn>
              <a:cxn ang="0">
                <a:pos x="26988" y="590550"/>
              </a:cxn>
              <a:cxn ang="0">
                <a:pos x="46038" y="304800"/>
              </a:cxn>
              <a:cxn ang="0">
                <a:pos x="103188" y="285750"/>
              </a:cxn>
              <a:cxn ang="0">
                <a:pos x="122238" y="228600"/>
              </a:cxn>
              <a:cxn ang="0">
                <a:pos x="65088" y="114300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136215" name="Text Box 23"/>
          <p:cNvSpPr txBox="1">
            <a:spLocks noChangeArrowheads="1"/>
          </p:cNvSpPr>
          <p:nvPr/>
        </p:nvSpPr>
        <p:spPr bwMode="auto">
          <a:xfrm>
            <a:off x="1602061" y="519203"/>
            <a:ext cx="5835560" cy="105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大西洋两岸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特别是</a:t>
            </a:r>
            <a:r>
              <a:rPr kumimoji="1" lang="zh-CN" altLang="en-US" sz="21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非洲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和</a:t>
            </a:r>
            <a:r>
              <a:rPr kumimoji="1" lang="zh-CN" altLang="en-US" sz="21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南美洲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大陆轮廓的凹凸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非常吻合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；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6216" name="Freeform 24"/>
          <p:cNvSpPr/>
          <p:nvPr/>
        </p:nvSpPr>
        <p:spPr>
          <a:xfrm rot="-1975246">
            <a:off x="4094476" y="2680566"/>
            <a:ext cx="909797" cy="1480206"/>
          </a:xfrm>
          <a:custGeom>
            <a:avLst/>
            <a:gdLst/>
            <a:ahLst/>
            <a:cxnLst>
              <a:cxn ang="0">
                <a:pos x="67472" y="114947"/>
              </a:cxn>
              <a:cxn ang="0">
                <a:pos x="225455" y="0"/>
              </a:cxn>
              <a:cxn ang="0">
                <a:pos x="343943" y="19158"/>
              </a:cxn>
              <a:cxn ang="0">
                <a:pos x="462430" y="57474"/>
              </a:cxn>
              <a:cxn ang="0">
                <a:pos x="521674" y="76632"/>
              </a:cxn>
              <a:cxn ang="0">
                <a:pos x="600665" y="153263"/>
              </a:cxn>
              <a:cxn ang="0">
                <a:pos x="659909" y="191579"/>
              </a:cxn>
              <a:cxn ang="0">
                <a:pos x="778396" y="229895"/>
              </a:cxn>
              <a:cxn ang="0">
                <a:pos x="817892" y="287368"/>
              </a:cxn>
              <a:cxn ang="0">
                <a:pos x="837640" y="383158"/>
              </a:cxn>
              <a:cxn ang="0">
                <a:pos x="956127" y="421473"/>
              </a:cxn>
              <a:cxn ang="0">
                <a:pos x="1015371" y="459789"/>
              </a:cxn>
              <a:cxn ang="0">
                <a:pos x="1114111" y="478947"/>
              </a:cxn>
              <a:cxn ang="0">
                <a:pos x="1212850" y="593894"/>
              </a:cxn>
              <a:cxn ang="0">
                <a:pos x="1114111" y="747157"/>
              </a:cxn>
              <a:cxn ang="0">
                <a:pos x="1074615" y="1015368"/>
              </a:cxn>
              <a:cxn ang="0">
                <a:pos x="956127" y="1091999"/>
              </a:cxn>
              <a:cxn ang="0">
                <a:pos x="798144" y="1436841"/>
              </a:cxn>
              <a:cxn ang="0">
                <a:pos x="758648" y="1551789"/>
              </a:cxn>
              <a:cxn ang="0">
                <a:pos x="738900" y="1609262"/>
              </a:cxn>
              <a:cxn ang="0">
                <a:pos x="817892" y="1934946"/>
              </a:cxn>
              <a:cxn ang="0">
                <a:pos x="699405" y="1896630"/>
              </a:cxn>
              <a:cxn ang="0">
                <a:pos x="600665" y="1724210"/>
              </a:cxn>
              <a:cxn ang="0">
                <a:pos x="541422" y="1609262"/>
              </a:cxn>
              <a:cxn ang="0">
                <a:pos x="482178" y="1570946"/>
              </a:cxn>
              <a:cxn ang="0">
                <a:pos x="422934" y="1245262"/>
              </a:cxn>
              <a:cxn ang="0">
                <a:pos x="383438" y="1130315"/>
              </a:cxn>
              <a:cxn ang="0">
                <a:pos x="363690" y="1072841"/>
              </a:cxn>
              <a:cxn ang="0">
                <a:pos x="343943" y="938736"/>
              </a:cxn>
              <a:cxn ang="0">
                <a:pos x="166211" y="842947"/>
              </a:cxn>
              <a:cxn ang="0">
                <a:pos x="106968" y="785473"/>
              </a:cxn>
              <a:cxn ang="0">
                <a:pos x="27976" y="593894"/>
              </a:cxn>
              <a:cxn ang="0">
                <a:pos x="47724" y="306526"/>
              </a:cxn>
              <a:cxn ang="0">
                <a:pos x="106968" y="287368"/>
              </a:cxn>
              <a:cxn ang="0">
                <a:pos x="126716" y="229895"/>
              </a:cxn>
              <a:cxn ang="0">
                <a:pos x="67472" y="114947"/>
              </a:cxn>
            </a:cxnLst>
            <a:pathLst>
              <a:path w="737" h="1236">
                <a:moveTo>
                  <a:pt x="41" y="72"/>
                </a:moveTo>
                <a:cubicBezTo>
                  <a:pt x="88" y="41"/>
                  <a:pt x="105" y="48"/>
                  <a:pt x="137" y="0"/>
                </a:cubicBezTo>
                <a:cubicBezTo>
                  <a:pt x="229" y="61"/>
                  <a:pt x="120" y="2"/>
                  <a:pt x="209" y="12"/>
                </a:cubicBezTo>
                <a:cubicBezTo>
                  <a:pt x="234" y="15"/>
                  <a:pt x="257" y="28"/>
                  <a:pt x="281" y="36"/>
                </a:cubicBezTo>
                <a:cubicBezTo>
                  <a:pt x="293" y="40"/>
                  <a:pt x="317" y="48"/>
                  <a:pt x="317" y="48"/>
                </a:cubicBezTo>
                <a:cubicBezTo>
                  <a:pt x="336" y="106"/>
                  <a:pt x="314" y="70"/>
                  <a:pt x="365" y="96"/>
                </a:cubicBezTo>
                <a:cubicBezTo>
                  <a:pt x="378" y="102"/>
                  <a:pt x="388" y="114"/>
                  <a:pt x="401" y="120"/>
                </a:cubicBezTo>
                <a:cubicBezTo>
                  <a:pt x="424" y="130"/>
                  <a:pt x="473" y="144"/>
                  <a:pt x="473" y="144"/>
                </a:cubicBezTo>
                <a:cubicBezTo>
                  <a:pt x="481" y="156"/>
                  <a:pt x="492" y="166"/>
                  <a:pt x="497" y="180"/>
                </a:cubicBezTo>
                <a:cubicBezTo>
                  <a:pt x="504" y="199"/>
                  <a:pt x="495" y="226"/>
                  <a:pt x="509" y="240"/>
                </a:cubicBezTo>
                <a:cubicBezTo>
                  <a:pt x="527" y="258"/>
                  <a:pt x="560" y="250"/>
                  <a:pt x="581" y="264"/>
                </a:cubicBezTo>
                <a:cubicBezTo>
                  <a:pt x="593" y="272"/>
                  <a:pt x="603" y="283"/>
                  <a:pt x="617" y="288"/>
                </a:cubicBezTo>
                <a:cubicBezTo>
                  <a:pt x="636" y="295"/>
                  <a:pt x="657" y="296"/>
                  <a:pt x="677" y="300"/>
                </a:cubicBezTo>
                <a:cubicBezTo>
                  <a:pt x="684" y="307"/>
                  <a:pt x="737" y="355"/>
                  <a:pt x="737" y="372"/>
                </a:cubicBezTo>
                <a:cubicBezTo>
                  <a:pt x="737" y="439"/>
                  <a:pt x="718" y="441"/>
                  <a:pt x="677" y="468"/>
                </a:cubicBezTo>
                <a:cubicBezTo>
                  <a:pt x="697" y="529"/>
                  <a:pt x="673" y="576"/>
                  <a:pt x="653" y="636"/>
                </a:cubicBezTo>
                <a:cubicBezTo>
                  <a:pt x="644" y="663"/>
                  <a:pt x="581" y="684"/>
                  <a:pt x="581" y="684"/>
                </a:cubicBezTo>
                <a:cubicBezTo>
                  <a:pt x="550" y="777"/>
                  <a:pt x="539" y="819"/>
                  <a:pt x="485" y="900"/>
                </a:cubicBezTo>
                <a:cubicBezTo>
                  <a:pt x="471" y="921"/>
                  <a:pt x="469" y="948"/>
                  <a:pt x="461" y="972"/>
                </a:cubicBezTo>
                <a:cubicBezTo>
                  <a:pt x="457" y="984"/>
                  <a:pt x="449" y="1008"/>
                  <a:pt x="449" y="1008"/>
                </a:cubicBezTo>
                <a:cubicBezTo>
                  <a:pt x="458" y="1083"/>
                  <a:pt x="473" y="1141"/>
                  <a:pt x="497" y="1212"/>
                </a:cubicBezTo>
                <a:cubicBezTo>
                  <a:pt x="505" y="1236"/>
                  <a:pt x="425" y="1188"/>
                  <a:pt x="425" y="1188"/>
                </a:cubicBezTo>
                <a:cubicBezTo>
                  <a:pt x="412" y="1149"/>
                  <a:pt x="378" y="1119"/>
                  <a:pt x="365" y="1080"/>
                </a:cubicBezTo>
                <a:cubicBezTo>
                  <a:pt x="355" y="1051"/>
                  <a:pt x="352" y="1031"/>
                  <a:pt x="329" y="1008"/>
                </a:cubicBezTo>
                <a:cubicBezTo>
                  <a:pt x="319" y="998"/>
                  <a:pt x="305" y="992"/>
                  <a:pt x="293" y="984"/>
                </a:cubicBezTo>
                <a:cubicBezTo>
                  <a:pt x="239" y="821"/>
                  <a:pt x="300" y="1023"/>
                  <a:pt x="257" y="780"/>
                </a:cubicBezTo>
                <a:cubicBezTo>
                  <a:pt x="253" y="755"/>
                  <a:pt x="241" y="732"/>
                  <a:pt x="233" y="708"/>
                </a:cubicBezTo>
                <a:cubicBezTo>
                  <a:pt x="229" y="696"/>
                  <a:pt x="221" y="672"/>
                  <a:pt x="221" y="672"/>
                </a:cubicBezTo>
                <a:cubicBezTo>
                  <a:pt x="217" y="644"/>
                  <a:pt x="224" y="612"/>
                  <a:pt x="209" y="588"/>
                </a:cubicBezTo>
                <a:cubicBezTo>
                  <a:pt x="187" y="553"/>
                  <a:pt x="138" y="540"/>
                  <a:pt x="101" y="528"/>
                </a:cubicBezTo>
                <a:cubicBezTo>
                  <a:pt x="89" y="516"/>
                  <a:pt x="71" y="508"/>
                  <a:pt x="65" y="492"/>
                </a:cubicBezTo>
                <a:cubicBezTo>
                  <a:pt x="16" y="359"/>
                  <a:pt x="95" y="424"/>
                  <a:pt x="17" y="372"/>
                </a:cubicBezTo>
                <a:cubicBezTo>
                  <a:pt x="21" y="312"/>
                  <a:pt x="14" y="250"/>
                  <a:pt x="29" y="192"/>
                </a:cubicBezTo>
                <a:cubicBezTo>
                  <a:pt x="32" y="180"/>
                  <a:pt x="56" y="189"/>
                  <a:pt x="65" y="180"/>
                </a:cubicBezTo>
                <a:cubicBezTo>
                  <a:pt x="74" y="171"/>
                  <a:pt x="73" y="156"/>
                  <a:pt x="77" y="144"/>
                </a:cubicBezTo>
                <a:cubicBezTo>
                  <a:pt x="27" y="69"/>
                  <a:pt x="0" y="72"/>
                  <a:pt x="41" y="72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0962" name="标题 40961"/>
          <p:cNvSpPr>
            <a:spLocks noGrp="1"/>
          </p:cNvSpPr>
          <p:nvPr/>
        </p:nvSpPr>
        <p:spPr>
          <a:xfrm>
            <a:off x="1378661" y="84311"/>
            <a:ext cx="6282837" cy="434892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 dirty="0"/>
              <a:t>证据</a:t>
            </a:r>
            <a:r>
              <a:rPr lang="en-US" altLang="zh-CN" sz="2700" b="1" dirty="0"/>
              <a:t>1——</a:t>
            </a:r>
            <a:r>
              <a:rPr lang="zh-CN" altLang="en-US" sz="2700" b="1" dirty="0"/>
              <a:t>南美大陆和非洲大陆轮廓拼合</a:t>
            </a:r>
            <a:endParaRPr lang="zh-CN" altLang="en-US" sz="2700" b="1"/>
          </a:p>
        </p:txBody>
      </p:sp>
      <p:pic>
        <p:nvPicPr>
          <p:cNvPr id="29698" name="Picture 2" descr="2"/>
          <p:cNvPicPr>
            <a:picLocks noChangeAspect="1"/>
          </p:cNvPicPr>
          <p:nvPr/>
        </p:nvPicPr>
        <p:blipFill>
          <a:blip r:embed="rId2">
            <a:lum bright="-12000" contrast="30000"/>
          </a:blip>
          <a:srcRect r="42117"/>
          <a:stretch>
            <a:fillRect/>
          </a:stretch>
        </p:blipFill>
        <p:spPr>
          <a:xfrm>
            <a:off x="2516622" y="1168922"/>
            <a:ext cx="3907363" cy="3738264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3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1" grpId="0" bldLvl="0" animBg="1"/>
      <p:bldP spid="136202" grpId="0" bldLvl="0" animBg="1"/>
      <p:bldP spid="13620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2"/>
          <p:cNvPicPr>
            <a:picLocks noChangeAspect="1"/>
          </p:cNvPicPr>
          <p:nvPr/>
        </p:nvPicPr>
        <p:blipFill>
          <a:blip r:embed="rId1">
            <a:lum bright="-23999" contrast="24000"/>
          </a:blip>
          <a:stretch>
            <a:fillRect/>
          </a:stretch>
        </p:blipFill>
        <p:spPr>
          <a:xfrm>
            <a:off x="2249875" y="897888"/>
            <a:ext cx="4412038" cy="40976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标题 53253"/>
          <p:cNvSpPr>
            <a:spLocks noGrp="1"/>
          </p:cNvSpPr>
          <p:nvPr>
            <p:ph type="title"/>
          </p:nvPr>
        </p:nvSpPr>
        <p:spPr>
          <a:xfrm>
            <a:off x="2291554" y="238167"/>
            <a:ext cx="5034844" cy="676393"/>
          </a:xfrm>
        </p:spPr>
        <p:txBody>
          <a:bodyPr anchor="ctr"/>
          <a:p>
            <a:pPr lvl="0" algn="ctr"/>
            <a:r>
              <a:rPr lang="zh-CN" altLang="en-US" sz="2700" b="1" dirty="0"/>
              <a:t>证据</a:t>
            </a:r>
            <a:r>
              <a:rPr lang="en-US" altLang="zh-CN" sz="2700" b="1" dirty="0"/>
              <a:t>2——</a:t>
            </a:r>
            <a:r>
              <a:rPr lang="zh-CN" altLang="en-US" sz="2700" b="1" dirty="0"/>
              <a:t>古老地层的相似性</a:t>
            </a:r>
            <a:endParaRPr lang="zh-CN" altLang="en-US" sz="2700" b="1" dirty="0"/>
          </a:p>
        </p:txBody>
      </p:sp>
      <p:sp>
        <p:nvSpPr>
          <p:cNvPr id="53255" name="云形标注 53254"/>
          <p:cNvSpPr/>
          <p:nvPr/>
        </p:nvSpPr>
        <p:spPr>
          <a:xfrm rot="1080000">
            <a:off x="5678522" y="1200360"/>
            <a:ext cx="2299261" cy="2163030"/>
          </a:xfrm>
          <a:prstGeom prst="cloudCallout">
            <a:avLst>
              <a:gd name="adj1" fmla="val -105259"/>
              <a:gd name="adj2" fmla="val 67194"/>
            </a:avLst>
          </a:prstGeom>
          <a:solidFill>
            <a:srgbClr val="FF0000"/>
          </a:solid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>
              <a:buClr>
                <a:srgbClr val="000000"/>
              </a:buClr>
            </a:pPr>
            <a:r>
              <a:rPr lang="zh-CN" altLang="en-US" sz="1800" b="1" dirty="0">
                <a:latin typeface="Arial" panose="020B0604020202020204" pitchFamily="34" charset="0"/>
                <a:ea typeface="黑体" panose="02010609060101010101" pitchFamily="2" charset="-122"/>
              </a:rPr>
              <a:t>同时代的古老地层竟然恰好能连接在一起。</a:t>
            </a:r>
            <a:endParaRPr lang="zh-CN" altLang="en-US" sz="1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9506" name="Group 2"/>
          <p:cNvGrpSpPr/>
          <p:nvPr/>
        </p:nvGrpSpPr>
        <p:grpSpPr>
          <a:xfrm>
            <a:off x="4950685" y="1275383"/>
            <a:ext cx="2485270" cy="2160172"/>
            <a:chOff x="3288" y="1071"/>
            <a:chExt cx="2087" cy="1814"/>
          </a:xfrm>
        </p:grpSpPr>
        <p:sp>
          <p:nvSpPr>
            <p:cNvPr id="34825" name="AutoShape 3"/>
            <p:cNvSpPr/>
            <p:nvPr/>
          </p:nvSpPr>
          <p:spPr>
            <a:xfrm>
              <a:off x="3288" y="1071"/>
              <a:ext cx="2087" cy="181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9508" name="Rectangle 4"/>
            <p:cNvSpPr>
              <a:spLocks noChangeArrowheads="1"/>
            </p:cNvSpPr>
            <p:nvPr/>
          </p:nvSpPr>
          <p:spPr bwMode="auto">
            <a:xfrm>
              <a:off x="3469" y="1158"/>
              <a:ext cx="1860" cy="16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煤炭是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古代植物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深埋地底下演变而来的，而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现在南极大陆的气候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几乎不支持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绿色植物生存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。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4819" name="Picture 5" descr="njzkc"/>
          <p:cNvPicPr>
            <a:picLocks noChangeAspect="1"/>
          </p:cNvPicPr>
          <p:nvPr/>
        </p:nvPicPr>
        <p:blipFill>
          <a:blip r:embed="rId1">
            <a:lum bright="-6000" contrast="6000"/>
          </a:blip>
          <a:srcRect b="6709"/>
          <a:stretch>
            <a:fillRect/>
          </a:stretch>
        </p:blipFill>
        <p:spPr>
          <a:xfrm>
            <a:off x="1547283" y="796668"/>
            <a:ext cx="3565355" cy="31045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3491914" y="141710"/>
            <a:ext cx="4509687" cy="8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1710428" y="3959347"/>
            <a:ext cx="6103022" cy="73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这个事实说明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南极洲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原来的位置</a:t>
            </a:r>
            <a:r>
              <a:rPr kumimoji="1" lang="zh-CN" altLang="en-US" sz="21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（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/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不是）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寒带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，它是后来</a:t>
            </a:r>
            <a:r>
              <a:rPr kumimoji="1" lang="zh-CN" altLang="en-US" sz="21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到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现在位置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的。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512" name="AutoShape 8"/>
          <p:cNvSpPr>
            <a:spLocks noChangeArrowheads="1"/>
          </p:cNvSpPr>
          <p:nvPr/>
        </p:nvSpPr>
        <p:spPr bwMode="auto">
          <a:xfrm>
            <a:off x="1385330" y="75023"/>
            <a:ext cx="6373341" cy="876453"/>
          </a:xfrm>
          <a:prstGeom prst="horizontalScroll">
            <a:avLst>
              <a:gd name="adj" fmla="val 22028"/>
            </a:avLst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pPr lvl="0" algn="ctr" eaLnBrk="1" hangingPunct="1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现代科考发现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：在寒冷的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南极大陆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发现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煤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3718887" y="4290811"/>
            <a:ext cx="810958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移动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9514" name="Rectangle 10"/>
          <p:cNvSpPr>
            <a:spLocks noChangeArrowheads="1"/>
          </p:cNvSpPr>
          <p:nvPr/>
        </p:nvSpPr>
        <p:spPr bwMode="auto">
          <a:xfrm>
            <a:off x="5490133" y="3911888"/>
            <a:ext cx="810958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不是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1292" y="4679499"/>
            <a:ext cx="493290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C00000"/>
                </a:solidFill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请问：</a:t>
            </a:r>
            <a:r>
              <a:rPr lang="zh-CN" dirty="0">
                <a:solidFill>
                  <a:srgbClr val="C00000"/>
                </a:solidFill>
                <a:latin typeface="Tahoma" panose="020B0604030504040204" pitchFamily="34" charset="0"/>
                <a:ea typeface="黑体" panose="02010609060101010101" pitchFamily="2" charset="-122"/>
                <a:sym typeface="+mn-ea"/>
              </a:rPr>
              <a:t>以上现象都说明了什么？</a:t>
            </a:r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9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1" grpId="0" bldLvl="0" animBg="1"/>
      <p:bldP spid="149513" grpId="0" bldLvl="0" animBg="1"/>
      <p:bldP spid="149514" grpId="0" bldLvl="0" animBg="1"/>
      <p:bldP spid="149513" grpId="1" bldLvl="0" animBg="1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1790213" y="171480"/>
            <a:ext cx="5544520" cy="434655"/>
          </a:xfrm>
        </p:spPr>
        <p:txBody>
          <a:bodyPr anchor="ctr"/>
          <a:p>
            <a:pPr algn="ctr"/>
            <a:r>
              <a:rPr lang="zh-CN" altLang="en-US" sz="2700" b="1" dirty="0"/>
              <a:t>证据</a:t>
            </a:r>
            <a:r>
              <a:rPr lang="en-US" altLang="zh-CN" sz="2700" b="1" dirty="0"/>
              <a:t>3——</a:t>
            </a:r>
            <a:r>
              <a:rPr lang="zh-CN" altLang="en-US" sz="2700" b="1" dirty="0"/>
              <a:t>动物的相似性</a:t>
            </a:r>
            <a:endParaRPr lang="zh-CN" altLang="en-US" sz="2700" b="1"/>
          </a:p>
        </p:txBody>
      </p:sp>
      <p:pic>
        <p:nvPicPr>
          <p:cNvPr id="40971" name="图片 40970" descr="2"/>
          <p:cNvPicPr>
            <a:picLocks noChangeAspect="1"/>
          </p:cNvPicPr>
          <p:nvPr/>
        </p:nvPicPr>
        <p:blipFill>
          <a:blip r:embed="rId1">
            <a:lum bright="-23999" contrast="24000"/>
          </a:blip>
          <a:stretch>
            <a:fillRect/>
          </a:stretch>
        </p:blipFill>
        <p:spPr>
          <a:xfrm>
            <a:off x="2817903" y="776423"/>
            <a:ext cx="3969047" cy="3591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2" name="云形标注 40971"/>
          <p:cNvSpPr/>
          <p:nvPr/>
        </p:nvSpPr>
        <p:spPr>
          <a:xfrm>
            <a:off x="5460362" y="2904205"/>
            <a:ext cx="2406913" cy="2153503"/>
          </a:xfrm>
          <a:prstGeom prst="cloudCallout">
            <a:avLst>
              <a:gd name="adj1" fmla="val -116787"/>
              <a:gd name="adj2" fmla="val -21880"/>
            </a:avLst>
          </a:prstGeom>
          <a:solidFill>
            <a:srgbClr val="FF0000"/>
          </a:solid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>
              <a:buClr>
                <a:srgbClr val="000000"/>
              </a:buClr>
            </a:pPr>
            <a:r>
              <a:rPr lang="zh-CN" altLang="en-US" sz="2100" b="1" dirty="0">
                <a:latin typeface="Arial" panose="020B0604020202020204" pitchFamily="34" charset="0"/>
                <a:ea typeface="黑体" panose="02010609060101010101" pitchFamily="2" charset="-122"/>
              </a:rPr>
              <a:t>鸵鸟：我不会飞，为什么南美洲和非洲都有我的存在呢？</a:t>
            </a:r>
            <a:endParaRPr lang="zh-CN" altLang="en-US" sz="21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73" name="云形标注 40972"/>
          <p:cNvSpPr/>
          <p:nvPr/>
        </p:nvSpPr>
        <p:spPr>
          <a:xfrm>
            <a:off x="1142400" y="625188"/>
            <a:ext cx="2294736" cy="2487651"/>
          </a:xfrm>
          <a:prstGeom prst="cloudCallout">
            <a:avLst>
              <a:gd name="adj1" fmla="val 110819"/>
              <a:gd name="adj2" fmla="val 10602"/>
            </a:avLst>
          </a:prstGeom>
          <a:solidFill>
            <a:srgbClr val="FF99CC"/>
          </a:solidFill>
          <a:ln w="222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>
              <a:buClr>
                <a:srgbClr val="000000"/>
              </a:buClr>
            </a:pPr>
            <a:r>
              <a:rPr lang="zh-CN" altLang="en-US" sz="21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海牛：我只能生活在热带浅海，为什么南美洲和非洲都有我的存在呢？</a:t>
            </a:r>
            <a:endParaRPr lang="zh-CN" altLang="en-US" sz="21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72" grpId="0" bldLvl="0" animBg="1"/>
      <p:bldP spid="4097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4228564" y="2249723"/>
            <a:ext cx="3456751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en-US" altLang="zh-CN" b="1" i="0" u="sng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洋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在不断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扩张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洋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在不断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缩小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4410047" y="1136055"/>
            <a:ext cx="3378156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看看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太平洋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大西洋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的变化：   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4632971" y="3660146"/>
            <a:ext cx="2933737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印度半岛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的位置有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什么变化</a:t>
            </a: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1276964" y="195297"/>
          <a:ext cx="2879435" cy="1439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629150" imgH="2333625" progId="Paint.Picture">
                  <p:embed/>
                </p:oleObj>
              </mc:Choice>
              <mc:Fallback>
                <p:oleObj name="" r:id="rId1" imgW="4629150" imgH="23336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-12000" contrast="24000"/>
                      </a:blip>
                      <a:stretch>
                        <a:fillRect/>
                      </a:stretch>
                    </p:blipFill>
                    <p:spPr>
                      <a:xfrm>
                        <a:off x="1276964" y="195297"/>
                        <a:ext cx="2879435" cy="143971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Text Box 6"/>
          <p:cNvSpPr txBox="1"/>
          <p:nvPr/>
        </p:nvSpPr>
        <p:spPr>
          <a:xfrm>
            <a:off x="2782178" y="1161063"/>
            <a:ext cx="309880" cy="251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05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3799" name="Group 7"/>
          <p:cNvGrpSpPr/>
          <p:nvPr/>
        </p:nvGrpSpPr>
        <p:grpSpPr>
          <a:xfrm>
            <a:off x="2056960" y="391785"/>
            <a:ext cx="1488542" cy="1228940"/>
            <a:chOff x="768" y="329"/>
            <a:chExt cx="1086" cy="1032"/>
          </a:xfrm>
        </p:grpSpPr>
        <p:sp>
          <p:nvSpPr>
            <p:cNvPr id="148488" name="Text Box 8"/>
            <p:cNvSpPr txBox="1">
              <a:spLocks noChangeArrowheads="1"/>
            </p:cNvSpPr>
            <p:nvPr/>
          </p:nvSpPr>
          <p:spPr bwMode="auto">
            <a:xfrm>
              <a:off x="768" y="742"/>
              <a:ext cx="245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南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89" name="Text Box 9"/>
            <p:cNvSpPr txBox="1">
              <a:spLocks noChangeArrowheads="1"/>
            </p:cNvSpPr>
            <p:nvPr/>
          </p:nvSpPr>
          <p:spPr bwMode="auto">
            <a:xfrm>
              <a:off x="1222" y="329"/>
              <a:ext cx="632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亚欧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大陆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0" name="Text Box 10"/>
            <p:cNvSpPr txBox="1">
              <a:spLocks noChangeArrowheads="1"/>
            </p:cNvSpPr>
            <p:nvPr/>
          </p:nvSpPr>
          <p:spPr bwMode="auto">
            <a:xfrm>
              <a:off x="802" y="491"/>
              <a:ext cx="46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北美洲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1" name="Text Box 11"/>
            <p:cNvSpPr txBox="1">
              <a:spLocks noChangeArrowheads="1"/>
            </p:cNvSpPr>
            <p:nvPr/>
          </p:nvSpPr>
          <p:spPr bwMode="auto">
            <a:xfrm>
              <a:off x="1125" y="867"/>
              <a:ext cx="357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非洲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2" name="Rectangle 12"/>
            <p:cNvSpPr>
              <a:spLocks noChangeArrowheads="1"/>
            </p:cNvSpPr>
            <p:nvPr/>
          </p:nvSpPr>
          <p:spPr bwMode="auto">
            <a:xfrm>
              <a:off x="873" y="850"/>
              <a:ext cx="245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美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3" name="Rectangle 13"/>
            <p:cNvSpPr>
              <a:spLocks noChangeArrowheads="1"/>
            </p:cNvSpPr>
            <p:nvPr/>
          </p:nvSpPr>
          <p:spPr bwMode="auto">
            <a:xfrm>
              <a:off x="924" y="1012"/>
              <a:ext cx="245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洲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4" name="Text Box 14"/>
            <p:cNvSpPr txBox="1">
              <a:spLocks noChangeArrowheads="1"/>
            </p:cNvSpPr>
            <p:nvPr/>
          </p:nvSpPr>
          <p:spPr bwMode="auto">
            <a:xfrm>
              <a:off x="1202" y="1131"/>
              <a:ext cx="46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南极洲</a:t>
              </a:r>
              <a:endPara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33800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80" y="1801731"/>
            <a:ext cx="2879435" cy="14730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880" y="3406975"/>
            <a:ext cx="2879435" cy="14873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802" name="Group 17"/>
          <p:cNvGrpSpPr/>
          <p:nvPr/>
        </p:nvGrpSpPr>
        <p:grpSpPr>
          <a:xfrm>
            <a:off x="3505013" y="3598699"/>
            <a:ext cx="666867" cy="837156"/>
            <a:chOff x="1984" y="3022"/>
            <a:chExt cx="560" cy="703"/>
          </a:xfrm>
        </p:grpSpPr>
        <p:sp>
          <p:nvSpPr>
            <p:cNvPr id="148498" name="Text Box 18"/>
            <p:cNvSpPr txBox="1">
              <a:spLocks noChangeArrowheads="1"/>
            </p:cNvSpPr>
            <p:nvPr/>
          </p:nvSpPr>
          <p:spPr bwMode="auto">
            <a:xfrm>
              <a:off x="2245" y="3475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洋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499" name="Rectangle 19"/>
            <p:cNvSpPr>
              <a:spLocks noChangeArrowheads="1"/>
            </p:cNvSpPr>
            <p:nvPr/>
          </p:nvSpPr>
          <p:spPr bwMode="auto">
            <a:xfrm>
              <a:off x="1984" y="3022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太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500" name="Rectangle 20"/>
            <p:cNvSpPr>
              <a:spLocks noChangeArrowheads="1"/>
            </p:cNvSpPr>
            <p:nvPr/>
          </p:nvSpPr>
          <p:spPr bwMode="auto">
            <a:xfrm>
              <a:off x="2120" y="3294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平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33803" name="Group 21"/>
          <p:cNvGrpSpPr/>
          <p:nvPr/>
        </p:nvGrpSpPr>
        <p:grpSpPr>
          <a:xfrm>
            <a:off x="1438918" y="3814240"/>
            <a:ext cx="734744" cy="837156"/>
            <a:chOff x="249" y="3249"/>
            <a:chExt cx="617" cy="703"/>
          </a:xfrm>
        </p:grpSpPr>
        <p:sp>
          <p:nvSpPr>
            <p:cNvPr id="148502" name="Text Box 22"/>
            <p:cNvSpPr txBox="1">
              <a:spLocks noChangeArrowheads="1"/>
            </p:cNvSpPr>
            <p:nvPr/>
          </p:nvSpPr>
          <p:spPr bwMode="auto">
            <a:xfrm>
              <a:off x="567" y="3702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洋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503" name="Rectangle 23"/>
            <p:cNvSpPr>
              <a:spLocks noChangeArrowheads="1"/>
            </p:cNvSpPr>
            <p:nvPr/>
          </p:nvSpPr>
          <p:spPr bwMode="auto">
            <a:xfrm>
              <a:off x="249" y="3249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太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504" name="Rectangle 24"/>
            <p:cNvSpPr>
              <a:spLocks noChangeArrowheads="1"/>
            </p:cNvSpPr>
            <p:nvPr/>
          </p:nvSpPr>
          <p:spPr bwMode="auto">
            <a:xfrm>
              <a:off x="340" y="3521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平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33804" name="Group 25"/>
          <p:cNvGrpSpPr/>
          <p:nvPr/>
        </p:nvGrpSpPr>
        <p:grpSpPr>
          <a:xfrm>
            <a:off x="2099830" y="3755889"/>
            <a:ext cx="626378" cy="891934"/>
            <a:chOff x="793" y="3113"/>
            <a:chExt cx="526" cy="749"/>
          </a:xfrm>
        </p:grpSpPr>
        <p:sp>
          <p:nvSpPr>
            <p:cNvPr id="148506" name="Text Box 26"/>
            <p:cNvSpPr txBox="1">
              <a:spLocks noChangeArrowheads="1"/>
            </p:cNvSpPr>
            <p:nvPr/>
          </p:nvSpPr>
          <p:spPr bwMode="auto">
            <a:xfrm>
              <a:off x="1020" y="3612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洋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507" name="Rectangle 27"/>
            <p:cNvSpPr>
              <a:spLocks noChangeArrowheads="1"/>
            </p:cNvSpPr>
            <p:nvPr/>
          </p:nvSpPr>
          <p:spPr bwMode="auto">
            <a:xfrm>
              <a:off x="793" y="3113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大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8508" name="Rectangle 28"/>
            <p:cNvSpPr>
              <a:spLocks noChangeArrowheads="1"/>
            </p:cNvSpPr>
            <p:nvPr/>
          </p:nvSpPr>
          <p:spPr bwMode="auto">
            <a:xfrm>
              <a:off x="884" y="3385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西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48509" name="AutoShape 29"/>
          <p:cNvSpPr>
            <a:spLocks noChangeArrowheads="1"/>
          </p:cNvSpPr>
          <p:nvPr/>
        </p:nvSpPr>
        <p:spPr bwMode="auto">
          <a:xfrm>
            <a:off x="3113229" y="897888"/>
            <a:ext cx="809767" cy="270320"/>
          </a:xfrm>
          <a:prstGeom prst="wedgeRoundRectCallout">
            <a:avLst>
              <a:gd name="adj1" fmla="val -75000"/>
              <a:gd name="adj2" fmla="val 107708"/>
              <a:gd name="adj3" fmla="val 16667"/>
            </a:avLst>
          </a:prstGeom>
          <a:solidFill>
            <a:schemeClr val="bg1"/>
          </a:solidFill>
          <a:ln w="9525">
            <a:solidFill>
              <a:srgbClr val="FF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印度半岛</a:t>
            </a:r>
            <a:endParaRPr kumimoji="1" lang="zh-CN" altLang="en-US" sz="1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510" name="Line 30"/>
          <p:cNvSpPr/>
          <p:nvPr/>
        </p:nvSpPr>
        <p:spPr>
          <a:xfrm flipV="1">
            <a:off x="3221595" y="2463835"/>
            <a:ext cx="215541" cy="21673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  <a:effectLst>
            <a:outerShdw dist="35921" dir="2699999" algn="ctr" rotWithShape="0">
              <a:schemeClr val="bg2"/>
            </a:outerShdw>
          </a:effectLst>
        </p:spPr>
      </p:sp>
      <p:sp>
        <p:nvSpPr>
          <p:cNvPr id="148511" name="Oval 31"/>
          <p:cNvSpPr/>
          <p:nvPr/>
        </p:nvSpPr>
        <p:spPr>
          <a:xfrm>
            <a:off x="3114420" y="3922605"/>
            <a:ext cx="215541" cy="215541"/>
          </a:xfrm>
          <a:prstGeom prst="ellipse">
            <a:avLst/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/>
          <a:p>
            <a:pPr lvl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8512" name="Group 32"/>
          <p:cNvGrpSpPr/>
          <p:nvPr/>
        </p:nvGrpSpPr>
        <p:grpSpPr>
          <a:xfrm>
            <a:off x="1871190" y="2139928"/>
            <a:ext cx="1080086" cy="594226"/>
            <a:chOff x="612" y="1797"/>
            <a:chExt cx="907" cy="499"/>
          </a:xfrm>
        </p:grpSpPr>
        <p:sp>
          <p:nvSpPr>
            <p:cNvPr id="33811" name="Line 33"/>
            <p:cNvSpPr/>
            <p:nvPr/>
          </p:nvSpPr>
          <p:spPr>
            <a:xfrm flipH="1" flipV="1">
              <a:off x="612" y="1797"/>
              <a:ext cx="227" cy="45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33812" name="Line 34"/>
            <p:cNvSpPr/>
            <p:nvPr/>
          </p:nvSpPr>
          <p:spPr>
            <a:xfrm flipH="1">
              <a:off x="657" y="2296"/>
              <a:ext cx="27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33813" name="Line 35"/>
            <p:cNvSpPr/>
            <p:nvPr/>
          </p:nvSpPr>
          <p:spPr>
            <a:xfrm flipV="1">
              <a:off x="1338" y="1933"/>
              <a:ext cx="181" cy="137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sp>
        <p:nvSpPr>
          <p:cNvPr id="148516" name="Rectangle 36"/>
          <p:cNvSpPr>
            <a:spLocks noChangeArrowheads="1"/>
          </p:cNvSpPr>
          <p:nvPr/>
        </p:nvSpPr>
        <p:spPr bwMode="auto">
          <a:xfrm>
            <a:off x="4607011" y="2243292"/>
            <a:ext cx="112295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大西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8517" name="Rectangle 37"/>
          <p:cNvSpPr>
            <a:spLocks noChangeArrowheads="1"/>
          </p:cNvSpPr>
          <p:nvPr/>
        </p:nvSpPr>
        <p:spPr bwMode="auto">
          <a:xfrm>
            <a:off x="4607011" y="2624597"/>
            <a:ext cx="112295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太平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8918" name="云形标注 38917"/>
          <p:cNvSpPr/>
          <p:nvPr/>
        </p:nvSpPr>
        <p:spPr>
          <a:xfrm>
            <a:off x="4156637" y="339149"/>
            <a:ext cx="3741599" cy="673059"/>
          </a:xfrm>
          <a:prstGeom prst="cloudCallout">
            <a:avLst>
              <a:gd name="adj1" fmla="val -16227"/>
              <a:gd name="adj2" fmla="val 63523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/>
            <a:r>
              <a:rPr lang="zh-CN" sz="1800" dirty="0">
                <a:latin typeface="+mn-ea"/>
                <a:ea typeface="+mn-ea"/>
              </a:rPr>
              <a:t>观察：海陆变化示意图</a:t>
            </a:r>
            <a:r>
              <a:rPr lang="en-US" altLang="zh-CN" sz="1800" dirty="0">
                <a:latin typeface="Verdana" panose="020B0604030504040204" pitchFamily="34" charset="0"/>
                <a:ea typeface="黑体" panose="02010609060101010101" pitchFamily="2" charset="-122"/>
              </a:rPr>
              <a:t> </a:t>
            </a:r>
            <a:endParaRPr lang="en-US" altLang="zh-CN" sz="1800" dirty="0"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8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485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48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8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8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 bldLvl="0" animBg="1"/>
      <p:bldP spid="148509" grpId="0" bldLvl="0" animBg="1"/>
      <p:bldP spid="148511" grpId="0" bldLvl="0" animBg="1"/>
      <p:bldP spid="148516" grpId="0" bldLvl="0" animBg="1"/>
      <p:bldP spid="1485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1276964" y="2776850"/>
            <a:ext cx="6266165" cy="73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根据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大陆漂移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假说，地球上海陆分布的变化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由早到晚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的顺序是（           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40291" name="Group 3"/>
          <p:cNvGrpSpPr/>
          <p:nvPr/>
        </p:nvGrpSpPr>
        <p:grpSpPr>
          <a:xfrm>
            <a:off x="1330551" y="3543920"/>
            <a:ext cx="6536485" cy="1188452"/>
            <a:chOff x="158" y="2976"/>
            <a:chExt cx="5489" cy="998"/>
          </a:xfrm>
        </p:grpSpPr>
        <p:pic>
          <p:nvPicPr>
            <p:cNvPr id="32781" name="Picture 4"/>
            <p:cNvPicPr>
              <a:picLocks noChangeAspect="1"/>
            </p:cNvPicPr>
            <p:nvPr/>
          </p:nvPicPr>
          <p:blipFill>
            <a:blip r:embed="rId1">
              <a:lum bright="-12000" contrast="24000"/>
            </a:blip>
            <a:stretch>
              <a:fillRect/>
            </a:stretch>
          </p:blipFill>
          <p:spPr>
            <a:xfrm>
              <a:off x="158" y="3033"/>
              <a:ext cx="1764" cy="9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2" name="Picture 5"/>
            <p:cNvPicPr>
              <a:picLocks noChangeAspect="1"/>
            </p:cNvPicPr>
            <p:nvPr/>
          </p:nvPicPr>
          <p:blipFill>
            <a:blip r:embed="rId2">
              <a:lum bright="-12000" contrast="24000"/>
            </a:blip>
            <a:stretch>
              <a:fillRect/>
            </a:stretch>
          </p:blipFill>
          <p:spPr>
            <a:xfrm>
              <a:off x="2018" y="3101"/>
              <a:ext cx="1769" cy="8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3" name="Picture 6"/>
            <p:cNvPicPr>
              <a:picLocks noChangeAspect="1"/>
            </p:cNvPicPr>
            <p:nvPr/>
          </p:nvPicPr>
          <p:blipFill>
            <a:blip r:embed="rId3">
              <a:lum bright="-12000" contrast="24000"/>
            </a:blip>
            <a:stretch>
              <a:fillRect/>
            </a:stretch>
          </p:blipFill>
          <p:spPr>
            <a:xfrm>
              <a:off x="3878" y="3069"/>
              <a:ext cx="1769" cy="9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0295" name="Text Box 7"/>
            <p:cNvSpPr txBox="1">
              <a:spLocks noChangeArrowheads="1"/>
            </p:cNvSpPr>
            <p:nvPr/>
          </p:nvSpPr>
          <p:spPr bwMode="auto">
            <a:xfrm>
              <a:off x="204" y="2976"/>
              <a:ext cx="408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①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296" name="Text Box 8"/>
            <p:cNvSpPr txBox="1">
              <a:spLocks noChangeArrowheads="1"/>
            </p:cNvSpPr>
            <p:nvPr/>
          </p:nvSpPr>
          <p:spPr bwMode="auto">
            <a:xfrm>
              <a:off x="2018" y="3022"/>
              <a:ext cx="408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②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297" name="Rectangle 9"/>
            <p:cNvSpPr>
              <a:spLocks noChangeArrowheads="1"/>
            </p:cNvSpPr>
            <p:nvPr/>
          </p:nvSpPr>
          <p:spPr bwMode="auto">
            <a:xfrm>
              <a:off x="3923" y="3022"/>
              <a:ext cx="347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③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4410047" y="3109266"/>
            <a:ext cx="136469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rPr>
              <a:t>② ① ③</a:t>
            </a:r>
            <a:endParaRPr kumimoji="0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Franklin Gothic Medium" panose="020B06030201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1330551" y="138657"/>
            <a:ext cx="3975955" cy="50292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 anchorCtr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总结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：魏格纳的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大陆漂移假说：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774" name="Text Box 12"/>
          <p:cNvSpPr txBox="1"/>
          <p:nvPr/>
        </p:nvSpPr>
        <p:spPr>
          <a:xfrm>
            <a:off x="4617252" y="758561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0301" name="Text Box 13"/>
          <p:cNvSpPr txBox="1">
            <a:spLocks noChangeArrowheads="1"/>
          </p:cNvSpPr>
          <p:nvPr/>
        </p:nvSpPr>
        <p:spPr bwMode="auto">
          <a:xfrm>
            <a:off x="1384139" y="681157"/>
            <a:ext cx="6374532" cy="1920240"/>
          </a:xfrm>
          <a:prstGeom prst="rect">
            <a:avLst/>
          </a:prstGeom>
          <a:noFill/>
          <a:ln w="38100" cmpd="dbl">
            <a:solidFill>
              <a:srgbClr val="99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两亿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年前，地球上各大洲是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一块大陆，它的周围是一片汪洋。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、后来，原始大陆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成几块大陆，缓慢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地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，逐渐形成了今天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的分布状况。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302" name="Rectangle 14"/>
          <p:cNvSpPr>
            <a:spLocks noChangeArrowheads="1"/>
          </p:cNvSpPr>
          <p:nvPr/>
        </p:nvSpPr>
        <p:spPr bwMode="auto">
          <a:xfrm>
            <a:off x="5553247" y="632333"/>
            <a:ext cx="1882708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相互连接</a:t>
            </a:r>
            <a:endParaRPr lang="zh-CN" altLang="en-US" sz="27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40303" name="Rectangle 15"/>
          <p:cNvSpPr>
            <a:spLocks noChangeArrowheads="1"/>
          </p:cNvSpPr>
          <p:nvPr/>
        </p:nvSpPr>
        <p:spPr bwMode="auto">
          <a:xfrm>
            <a:off x="4069468" y="1336115"/>
            <a:ext cx="965766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分裂</a:t>
            </a:r>
            <a:endParaRPr lang="zh-CN" altLang="en-US" sz="27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40304" name="Rectangle 16"/>
          <p:cNvSpPr>
            <a:spLocks noChangeArrowheads="1"/>
          </p:cNvSpPr>
          <p:nvPr/>
        </p:nvSpPr>
        <p:spPr bwMode="auto">
          <a:xfrm>
            <a:off x="2195096" y="1730519"/>
            <a:ext cx="1956540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7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漂</a:t>
            </a:r>
            <a:r>
              <a:rPr lang="zh-CN" altLang="en-US" sz="27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隶书" panose="02010509060101010101" pitchFamily="49" charset="-122"/>
              </a:rPr>
              <a:t>移分离</a:t>
            </a:r>
            <a:endParaRPr lang="zh-CN" altLang="en-US" sz="27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隶书" panose="02010509060101010101" pitchFamily="49" charset="-122"/>
            </a:endParaRPr>
          </a:p>
        </p:txBody>
      </p:sp>
      <p:sp>
        <p:nvSpPr>
          <p:cNvPr id="140305" name="Rectangle 17"/>
          <p:cNvSpPr>
            <a:spLocks noChangeArrowheads="1"/>
          </p:cNvSpPr>
          <p:nvPr/>
        </p:nvSpPr>
        <p:spPr bwMode="auto">
          <a:xfrm>
            <a:off x="6041488" y="1707655"/>
            <a:ext cx="1501641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七大洲</a:t>
            </a:r>
            <a:endParaRPr lang="zh-CN" altLang="en-US" sz="30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40306" name="Rectangle 18"/>
          <p:cNvSpPr>
            <a:spLocks noChangeArrowheads="1"/>
          </p:cNvSpPr>
          <p:nvPr/>
        </p:nvSpPr>
        <p:spPr bwMode="auto">
          <a:xfrm>
            <a:off x="1936686" y="2086340"/>
            <a:ext cx="1501641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四大洋</a:t>
            </a:r>
            <a:endParaRPr lang="zh-CN" altLang="en-US" sz="30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 bldLvl="0" animBg="1"/>
      <p:bldP spid="140302" grpId="0" bldLvl="0" animBg="1"/>
      <p:bldP spid="140306" grpId="0" bldLvl="0" animBg="1"/>
      <p:bldP spid="140304" grpId="1" bldLvl="0" animBg="1"/>
      <p:bldP spid="140298" grpId="1" bldLvl="0" animBg="1"/>
      <p:bldP spid="140303" grpId="0" bldLvl="0" animBg="1"/>
      <p:bldP spid="14030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05872" y="1415663"/>
            <a:ext cx="6000848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9900FF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sz="405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思考：大陆为什么会漂移？是什么力量推动了大陆的漂移？</a:t>
            </a:r>
            <a:endParaRPr kumimoji="1" lang="zh-CN" sz="4050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2141509" y="412028"/>
            <a:ext cx="47675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大陆漂移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是由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引起的。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4070660" y="357250"/>
            <a:ext cx="158142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板块运动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51557" name="Group 5"/>
          <p:cNvGrpSpPr/>
          <p:nvPr/>
        </p:nvGrpSpPr>
        <p:grpSpPr>
          <a:xfrm>
            <a:off x="1600871" y="991964"/>
            <a:ext cx="6302988" cy="3686821"/>
            <a:chOff x="385" y="833"/>
            <a:chExt cx="5293" cy="3096"/>
          </a:xfrm>
        </p:grpSpPr>
        <p:sp>
          <p:nvSpPr>
            <p:cNvPr id="37901" name="Rectangle 6"/>
            <p:cNvSpPr/>
            <p:nvPr/>
          </p:nvSpPr>
          <p:spPr>
            <a:xfrm>
              <a:off x="385" y="1026"/>
              <a:ext cx="5126" cy="2903"/>
            </a:xfrm>
            <a:prstGeom prst="rect">
              <a:avLst/>
            </a:prstGeom>
            <a:noFill/>
            <a:ln w="76200" cap="flat" cmpd="tri">
              <a:solidFill>
                <a:srgbClr val="009999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7902" name="Group 7"/>
            <p:cNvGrpSpPr/>
            <p:nvPr/>
          </p:nvGrpSpPr>
          <p:grpSpPr>
            <a:xfrm>
              <a:off x="481" y="1278"/>
              <a:ext cx="5197" cy="721"/>
              <a:chOff x="556" y="1083"/>
              <a:chExt cx="4911" cy="721"/>
            </a:xfrm>
          </p:grpSpPr>
          <p:sp>
            <p:nvSpPr>
              <p:cNvPr id="151560" name="Text Box 8"/>
              <p:cNvSpPr txBox="1">
                <a:spLocks noChangeArrowheads="1"/>
              </p:cNvSpPr>
              <p:nvPr/>
            </p:nvSpPr>
            <p:spPr bwMode="auto">
              <a:xfrm>
                <a:off x="748" y="1083"/>
                <a:ext cx="4719" cy="7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由</a:t>
                </a: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99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岩石组成的地球表层</a:t>
                </a: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并不是整体一块，而是</a:t>
                </a:r>
                <a:endPara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由</a:t>
                </a:r>
                <a:r>
                  <a:rPr kumimoji="0" lang="zh-CN" altLang="en-US" sz="21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 </a:t>
                </a:r>
                <a:r>
                  <a:rPr kumimoji="0" lang="zh-CN" altLang="en-US" sz="2100" b="1" i="0" u="sng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板块</a:t>
                </a:r>
                <a:r>
                  <a:rPr kumimoji="0" lang="zh-CN" altLang="en-US" sz="21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 </a:t>
                </a: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拼合而成。全球大致划分为</a:t>
                </a:r>
                <a:r>
                  <a:rPr kumimoji="0" lang="zh-CN" altLang="en-US" sz="21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 </a:t>
                </a:r>
                <a:r>
                  <a:rPr kumimoji="0" lang="zh-CN" altLang="en-US" sz="2100" b="1" i="0" u="sng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六大</a:t>
                </a: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板块</a:t>
                </a:r>
                <a:r>
                  <a:rPr kumimoji="0" lang="zh-CN" altLang="en-US" sz="21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。</a:t>
                </a:r>
                <a:endPara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pic>
            <p:nvPicPr>
              <p:cNvPr id="37909" name="Picture 9" descr="CHECKBAL">
                <a:hlinkClick r:id="" action="ppaction://noaction"/>
              </p:cNvPr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56" y="1253"/>
                <a:ext cx="192" cy="19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51562" name="Text Box 10"/>
            <p:cNvSpPr txBox="1">
              <a:spLocks noChangeArrowheads="1"/>
            </p:cNvSpPr>
            <p:nvPr/>
          </p:nvSpPr>
          <p:spPr bwMode="auto">
            <a:xfrm>
              <a:off x="721" y="2687"/>
              <a:ext cx="4936" cy="10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板块内部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地壳比较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稳定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；板块与板块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交界的</a:t>
              </a:r>
              <a:endPara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地带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，地壳比较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活跃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。世界上的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火山、地震</a:t>
              </a:r>
              <a:endPara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集中分布在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板块交界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地带。</a:t>
              </a:r>
              <a:endPara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pic>
          <p:nvPicPr>
            <p:cNvPr id="37904" name="Picture 11" descr="CHECKBAL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9" y="2886"/>
              <a:ext cx="203" cy="1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1564" name="Text Box 12"/>
            <p:cNvSpPr txBox="1">
              <a:spLocks noChangeArrowheads="1"/>
            </p:cNvSpPr>
            <p:nvPr/>
          </p:nvSpPr>
          <p:spPr bwMode="auto">
            <a:xfrm>
              <a:off x="751" y="2186"/>
              <a:ext cx="421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各大板块处于不断的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  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运动 </a:t>
              </a:r>
              <a:r>
                <a:rPr kumimoji="0" lang="zh-CN" altLang="en-US" sz="2100" b="1" i="0" u="sng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   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之中。</a:t>
              </a:r>
              <a:endPara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endParaRPr>
            </a:p>
          </p:txBody>
        </p:sp>
        <p:pic>
          <p:nvPicPr>
            <p:cNvPr id="37906" name="Picture 13" descr="CHECKBAL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8" y="2253"/>
              <a:ext cx="203" cy="1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1566" name="Text Box 14"/>
            <p:cNvSpPr txBox="1">
              <a:spLocks noChangeArrowheads="1"/>
            </p:cNvSpPr>
            <p:nvPr/>
          </p:nvSpPr>
          <p:spPr bwMode="auto">
            <a:xfrm>
              <a:off x="2113" y="833"/>
              <a:ext cx="1487" cy="384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板块学说：</a:t>
              </a:r>
              <a:endPara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ldLvl="0" animBg="1"/>
      <p:bldP spid="15155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 Box 2"/>
          <p:cNvSpPr txBox="1"/>
          <p:nvPr/>
        </p:nvSpPr>
        <p:spPr>
          <a:xfrm>
            <a:off x="3221595" y="4192925"/>
            <a:ext cx="248527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六大板块示意图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291016" y="388212"/>
          <a:ext cx="6347142" cy="3586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794885" imgH="2710180" progId="Photoshop.Image.10">
                  <p:embed/>
                </p:oleObj>
              </mc:Choice>
              <mc:Fallback>
                <p:oleObj name="" r:id="rId1" imgW="4794885" imgH="2710180" progId="Photoshop.Image.10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1016" y="388212"/>
                        <a:ext cx="6347142" cy="3586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801370" y="4274185"/>
            <a:ext cx="3243580" cy="886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图中</a:t>
            </a:r>
            <a:r>
              <a:rPr lang="zh-CN" altLang="en-US" sz="1800" b="1" dirty="0">
                <a:latin typeface="Arial" panose="020B0604020202020204" pitchFamily="34" charset="0"/>
                <a:ea typeface="华文行楷" panose="02010800040101010101" pitchFamily="2" charset="-122"/>
              </a:rPr>
              <a:t>“</a:t>
            </a: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→←</a:t>
            </a:r>
            <a:r>
              <a:rPr lang="zh-CN" altLang="en-US" sz="1800" b="1" dirty="0">
                <a:latin typeface="Arial" panose="020B0604020202020204" pitchFamily="34" charset="0"/>
                <a:ea typeface="华文行楷" panose="02010800040101010101" pitchFamily="2" charset="-122"/>
              </a:rPr>
              <a:t>”</a:t>
            </a: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表示什么？</a:t>
            </a:r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90000"/>
              </a:spcBef>
            </a:pP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1800" b="1" dirty="0">
                <a:latin typeface="Arial" panose="020B0604020202020204" pitchFamily="34" charset="0"/>
                <a:ea typeface="华文行楷" panose="02010800040101010101" pitchFamily="2" charset="-122"/>
              </a:rPr>
              <a:t>“</a:t>
            </a: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←→</a:t>
            </a:r>
            <a:r>
              <a:rPr lang="zh-CN" altLang="en-US" sz="1800" b="1" dirty="0">
                <a:latin typeface="Arial" panose="020B0604020202020204" pitchFamily="34" charset="0"/>
                <a:ea typeface="华文行楷" panose="02010800040101010101" pitchFamily="2" charset="-122"/>
              </a:rPr>
              <a:t>”</a:t>
            </a:r>
            <a:r>
              <a:rPr lang="zh-CN" altLang="en-US" sz="1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表示什么？ </a:t>
            </a:r>
            <a:endParaRPr lang="zh-CN" altLang="en-US" sz="1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902" name="Text Box 14"/>
          <p:cNvSpPr txBox="1"/>
          <p:nvPr/>
        </p:nvSpPr>
        <p:spPr>
          <a:xfrm>
            <a:off x="3437354" y="4274472"/>
            <a:ext cx="1445195" cy="411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碰撞挤压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7903" name="Text Box 15"/>
          <p:cNvSpPr txBox="1"/>
          <p:nvPr/>
        </p:nvSpPr>
        <p:spPr>
          <a:xfrm>
            <a:off x="3597156" y="4749282"/>
            <a:ext cx="972911" cy="411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张裂</a:t>
            </a:r>
            <a:endParaRPr lang="zh-CN" altLang="en-US" sz="21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1425580" y="637573"/>
          <a:ext cx="6292364" cy="3547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791710" imgH="2701925" progId="Photoshop.Image.10">
                  <p:embed/>
                </p:oleObj>
              </mc:Choice>
              <mc:Fallback>
                <p:oleObj name="" r:id="rId1" imgW="4791710" imgH="2701925" progId="Photoshop.Image.10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25580" y="637573"/>
                        <a:ext cx="6292364" cy="354749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6" name="Text Box 2"/>
          <p:cNvSpPr txBox="1"/>
          <p:nvPr/>
        </p:nvSpPr>
        <p:spPr>
          <a:xfrm>
            <a:off x="2154370" y="15005"/>
            <a:ext cx="4834784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各大板块处于不断的运动之中</a:t>
            </a:r>
            <a:endParaRPr lang="zh-CN" altLang="en-US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8962" name="Group 2"/>
          <p:cNvGrpSpPr/>
          <p:nvPr/>
        </p:nvGrpSpPr>
        <p:grpSpPr>
          <a:xfrm>
            <a:off x="3815821" y="1475443"/>
            <a:ext cx="3510577" cy="457280"/>
            <a:chOff x="2245" y="1286"/>
            <a:chExt cx="2948" cy="384"/>
          </a:xfrm>
        </p:grpSpPr>
        <p:sp>
          <p:nvSpPr>
            <p:cNvPr id="168963" name="Text Box 3"/>
            <p:cNvSpPr txBox="1">
              <a:spLocks noChangeArrowheads="1"/>
            </p:cNvSpPr>
            <p:nvPr/>
          </p:nvSpPr>
          <p:spPr bwMode="auto">
            <a:xfrm>
              <a:off x="2631" y="1286"/>
              <a:ext cx="2562" cy="384"/>
            </a:xfrm>
            <a:prstGeom prst="rect">
              <a:avLst/>
            </a:prstGeom>
            <a:noFill/>
            <a:ln w="12700">
              <a:solidFill>
                <a:schemeClr val="tx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/>
                      </a:gs>
                      <a:gs pos="100000">
                        <a:srgbClr val="CCFF99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形成</a:t>
              </a: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(        )</a:t>
              </a:r>
              <a:r>
                <a:rPr kumimoji="0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、</a:t>
              </a: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(        )</a:t>
              </a:r>
              <a:endPara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0982" name="Line 4"/>
            <p:cNvSpPr/>
            <p:nvPr/>
          </p:nvSpPr>
          <p:spPr>
            <a:xfrm>
              <a:off x="2245" y="1480"/>
              <a:ext cx="38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cxnSp>
        <p:nvCxnSpPr>
          <p:cNvPr id="168965" name="AutoShape 5">
            <a:hlinkClick r:id="rId1" action="ppaction://hlinksldjump"/>
          </p:cNvPr>
          <p:cNvCxnSpPr/>
          <p:nvPr/>
        </p:nvCxnSpPr>
        <p:spPr>
          <a:xfrm flipH="1">
            <a:off x="2465416" y="2029180"/>
            <a:ext cx="621615" cy="1191"/>
          </a:xfrm>
          <a:prstGeom prst="straightConnector1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168966" name="AutoShape 6">
            <a:hlinkClick r:id="rId1" action="ppaction://hlinksldjump"/>
          </p:cNvPr>
          <p:cNvCxnSpPr/>
          <p:nvPr/>
        </p:nvCxnSpPr>
        <p:spPr>
          <a:xfrm>
            <a:off x="3248984" y="2029180"/>
            <a:ext cx="594226" cy="0"/>
          </a:xfrm>
          <a:prstGeom prst="straightConnector1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40965" name="WordArt 7"/>
          <p:cNvSpPr>
            <a:spLocks noTextEdit="1"/>
          </p:cNvSpPr>
          <p:nvPr/>
        </p:nvSpPr>
        <p:spPr>
          <a:xfrm>
            <a:off x="2572591" y="1489733"/>
            <a:ext cx="1162253" cy="3774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 b="1">
                <a:solidFill>
                  <a:srgbClr val="FFCC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张裂运动</a:t>
            </a:r>
            <a:endParaRPr lang="zh-CN" altLang="en-US" sz="2700" b="1">
              <a:solidFill>
                <a:srgbClr val="FFCC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8968" name="AutoShape 8">
            <a:hlinkClick r:id="rId2" action="ppaction://hlinksldjump"/>
          </p:cNvPr>
          <p:cNvCxnSpPr/>
          <p:nvPr/>
        </p:nvCxnSpPr>
        <p:spPr>
          <a:xfrm flipH="1">
            <a:off x="3247793" y="3273601"/>
            <a:ext cx="621615" cy="1190"/>
          </a:xfrm>
          <a:prstGeom prst="straightConnector1">
            <a:avLst/>
          </a:prstGeom>
          <a:ln w="762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168969" name="AutoShape 9">
            <a:hlinkClick r:id="rId2" action="ppaction://hlinksldjump"/>
          </p:cNvPr>
          <p:cNvCxnSpPr/>
          <p:nvPr/>
        </p:nvCxnSpPr>
        <p:spPr>
          <a:xfrm>
            <a:off x="2491614" y="3273601"/>
            <a:ext cx="594226" cy="0"/>
          </a:xfrm>
          <a:prstGeom prst="straightConnector1">
            <a:avLst/>
          </a:prstGeom>
          <a:ln w="76200" cap="flat" cmpd="sng">
            <a:solidFill>
              <a:schemeClr val="accent2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40968" name="WordArt 10"/>
          <p:cNvSpPr>
            <a:spLocks noTextEdit="1"/>
          </p:cNvSpPr>
          <p:nvPr/>
        </p:nvSpPr>
        <p:spPr>
          <a:xfrm>
            <a:off x="2491614" y="2731772"/>
            <a:ext cx="1296817" cy="3798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 b="1">
                <a:solidFill>
                  <a:srgbClr val="FFCC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碰撞挤压</a:t>
            </a:r>
            <a:endParaRPr lang="zh-CN" altLang="en-US" sz="2700" b="1">
              <a:solidFill>
                <a:srgbClr val="FFCC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9" name="AutoShape 11"/>
          <p:cNvSpPr/>
          <p:nvPr/>
        </p:nvSpPr>
        <p:spPr>
          <a:xfrm>
            <a:off x="2086731" y="1331352"/>
            <a:ext cx="432272" cy="2213760"/>
          </a:xfrm>
          <a:prstGeom prst="leftBrace">
            <a:avLst>
              <a:gd name="adj1" fmla="val 42676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1800" dirty="0">
              <a:solidFill>
                <a:srgbClr val="FFFF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8972" name="Text Box 12"/>
          <p:cNvSpPr txBox="1">
            <a:spLocks noChangeArrowheads="1"/>
          </p:cNvSpPr>
          <p:nvPr/>
        </p:nvSpPr>
        <p:spPr bwMode="auto">
          <a:xfrm>
            <a:off x="1456646" y="1654068"/>
            <a:ext cx="594360" cy="162072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18900000" scaled="1"/>
          </a:gradFill>
          <a:ln w="9525">
            <a:solidFill>
              <a:srgbClr val="66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lvl="0" algn="ctr" eaLnBrk="1" hangingPunct="1"/>
            <a:r>
              <a:rPr lang="zh-CN" altLang="en-US" sz="2700" b="1" dirty="0">
                <a:ea typeface="黑体" panose="02010609060101010101" pitchFamily="2" charset="-122"/>
              </a:rPr>
              <a:t>板块运动</a:t>
            </a:r>
            <a:endParaRPr lang="zh-CN" altLang="en-US" sz="1800" b="1" dirty="0">
              <a:ea typeface="楷体_GB2312" pitchFamily="49" charset="-122"/>
            </a:endParaRPr>
          </a:p>
        </p:txBody>
      </p:sp>
      <p:sp>
        <p:nvSpPr>
          <p:cNvPr id="168973" name="Rectangle 13"/>
          <p:cNvSpPr>
            <a:spLocks noChangeArrowheads="1"/>
          </p:cNvSpPr>
          <p:nvPr/>
        </p:nvSpPr>
        <p:spPr bwMode="auto">
          <a:xfrm>
            <a:off x="5112638" y="1487351"/>
            <a:ext cx="91813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裂谷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8974" name="Rectangle 14"/>
          <p:cNvSpPr>
            <a:spLocks noChangeArrowheads="1"/>
          </p:cNvSpPr>
          <p:nvPr/>
        </p:nvSpPr>
        <p:spPr bwMode="auto">
          <a:xfrm>
            <a:off x="6301090" y="1487351"/>
            <a:ext cx="91813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海洋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8975" name="Group 15"/>
          <p:cNvGrpSpPr/>
          <p:nvPr/>
        </p:nvGrpSpPr>
        <p:grpSpPr>
          <a:xfrm>
            <a:off x="3869408" y="2516231"/>
            <a:ext cx="3295036" cy="822866"/>
            <a:chOff x="2290" y="2160"/>
            <a:chExt cx="2767" cy="691"/>
          </a:xfrm>
        </p:grpSpPr>
        <p:sp>
          <p:nvSpPr>
            <p:cNvPr id="168976" name="Text Box 16"/>
            <p:cNvSpPr txBox="1">
              <a:spLocks noChangeArrowheads="1"/>
            </p:cNvSpPr>
            <p:nvPr/>
          </p:nvSpPr>
          <p:spPr bwMode="auto">
            <a:xfrm>
              <a:off x="2789" y="2160"/>
              <a:ext cx="2268" cy="691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bg1"/>
                      </a:gs>
                      <a:gs pos="100000">
                        <a:srgbClr val="CCFF99"/>
                      </a:gs>
                    </a:gsLst>
                    <a:path path="shape">
                      <a:fillToRect l="50000" t="50000" r="50000" b="50000"/>
                    </a:path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(         )</a:t>
              </a:r>
              <a:r>
                <a:rPr kumimoji="0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缩小</a:t>
              </a: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/</a:t>
              </a:r>
              <a:r>
                <a:rPr kumimoji="0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消失</a:t>
              </a: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;</a:t>
              </a:r>
              <a:endPara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2" charset="-122"/>
                  <a:cs typeface="+mn-cs"/>
                </a:rPr>
                <a:t>形成高大</a:t>
              </a:r>
              <a:r>
                <a:rPr kumimoji="0" lang="en-US" altLang="zh-CN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(         )</a:t>
              </a:r>
              <a:endPara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80" name="Line 17"/>
            <p:cNvSpPr/>
            <p:nvPr/>
          </p:nvSpPr>
          <p:spPr>
            <a:xfrm>
              <a:off x="2290" y="2523"/>
              <a:ext cx="49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68978" name="Rectangle 18"/>
          <p:cNvSpPr>
            <a:spLocks noChangeArrowheads="1"/>
          </p:cNvSpPr>
          <p:nvPr/>
        </p:nvSpPr>
        <p:spPr bwMode="auto">
          <a:xfrm>
            <a:off x="5867627" y="2893725"/>
            <a:ext cx="88121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山脉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8979" name="Rectangle 19"/>
          <p:cNvSpPr>
            <a:spLocks noChangeArrowheads="1"/>
          </p:cNvSpPr>
          <p:nvPr/>
        </p:nvSpPr>
        <p:spPr bwMode="auto">
          <a:xfrm>
            <a:off x="4625588" y="2516231"/>
            <a:ext cx="88121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海洋</a:t>
            </a:r>
            <a:endParaRPr kumimoji="0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8980" name="Text Box 20"/>
          <p:cNvSpPr txBox="1">
            <a:spLocks noChangeArrowheads="1"/>
          </p:cNvSpPr>
          <p:nvPr/>
        </p:nvSpPr>
        <p:spPr bwMode="auto">
          <a:xfrm>
            <a:off x="5282928" y="1003873"/>
            <a:ext cx="139565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陆→海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  <p:sp>
        <p:nvSpPr>
          <p:cNvPr id="168981" name="Text Box 21"/>
          <p:cNvSpPr txBox="1">
            <a:spLocks noChangeArrowheads="1"/>
          </p:cNvSpPr>
          <p:nvPr/>
        </p:nvSpPr>
        <p:spPr bwMode="auto">
          <a:xfrm>
            <a:off x="5391293" y="3325998"/>
            <a:ext cx="139565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anose="02010800040101010101" pitchFamily="2" charset="-122"/>
              </a:rPr>
              <a:t>海→陆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8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8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8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8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73" grpId="0" bldLvl="0" animBg="1"/>
      <p:bldP spid="168974" grpId="0" bldLvl="0" animBg="1"/>
      <p:bldP spid="168978" grpId="0" bldLvl="0" animBg="1"/>
      <p:bldP spid="168979" grpId="0" bldLvl="0" animBg="1"/>
      <p:bldP spid="168980" grpId="0" bldLvl="0" animBg="1"/>
      <p:bldP spid="16898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Group 2"/>
          <p:cNvGrpSpPr/>
          <p:nvPr/>
        </p:nvGrpSpPr>
        <p:grpSpPr>
          <a:xfrm>
            <a:off x="1142400" y="952667"/>
            <a:ext cx="7030681" cy="4191734"/>
            <a:chOff x="0" y="0"/>
            <a:chExt cx="5904" cy="3520"/>
          </a:xfrm>
        </p:grpSpPr>
        <p:pic>
          <p:nvPicPr>
            <p:cNvPr id="42012" name="Picture 3" descr="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35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2013" name="Line 4"/>
            <p:cNvSpPr/>
            <p:nvPr/>
          </p:nvSpPr>
          <p:spPr>
            <a:xfrm flipV="1">
              <a:off x="3312" y="960"/>
              <a:ext cx="0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4" name="Line 5"/>
            <p:cNvSpPr/>
            <p:nvPr/>
          </p:nvSpPr>
          <p:spPr>
            <a:xfrm rot="-2854541" flipV="1">
              <a:off x="2726" y="1189"/>
              <a:ext cx="1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5" name="Line 6"/>
            <p:cNvSpPr/>
            <p:nvPr/>
          </p:nvSpPr>
          <p:spPr>
            <a:xfrm rot="-1955123" flipH="1" flipV="1">
              <a:off x="3311" y="2502"/>
              <a:ext cx="90" cy="23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6" name="Line 7"/>
            <p:cNvSpPr/>
            <p:nvPr/>
          </p:nvSpPr>
          <p:spPr>
            <a:xfrm flipV="1">
              <a:off x="5507" y="2592"/>
              <a:ext cx="144" cy="9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7" name="Line 8"/>
            <p:cNvSpPr/>
            <p:nvPr/>
          </p:nvSpPr>
          <p:spPr>
            <a:xfrm flipV="1">
              <a:off x="1920" y="1776"/>
              <a:ext cx="144" cy="14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8" name="Line 9"/>
            <p:cNvSpPr/>
            <p:nvPr/>
          </p:nvSpPr>
          <p:spPr>
            <a:xfrm flipV="1">
              <a:off x="1776" y="1344"/>
              <a:ext cx="0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19" name="Line 10"/>
            <p:cNvSpPr/>
            <p:nvPr/>
          </p:nvSpPr>
          <p:spPr>
            <a:xfrm flipV="1">
              <a:off x="528" y="1296"/>
              <a:ext cx="0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0" name="Line 11"/>
            <p:cNvSpPr/>
            <p:nvPr/>
          </p:nvSpPr>
          <p:spPr>
            <a:xfrm rot="-10691475" flipV="1">
              <a:off x="3312" y="720"/>
              <a:ext cx="1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1" name="Line 12"/>
            <p:cNvSpPr/>
            <p:nvPr/>
          </p:nvSpPr>
          <p:spPr>
            <a:xfrm rot="8720026" flipH="1" flipV="1">
              <a:off x="2511" y="948"/>
              <a:ext cx="20" cy="24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2" name="Line 13"/>
            <p:cNvSpPr/>
            <p:nvPr/>
          </p:nvSpPr>
          <p:spPr>
            <a:xfrm rot="7779975" flipV="1">
              <a:off x="3090" y="2293"/>
              <a:ext cx="1" cy="25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3" name="Line 14"/>
            <p:cNvSpPr/>
            <p:nvPr/>
          </p:nvSpPr>
          <p:spPr>
            <a:xfrm rot="-10691475" flipV="1">
              <a:off x="1776" y="1056"/>
              <a:ext cx="1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4" name="Line 15"/>
            <p:cNvSpPr/>
            <p:nvPr/>
          </p:nvSpPr>
          <p:spPr>
            <a:xfrm rot="-10691475" flipV="1">
              <a:off x="528" y="1008"/>
              <a:ext cx="1" cy="19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5" name="Line 16"/>
            <p:cNvSpPr/>
            <p:nvPr/>
          </p:nvSpPr>
          <p:spPr>
            <a:xfrm rot="3243911">
              <a:off x="2156" y="1522"/>
              <a:ext cx="35" cy="30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6" name="Line 17"/>
            <p:cNvSpPr/>
            <p:nvPr/>
          </p:nvSpPr>
          <p:spPr>
            <a:xfrm rot="4374324">
              <a:off x="5771" y="2428"/>
              <a:ext cx="66" cy="20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27" name="AutoShape 18"/>
            <p:cNvSpPr/>
            <p:nvPr/>
          </p:nvSpPr>
          <p:spPr>
            <a:xfrm rot="10800000">
              <a:off x="2400" y="2688"/>
              <a:ext cx="48" cy="144"/>
            </a:xfrm>
            <a:prstGeom prst="up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8" name="AutoShape 19"/>
            <p:cNvSpPr/>
            <p:nvPr/>
          </p:nvSpPr>
          <p:spPr>
            <a:xfrm rot="10711437">
              <a:off x="2400" y="2448"/>
              <a:ext cx="48" cy="192"/>
            </a:xfrm>
            <a:prstGeom prst="down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29" name="AutoShape 20"/>
            <p:cNvSpPr/>
            <p:nvPr/>
          </p:nvSpPr>
          <p:spPr>
            <a:xfrm rot="10800000">
              <a:off x="240" y="2352"/>
              <a:ext cx="144" cy="48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0" name="AutoShape 21"/>
            <p:cNvSpPr/>
            <p:nvPr/>
          </p:nvSpPr>
          <p:spPr>
            <a:xfrm rot="10800000">
              <a:off x="432" y="2352"/>
              <a:ext cx="144" cy="48"/>
            </a:xfrm>
            <a:prstGeom prst="lef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1" name="AutoShape 22"/>
            <p:cNvSpPr/>
            <p:nvPr/>
          </p:nvSpPr>
          <p:spPr>
            <a:xfrm rot="10800000">
              <a:off x="0" y="1248"/>
              <a:ext cx="144" cy="48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2" name="AutoShape 23"/>
            <p:cNvSpPr/>
            <p:nvPr/>
          </p:nvSpPr>
          <p:spPr>
            <a:xfrm rot="10800000">
              <a:off x="192" y="1248"/>
              <a:ext cx="96" cy="48"/>
            </a:xfrm>
            <a:prstGeom prst="lef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3" name="AutoShape 24"/>
            <p:cNvSpPr/>
            <p:nvPr/>
          </p:nvSpPr>
          <p:spPr>
            <a:xfrm rot="7258151">
              <a:off x="480" y="768"/>
              <a:ext cx="48" cy="144"/>
            </a:xfrm>
            <a:prstGeom prst="up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4" name="AutoShape 25"/>
            <p:cNvSpPr/>
            <p:nvPr/>
          </p:nvSpPr>
          <p:spPr>
            <a:xfrm rot="-4073976">
              <a:off x="288" y="672"/>
              <a:ext cx="48" cy="144"/>
            </a:xfrm>
            <a:prstGeom prst="up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5" name="AutoShape 26"/>
            <p:cNvSpPr/>
            <p:nvPr/>
          </p:nvSpPr>
          <p:spPr>
            <a:xfrm rot="10800000">
              <a:off x="4272" y="2016"/>
              <a:ext cx="192" cy="48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6" name="AutoShape 27"/>
            <p:cNvSpPr/>
            <p:nvPr/>
          </p:nvSpPr>
          <p:spPr>
            <a:xfrm rot="10800000">
              <a:off x="4464" y="2016"/>
              <a:ext cx="192" cy="48"/>
            </a:xfrm>
            <a:prstGeom prst="lef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7" name="AutoShape 28"/>
            <p:cNvSpPr/>
            <p:nvPr/>
          </p:nvSpPr>
          <p:spPr>
            <a:xfrm rot="10800000">
              <a:off x="5328" y="1200"/>
              <a:ext cx="144" cy="48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8" name="AutoShape 29"/>
            <p:cNvSpPr/>
            <p:nvPr/>
          </p:nvSpPr>
          <p:spPr>
            <a:xfrm rot="10800000">
              <a:off x="5472" y="1200"/>
              <a:ext cx="192" cy="48"/>
            </a:xfrm>
            <a:prstGeom prst="left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39" name="AutoShape 30"/>
            <p:cNvSpPr/>
            <p:nvPr/>
          </p:nvSpPr>
          <p:spPr>
            <a:xfrm rot="8330415">
              <a:off x="4176" y="2451"/>
              <a:ext cx="48" cy="192"/>
            </a:xfrm>
            <a:prstGeom prst="down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040" name="AutoShape 31"/>
            <p:cNvSpPr/>
            <p:nvPr/>
          </p:nvSpPr>
          <p:spPr>
            <a:xfrm rot="8204691">
              <a:off x="4374" y="2660"/>
              <a:ext cx="47" cy="268"/>
            </a:xfrm>
            <a:prstGeom prst="upArrow">
              <a:avLst>
                <a:gd name="adj1" fmla="val 0"/>
                <a:gd name="adj2" fmla="val 570212"/>
              </a:avLst>
            </a:prstGeom>
            <a:solidFill>
              <a:schemeClr val="accent1"/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sz="1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208" name="AutoShape 32"/>
          <p:cNvSpPr>
            <a:spLocks noChangeArrowheads="1"/>
          </p:cNvSpPr>
          <p:nvPr/>
        </p:nvSpPr>
        <p:spPr bwMode="auto">
          <a:xfrm>
            <a:off x="1817603" y="141710"/>
            <a:ext cx="5830320" cy="857400"/>
          </a:xfrm>
          <a:prstGeom prst="ribbon">
            <a:avLst>
              <a:gd name="adj1" fmla="val 25000"/>
              <a:gd name="adj2" fmla="val 75000"/>
            </a:avLst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六大板块示意图</a:t>
            </a:r>
            <a:endParaRPr kumimoji="0" lang="zh-CN" altLang="en-US" sz="33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8" name="未知">
            <a:hlinkClick r:id="rId2" action="ppaction://hlinkfile"/>
          </p:cNvPr>
          <p:cNvSpPr/>
          <p:nvPr/>
        </p:nvSpPr>
        <p:spPr>
          <a:xfrm>
            <a:off x="4031362" y="1816021"/>
            <a:ext cx="3243830" cy="2612689"/>
          </a:xfrm>
          <a:custGeom>
            <a:avLst/>
            <a:gdLst/>
            <a:ahLst/>
            <a:cxnLst>
              <a:cxn ang="0">
                <a:pos x="3976688" y="3163888"/>
              </a:cxn>
              <a:cxn ang="0">
                <a:pos x="3903663" y="3033713"/>
              </a:cxn>
              <a:cxn ang="0">
                <a:pos x="3948113" y="2235200"/>
              </a:cxn>
              <a:cxn ang="0">
                <a:pos x="3714750" y="1697038"/>
              </a:cxn>
              <a:cxn ang="0">
                <a:pos x="3541713" y="1479550"/>
              </a:cxn>
              <a:cxn ang="0">
                <a:pos x="3322638" y="1290638"/>
              </a:cxn>
              <a:cxn ang="0">
                <a:pos x="3017838" y="1058863"/>
              </a:cxn>
              <a:cxn ang="0">
                <a:pos x="2901950" y="914400"/>
              </a:cxn>
              <a:cxn ang="0">
                <a:pos x="2743200" y="550863"/>
              </a:cxn>
              <a:cxn ang="0">
                <a:pos x="2466975" y="144463"/>
              </a:cxn>
              <a:cxn ang="0">
                <a:pos x="2133600" y="0"/>
              </a:cxn>
              <a:cxn ang="0">
                <a:pos x="1973263" y="87313"/>
              </a:cxn>
              <a:cxn ang="0">
                <a:pos x="1682750" y="260350"/>
              </a:cxn>
              <a:cxn ang="0">
                <a:pos x="1189038" y="217488"/>
              </a:cxn>
              <a:cxn ang="0">
                <a:pos x="790575" y="282575"/>
              </a:cxn>
              <a:cxn ang="0">
                <a:pos x="530225" y="600075"/>
              </a:cxn>
              <a:cxn ang="0">
                <a:pos x="361950" y="768350"/>
              </a:cxn>
              <a:cxn ang="0">
                <a:pos x="203200" y="1016000"/>
              </a:cxn>
              <a:cxn ang="0">
                <a:pos x="130175" y="1131888"/>
              </a:cxn>
              <a:cxn ang="0">
                <a:pos x="28575" y="1290638"/>
              </a:cxn>
              <a:cxn ang="0">
                <a:pos x="173038" y="1524000"/>
              </a:cxn>
              <a:cxn ang="0">
                <a:pos x="319088" y="1755775"/>
              </a:cxn>
              <a:cxn ang="0">
                <a:pos x="623888" y="1900238"/>
              </a:cxn>
              <a:cxn ang="0">
                <a:pos x="855663" y="1987550"/>
              </a:cxn>
              <a:cxn ang="0">
                <a:pos x="1349375" y="2119313"/>
              </a:cxn>
              <a:cxn ang="0">
                <a:pos x="1479550" y="2162175"/>
              </a:cxn>
              <a:cxn ang="0">
                <a:pos x="1436688" y="2306638"/>
              </a:cxn>
              <a:cxn ang="0">
                <a:pos x="1363663" y="2509838"/>
              </a:cxn>
              <a:cxn ang="0">
                <a:pos x="1320800" y="2655888"/>
              </a:cxn>
              <a:cxn ang="0">
                <a:pos x="1247775" y="2887663"/>
              </a:cxn>
              <a:cxn ang="0">
                <a:pos x="914400" y="3192463"/>
              </a:cxn>
              <a:cxn ang="0">
                <a:pos x="869950" y="3482975"/>
              </a:cxn>
            </a:cxnLst>
            <a:pathLst>
              <a:path w="2724" h="2194">
                <a:moveTo>
                  <a:pt x="2724" y="1984"/>
                </a:moveTo>
                <a:cubicBezTo>
                  <a:pt x="2629" y="1993"/>
                  <a:pt x="2598" y="2002"/>
                  <a:pt x="2505" y="1993"/>
                </a:cubicBezTo>
                <a:cubicBezTo>
                  <a:pt x="2496" y="1984"/>
                  <a:pt x="2483" y="1977"/>
                  <a:pt x="2477" y="1965"/>
                </a:cubicBezTo>
                <a:cubicBezTo>
                  <a:pt x="2468" y="1948"/>
                  <a:pt x="2459" y="1911"/>
                  <a:pt x="2459" y="1911"/>
                </a:cubicBezTo>
                <a:cubicBezTo>
                  <a:pt x="2465" y="1820"/>
                  <a:pt x="2471" y="1770"/>
                  <a:pt x="2496" y="1691"/>
                </a:cubicBezTo>
                <a:cubicBezTo>
                  <a:pt x="2493" y="1597"/>
                  <a:pt x="2493" y="1502"/>
                  <a:pt x="2487" y="1408"/>
                </a:cubicBezTo>
                <a:cubicBezTo>
                  <a:pt x="2483" y="1340"/>
                  <a:pt x="2401" y="1295"/>
                  <a:pt x="2368" y="1243"/>
                </a:cubicBezTo>
                <a:cubicBezTo>
                  <a:pt x="2354" y="1186"/>
                  <a:pt x="2348" y="1127"/>
                  <a:pt x="2340" y="1069"/>
                </a:cubicBezTo>
                <a:cubicBezTo>
                  <a:pt x="2335" y="1035"/>
                  <a:pt x="2346" y="993"/>
                  <a:pt x="2322" y="969"/>
                </a:cubicBezTo>
                <a:cubicBezTo>
                  <a:pt x="2312" y="959"/>
                  <a:pt x="2248" y="938"/>
                  <a:pt x="2231" y="932"/>
                </a:cubicBezTo>
                <a:cubicBezTo>
                  <a:pt x="2209" y="911"/>
                  <a:pt x="2157" y="877"/>
                  <a:pt x="2157" y="877"/>
                </a:cubicBezTo>
                <a:cubicBezTo>
                  <a:pt x="2142" y="855"/>
                  <a:pt x="2117" y="825"/>
                  <a:pt x="2093" y="813"/>
                </a:cubicBezTo>
                <a:cubicBezTo>
                  <a:pt x="2044" y="788"/>
                  <a:pt x="2046" y="807"/>
                  <a:pt x="2011" y="777"/>
                </a:cubicBezTo>
                <a:cubicBezTo>
                  <a:pt x="1972" y="743"/>
                  <a:pt x="1939" y="703"/>
                  <a:pt x="1901" y="667"/>
                </a:cubicBezTo>
                <a:cubicBezTo>
                  <a:pt x="1895" y="649"/>
                  <a:pt x="1899" y="623"/>
                  <a:pt x="1883" y="612"/>
                </a:cubicBezTo>
                <a:cubicBezTo>
                  <a:pt x="1865" y="600"/>
                  <a:pt x="1828" y="576"/>
                  <a:pt x="1828" y="576"/>
                </a:cubicBezTo>
                <a:cubicBezTo>
                  <a:pt x="1811" y="505"/>
                  <a:pt x="1793" y="496"/>
                  <a:pt x="1755" y="439"/>
                </a:cubicBezTo>
                <a:cubicBezTo>
                  <a:pt x="1747" y="413"/>
                  <a:pt x="1733" y="376"/>
                  <a:pt x="1728" y="347"/>
                </a:cubicBezTo>
                <a:cubicBezTo>
                  <a:pt x="1718" y="288"/>
                  <a:pt x="1725" y="227"/>
                  <a:pt x="1673" y="192"/>
                </a:cubicBezTo>
                <a:cubicBezTo>
                  <a:pt x="1645" y="148"/>
                  <a:pt x="1600" y="114"/>
                  <a:pt x="1554" y="91"/>
                </a:cubicBezTo>
                <a:cubicBezTo>
                  <a:pt x="1528" y="78"/>
                  <a:pt x="1514" y="48"/>
                  <a:pt x="1490" y="36"/>
                </a:cubicBezTo>
                <a:cubicBezTo>
                  <a:pt x="1448" y="15"/>
                  <a:pt x="1389" y="7"/>
                  <a:pt x="1344" y="0"/>
                </a:cubicBezTo>
                <a:cubicBezTo>
                  <a:pt x="1318" y="4"/>
                  <a:pt x="1273" y="1"/>
                  <a:pt x="1252" y="27"/>
                </a:cubicBezTo>
                <a:cubicBezTo>
                  <a:pt x="1246" y="35"/>
                  <a:pt x="1249" y="47"/>
                  <a:pt x="1243" y="55"/>
                </a:cubicBezTo>
                <a:cubicBezTo>
                  <a:pt x="1225" y="79"/>
                  <a:pt x="1205" y="103"/>
                  <a:pt x="1179" y="119"/>
                </a:cubicBezTo>
                <a:cubicBezTo>
                  <a:pt x="1144" y="141"/>
                  <a:pt x="1100" y="154"/>
                  <a:pt x="1060" y="164"/>
                </a:cubicBezTo>
                <a:cubicBezTo>
                  <a:pt x="975" y="161"/>
                  <a:pt x="889" y="162"/>
                  <a:pt x="804" y="155"/>
                </a:cubicBezTo>
                <a:cubicBezTo>
                  <a:pt x="785" y="153"/>
                  <a:pt x="767" y="143"/>
                  <a:pt x="749" y="137"/>
                </a:cubicBezTo>
                <a:cubicBezTo>
                  <a:pt x="740" y="134"/>
                  <a:pt x="722" y="128"/>
                  <a:pt x="722" y="128"/>
                </a:cubicBezTo>
                <a:cubicBezTo>
                  <a:pt x="650" y="138"/>
                  <a:pt x="550" y="123"/>
                  <a:pt x="498" y="178"/>
                </a:cubicBezTo>
                <a:cubicBezTo>
                  <a:pt x="491" y="199"/>
                  <a:pt x="499" y="293"/>
                  <a:pt x="398" y="274"/>
                </a:cubicBezTo>
                <a:cubicBezTo>
                  <a:pt x="370" y="316"/>
                  <a:pt x="346" y="338"/>
                  <a:pt x="334" y="378"/>
                </a:cubicBezTo>
                <a:cubicBezTo>
                  <a:pt x="299" y="402"/>
                  <a:pt x="316" y="423"/>
                  <a:pt x="283" y="448"/>
                </a:cubicBezTo>
                <a:cubicBezTo>
                  <a:pt x="265" y="461"/>
                  <a:pt x="228" y="484"/>
                  <a:pt x="228" y="484"/>
                </a:cubicBezTo>
                <a:cubicBezTo>
                  <a:pt x="211" y="511"/>
                  <a:pt x="203" y="542"/>
                  <a:pt x="183" y="567"/>
                </a:cubicBezTo>
                <a:cubicBezTo>
                  <a:pt x="156" y="601"/>
                  <a:pt x="149" y="576"/>
                  <a:pt x="128" y="640"/>
                </a:cubicBezTo>
                <a:cubicBezTo>
                  <a:pt x="125" y="649"/>
                  <a:pt x="124" y="659"/>
                  <a:pt x="119" y="667"/>
                </a:cubicBezTo>
                <a:cubicBezTo>
                  <a:pt x="86" y="721"/>
                  <a:pt x="113" y="642"/>
                  <a:pt x="82" y="713"/>
                </a:cubicBezTo>
                <a:cubicBezTo>
                  <a:pt x="74" y="731"/>
                  <a:pt x="70" y="750"/>
                  <a:pt x="64" y="768"/>
                </a:cubicBezTo>
                <a:cubicBezTo>
                  <a:pt x="57" y="788"/>
                  <a:pt x="18" y="813"/>
                  <a:pt x="18" y="813"/>
                </a:cubicBezTo>
                <a:cubicBezTo>
                  <a:pt x="31" y="948"/>
                  <a:pt x="0" y="877"/>
                  <a:pt x="55" y="923"/>
                </a:cubicBezTo>
                <a:cubicBezTo>
                  <a:pt x="102" y="962"/>
                  <a:pt x="60" y="944"/>
                  <a:pt x="109" y="960"/>
                </a:cubicBezTo>
                <a:cubicBezTo>
                  <a:pt x="168" y="1016"/>
                  <a:pt x="67" y="914"/>
                  <a:pt x="146" y="1033"/>
                </a:cubicBezTo>
                <a:cubicBezTo>
                  <a:pt x="161" y="1056"/>
                  <a:pt x="182" y="1087"/>
                  <a:pt x="201" y="1106"/>
                </a:cubicBezTo>
                <a:cubicBezTo>
                  <a:pt x="237" y="1142"/>
                  <a:pt x="297" y="1134"/>
                  <a:pt x="338" y="1161"/>
                </a:cubicBezTo>
                <a:cubicBezTo>
                  <a:pt x="356" y="1173"/>
                  <a:pt x="375" y="1185"/>
                  <a:pt x="393" y="1197"/>
                </a:cubicBezTo>
                <a:cubicBezTo>
                  <a:pt x="402" y="1203"/>
                  <a:pt x="409" y="1213"/>
                  <a:pt x="420" y="1216"/>
                </a:cubicBezTo>
                <a:cubicBezTo>
                  <a:pt x="460" y="1226"/>
                  <a:pt x="499" y="1244"/>
                  <a:pt x="539" y="1252"/>
                </a:cubicBezTo>
                <a:cubicBezTo>
                  <a:pt x="573" y="1258"/>
                  <a:pt x="607" y="1260"/>
                  <a:pt x="640" y="1271"/>
                </a:cubicBezTo>
                <a:cubicBezTo>
                  <a:pt x="710" y="1294"/>
                  <a:pt x="779" y="1315"/>
                  <a:pt x="850" y="1335"/>
                </a:cubicBezTo>
                <a:cubicBezTo>
                  <a:pt x="869" y="1340"/>
                  <a:pt x="887" y="1347"/>
                  <a:pt x="905" y="1353"/>
                </a:cubicBezTo>
                <a:cubicBezTo>
                  <a:pt x="914" y="1356"/>
                  <a:pt x="932" y="1362"/>
                  <a:pt x="932" y="1362"/>
                </a:cubicBezTo>
                <a:cubicBezTo>
                  <a:pt x="929" y="1383"/>
                  <a:pt x="929" y="1405"/>
                  <a:pt x="923" y="1426"/>
                </a:cubicBezTo>
                <a:cubicBezTo>
                  <a:pt x="920" y="1436"/>
                  <a:pt x="908" y="1443"/>
                  <a:pt x="905" y="1453"/>
                </a:cubicBezTo>
                <a:cubicBezTo>
                  <a:pt x="879" y="1533"/>
                  <a:pt x="917" y="1487"/>
                  <a:pt x="877" y="1527"/>
                </a:cubicBezTo>
                <a:cubicBezTo>
                  <a:pt x="871" y="1545"/>
                  <a:pt x="863" y="1563"/>
                  <a:pt x="859" y="1581"/>
                </a:cubicBezTo>
                <a:cubicBezTo>
                  <a:pt x="856" y="1593"/>
                  <a:pt x="854" y="1606"/>
                  <a:pt x="850" y="1618"/>
                </a:cubicBezTo>
                <a:cubicBezTo>
                  <a:pt x="845" y="1637"/>
                  <a:pt x="838" y="1655"/>
                  <a:pt x="832" y="1673"/>
                </a:cubicBezTo>
                <a:cubicBezTo>
                  <a:pt x="829" y="1682"/>
                  <a:pt x="823" y="1700"/>
                  <a:pt x="823" y="1700"/>
                </a:cubicBezTo>
                <a:cubicBezTo>
                  <a:pt x="815" y="1752"/>
                  <a:pt x="814" y="1778"/>
                  <a:pt x="786" y="1819"/>
                </a:cubicBezTo>
                <a:cubicBezTo>
                  <a:pt x="765" y="1884"/>
                  <a:pt x="726" y="1942"/>
                  <a:pt x="658" y="1965"/>
                </a:cubicBezTo>
                <a:cubicBezTo>
                  <a:pt x="636" y="1989"/>
                  <a:pt x="606" y="1998"/>
                  <a:pt x="576" y="2011"/>
                </a:cubicBezTo>
                <a:cubicBezTo>
                  <a:pt x="567" y="2015"/>
                  <a:pt x="549" y="2010"/>
                  <a:pt x="548" y="2020"/>
                </a:cubicBezTo>
                <a:cubicBezTo>
                  <a:pt x="539" y="2077"/>
                  <a:pt x="548" y="2136"/>
                  <a:pt x="548" y="2194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1989" name="未知"/>
          <p:cNvSpPr/>
          <p:nvPr/>
        </p:nvSpPr>
        <p:spPr>
          <a:xfrm>
            <a:off x="1142400" y="1545702"/>
            <a:ext cx="2091104" cy="2903252"/>
          </a:xfrm>
          <a:custGeom>
            <a:avLst/>
            <a:gdLst/>
            <a:ahLst/>
            <a:cxnLst>
              <a:cxn ang="0">
                <a:pos x="927100" y="52388"/>
              </a:cxn>
              <a:cxn ang="0">
                <a:pos x="860425" y="6350"/>
              </a:cxn>
              <a:cxn ang="0">
                <a:pos x="836613" y="74613"/>
              </a:cxn>
              <a:cxn ang="0">
                <a:pos x="814388" y="165100"/>
              </a:cxn>
              <a:cxn ang="0">
                <a:pos x="701675" y="277813"/>
              </a:cxn>
              <a:cxn ang="0">
                <a:pos x="565150" y="460375"/>
              </a:cxn>
              <a:cxn ang="0">
                <a:pos x="474663" y="573088"/>
              </a:cxn>
              <a:cxn ang="0">
                <a:pos x="428625" y="641350"/>
              </a:cxn>
              <a:cxn ang="0">
                <a:pos x="292100" y="709613"/>
              </a:cxn>
              <a:cxn ang="0">
                <a:pos x="247650" y="936625"/>
              </a:cxn>
              <a:cxn ang="0">
                <a:pos x="315913" y="958850"/>
              </a:cxn>
              <a:cxn ang="0">
                <a:pos x="225425" y="1390650"/>
              </a:cxn>
              <a:cxn ang="0">
                <a:pos x="42863" y="1730375"/>
              </a:cxn>
              <a:cxn ang="0">
                <a:pos x="111125" y="2047875"/>
              </a:cxn>
              <a:cxn ang="0">
                <a:pos x="201613" y="2138363"/>
              </a:cxn>
              <a:cxn ang="0">
                <a:pos x="338138" y="2228850"/>
              </a:cxn>
              <a:cxn ang="0">
                <a:pos x="406400" y="2274888"/>
              </a:cxn>
              <a:cxn ang="0">
                <a:pos x="428625" y="2343150"/>
              </a:cxn>
              <a:cxn ang="0">
                <a:pos x="565150" y="2433638"/>
              </a:cxn>
              <a:cxn ang="0">
                <a:pos x="677863" y="2524125"/>
              </a:cxn>
              <a:cxn ang="0">
                <a:pos x="701675" y="2592388"/>
              </a:cxn>
              <a:cxn ang="0">
                <a:pos x="655638" y="2978150"/>
              </a:cxn>
              <a:cxn ang="0">
                <a:pos x="701675" y="3249613"/>
              </a:cxn>
              <a:cxn ang="0">
                <a:pos x="792163" y="3454400"/>
              </a:cxn>
              <a:cxn ang="0">
                <a:pos x="927100" y="3544888"/>
              </a:cxn>
              <a:cxn ang="0">
                <a:pos x="927100" y="3681413"/>
              </a:cxn>
              <a:cxn ang="0">
                <a:pos x="814388" y="3703638"/>
              </a:cxn>
              <a:cxn ang="0">
                <a:pos x="677863" y="3749675"/>
              </a:cxn>
              <a:cxn ang="0">
                <a:pos x="609600" y="3771900"/>
              </a:cxn>
              <a:cxn ang="0">
                <a:pos x="406400" y="3862388"/>
              </a:cxn>
              <a:cxn ang="0">
                <a:pos x="474663" y="3840163"/>
              </a:cxn>
              <a:cxn ang="0">
                <a:pos x="542925" y="3817938"/>
              </a:cxn>
              <a:cxn ang="0">
                <a:pos x="836613" y="3725863"/>
              </a:cxn>
              <a:cxn ang="0">
                <a:pos x="1517650" y="3613150"/>
              </a:cxn>
              <a:cxn ang="0">
                <a:pos x="1563688" y="3544888"/>
              </a:cxn>
              <a:cxn ang="0">
                <a:pos x="1789113" y="3476625"/>
              </a:cxn>
              <a:cxn ang="0">
                <a:pos x="1857375" y="3432175"/>
              </a:cxn>
              <a:cxn ang="0">
                <a:pos x="1881188" y="3363913"/>
              </a:cxn>
              <a:cxn ang="0">
                <a:pos x="2106613" y="3249613"/>
              </a:cxn>
              <a:cxn ang="0">
                <a:pos x="2401888" y="3068638"/>
              </a:cxn>
              <a:cxn ang="0">
                <a:pos x="2424113" y="3000375"/>
              </a:cxn>
              <a:cxn ang="0">
                <a:pos x="2492375" y="2978150"/>
              </a:cxn>
              <a:cxn ang="0">
                <a:pos x="2628900" y="2909888"/>
              </a:cxn>
              <a:cxn ang="0">
                <a:pos x="2787650" y="2797175"/>
              </a:cxn>
            </a:cxnLst>
            <a:pathLst>
              <a:path w="1756" h="2438">
                <a:moveTo>
                  <a:pt x="584" y="33"/>
                </a:moveTo>
                <a:cubicBezTo>
                  <a:pt x="570" y="23"/>
                  <a:pt x="559" y="0"/>
                  <a:pt x="542" y="4"/>
                </a:cubicBezTo>
                <a:cubicBezTo>
                  <a:pt x="527" y="8"/>
                  <a:pt x="531" y="32"/>
                  <a:pt x="527" y="47"/>
                </a:cubicBezTo>
                <a:cubicBezTo>
                  <a:pt x="522" y="66"/>
                  <a:pt x="521" y="86"/>
                  <a:pt x="513" y="104"/>
                </a:cubicBezTo>
                <a:cubicBezTo>
                  <a:pt x="494" y="148"/>
                  <a:pt x="479" y="150"/>
                  <a:pt x="442" y="175"/>
                </a:cubicBezTo>
                <a:cubicBezTo>
                  <a:pt x="401" y="236"/>
                  <a:pt x="418" y="248"/>
                  <a:pt x="356" y="290"/>
                </a:cubicBezTo>
                <a:cubicBezTo>
                  <a:pt x="329" y="373"/>
                  <a:pt x="364" y="297"/>
                  <a:pt x="299" y="361"/>
                </a:cubicBezTo>
                <a:cubicBezTo>
                  <a:pt x="287" y="373"/>
                  <a:pt x="282" y="392"/>
                  <a:pt x="270" y="404"/>
                </a:cubicBezTo>
                <a:cubicBezTo>
                  <a:pt x="241" y="433"/>
                  <a:pt x="220" y="435"/>
                  <a:pt x="184" y="447"/>
                </a:cubicBezTo>
                <a:cubicBezTo>
                  <a:pt x="169" y="493"/>
                  <a:pt x="116" y="540"/>
                  <a:pt x="156" y="590"/>
                </a:cubicBezTo>
                <a:cubicBezTo>
                  <a:pt x="165" y="602"/>
                  <a:pt x="185" y="599"/>
                  <a:pt x="199" y="604"/>
                </a:cubicBezTo>
                <a:cubicBezTo>
                  <a:pt x="229" y="698"/>
                  <a:pt x="194" y="796"/>
                  <a:pt x="142" y="876"/>
                </a:cubicBezTo>
                <a:cubicBezTo>
                  <a:pt x="126" y="985"/>
                  <a:pt x="116" y="1030"/>
                  <a:pt x="27" y="1090"/>
                </a:cubicBezTo>
                <a:cubicBezTo>
                  <a:pt x="0" y="1172"/>
                  <a:pt x="20" y="1224"/>
                  <a:pt x="70" y="1290"/>
                </a:cubicBezTo>
                <a:cubicBezTo>
                  <a:pt x="100" y="1383"/>
                  <a:pt x="58" y="1292"/>
                  <a:pt x="127" y="1347"/>
                </a:cubicBezTo>
                <a:cubicBezTo>
                  <a:pt x="217" y="1419"/>
                  <a:pt x="82" y="1372"/>
                  <a:pt x="213" y="1404"/>
                </a:cubicBezTo>
                <a:cubicBezTo>
                  <a:pt x="227" y="1414"/>
                  <a:pt x="245" y="1419"/>
                  <a:pt x="256" y="1433"/>
                </a:cubicBezTo>
                <a:cubicBezTo>
                  <a:pt x="265" y="1445"/>
                  <a:pt x="259" y="1465"/>
                  <a:pt x="270" y="1476"/>
                </a:cubicBezTo>
                <a:cubicBezTo>
                  <a:pt x="294" y="1500"/>
                  <a:pt x="356" y="1533"/>
                  <a:pt x="356" y="1533"/>
                </a:cubicBezTo>
                <a:cubicBezTo>
                  <a:pt x="389" y="1635"/>
                  <a:pt x="338" y="1520"/>
                  <a:pt x="427" y="1590"/>
                </a:cubicBezTo>
                <a:cubicBezTo>
                  <a:pt x="439" y="1599"/>
                  <a:pt x="437" y="1619"/>
                  <a:pt x="442" y="1633"/>
                </a:cubicBezTo>
                <a:cubicBezTo>
                  <a:pt x="455" y="1725"/>
                  <a:pt x="467" y="1796"/>
                  <a:pt x="413" y="1876"/>
                </a:cubicBezTo>
                <a:cubicBezTo>
                  <a:pt x="391" y="1943"/>
                  <a:pt x="404" y="1990"/>
                  <a:pt x="442" y="2047"/>
                </a:cubicBezTo>
                <a:cubicBezTo>
                  <a:pt x="453" y="2082"/>
                  <a:pt x="466" y="2147"/>
                  <a:pt x="499" y="2176"/>
                </a:cubicBezTo>
                <a:cubicBezTo>
                  <a:pt x="525" y="2198"/>
                  <a:pt x="584" y="2233"/>
                  <a:pt x="584" y="2233"/>
                </a:cubicBezTo>
                <a:cubicBezTo>
                  <a:pt x="605" y="2265"/>
                  <a:pt x="640" y="2287"/>
                  <a:pt x="584" y="2319"/>
                </a:cubicBezTo>
                <a:cubicBezTo>
                  <a:pt x="563" y="2331"/>
                  <a:pt x="536" y="2327"/>
                  <a:pt x="513" y="2333"/>
                </a:cubicBezTo>
                <a:cubicBezTo>
                  <a:pt x="484" y="2341"/>
                  <a:pt x="456" y="2352"/>
                  <a:pt x="427" y="2362"/>
                </a:cubicBezTo>
                <a:cubicBezTo>
                  <a:pt x="413" y="2367"/>
                  <a:pt x="384" y="2376"/>
                  <a:pt x="384" y="2376"/>
                </a:cubicBezTo>
                <a:cubicBezTo>
                  <a:pt x="317" y="2422"/>
                  <a:pt x="358" y="2400"/>
                  <a:pt x="256" y="2433"/>
                </a:cubicBezTo>
                <a:cubicBezTo>
                  <a:pt x="242" y="2438"/>
                  <a:pt x="285" y="2424"/>
                  <a:pt x="299" y="2419"/>
                </a:cubicBezTo>
                <a:cubicBezTo>
                  <a:pt x="313" y="2414"/>
                  <a:pt x="328" y="2410"/>
                  <a:pt x="342" y="2405"/>
                </a:cubicBezTo>
                <a:cubicBezTo>
                  <a:pt x="403" y="2384"/>
                  <a:pt x="466" y="2368"/>
                  <a:pt x="527" y="2347"/>
                </a:cubicBezTo>
                <a:cubicBezTo>
                  <a:pt x="617" y="2217"/>
                  <a:pt x="814" y="2282"/>
                  <a:pt x="956" y="2276"/>
                </a:cubicBezTo>
                <a:cubicBezTo>
                  <a:pt x="966" y="2262"/>
                  <a:pt x="970" y="2242"/>
                  <a:pt x="985" y="2233"/>
                </a:cubicBezTo>
                <a:cubicBezTo>
                  <a:pt x="1004" y="2221"/>
                  <a:pt x="1097" y="2198"/>
                  <a:pt x="1127" y="2190"/>
                </a:cubicBezTo>
                <a:cubicBezTo>
                  <a:pt x="1141" y="2181"/>
                  <a:pt x="1159" y="2175"/>
                  <a:pt x="1170" y="2162"/>
                </a:cubicBezTo>
                <a:cubicBezTo>
                  <a:pt x="1180" y="2150"/>
                  <a:pt x="1174" y="2130"/>
                  <a:pt x="1185" y="2119"/>
                </a:cubicBezTo>
                <a:cubicBezTo>
                  <a:pt x="1241" y="2063"/>
                  <a:pt x="1263" y="2064"/>
                  <a:pt x="1327" y="2047"/>
                </a:cubicBezTo>
                <a:cubicBezTo>
                  <a:pt x="1378" y="1972"/>
                  <a:pt x="1430" y="1949"/>
                  <a:pt x="1513" y="1933"/>
                </a:cubicBezTo>
                <a:cubicBezTo>
                  <a:pt x="1518" y="1919"/>
                  <a:pt x="1516" y="1901"/>
                  <a:pt x="1527" y="1890"/>
                </a:cubicBezTo>
                <a:cubicBezTo>
                  <a:pt x="1538" y="1879"/>
                  <a:pt x="1557" y="1883"/>
                  <a:pt x="1570" y="1876"/>
                </a:cubicBezTo>
                <a:cubicBezTo>
                  <a:pt x="1681" y="1821"/>
                  <a:pt x="1548" y="1868"/>
                  <a:pt x="1656" y="1833"/>
                </a:cubicBezTo>
                <a:cubicBezTo>
                  <a:pt x="1748" y="1772"/>
                  <a:pt x="1718" y="1800"/>
                  <a:pt x="1756" y="1762"/>
                </a:cubicBezTo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1990" name="未知">
            <a:hlinkClick r:id="rId3" action="ppaction://hlinkfile"/>
          </p:cNvPr>
          <p:cNvSpPr/>
          <p:nvPr/>
        </p:nvSpPr>
        <p:spPr>
          <a:xfrm>
            <a:off x="2465416" y="2625788"/>
            <a:ext cx="4120284" cy="1837456"/>
          </a:xfrm>
          <a:custGeom>
            <a:avLst/>
            <a:gdLst/>
            <a:ahLst/>
            <a:cxnLst>
              <a:cxn ang="0">
                <a:pos x="73025" y="0"/>
              </a:cxn>
              <a:cxn ang="0">
                <a:pos x="95250" y="317500"/>
              </a:cxn>
              <a:cxn ang="0">
                <a:pos x="117475" y="407987"/>
              </a:cxn>
              <a:cxn ang="0">
                <a:pos x="708025" y="612775"/>
              </a:cxn>
              <a:cxn ang="0">
                <a:pos x="866775" y="747712"/>
              </a:cxn>
              <a:cxn ang="0">
                <a:pos x="979488" y="1179512"/>
              </a:cxn>
              <a:cxn ang="0">
                <a:pos x="1001713" y="1247775"/>
              </a:cxn>
              <a:cxn ang="0">
                <a:pos x="1093788" y="1384300"/>
              </a:cxn>
              <a:cxn ang="0">
                <a:pos x="1387475" y="1768475"/>
              </a:cxn>
              <a:cxn ang="0">
                <a:pos x="1501775" y="1860550"/>
              </a:cxn>
              <a:cxn ang="0">
                <a:pos x="1636713" y="1951037"/>
              </a:cxn>
              <a:cxn ang="0">
                <a:pos x="1728788" y="1973262"/>
              </a:cxn>
              <a:cxn ang="0">
                <a:pos x="2090738" y="2019300"/>
              </a:cxn>
              <a:cxn ang="0">
                <a:pos x="2227263" y="2087562"/>
              </a:cxn>
              <a:cxn ang="0">
                <a:pos x="2454275" y="2132012"/>
              </a:cxn>
              <a:cxn ang="0">
                <a:pos x="2725738" y="2290762"/>
              </a:cxn>
              <a:cxn ang="0">
                <a:pos x="2771775" y="2359025"/>
              </a:cxn>
              <a:cxn ang="0">
                <a:pos x="2862263" y="2381250"/>
              </a:cxn>
              <a:cxn ang="0">
                <a:pos x="2998788" y="2427287"/>
              </a:cxn>
              <a:cxn ang="0">
                <a:pos x="3067050" y="2449512"/>
              </a:cxn>
              <a:cxn ang="0">
                <a:pos x="3543300" y="2427287"/>
              </a:cxn>
              <a:cxn ang="0">
                <a:pos x="3792538" y="2359025"/>
              </a:cxn>
              <a:cxn ang="0">
                <a:pos x="4110038" y="2290762"/>
              </a:cxn>
              <a:cxn ang="0">
                <a:pos x="4449763" y="2222500"/>
              </a:cxn>
              <a:cxn ang="0">
                <a:pos x="4562475" y="2200275"/>
              </a:cxn>
              <a:cxn ang="0">
                <a:pos x="4699000" y="2154237"/>
              </a:cxn>
              <a:cxn ang="0">
                <a:pos x="4994275" y="2154237"/>
              </a:cxn>
              <a:cxn ang="0">
                <a:pos x="5038725" y="2087562"/>
              </a:cxn>
              <a:cxn ang="0">
                <a:pos x="5106988" y="2041525"/>
              </a:cxn>
              <a:cxn ang="0">
                <a:pos x="5130800" y="1973262"/>
              </a:cxn>
              <a:cxn ang="0">
                <a:pos x="5221288" y="1836737"/>
              </a:cxn>
              <a:cxn ang="0">
                <a:pos x="5243513" y="1247775"/>
              </a:cxn>
              <a:cxn ang="0">
                <a:pos x="5311775" y="1225550"/>
              </a:cxn>
              <a:cxn ang="0">
                <a:pos x="5357813" y="1066800"/>
              </a:cxn>
              <a:cxn ang="0">
                <a:pos x="5402263" y="839787"/>
              </a:cxn>
              <a:cxn ang="0">
                <a:pos x="5492750" y="703262"/>
              </a:cxn>
              <a:cxn ang="0">
                <a:pos x="5380038" y="476250"/>
              </a:cxn>
            </a:cxnLst>
            <a:pathLst>
              <a:path w="3460" h="1543">
                <a:moveTo>
                  <a:pt x="46" y="0"/>
                </a:moveTo>
                <a:cubicBezTo>
                  <a:pt x="25" y="100"/>
                  <a:pt x="0" y="111"/>
                  <a:pt x="60" y="200"/>
                </a:cubicBezTo>
                <a:cubicBezTo>
                  <a:pt x="65" y="219"/>
                  <a:pt x="61" y="242"/>
                  <a:pt x="74" y="257"/>
                </a:cubicBezTo>
                <a:cubicBezTo>
                  <a:pt x="166" y="362"/>
                  <a:pt x="322" y="374"/>
                  <a:pt x="446" y="386"/>
                </a:cubicBezTo>
                <a:cubicBezTo>
                  <a:pt x="507" y="406"/>
                  <a:pt x="524" y="408"/>
                  <a:pt x="546" y="471"/>
                </a:cubicBezTo>
                <a:cubicBezTo>
                  <a:pt x="559" y="567"/>
                  <a:pt x="587" y="652"/>
                  <a:pt x="617" y="743"/>
                </a:cubicBezTo>
                <a:cubicBezTo>
                  <a:pt x="622" y="757"/>
                  <a:pt x="626" y="772"/>
                  <a:pt x="631" y="786"/>
                </a:cubicBezTo>
                <a:cubicBezTo>
                  <a:pt x="642" y="819"/>
                  <a:pt x="689" y="872"/>
                  <a:pt x="689" y="872"/>
                </a:cubicBezTo>
                <a:cubicBezTo>
                  <a:pt x="721" y="969"/>
                  <a:pt x="788" y="1058"/>
                  <a:pt x="874" y="1114"/>
                </a:cubicBezTo>
                <a:cubicBezTo>
                  <a:pt x="927" y="1193"/>
                  <a:pt x="873" y="1131"/>
                  <a:pt x="946" y="1172"/>
                </a:cubicBezTo>
                <a:cubicBezTo>
                  <a:pt x="976" y="1189"/>
                  <a:pt x="1003" y="1210"/>
                  <a:pt x="1031" y="1229"/>
                </a:cubicBezTo>
                <a:cubicBezTo>
                  <a:pt x="1048" y="1240"/>
                  <a:pt x="1070" y="1238"/>
                  <a:pt x="1089" y="1243"/>
                </a:cubicBezTo>
                <a:cubicBezTo>
                  <a:pt x="1217" y="1279"/>
                  <a:pt x="1002" y="1247"/>
                  <a:pt x="1317" y="1272"/>
                </a:cubicBezTo>
                <a:cubicBezTo>
                  <a:pt x="1354" y="1296"/>
                  <a:pt x="1360" y="1305"/>
                  <a:pt x="1403" y="1315"/>
                </a:cubicBezTo>
                <a:cubicBezTo>
                  <a:pt x="1450" y="1326"/>
                  <a:pt x="1546" y="1343"/>
                  <a:pt x="1546" y="1343"/>
                </a:cubicBezTo>
                <a:cubicBezTo>
                  <a:pt x="1624" y="1461"/>
                  <a:pt x="1569" y="1425"/>
                  <a:pt x="1717" y="1443"/>
                </a:cubicBezTo>
                <a:cubicBezTo>
                  <a:pt x="1727" y="1457"/>
                  <a:pt x="1732" y="1476"/>
                  <a:pt x="1746" y="1486"/>
                </a:cubicBezTo>
                <a:cubicBezTo>
                  <a:pt x="1762" y="1497"/>
                  <a:pt x="1784" y="1494"/>
                  <a:pt x="1803" y="1500"/>
                </a:cubicBezTo>
                <a:cubicBezTo>
                  <a:pt x="1832" y="1509"/>
                  <a:pt x="1860" y="1519"/>
                  <a:pt x="1889" y="1529"/>
                </a:cubicBezTo>
                <a:cubicBezTo>
                  <a:pt x="1903" y="1534"/>
                  <a:pt x="1932" y="1543"/>
                  <a:pt x="1932" y="1543"/>
                </a:cubicBezTo>
                <a:cubicBezTo>
                  <a:pt x="2032" y="1538"/>
                  <a:pt x="2132" y="1537"/>
                  <a:pt x="2232" y="1529"/>
                </a:cubicBezTo>
                <a:cubicBezTo>
                  <a:pt x="2286" y="1525"/>
                  <a:pt x="2336" y="1499"/>
                  <a:pt x="2389" y="1486"/>
                </a:cubicBezTo>
                <a:cubicBezTo>
                  <a:pt x="2456" y="1469"/>
                  <a:pt x="2523" y="1459"/>
                  <a:pt x="2589" y="1443"/>
                </a:cubicBezTo>
                <a:cubicBezTo>
                  <a:pt x="2851" y="1379"/>
                  <a:pt x="2447" y="1452"/>
                  <a:pt x="2803" y="1400"/>
                </a:cubicBezTo>
                <a:cubicBezTo>
                  <a:pt x="2827" y="1397"/>
                  <a:pt x="2851" y="1392"/>
                  <a:pt x="2874" y="1386"/>
                </a:cubicBezTo>
                <a:cubicBezTo>
                  <a:pt x="2903" y="1378"/>
                  <a:pt x="2960" y="1357"/>
                  <a:pt x="2960" y="1357"/>
                </a:cubicBezTo>
                <a:cubicBezTo>
                  <a:pt x="3020" y="1366"/>
                  <a:pt x="3087" y="1387"/>
                  <a:pt x="3146" y="1357"/>
                </a:cubicBezTo>
                <a:cubicBezTo>
                  <a:pt x="3161" y="1349"/>
                  <a:pt x="3162" y="1327"/>
                  <a:pt x="3174" y="1315"/>
                </a:cubicBezTo>
                <a:cubicBezTo>
                  <a:pt x="3186" y="1303"/>
                  <a:pt x="3203" y="1296"/>
                  <a:pt x="3217" y="1286"/>
                </a:cubicBezTo>
                <a:cubicBezTo>
                  <a:pt x="3222" y="1272"/>
                  <a:pt x="3225" y="1256"/>
                  <a:pt x="3232" y="1243"/>
                </a:cubicBezTo>
                <a:cubicBezTo>
                  <a:pt x="3249" y="1213"/>
                  <a:pt x="3289" y="1157"/>
                  <a:pt x="3289" y="1157"/>
                </a:cubicBezTo>
                <a:cubicBezTo>
                  <a:pt x="3329" y="1035"/>
                  <a:pt x="3261" y="913"/>
                  <a:pt x="3303" y="786"/>
                </a:cubicBezTo>
                <a:cubicBezTo>
                  <a:pt x="3308" y="772"/>
                  <a:pt x="3332" y="777"/>
                  <a:pt x="3346" y="772"/>
                </a:cubicBezTo>
                <a:cubicBezTo>
                  <a:pt x="3356" y="741"/>
                  <a:pt x="3369" y="703"/>
                  <a:pt x="3375" y="672"/>
                </a:cubicBezTo>
                <a:cubicBezTo>
                  <a:pt x="3380" y="644"/>
                  <a:pt x="3383" y="565"/>
                  <a:pt x="3403" y="529"/>
                </a:cubicBezTo>
                <a:cubicBezTo>
                  <a:pt x="3420" y="499"/>
                  <a:pt x="3460" y="443"/>
                  <a:pt x="3460" y="443"/>
                </a:cubicBezTo>
                <a:cubicBezTo>
                  <a:pt x="3401" y="403"/>
                  <a:pt x="3389" y="369"/>
                  <a:pt x="3389" y="300"/>
                </a:cubicBezTo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1991" name="未知">
            <a:hlinkClick r:id="rId3" action="ppaction://hlinkfile"/>
          </p:cNvPr>
          <p:cNvSpPr/>
          <p:nvPr/>
        </p:nvSpPr>
        <p:spPr>
          <a:xfrm>
            <a:off x="7433573" y="1545702"/>
            <a:ext cx="568027" cy="2791314"/>
          </a:xfrm>
          <a:custGeom>
            <a:avLst/>
            <a:gdLst/>
            <a:ahLst/>
            <a:cxnLst>
              <a:cxn ang="0">
                <a:pos x="727075" y="0"/>
              </a:cxn>
              <a:cxn ang="0">
                <a:pos x="681037" y="68263"/>
              </a:cxn>
              <a:cxn ang="0">
                <a:pos x="612775" y="114300"/>
              </a:cxn>
              <a:cxn ang="0">
                <a:pos x="568325" y="250825"/>
              </a:cxn>
              <a:cxn ang="0">
                <a:pos x="409575" y="431800"/>
              </a:cxn>
              <a:cxn ang="0">
                <a:pos x="363537" y="500063"/>
              </a:cxn>
              <a:cxn ang="0">
                <a:pos x="319087" y="636588"/>
              </a:cxn>
              <a:cxn ang="0">
                <a:pos x="295275" y="1112838"/>
              </a:cxn>
              <a:cxn ang="0">
                <a:pos x="228600" y="1157288"/>
              </a:cxn>
              <a:cxn ang="0">
                <a:pos x="136525" y="1293813"/>
              </a:cxn>
              <a:cxn ang="0">
                <a:pos x="114300" y="1362075"/>
              </a:cxn>
              <a:cxn ang="0">
                <a:pos x="46037" y="1406525"/>
              </a:cxn>
              <a:cxn ang="0">
                <a:pos x="1587" y="1543050"/>
              </a:cxn>
              <a:cxn ang="0">
                <a:pos x="23812" y="1724025"/>
              </a:cxn>
              <a:cxn ang="0">
                <a:pos x="92075" y="1747838"/>
              </a:cxn>
              <a:cxn ang="0">
                <a:pos x="182562" y="1951038"/>
              </a:cxn>
              <a:cxn ang="0">
                <a:pos x="250825" y="1997075"/>
              </a:cxn>
              <a:cxn ang="0">
                <a:pos x="500062" y="2087563"/>
              </a:cxn>
              <a:cxn ang="0">
                <a:pos x="522287" y="2155825"/>
              </a:cxn>
              <a:cxn ang="0">
                <a:pos x="612775" y="2336800"/>
              </a:cxn>
              <a:cxn ang="0">
                <a:pos x="704850" y="3357563"/>
              </a:cxn>
              <a:cxn ang="0">
                <a:pos x="522287" y="3721100"/>
              </a:cxn>
              <a:cxn ang="0">
                <a:pos x="387350" y="3630613"/>
              </a:cxn>
              <a:cxn ang="0">
                <a:pos x="431800" y="3606800"/>
              </a:cxn>
            </a:cxnLst>
            <a:pathLst>
              <a:path w="477" h="2344">
                <a:moveTo>
                  <a:pt x="458" y="0"/>
                </a:moveTo>
                <a:cubicBezTo>
                  <a:pt x="448" y="14"/>
                  <a:pt x="441" y="31"/>
                  <a:pt x="429" y="43"/>
                </a:cubicBezTo>
                <a:cubicBezTo>
                  <a:pt x="417" y="55"/>
                  <a:pt x="395" y="57"/>
                  <a:pt x="386" y="72"/>
                </a:cubicBezTo>
                <a:cubicBezTo>
                  <a:pt x="370" y="98"/>
                  <a:pt x="375" y="133"/>
                  <a:pt x="358" y="158"/>
                </a:cubicBezTo>
                <a:cubicBezTo>
                  <a:pt x="291" y="257"/>
                  <a:pt x="329" y="224"/>
                  <a:pt x="258" y="272"/>
                </a:cubicBezTo>
                <a:cubicBezTo>
                  <a:pt x="248" y="286"/>
                  <a:pt x="236" y="299"/>
                  <a:pt x="229" y="315"/>
                </a:cubicBezTo>
                <a:cubicBezTo>
                  <a:pt x="217" y="343"/>
                  <a:pt x="201" y="401"/>
                  <a:pt x="201" y="401"/>
                </a:cubicBezTo>
                <a:cubicBezTo>
                  <a:pt x="196" y="501"/>
                  <a:pt x="203" y="602"/>
                  <a:pt x="186" y="701"/>
                </a:cubicBezTo>
                <a:cubicBezTo>
                  <a:pt x="183" y="718"/>
                  <a:pt x="153" y="715"/>
                  <a:pt x="144" y="729"/>
                </a:cubicBezTo>
                <a:cubicBezTo>
                  <a:pt x="70" y="840"/>
                  <a:pt x="194" y="742"/>
                  <a:pt x="86" y="815"/>
                </a:cubicBezTo>
                <a:cubicBezTo>
                  <a:pt x="81" y="829"/>
                  <a:pt x="81" y="846"/>
                  <a:pt x="72" y="858"/>
                </a:cubicBezTo>
                <a:cubicBezTo>
                  <a:pt x="61" y="871"/>
                  <a:pt x="38" y="871"/>
                  <a:pt x="29" y="886"/>
                </a:cubicBezTo>
                <a:cubicBezTo>
                  <a:pt x="13" y="912"/>
                  <a:pt x="1" y="972"/>
                  <a:pt x="1" y="972"/>
                </a:cubicBezTo>
                <a:cubicBezTo>
                  <a:pt x="6" y="1010"/>
                  <a:pt x="0" y="1051"/>
                  <a:pt x="15" y="1086"/>
                </a:cubicBezTo>
                <a:cubicBezTo>
                  <a:pt x="21" y="1100"/>
                  <a:pt x="49" y="1089"/>
                  <a:pt x="58" y="1101"/>
                </a:cubicBezTo>
                <a:cubicBezTo>
                  <a:pt x="131" y="1204"/>
                  <a:pt x="46" y="1160"/>
                  <a:pt x="115" y="1229"/>
                </a:cubicBezTo>
                <a:cubicBezTo>
                  <a:pt x="127" y="1241"/>
                  <a:pt x="144" y="1248"/>
                  <a:pt x="158" y="1258"/>
                </a:cubicBezTo>
                <a:cubicBezTo>
                  <a:pt x="192" y="1361"/>
                  <a:pt x="142" y="1252"/>
                  <a:pt x="315" y="1315"/>
                </a:cubicBezTo>
                <a:cubicBezTo>
                  <a:pt x="329" y="1320"/>
                  <a:pt x="326" y="1343"/>
                  <a:pt x="329" y="1358"/>
                </a:cubicBezTo>
                <a:cubicBezTo>
                  <a:pt x="353" y="1465"/>
                  <a:pt x="316" y="1426"/>
                  <a:pt x="386" y="1472"/>
                </a:cubicBezTo>
                <a:cubicBezTo>
                  <a:pt x="389" y="1548"/>
                  <a:pt x="377" y="2016"/>
                  <a:pt x="444" y="2115"/>
                </a:cubicBezTo>
                <a:cubicBezTo>
                  <a:pt x="477" y="2216"/>
                  <a:pt x="429" y="2311"/>
                  <a:pt x="329" y="2344"/>
                </a:cubicBezTo>
                <a:cubicBezTo>
                  <a:pt x="300" y="2337"/>
                  <a:pt x="244" y="2337"/>
                  <a:pt x="244" y="2287"/>
                </a:cubicBezTo>
                <a:cubicBezTo>
                  <a:pt x="244" y="2276"/>
                  <a:pt x="263" y="2277"/>
                  <a:pt x="272" y="2272"/>
                </a:cubicBezTo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1992" name="未知">
            <a:hlinkClick r:id="rId4" action="ppaction://hlinkfile"/>
          </p:cNvPr>
          <p:cNvSpPr/>
          <p:nvPr/>
        </p:nvSpPr>
        <p:spPr>
          <a:xfrm>
            <a:off x="1330551" y="2410247"/>
            <a:ext cx="2713910" cy="859782"/>
          </a:xfrm>
          <a:custGeom>
            <a:avLst/>
            <a:gdLst/>
            <a:ahLst/>
            <a:cxnLst>
              <a:cxn ang="0">
                <a:pos x="3617913" y="1019175"/>
              </a:cxn>
              <a:cxn ang="0">
                <a:pos x="3367088" y="1087438"/>
              </a:cxn>
              <a:cxn ang="0">
                <a:pos x="3163888" y="1065213"/>
              </a:cxn>
              <a:cxn ang="0">
                <a:pos x="2982913" y="838200"/>
              </a:cxn>
              <a:cxn ang="0">
                <a:pos x="2936875" y="565150"/>
              </a:cxn>
              <a:cxn ang="0">
                <a:pos x="2868613" y="203200"/>
              </a:cxn>
              <a:cxn ang="0">
                <a:pos x="2597150" y="134938"/>
              </a:cxn>
              <a:cxn ang="0">
                <a:pos x="2528888" y="112713"/>
              </a:cxn>
              <a:cxn ang="0">
                <a:pos x="2460625" y="88900"/>
              </a:cxn>
              <a:cxn ang="0">
                <a:pos x="2438400" y="157163"/>
              </a:cxn>
              <a:cxn ang="0">
                <a:pos x="2392363" y="225425"/>
              </a:cxn>
              <a:cxn ang="0">
                <a:pos x="2143125" y="315913"/>
              </a:cxn>
              <a:cxn ang="0">
                <a:pos x="1893888" y="293688"/>
              </a:cxn>
              <a:cxn ang="0">
                <a:pos x="1735138" y="112713"/>
              </a:cxn>
              <a:cxn ang="0">
                <a:pos x="1666875" y="66675"/>
              </a:cxn>
              <a:cxn ang="0">
                <a:pos x="941388" y="88900"/>
              </a:cxn>
              <a:cxn ang="0">
                <a:pos x="306388" y="88900"/>
              </a:cxn>
              <a:cxn ang="0">
                <a:pos x="11113" y="88900"/>
              </a:cxn>
            </a:cxnLst>
            <a:pathLst>
              <a:path w="2279" h="722">
                <a:moveTo>
                  <a:pt x="2279" y="642"/>
                </a:moveTo>
                <a:cubicBezTo>
                  <a:pt x="2225" y="722"/>
                  <a:pt x="2217" y="698"/>
                  <a:pt x="2121" y="685"/>
                </a:cubicBezTo>
                <a:cubicBezTo>
                  <a:pt x="2078" y="679"/>
                  <a:pt x="2036" y="676"/>
                  <a:pt x="1993" y="671"/>
                </a:cubicBezTo>
                <a:cubicBezTo>
                  <a:pt x="1918" y="645"/>
                  <a:pt x="1901" y="596"/>
                  <a:pt x="1879" y="528"/>
                </a:cubicBezTo>
                <a:cubicBezTo>
                  <a:pt x="1870" y="471"/>
                  <a:pt x="1857" y="414"/>
                  <a:pt x="1850" y="356"/>
                </a:cubicBezTo>
                <a:cubicBezTo>
                  <a:pt x="1846" y="319"/>
                  <a:pt x="1858" y="178"/>
                  <a:pt x="1807" y="128"/>
                </a:cubicBezTo>
                <a:cubicBezTo>
                  <a:pt x="1781" y="103"/>
                  <a:pt x="1678" y="99"/>
                  <a:pt x="1636" y="85"/>
                </a:cubicBezTo>
                <a:cubicBezTo>
                  <a:pt x="1589" y="53"/>
                  <a:pt x="1593" y="39"/>
                  <a:pt x="1593" y="71"/>
                </a:cubicBezTo>
                <a:cubicBezTo>
                  <a:pt x="1579" y="66"/>
                  <a:pt x="1564" y="49"/>
                  <a:pt x="1550" y="56"/>
                </a:cubicBezTo>
                <a:cubicBezTo>
                  <a:pt x="1536" y="63"/>
                  <a:pt x="1543" y="86"/>
                  <a:pt x="1536" y="99"/>
                </a:cubicBezTo>
                <a:cubicBezTo>
                  <a:pt x="1528" y="114"/>
                  <a:pt x="1519" y="130"/>
                  <a:pt x="1507" y="142"/>
                </a:cubicBezTo>
                <a:cubicBezTo>
                  <a:pt x="1466" y="183"/>
                  <a:pt x="1403" y="188"/>
                  <a:pt x="1350" y="199"/>
                </a:cubicBezTo>
                <a:cubicBezTo>
                  <a:pt x="1298" y="194"/>
                  <a:pt x="1244" y="196"/>
                  <a:pt x="1193" y="185"/>
                </a:cubicBezTo>
                <a:cubicBezTo>
                  <a:pt x="1133" y="172"/>
                  <a:pt x="1137" y="101"/>
                  <a:pt x="1093" y="71"/>
                </a:cubicBezTo>
                <a:cubicBezTo>
                  <a:pt x="1079" y="61"/>
                  <a:pt x="1064" y="52"/>
                  <a:pt x="1050" y="42"/>
                </a:cubicBezTo>
                <a:cubicBezTo>
                  <a:pt x="822" y="70"/>
                  <a:pt x="918" y="72"/>
                  <a:pt x="593" y="56"/>
                </a:cubicBezTo>
                <a:cubicBezTo>
                  <a:pt x="431" y="3"/>
                  <a:pt x="610" y="56"/>
                  <a:pt x="193" y="56"/>
                </a:cubicBezTo>
                <a:cubicBezTo>
                  <a:pt x="0" y="56"/>
                  <a:pt x="63" y="0"/>
                  <a:pt x="7" y="56"/>
                </a:cubicBezTo>
              </a:path>
            </a:pathLst>
          </a:custGeom>
          <a:noFill/>
          <a:ln w="762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1993" name="Text Box 38"/>
          <p:cNvSpPr txBox="1"/>
          <p:nvPr/>
        </p:nvSpPr>
        <p:spPr>
          <a:xfrm>
            <a:off x="2303463" y="2834184"/>
            <a:ext cx="377494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15" name="AutoShape 39"/>
          <p:cNvSpPr/>
          <p:nvPr/>
        </p:nvSpPr>
        <p:spPr>
          <a:xfrm>
            <a:off x="1142400" y="2680566"/>
            <a:ext cx="1257520" cy="457280"/>
          </a:xfrm>
          <a:prstGeom prst="wedgeEllipseCallout">
            <a:avLst>
              <a:gd name="adj1" fmla="val 62218"/>
              <a:gd name="adj2" fmla="val 1744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东非大裂谷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5" name="Text Box 40"/>
          <p:cNvSpPr txBox="1"/>
          <p:nvPr/>
        </p:nvSpPr>
        <p:spPr>
          <a:xfrm>
            <a:off x="3059642" y="2456690"/>
            <a:ext cx="702592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17" name="AutoShape 41"/>
          <p:cNvSpPr/>
          <p:nvPr/>
        </p:nvSpPr>
        <p:spPr>
          <a:xfrm>
            <a:off x="2844101" y="1762433"/>
            <a:ext cx="1600480" cy="342960"/>
          </a:xfrm>
          <a:prstGeom prst="wedgeEllipseCallout">
            <a:avLst>
              <a:gd name="adj1" fmla="val -14139"/>
              <a:gd name="adj2" fmla="val 16458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喜马拉雅山脉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7" name="Text Box 42"/>
          <p:cNvSpPr txBox="1"/>
          <p:nvPr/>
        </p:nvSpPr>
        <p:spPr>
          <a:xfrm>
            <a:off x="4248093" y="2463835"/>
            <a:ext cx="64781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19" name="AutoShape 43"/>
          <p:cNvSpPr/>
          <p:nvPr/>
        </p:nvSpPr>
        <p:spPr>
          <a:xfrm>
            <a:off x="4410047" y="1977975"/>
            <a:ext cx="800240" cy="285800"/>
          </a:xfrm>
          <a:prstGeom prst="wedgeEllipseCallout">
            <a:avLst>
              <a:gd name="adj1" fmla="val -27681"/>
              <a:gd name="adj2" fmla="val 1058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岛弧链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220" name="AutoShape 44"/>
          <p:cNvSpPr/>
          <p:nvPr/>
        </p:nvSpPr>
        <p:spPr>
          <a:xfrm>
            <a:off x="4625588" y="2625788"/>
            <a:ext cx="1429000" cy="342960"/>
          </a:xfrm>
          <a:prstGeom prst="wedgeEllipseCallout">
            <a:avLst>
              <a:gd name="adj1" fmla="val -49417"/>
              <a:gd name="adj2" fmla="val 101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马里亚那海沟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00" name="Text Box 45"/>
          <p:cNvSpPr txBox="1"/>
          <p:nvPr/>
        </p:nvSpPr>
        <p:spPr>
          <a:xfrm>
            <a:off x="6192725" y="2248294"/>
            <a:ext cx="97172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1" name="Text Box 46"/>
          <p:cNvSpPr txBox="1"/>
          <p:nvPr/>
        </p:nvSpPr>
        <p:spPr>
          <a:xfrm>
            <a:off x="4086140" y="2563865"/>
            <a:ext cx="323907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2" name="未知"/>
          <p:cNvSpPr/>
          <p:nvPr/>
        </p:nvSpPr>
        <p:spPr>
          <a:xfrm>
            <a:off x="4410047" y="2248294"/>
            <a:ext cx="215541" cy="270320"/>
          </a:xfrm>
          <a:custGeom>
            <a:avLst/>
            <a:gdLst/>
            <a:ahLst/>
            <a:cxnLst>
              <a:cxn ang="0">
                <a:pos x="0" y="179128"/>
              </a:cxn>
              <a:cxn ang="0">
                <a:pos x="205926" y="118014"/>
              </a:cxn>
              <a:cxn ang="0">
                <a:pos x="272971" y="29503"/>
              </a:cxn>
              <a:cxn ang="0">
                <a:pos x="0" y="360363"/>
              </a:cxn>
              <a:cxn ang="0">
                <a:pos x="138880" y="149624"/>
              </a:cxn>
              <a:cxn ang="0">
                <a:pos x="205926" y="59007"/>
              </a:cxn>
              <a:cxn ang="0">
                <a:pos x="0" y="179128"/>
              </a:cxn>
            </a:cxnLst>
            <a:pathLst>
              <a:path w="60" h="171">
                <a:moveTo>
                  <a:pt x="0" y="85"/>
                </a:moveTo>
                <a:cubicBezTo>
                  <a:pt x="14" y="75"/>
                  <a:pt x="32" y="69"/>
                  <a:pt x="43" y="56"/>
                </a:cubicBezTo>
                <a:cubicBezTo>
                  <a:pt x="52" y="44"/>
                  <a:pt x="60" y="0"/>
                  <a:pt x="57" y="14"/>
                </a:cubicBezTo>
                <a:cubicBezTo>
                  <a:pt x="34" y="131"/>
                  <a:pt x="47" y="102"/>
                  <a:pt x="0" y="171"/>
                </a:cubicBezTo>
                <a:cubicBezTo>
                  <a:pt x="10" y="138"/>
                  <a:pt x="19" y="104"/>
                  <a:pt x="29" y="71"/>
                </a:cubicBezTo>
                <a:cubicBezTo>
                  <a:pt x="33" y="57"/>
                  <a:pt x="57" y="21"/>
                  <a:pt x="43" y="28"/>
                </a:cubicBezTo>
                <a:cubicBezTo>
                  <a:pt x="22" y="38"/>
                  <a:pt x="14" y="66"/>
                  <a:pt x="0" y="85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2003" name="未知"/>
          <p:cNvSpPr/>
          <p:nvPr/>
        </p:nvSpPr>
        <p:spPr>
          <a:xfrm>
            <a:off x="4286200" y="2457880"/>
            <a:ext cx="125038" cy="181007"/>
          </a:xfrm>
          <a:custGeom>
            <a:avLst/>
            <a:gdLst/>
            <a:ahLst/>
            <a:cxnLst>
              <a:cxn ang="0">
                <a:pos x="101600" y="128588"/>
              </a:cxn>
              <a:cxn ang="0">
                <a:pos x="79375" y="196850"/>
              </a:cxn>
              <a:cxn ang="0">
                <a:pos x="11113" y="219075"/>
              </a:cxn>
              <a:cxn ang="0">
                <a:pos x="101600" y="128588"/>
              </a:cxn>
            </a:cxnLst>
            <a:pathLst>
              <a:path w="105" h="152">
                <a:moveTo>
                  <a:pt x="64" y="81"/>
                </a:moveTo>
                <a:cubicBezTo>
                  <a:pt x="59" y="95"/>
                  <a:pt x="61" y="113"/>
                  <a:pt x="50" y="124"/>
                </a:cubicBezTo>
                <a:cubicBezTo>
                  <a:pt x="39" y="135"/>
                  <a:pt x="12" y="152"/>
                  <a:pt x="7" y="138"/>
                </a:cubicBezTo>
                <a:cubicBezTo>
                  <a:pt x="0" y="118"/>
                  <a:pt x="105" y="0"/>
                  <a:pt x="64" y="81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2004" name="未知"/>
          <p:cNvSpPr/>
          <p:nvPr/>
        </p:nvSpPr>
        <p:spPr>
          <a:xfrm>
            <a:off x="4193315" y="2625788"/>
            <a:ext cx="136946" cy="102412"/>
          </a:xfrm>
          <a:custGeom>
            <a:avLst/>
            <a:gdLst/>
            <a:ahLst/>
            <a:cxnLst>
              <a:cxn ang="0">
                <a:pos x="0" y="136525"/>
              </a:cxn>
              <a:cxn ang="0">
                <a:pos x="182563" y="0"/>
              </a:cxn>
              <a:cxn ang="0">
                <a:pos x="0" y="136525"/>
              </a:cxn>
            </a:cxnLst>
            <a:pathLst>
              <a:path w="115" h="86">
                <a:moveTo>
                  <a:pt x="0" y="86"/>
                </a:moveTo>
                <a:cubicBezTo>
                  <a:pt x="34" y="36"/>
                  <a:pt x="58" y="19"/>
                  <a:pt x="115" y="0"/>
                </a:cubicBezTo>
                <a:cubicBezTo>
                  <a:pt x="78" y="37"/>
                  <a:pt x="46" y="62"/>
                  <a:pt x="0" y="8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1800"/>
          </a:p>
        </p:txBody>
      </p:sp>
      <p:sp>
        <p:nvSpPr>
          <p:cNvPr id="42005" name="Text Box 50"/>
          <p:cNvSpPr txBox="1"/>
          <p:nvPr/>
        </p:nvSpPr>
        <p:spPr>
          <a:xfrm>
            <a:off x="2180806" y="2198279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27" name="AutoShape 51"/>
          <p:cNvSpPr/>
          <p:nvPr/>
        </p:nvSpPr>
        <p:spPr>
          <a:xfrm>
            <a:off x="2249875" y="2139928"/>
            <a:ext cx="1028880" cy="285800"/>
          </a:xfrm>
          <a:prstGeom prst="wedgeEllipseCallout">
            <a:avLst>
              <a:gd name="adj1" fmla="val -29167"/>
              <a:gd name="adj2" fmla="val 95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</a:rPr>
              <a:t>红海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07" name="Rectangle 52"/>
          <p:cNvSpPr/>
          <p:nvPr/>
        </p:nvSpPr>
        <p:spPr>
          <a:xfrm>
            <a:off x="1196225" y="-42870"/>
            <a:ext cx="6752026" cy="116820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08" name="Text Box 53"/>
          <p:cNvSpPr txBox="1"/>
          <p:nvPr/>
        </p:nvSpPr>
        <p:spPr>
          <a:xfrm>
            <a:off x="1276964" y="195297"/>
            <a:ext cx="340340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板块张裂的地方会形成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30" name="Text Box 54"/>
          <p:cNvSpPr txBox="1"/>
          <p:nvPr/>
        </p:nvSpPr>
        <p:spPr>
          <a:xfrm>
            <a:off x="4625826" y="195297"/>
            <a:ext cx="1796729" cy="411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裂谷 或海洋                                                                                                                                       </a:t>
            </a:r>
            <a:endParaRPr lang="zh-CN" altLang="en-US" sz="21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10" name="Text Box 55"/>
          <p:cNvSpPr txBox="1"/>
          <p:nvPr/>
        </p:nvSpPr>
        <p:spPr>
          <a:xfrm>
            <a:off x="1142400" y="735935"/>
            <a:ext cx="3402211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板块挤压的地方会形成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32" name="Text Box 56"/>
          <p:cNvSpPr txBox="1"/>
          <p:nvPr/>
        </p:nvSpPr>
        <p:spPr>
          <a:xfrm>
            <a:off x="4572000" y="735935"/>
            <a:ext cx="2971130" cy="411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山脉、岛弧链或海沟</a:t>
            </a:r>
            <a:endParaRPr lang="zh-CN" altLang="en-US" sz="2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0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0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5" grpId="0" bldLvl="0" animBg="1"/>
      <p:bldP spid="50217" grpId="0" bldLvl="0" animBg="1"/>
      <p:bldP spid="50219" grpId="0" bldLvl="0" animBg="1"/>
      <p:bldP spid="50220" grpId="0" bldLvl="0" animBg="1"/>
      <p:bldP spid="502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1" name="Picture 3" descr="2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24778" y="465616"/>
            <a:ext cx="5348033" cy="3964284"/>
          </a:xfrm>
        </p:spPr>
      </p:pic>
      <p:sp>
        <p:nvSpPr>
          <p:cNvPr id="43012" name="AutoShape 4"/>
          <p:cNvSpPr/>
          <p:nvPr/>
        </p:nvSpPr>
        <p:spPr>
          <a:xfrm>
            <a:off x="4139728" y="2356660"/>
            <a:ext cx="1403992" cy="323907"/>
          </a:xfrm>
          <a:prstGeom prst="wedgeRectCallout">
            <a:avLst>
              <a:gd name="adj1" fmla="val -95037"/>
              <a:gd name="adj2" fmla="val -8235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1800" b="1" dirty="0">
                <a:latin typeface="Comic Sans MS" panose="030F0702030302020204" pitchFamily="66" charset="0"/>
                <a:ea typeface="宋体" panose="02010600030101010101" pitchFamily="2" charset="-122"/>
              </a:rPr>
              <a:t>喜马拉雅山</a:t>
            </a:r>
            <a:endParaRPr lang="zh-CN" altLang="en-US" sz="1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3" name="AutoShape 5"/>
          <p:cNvSpPr/>
          <p:nvPr/>
        </p:nvSpPr>
        <p:spPr>
          <a:xfrm>
            <a:off x="1979556" y="1168208"/>
            <a:ext cx="1403992" cy="323907"/>
          </a:xfrm>
          <a:prstGeom prst="wedgeRectCallout">
            <a:avLst>
              <a:gd name="adj1" fmla="val -806"/>
              <a:gd name="adj2" fmla="val 2227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1800" b="1" dirty="0">
                <a:latin typeface="Comic Sans MS" panose="030F0702030302020204" pitchFamily="66" charset="0"/>
                <a:ea typeface="宋体" panose="02010600030101010101" pitchFamily="2" charset="-122"/>
              </a:rPr>
              <a:t>阿尔卑斯山</a:t>
            </a:r>
            <a:endParaRPr lang="zh-CN" altLang="en-US" sz="1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4" name="AutoShape 6"/>
          <p:cNvSpPr/>
          <p:nvPr/>
        </p:nvSpPr>
        <p:spPr>
          <a:xfrm>
            <a:off x="1547283" y="2625788"/>
            <a:ext cx="809767" cy="323907"/>
          </a:xfrm>
          <a:prstGeom prst="wedgeRectCallout">
            <a:avLst>
              <a:gd name="adj1" fmla="val 127940"/>
              <a:gd name="adj2" fmla="val -9595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1800" b="1" dirty="0">
                <a:latin typeface="Comic Sans MS" panose="030F0702030302020204" pitchFamily="66" charset="0"/>
                <a:ea typeface="宋体" panose="02010600030101010101" pitchFamily="2" charset="-122"/>
              </a:rPr>
              <a:t>红海</a:t>
            </a:r>
            <a:endParaRPr lang="zh-CN" altLang="en-US" sz="1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5" name="AutoShape 7"/>
          <p:cNvSpPr/>
          <p:nvPr/>
        </p:nvSpPr>
        <p:spPr>
          <a:xfrm>
            <a:off x="2844101" y="3220014"/>
            <a:ext cx="1350405" cy="378685"/>
          </a:xfrm>
          <a:prstGeom prst="wedgeRectCallout">
            <a:avLst>
              <a:gd name="adj1" fmla="val -48764"/>
              <a:gd name="adj2" fmla="val -1773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1800" b="1" dirty="0">
                <a:latin typeface="Comic Sans MS" panose="030F0702030302020204" pitchFamily="66" charset="0"/>
                <a:ea typeface="宋体" panose="02010600030101010101" pitchFamily="2" charset="-122"/>
              </a:rPr>
              <a:t>东非大裂谷</a:t>
            </a:r>
            <a:endParaRPr lang="zh-CN" altLang="en-US" sz="1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6" name="AutoShape 8"/>
          <p:cNvSpPr/>
          <p:nvPr/>
        </p:nvSpPr>
        <p:spPr>
          <a:xfrm>
            <a:off x="1142400" y="1977975"/>
            <a:ext cx="864545" cy="323907"/>
          </a:xfrm>
          <a:prstGeom prst="wedgeRectCallout">
            <a:avLst>
              <a:gd name="adj1" fmla="val 124241"/>
              <a:gd name="adj2" fmla="val 73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1800" b="1" dirty="0">
                <a:latin typeface="Comic Sans MS" panose="030F0702030302020204" pitchFamily="66" charset="0"/>
                <a:ea typeface="宋体" panose="02010600030101010101" pitchFamily="2" charset="-122"/>
              </a:rPr>
              <a:t>地中海</a:t>
            </a:r>
            <a:endParaRPr lang="zh-CN" altLang="en-US" sz="1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>
          <a:xfrm>
            <a:off x="2006945" y="-149569"/>
            <a:ext cx="5487360" cy="857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92" tIns="34296" rIns="68592" bIns="34296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华文彩云" panose="02010800040101010101" pitchFamily="2" charset="-122"/>
              </a:rPr>
              <a:t>试用</a:t>
            </a:r>
            <a:r>
              <a:rPr lang="zh-CN" altLang="en-US" sz="24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彩云" panose="02010800040101010101" pitchFamily="2" charset="-122"/>
              </a:rPr>
              <a:t>板块运动</a:t>
            </a:r>
            <a:r>
              <a:rPr lang="zh-CN" altLang="en-US" sz="2400" b="1" dirty="0">
                <a:solidFill>
                  <a:srgbClr val="0000FF"/>
                </a:solidFill>
                <a:ea typeface="华文彩云" panose="02010800040101010101" pitchFamily="2" charset="-122"/>
              </a:rPr>
              <a:t>的观点，解释地理现象。</a:t>
            </a:r>
            <a:endParaRPr lang="zh-CN" altLang="en-US" sz="2400" b="1" dirty="0">
              <a:solidFill>
                <a:srgbClr val="0000FF"/>
              </a:solidFill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 Box 3"/>
          <p:cNvSpPr txBox="1"/>
          <p:nvPr/>
        </p:nvSpPr>
        <p:spPr>
          <a:xfrm>
            <a:off x="6783378" y="4613289"/>
            <a:ext cx="1116330" cy="251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05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中国地图出版社</a:t>
            </a:r>
            <a:endParaRPr lang="zh-CN" altLang="en-US" sz="105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6790523" y="4775242"/>
            <a:ext cx="1080086" cy="34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825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SINOMAPS  PRESS</a:t>
            </a:r>
            <a:endParaRPr lang="zh-CN" altLang="zh-CN" sz="825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WordArt 7"/>
          <p:cNvSpPr/>
          <p:nvPr/>
        </p:nvSpPr>
        <p:spPr>
          <a:xfrm>
            <a:off x="2817664" y="706165"/>
            <a:ext cx="3208105" cy="4775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300" b="1">
                <a:ln w="31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第二节 海陆变迁</a:t>
            </a:r>
            <a:endParaRPr lang="zh-CN" altLang="en-US" sz="3300" b="1">
              <a:ln w="31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57196" y="1924863"/>
            <a:ext cx="6630084" cy="17392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 </a:t>
            </a:r>
            <a:r>
              <a:rPr 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陆地和海洋的分布会发生变化，我们把</a:t>
            </a:r>
            <a:r>
              <a:rPr lang="zh-CN" sz="3600" dirty="0">
                <a:solidFill>
                  <a:srgbClr val="C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由海洋变为陆地</a:t>
            </a:r>
            <a:r>
              <a:rPr 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或</a:t>
            </a:r>
            <a:r>
              <a:rPr lang="zh-CN" sz="3600" dirty="0">
                <a:solidFill>
                  <a:srgbClr val="C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由陆地变为海洋</a:t>
            </a:r>
            <a:r>
              <a:rPr 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的变化叫做</a:t>
            </a:r>
            <a:r>
              <a:rPr lang="zh-CN" sz="3600" dirty="0">
                <a:solidFill>
                  <a:srgbClr val="C0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海陆变迁</a:t>
            </a:r>
            <a:r>
              <a:rPr lang="zh-CN" sz="3600" dirty="0">
                <a:latin typeface="Tahoma" panose="020B0604030504040204" pitchFamily="34" charset="0"/>
                <a:ea typeface="黑体" panose="02010609060101010101" pitchFamily="2" charset="-122"/>
              </a:rPr>
              <a:t>。</a:t>
            </a:r>
            <a:endParaRPr lang="zh-CN" sz="3600" dirty="0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92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2"/>
          <p:cNvPicPr>
            <a:picLocks noChangeAspect="1"/>
          </p:cNvPicPr>
          <p:nvPr/>
        </p:nvPicPr>
        <p:blipFill>
          <a:blip r:embed="rId1">
            <a:lum bright="-23999" contrast="42000"/>
          </a:blip>
          <a:stretch>
            <a:fillRect/>
          </a:stretch>
        </p:blipFill>
        <p:spPr>
          <a:xfrm>
            <a:off x="1542520" y="628760"/>
            <a:ext cx="2609116" cy="2915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Picture 3" descr="2"/>
          <p:cNvPicPr>
            <a:picLocks noChangeAspect="1"/>
          </p:cNvPicPr>
          <p:nvPr/>
        </p:nvPicPr>
        <p:blipFill>
          <a:blip r:embed="rId2">
            <a:lum bright="12000" contrast="12000"/>
          </a:blip>
          <a:stretch>
            <a:fillRect/>
          </a:stretch>
        </p:blipFill>
        <p:spPr>
          <a:xfrm>
            <a:off x="1656840" y="3707065"/>
            <a:ext cx="5830320" cy="121703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1013" name="Group 5"/>
          <p:cNvGrpSpPr/>
          <p:nvPr/>
        </p:nvGrpSpPr>
        <p:grpSpPr>
          <a:xfrm>
            <a:off x="2857200" y="1600480"/>
            <a:ext cx="1028880" cy="857400"/>
            <a:chOff x="1440" y="1488"/>
            <a:chExt cx="864" cy="720"/>
          </a:xfrm>
        </p:grpSpPr>
        <p:sp>
          <p:nvSpPr>
            <p:cNvPr id="44060" name="Line 6"/>
            <p:cNvSpPr/>
            <p:nvPr/>
          </p:nvSpPr>
          <p:spPr>
            <a:xfrm flipH="1">
              <a:off x="1728" y="1632"/>
              <a:ext cx="240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61" name="Line 7"/>
            <p:cNvSpPr/>
            <p:nvPr/>
          </p:nvSpPr>
          <p:spPr>
            <a:xfrm flipH="1" flipV="1">
              <a:off x="1440" y="2064"/>
              <a:ext cx="192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62" name="Line 8"/>
            <p:cNvSpPr/>
            <p:nvPr/>
          </p:nvSpPr>
          <p:spPr>
            <a:xfrm flipV="1">
              <a:off x="2160" y="1488"/>
              <a:ext cx="144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71017" name="Text Box 9"/>
          <p:cNvSpPr txBox="1">
            <a:spLocks noChangeArrowheads="1"/>
          </p:cNvSpPr>
          <p:nvPr/>
        </p:nvSpPr>
        <p:spPr bwMode="auto">
          <a:xfrm>
            <a:off x="1942640" y="1543320"/>
            <a:ext cx="1432573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非洲板块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1018" name="Rectangle 10"/>
          <p:cNvSpPr>
            <a:spLocks noChangeArrowheads="1"/>
          </p:cNvSpPr>
          <p:nvPr/>
        </p:nvSpPr>
        <p:spPr bwMode="auto">
          <a:xfrm>
            <a:off x="4655835" y="2125400"/>
            <a:ext cx="2916351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红海两侧的板块</a:t>
            </a:r>
            <a:endParaRPr lang="zh-CN" altLang="en-US" sz="27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lvl="0" eaLnBrk="1" hangingPunct="1"/>
            <a:r>
              <a:rPr lang="zh-CN" altLang="en-US" sz="27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发生</a:t>
            </a:r>
            <a:r>
              <a:rPr lang="zh-CN" altLang="en-US" sz="27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张裂运动</a:t>
            </a:r>
            <a:endParaRPr lang="zh-CN" altLang="en-US" sz="27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71019" name="Line 11"/>
          <p:cNvSpPr/>
          <p:nvPr/>
        </p:nvSpPr>
        <p:spPr>
          <a:xfrm flipV="1">
            <a:off x="3437136" y="951476"/>
            <a:ext cx="1134864" cy="594226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1020" name="Text Box 12"/>
          <p:cNvSpPr txBox="1">
            <a:spLocks noChangeArrowheads="1"/>
          </p:cNvSpPr>
          <p:nvPr/>
        </p:nvSpPr>
        <p:spPr bwMode="auto">
          <a:xfrm>
            <a:off x="4485784" y="627570"/>
            <a:ext cx="3130550" cy="7315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根据测量，亚洲和非洲之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间的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红海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不断扩张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1021" name="Group 13"/>
          <p:cNvGrpSpPr/>
          <p:nvPr/>
        </p:nvGrpSpPr>
        <p:grpSpPr>
          <a:xfrm>
            <a:off x="1547283" y="978865"/>
            <a:ext cx="2592445" cy="945522"/>
            <a:chOff x="340" y="822"/>
            <a:chExt cx="2177" cy="794"/>
          </a:xfrm>
        </p:grpSpPr>
        <p:sp>
          <p:nvSpPr>
            <p:cNvPr id="44058" name="Freeform 14"/>
            <p:cNvSpPr/>
            <p:nvPr/>
          </p:nvSpPr>
          <p:spPr>
            <a:xfrm>
              <a:off x="340" y="822"/>
              <a:ext cx="2177" cy="234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510" y="68"/>
                </a:cxn>
                <a:cxn ang="0">
                  <a:pos x="787" y="23"/>
                </a:cxn>
                <a:cxn ang="0">
                  <a:pos x="1158" y="113"/>
                </a:cxn>
                <a:cxn ang="0">
                  <a:pos x="1483" y="68"/>
                </a:cxn>
                <a:cxn ang="0">
                  <a:pos x="1760" y="23"/>
                </a:cxn>
                <a:cxn ang="0">
                  <a:pos x="1992" y="204"/>
                </a:cxn>
                <a:cxn ang="0">
                  <a:pos x="2177" y="204"/>
                </a:cxn>
              </a:cxnLst>
              <a:pathLst>
                <a:path w="2132" h="234">
                  <a:moveTo>
                    <a:pt x="0" y="113"/>
                  </a:moveTo>
                  <a:cubicBezTo>
                    <a:pt x="185" y="98"/>
                    <a:pt x="371" y="83"/>
                    <a:pt x="499" y="68"/>
                  </a:cubicBezTo>
                  <a:cubicBezTo>
                    <a:pt x="627" y="53"/>
                    <a:pt x="665" y="16"/>
                    <a:pt x="771" y="23"/>
                  </a:cubicBezTo>
                  <a:cubicBezTo>
                    <a:pt x="877" y="30"/>
                    <a:pt x="1021" y="106"/>
                    <a:pt x="1134" y="113"/>
                  </a:cubicBezTo>
                  <a:cubicBezTo>
                    <a:pt x="1247" y="120"/>
                    <a:pt x="1354" y="83"/>
                    <a:pt x="1452" y="68"/>
                  </a:cubicBezTo>
                  <a:cubicBezTo>
                    <a:pt x="1550" y="53"/>
                    <a:pt x="1641" y="0"/>
                    <a:pt x="1724" y="23"/>
                  </a:cubicBezTo>
                  <a:cubicBezTo>
                    <a:pt x="1807" y="46"/>
                    <a:pt x="1883" y="174"/>
                    <a:pt x="1951" y="204"/>
                  </a:cubicBezTo>
                  <a:cubicBezTo>
                    <a:pt x="2019" y="234"/>
                    <a:pt x="2075" y="219"/>
                    <a:pt x="2132" y="204"/>
                  </a:cubicBezTo>
                </a:path>
              </a:pathLst>
            </a:custGeom>
            <a:noFill/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800"/>
            </a:p>
          </p:txBody>
        </p:sp>
        <p:sp>
          <p:nvSpPr>
            <p:cNvPr id="44059" name="Freeform 15"/>
            <p:cNvSpPr/>
            <p:nvPr/>
          </p:nvSpPr>
          <p:spPr>
            <a:xfrm>
              <a:off x="1837" y="890"/>
              <a:ext cx="680" cy="72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9" y="90"/>
                </a:cxn>
                <a:cxn ang="0">
                  <a:pos x="36" y="269"/>
                </a:cxn>
                <a:cxn ang="0">
                  <a:pos x="294" y="674"/>
                </a:cxn>
                <a:cxn ang="0">
                  <a:pos x="551" y="584"/>
                </a:cxn>
                <a:cxn ang="0">
                  <a:pos x="680" y="674"/>
                </a:cxn>
              </a:cxnLst>
              <a:pathLst>
                <a:path w="718" h="733">
                  <a:moveTo>
                    <a:pt x="83" y="0"/>
                  </a:moveTo>
                  <a:cubicBezTo>
                    <a:pt x="86" y="23"/>
                    <a:pt x="90" y="46"/>
                    <a:pt x="83" y="91"/>
                  </a:cubicBezTo>
                  <a:cubicBezTo>
                    <a:pt x="76" y="136"/>
                    <a:pt x="0" y="174"/>
                    <a:pt x="38" y="272"/>
                  </a:cubicBezTo>
                  <a:cubicBezTo>
                    <a:pt x="76" y="370"/>
                    <a:pt x="219" y="627"/>
                    <a:pt x="310" y="680"/>
                  </a:cubicBezTo>
                  <a:cubicBezTo>
                    <a:pt x="401" y="733"/>
                    <a:pt x="514" y="590"/>
                    <a:pt x="582" y="590"/>
                  </a:cubicBezTo>
                  <a:cubicBezTo>
                    <a:pt x="650" y="590"/>
                    <a:pt x="684" y="635"/>
                    <a:pt x="718" y="680"/>
                  </a:cubicBezTo>
                </a:path>
              </a:pathLst>
            </a:custGeom>
            <a:noFill/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800"/>
            </a:p>
          </p:txBody>
        </p:sp>
      </p:grpSp>
      <p:sp>
        <p:nvSpPr>
          <p:cNvPr id="171024" name="Text Box 16"/>
          <p:cNvSpPr txBox="1">
            <a:spLocks noChangeArrowheads="1"/>
          </p:cNvSpPr>
          <p:nvPr/>
        </p:nvSpPr>
        <p:spPr bwMode="auto">
          <a:xfrm>
            <a:off x="2155799" y="3490333"/>
            <a:ext cx="1498068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东非大裂谷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1025" name="Text Box 17"/>
          <p:cNvSpPr txBox="1">
            <a:spLocks noChangeArrowheads="1"/>
          </p:cNvSpPr>
          <p:nvPr/>
        </p:nvSpPr>
        <p:spPr bwMode="auto">
          <a:xfrm>
            <a:off x="2573782" y="627570"/>
            <a:ext cx="1432573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亚欧板块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71026" name="Group 18"/>
          <p:cNvGrpSpPr/>
          <p:nvPr/>
        </p:nvGrpSpPr>
        <p:grpSpPr>
          <a:xfrm>
            <a:off x="2857200" y="1600480"/>
            <a:ext cx="1028880" cy="857400"/>
            <a:chOff x="1440" y="1488"/>
            <a:chExt cx="864" cy="720"/>
          </a:xfrm>
        </p:grpSpPr>
        <p:sp>
          <p:nvSpPr>
            <p:cNvPr id="44055" name="Line 19"/>
            <p:cNvSpPr/>
            <p:nvPr/>
          </p:nvSpPr>
          <p:spPr>
            <a:xfrm flipH="1">
              <a:off x="1728" y="1632"/>
              <a:ext cx="240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4056" name="Line 20"/>
            <p:cNvSpPr/>
            <p:nvPr/>
          </p:nvSpPr>
          <p:spPr>
            <a:xfrm flipH="1" flipV="1">
              <a:off x="1440" y="2064"/>
              <a:ext cx="192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4057" name="Line 21"/>
            <p:cNvSpPr/>
            <p:nvPr/>
          </p:nvSpPr>
          <p:spPr>
            <a:xfrm flipV="1">
              <a:off x="2160" y="1488"/>
              <a:ext cx="144" cy="14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grpSp>
        <p:nvGrpSpPr>
          <p:cNvPr id="171030" name="Group 22"/>
          <p:cNvGrpSpPr/>
          <p:nvPr/>
        </p:nvGrpSpPr>
        <p:grpSpPr>
          <a:xfrm>
            <a:off x="2857200" y="1606435"/>
            <a:ext cx="1028880" cy="857400"/>
            <a:chOff x="1440" y="1488"/>
            <a:chExt cx="864" cy="720"/>
          </a:xfrm>
        </p:grpSpPr>
        <p:sp>
          <p:nvSpPr>
            <p:cNvPr id="44052" name="Line 23"/>
            <p:cNvSpPr/>
            <p:nvPr/>
          </p:nvSpPr>
          <p:spPr>
            <a:xfrm flipH="1">
              <a:off x="1728" y="1632"/>
              <a:ext cx="240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53" name="Line 24"/>
            <p:cNvSpPr/>
            <p:nvPr/>
          </p:nvSpPr>
          <p:spPr>
            <a:xfrm flipH="1" flipV="1">
              <a:off x="1440" y="2064"/>
              <a:ext cx="192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54" name="Line 25"/>
            <p:cNvSpPr/>
            <p:nvPr/>
          </p:nvSpPr>
          <p:spPr>
            <a:xfrm flipV="1">
              <a:off x="2160" y="1488"/>
              <a:ext cx="144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71034" name="Group 26"/>
          <p:cNvGrpSpPr/>
          <p:nvPr/>
        </p:nvGrpSpPr>
        <p:grpSpPr>
          <a:xfrm>
            <a:off x="2857200" y="1600480"/>
            <a:ext cx="1028880" cy="857400"/>
            <a:chOff x="1440" y="1488"/>
            <a:chExt cx="864" cy="720"/>
          </a:xfrm>
        </p:grpSpPr>
        <p:sp>
          <p:nvSpPr>
            <p:cNvPr id="44049" name="Line 27"/>
            <p:cNvSpPr/>
            <p:nvPr/>
          </p:nvSpPr>
          <p:spPr>
            <a:xfrm flipH="1">
              <a:off x="1728" y="1632"/>
              <a:ext cx="240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50" name="Line 28"/>
            <p:cNvSpPr/>
            <p:nvPr/>
          </p:nvSpPr>
          <p:spPr>
            <a:xfrm flipH="1" flipV="1">
              <a:off x="1440" y="2064"/>
              <a:ext cx="192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51" name="Line 29"/>
            <p:cNvSpPr/>
            <p:nvPr/>
          </p:nvSpPr>
          <p:spPr>
            <a:xfrm flipV="1">
              <a:off x="2160" y="1488"/>
              <a:ext cx="144" cy="144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71038" name="Text Box 30"/>
          <p:cNvSpPr txBox="1">
            <a:spLocks noChangeArrowheads="1"/>
          </p:cNvSpPr>
          <p:nvPr/>
        </p:nvSpPr>
        <p:spPr bwMode="auto">
          <a:xfrm>
            <a:off x="3168008" y="1199170"/>
            <a:ext cx="1405183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印度洋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48132" name="AutoShape 4"/>
          <p:cNvCxnSpPr/>
          <p:nvPr/>
        </p:nvCxnSpPr>
        <p:spPr>
          <a:xfrm flipH="1">
            <a:off x="5329132" y="3113553"/>
            <a:ext cx="621615" cy="1190"/>
          </a:xfrm>
          <a:prstGeom prst="straightConnector1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48133" name="AutoShape 5"/>
          <p:cNvCxnSpPr/>
          <p:nvPr/>
        </p:nvCxnSpPr>
        <p:spPr>
          <a:xfrm>
            <a:off x="6182722" y="3113791"/>
            <a:ext cx="594226" cy="0"/>
          </a:xfrm>
          <a:prstGeom prst="straightConnector1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710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7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7" grpId="0" bldLvl="0" animBg="1"/>
      <p:bldP spid="171018" grpId="0" bldLvl="0" animBg="1"/>
      <p:bldP spid="171020" grpId="0" bldLvl="0" animBg="1"/>
      <p:bldP spid="171025" grpId="0" bldLvl="0" animBg="1"/>
      <p:bldP spid="17103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2" descr="2"/>
          <p:cNvPicPr>
            <a:picLocks noChangeAspect="1"/>
          </p:cNvPicPr>
          <p:nvPr/>
        </p:nvPicPr>
        <p:blipFill>
          <a:blip r:embed="rId1">
            <a:lum bright="-6000" contrast="12000"/>
          </a:blip>
          <a:stretch>
            <a:fillRect/>
          </a:stretch>
        </p:blipFill>
        <p:spPr>
          <a:xfrm>
            <a:off x="1656840" y="914560"/>
            <a:ext cx="5716000" cy="32223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59" name="Group 3"/>
          <p:cNvGrpSpPr/>
          <p:nvPr/>
        </p:nvGrpSpPr>
        <p:grpSpPr>
          <a:xfrm>
            <a:off x="2545202" y="205776"/>
            <a:ext cx="4944340" cy="2000600"/>
            <a:chOff x="1382" y="144"/>
            <a:chExt cx="3600" cy="1680"/>
          </a:xfrm>
        </p:grpSpPr>
        <p:sp>
          <p:nvSpPr>
            <p:cNvPr id="45086" name="AutoShape 4"/>
            <p:cNvSpPr/>
            <p:nvPr/>
          </p:nvSpPr>
          <p:spPr>
            <a:xfrm>
              <a:off x="1382" y="144"/>
              <a:ext cx="3600" cy="576"/>
            </a:xfrm>
            <a:prstGeom prst="flowChartAlternateProcess">
              <a:avLst/>
            </a:prstGeom>
            <a:solidFill>
              <a:srgbClr val="9933FF"/>
            </a:solidFill>
            <a:ln w="9525" cap="flat" cmpd="sng">
              <a:solidFill>
                <a:srgbClr val="CC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endParaRPr lang="zh-CN" altLang="zh-CN" sz="1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2037" name="Text Box 5"/>
            <p:cNvSpPr txBox="1">
              <a:spLocks noChangeArrowheads="1"/>
            </p:cNvSpPr>
            <p:nvPr/>
          </p:nvSpPr>
          <p:spPr bwMode="auto">
            <a:xfrm>
              <a:off x="1470" y="144"/>
              <a:ext cx="3466" cy="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位于欧洲与非洲之间的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地中海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在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不断缩小，</a:t>
              </a:r>
              <a:r>
                <a:rPr kumimoji="1" lang="zh-CN" altLang="en-US" sz="2100" b="1" noProof="0" smtClean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ea typeface="黑体" panose="02010609060101010101" pitchFamily="2" charset="-122"/>
                  <a:cs typeface="+mn-cs"/>
                  <a:sym typeface="+mn-ea"/>
                </a:rPr>
                <a:t>喜马拉雅山脉在不断增高。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+mn-ea"/>
              </a:endParaRPr>
            </a:p>
          </p:txBody>
        </p:sp>
        <p:sp>
          <p:nvSpPr>
            <p:cNvPr id="45088" name="Line 6"/>
            <p:cNvSpPr/>
            <p:nvPr/>
          </p:nvSpPr>
          <p:spPr>
            <a:xfrm flipH="1">
              <a:off x="1872" y="720"/>
              <a:ext cx="1104" cy="1104"/>
            </a:xfrm>
            <a:prstGeom prst="line">
              <a:avLst/>
            </a:prstGeom>
            <a:ln w="38100" cap="flat" cmpd="sng">
              <a:solidFill>
                <a:srgbClr val="CC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1655649" y="3922605"/>
            <a:ext cx="6116120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因为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地中海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两侧的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板块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与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板块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发生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运动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2041" name="Rectangle 9"/>
          <p:cNvSpPr>
            <a:spLocks noChangeArrowheads="1"/>
          </p:cNvSpPr>
          <p:nvPr/>
        </p:nvSpPr>
        <p:spPr bwMode="auto">
          <a:xfrm>
            <a:off x="2303463" y="4251275"/>
            <a:ext cx="1725518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碰撞挤压</a:t>
            </a:r>
            <a:endParaRPr lang="zh-CN" altLang="en-US" sz="27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72042" name="Rectangle 10"/>
          <p:cNvSpPr>
            <a:spLocks noChangeArrowheads="1"/>
          </p:cNvSpPr>
          <p:nvPr/>
        </p:nvSpPr>
        <p:spPr bwMode="auto">
          <a:xfrm>
            <a:off x="6061733" y="3886880"/>
            <a:ext cx="1211078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亚欧</a:t>
            </a:r>
            <a:endParaRPr lang="zh-CN" altLang="en-US" sz="27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72043" name="Rectangle 11"/>
          <p:cNvSpPr>
            <a:spLocks noChangeArrowheads="1"/>
          </p:cNvSpPr>
          <p:nvPr/>
        </p:nvSpPr>
        <p:spPr bwMode="auto">
          <a:xfrm>
            <a:off x="4225468" y="3886880"/>
            <a:ext cx="1211078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700" b="1" dirty="0">
                <a:solidFill>
                  <a:srgbClr val="CC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非洲</a:t>
            </a:r>
            <a:endParaRPr lang="zh-CN" altLang="en-US" sz="2700" b="1" dirty="0">
              <a:solidFill>
                <a:srgbClr val="CC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72044" name="Group 12"/>
          <p:cNvGrpSpPr/>
          <p:nvPr/>
        </p:nvGrpSpPr>
        <p:grpSpPr>
          <a:xfrm>
            <a:off x="2342760" y="1714800"/>
            <a:ext cx="57160" cy="800240"/>
            <a:chOff x="1008" y="1440"/>
            <a:chExt cx="48" cy="672"/>
          </a:xfrm>
        </p:grpSpPr>
        <p:sp>
          <p:nvSpPr>
            <p:cNvPr id="45084" name="Line 13"/>
            <p:cNvSpPr/>
            <p:nvPr/>
          </p:nvSpPr>
          <p:spPr>
            <a:xfrm flipH="1">
              <a:off x="1008" y="1440"/>
              <a:ext cx="48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5085" name="Line 14"/>
            <p:cNvSpPr/>
            <p:nvPr/>
          </p:nvSpPr>
          <p:spPr>
            <a:xfrm flipV="1">
              <a:off x="1008" y="1824"/>
              <a:ext cx="0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grpSp>
        <p:nvGrpSpPr>
          <p:cNvPr id="172047" name="Group 15"/>
          <p:cNvGrpSpPr/>
          <p:nvPr/>
        </p:nvGrpSpPr>
        <p:grpSpPr>
          <a:xfrm>
            <a:off x="2342760" y="1714800"/>
            <a:ext cx="57160" cy="800240"/>
            <a:chOff x="1008" y="1440"/>
            <a:chExt cx="48" cy="672"/>
          </a:xfrm>
        </p:grpSpPr>
        <p:sp>
          <p:nvSpPr>
            <p:cNvPr id="45082" name="Line 16"/>
            <p:cNvSpPr/>
            <p:nvPr/>
          </p:nvSpPr>
          <p:spPr>
            <a:xfrm flipH="1">
              <a:off x="1008" y="1440"/>
              <a:ext cx="48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5083" name="Line 17"/>
            <p:cNvSpPr/>
            <p:nvPr/>
          </p:nvSpPr>
          <p:spPr>
            <a:xfrm flipV="1">
              <a:off x="1008" y="1824"/>
              <a:ext cx="0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grpSp>
        <p:nvGrpSpPr>
          <p:cNvPr id="172050" name="Group 18"/>
          <p:cNvGrpSpPr/>
          <p:nvPr/>
        </p:nvGrpSpPr>
        <p:grpSpPr>
          <a:xfrm>
            <a:off x="2342760" y="1714800"/>
            <a:ext cx="57160" cy="800240"/>
            <a:chOff x="1008" y="1440"/>
            <a:chExt cx="48" cy="672"/>
          </a:xfrm>
        </p:grpSpPr>
        <p:sp>
          <p:nvSpPr>
            <p:cNvPr id="45080" name="Line 19"/>
            <p:cNvSpPr/>
            <p:nvPr/>
          </p:nvSpPr>
          <p:spPr>
            <a:xfrm flipH="1">
              <a:off x="1008" y="1440"/>
              <a:ext cx="48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5081" name="Line 20"/>
            <p:cNvSpPr/>
            <p:nvPr/>
          </p:nvSpPr>
          <p:spPr>
            <a:xfrm flipV="1">
              <a:off x="1008" y="1824"/>
              <a:ext cx="0" cy="288"/>
            </a:xfrm>
            <a:prstGeom prst="line">
              <a:avLst/>
            </a:prstGeom>
            <a:ln w="57150" cap="flat" cmpd="sng">
              <a:solidFill>
                <a:schemeClr val="bg1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grpSp>
        <p:nvGrpSpPr>
          <p:cNvPr id="172053" name="Group 21"/>
          <p:cNvGrpSpPr/>
          <p:nvPr/>
        </p:nvGrpSpPr>
        <p:grpSpPr>
          <a:xfrm>
            <a:off x="2342760" y="1714800"/>
            <a:ext cx="57160" cy="800240"/>
            <a:chOff x="1008" y="1440"/>
            <a:chExt cx="48" cy="672"/>
          </a:xfrm>
        </p:grpSpPr>
        <p:sp>
          <p:nvSpPr>
            <p:cNvPr id="45078" name="Line 22"/>
            <p:cNvSpPr/>
            <p:nvPr/>
          </p:nvSpPr>
          <p:spPr>
            <a:xfrm flipH="1">
              <a:off x="1008" y="1440"/>
              <a:ext cx="48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5079" name="Line 23"/>
            <p:cNvSpPr/>
            <p:nvPr/>
          </p:nvSpPr>
          <p:spPr>
            <a:xfrm flipV="1">
              <a:off x="1008" y="1824"/>
              <a:ext cx="0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sp>
        <p:nvSpPr>
          <p:cNvPr id="172056" name="Oval 24"/>
          <p:cNvSpPr/>
          <p:nvPr/>
        </p:nvSpPr>
        <p:spPr>
          <a:xfrm rot="1106444">
            <a:off x="5047143" y="1813640"/>
            <a:ext cx="1619533" cy="759752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none" anchor="ctr"/>
          <a:p>
            <a:pPr lvl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2057" name="Rectangle 25"/>
          <p:cNvSpPr>
            <a:spLocks noChangeArrowheads="1"/>
          </p:cNvSpPr>
          <p:nvPr/>
        </p:nvSpPr>
        <p:spPr bwMode="auto">
          <a:xfrm>
            <a:off x="1613732" y="3986910"/>
            <a:ext cx="6157800" cy="822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喜马拉雅山脉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是由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en-US" altLang="zh-CN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_____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发生</a:t>
            </a: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_____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1" lang="en-US" altLang="zh-CN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___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运动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形成的。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2061" name="Group 29"/>
          <p:cNvGrpSpPr/>
          <p:nvPr/>
        </p:nvGrpSpPr>
        <p:grpSpPr>
          <a:xfrm rot="1596831">
            <a:off x="5756880" y="1924387"/>
            <a:ext cx="57160" cy="800240"/>
            <a:chOff x="1008" y="1440"/>
            <a:chExt cx="48" cy="672"/>
          </a:xfrm>
        </p:grpSpPr>
        <p:sp>
          <p:nvSpPr>
            <p:cNvPr id="45076" name="Line 30"/>
            <p:cNvSpPr/>
            <p:nvPr/>
          </p:nvSpPr>
          <p:spPr>
            <a:xfrm flipH="1">
              <a:off x="1008" y="1440"/>
              <a:ext cx="48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  <p:sp>
          <p:nvSpPr>
            <p:cNvPr id="45077" name="Line 31"/>
            <p:cNvSpPr/>
            <p:nvPr/>
          </p:nvSpPr>
          <p:spPr>
            <a:xfrm flipV="1">
              <a:off x="1008" y="1824"/>
              <a:ext cx="0" cy="2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pic>
        <p:nvPicPr>
          <p:cNvPr id="172064" name="Picture 32" descr="a2-7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857" y="4516832"/>
            <a:ext cx="378685" cy="2834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33327" y="3986910"/>
            <a:ext cx="918847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b="1" u="sng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cs typeface="+mn-cs"/>
                <a:sym typeface="+mn-ea"/>
              </a:rPr>
              <a:t>亚欧 </a:t>
            </a:r>
            <a:endParaRPr kumimoji="1" lang="zh-CN" altLang="en-US" b="1" u="sng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3353" y="4352734"/>
            <a:ext cx="1492352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b="1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cs typeface="+mn-cs"/>
                <a:sym typeface="+mn-ea"/>
              </a:rPr>
              <a:t>碰撞挤压 </a:t>
            </a:r>
            <a:endParaRPr kumimoji="1" lang="zh-CN" altLang="en-US" b="1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1971" y="3986910"/>
            <a:ext cx="11146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b="1" u="sng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cs typeface="+mn-cs"/>
                <a:sym typeface="+mn-ea"/>
              </a:rPr>
              <a:t>印度洋</a:t>
            </a:r>
            <a:r>
              <a:rPr kumimoji="1" lang="zh-CN" altLang="en-US" sz="1800" b="1" u="sng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cs typeface="+mn-cs"/>
                <a:sym typeface="+mn-ea"/>
              </a:rPr>
              <a:t> </a:t>
            </a:r>
            <a:endParaRPr lang="zh-CN" altLang="en-US" sz="180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7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7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7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7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7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41" grpId="0" bldLvl="0" animBg="1"/>
      <p:bldP spid="172042" grpId="0" bldLvl="0" animBg="1"/>
      <p:bldP spid="172043" grpId="0" bldLvl="0" animBg="1"/>
      <p:bldP spid="172056" grpId="0" bldLvl="0" animBg="1"/>
      <p:bldP spid="172057" grpId="0" bldLvl="0" animBg="1"/>
      <p:bldP spid="3" grpId="0"/>
      <p:bldP spid="5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TextBox 5"/>
          <p:cNvSpPr txBox="1"/>
          <p:nvPr/>
        </p:nvSpPr>
        <p:spPr>
          <a:xfrm>
            <a:off x="5098348" y="928850"/>
            <a:ext cx="2821085" cy="320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5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喜马拉雅山脉形成示意（平面）</a:t>
            </a:r>
            <a:endParaRPr lang="zh-CN" altLang="en-US" sz="15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TextBox 6"/>
          <p:cNvSpPr txBox="1"/>
          <p:nvPr/>
        </p:nvSpPr>
        <p:spPr>
          <a:xfrm>
            <a:off x="1385330" y="928850"/>
            <a:ext cx="2867660" cy="320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5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喜马拉雅山脉形成示意（立体）</a:t>
            </a:r>
            <a:endParaRPr lang="zh-CN" altLang="en-US" sz="15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6869" name="图片 7" descr="1-3-p36喜马拉雅山脉形成示意.jpg"/>
          <p:cNvPicPr>
            <a:picLocks noChangeAspect="1"/>
          </p:cNvPicPr>
          <p:nvPr/>
        </p:nvPicPr>
        <p:blipFill>
          <a:blip r:embed="rId1"/>
          <a:srcRect l="3543" t="4848" r="3780" b="4526"/>
          <a:stretch>
            <a:fillRect/>
          </a:stretch>
        </p:blipFill>
        <p:spPr>
          <a:xfrm>
            <a:off x="1410338" y="1509977"/>
            <a:ext cx="3903552" cy="27901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图片 4" descr="1-3-p36喜马拉雅山脉形成示意平面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255" y="1590953"/>
            <a:ext cx="2268538" cy="2632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 descr="gif0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114320"/>
            <a:ext cx="830011" cy="8300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/>
          <p:nvPr/>
        </p:nvSpPr>
        <p:spPr>
          <a:xfrm>
            <a:off x="1999800" y="37630"/>
            <a:ext cx="5111057" cy="100584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利用板块学说解释为什么板块交界地带多火山和地震？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38916" name="图片 4" descr="1-3-P38世界火山和地震带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142" y="1465678"/>
            <a:ext cx="5688373" cy="342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Box 4"/>
          <p:cNvSpPr txBox="1"/>
          <p:nvPr/>
        </p:nvSpPr>
        <p:spPr>
          <a:xfrm>
            <a:off x="2465654" y="1119146"/>
            <a:ext cx="4213169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六大板块和山系、火山、地震带分布</a:t>
            </a:r>
            <a:endParaRPr lang="zh-CN" altLang="en-US" sz="1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1711142" y="4059745"/>
            <a:ext cx="5515464" cy="10515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板块内部比较稳定，而板块交接地带比较活跃，易发生碰撞挤压，更容易形成火山</a:t>
            </a:r>
            <a:r>
              <a:rPr lang="zh-CN" altLang="en-US" sz="2100" b="1" dirty="0">
                <a:latin typeface="宋体" panose="02010600030101010101" pitchFamily="2" charset="-122"/>
                <a:sym typeface="+mn-ea"/>
              </a:rPr>
              <a:t>地震带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5" descr="1-3-P29六大板块示意图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853" y="294374"/>
            <a:ext cx="6609602" cy="423079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68592" tIns="34296" rIns="68592" bIns="34296" anchor="ctr"/>
          <a:p>
            <a:pPr eaLnBrk="1" hangingPunct="1"/>
            <a:endParaRPr lang="zh-CN" altLang="zh-CN" dirty="0"/>
          </a:p>
        </p:txBody>
      </p:sp>
      <p:pic>
        <p:nvPicPr>
          <p:cNvPr id="51203" name="Picture 3" descr="20094610385677543"/>
          <p:cNvPicPr>
            <a:picLocks noChangeAspect="1"/>
          </p:cNvPicPr>
          <p:nvPr/>
        </p:nvPicPr>
        <p:blipFill>
          <a:blip r:embed="rId1">
            <a:lum bright="-6000" contrast="12000"/>
          </a:blip>
          <a:stretch>
            <a:fillRect/>
          </a:stretch>
        </p:blipFill>
        <p:spPr>
          <a:xfrm>
            <a:off x="1142400" y="384640"/>
            <a:ext cx="6859201" cy="381066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5652" name="Group 4"/>
          <p:cNvGrpSpPr/>
          <p:nvPr/>
        </p:nvGrpSpPr>
        <p:grpSpPr>
          <a:xfrm>
            <a:off x="1831893" y="1168208"/>
            <a:ext cx="2138736" cy="1539748"/>
            <a:chOff x="533" y="1067"/>
            <a:chExt cx="1796" cy="1293"/>
          </a:xfrm>
        </p:grpSpPr>
        <p:sp>
          <p:nvSpPr>
            <p:cNvPr id="155653" name="Text Box 5"/>
            <p:cNvSpPr txBox="1">
              <a:spLocks noChangeArrowheads="1"/>
            </p:cNvSpPr>
            <p:nvPr/>
          </p:nvSpPr>
          <p:spPr bwMode="auto">
            <a:xfrm>
              <a:off x="2030" y="2110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带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4" name="Rectangle 6"/>
            <p:cNvSpPr>
              <a:spLocks noChangeArrowheads="1"/>
            </p:cNvSpPr>
            <p:nvPr/>
          </p:nvSpPr>
          <p:spPr bwMode="auto">
            <a:xfrm>
              <a:off x="533" y="1067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地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5" name="Rectangle 7"/>
            <p:cNvSpPr>
              <a:spLocks noChangeArrowheads="1"/>
            </p:cNvSpPr>
            <p:nvPr/>
          </p:nvSpPr>
          <p:spPr bwMode="auto">
            <a:xfrm>
              <a:off x="851" y="1162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海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6" name="Rectangle 8"/>
            <p:cNvSpPr>
              <a:spLocks noChangeArrowheads="1"/>
            </p:cNvSpPr>
            <p:nvPr/>
          </p:nvSpPr>
          <p:spPr bwMode="auto">
            <a:xfrm>
              <a:off x="1247" y="1253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马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7" name="Rectangle 9"/>
            <p:cNvSpPr>
              <a:spLocks noChangeArrowheads="1"/>
            </p:cNvSpPr>
            <p:nvPr/>
          </p:nvSpPr>
          <p:spPr bwMode="auto">
            <a:xfrm>
              <a:off x="1667" y="1480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火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8" name="Rectangle 10"/>
            <p:cNvSpPr>
              <a:spLocks noChangeArrowheads="1"/>
            </p:cNvSpPr>
            <p:nvPr/>
          </p:nvSpPr>
          <p:spPr bwMode="auto">
            <a:xfrm>
              <a:off x="1713" y="1657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山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59" name="Rectangle 11"/>
            <p:cNvSpPr>
              <a:spLocks noChangeArrowheads="1"/>
            </p:cNvSpPr>
            <p:nvPr/>
          </p:nvSpPr>
          <p:spPr bwMode="auto">
            <a:xfrm>
              <a:off x="1791" y="1797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地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60" name="Rectangle 12"/>
            <p:cNvSpPr>
              <a:spLocks noChangeArrowheads="1"/>
            </p:cNvSpPr>
            <p:nvPr/>
          </p:nvSpPr>
          <p:spPr bwMode="auto">
            <a:xfrm>
              <a:off x="1894" y="1979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震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61" name="Rectangle 13"/>
            <p:cNvSpPr>
              <a:spLocks noChangeArrowheads="1"/>
            </p:cNvSpPr>
            <p:nvPr/>
          </p:nvSpPr>
          <p:spPr bwMode="auto">
            <a:xfrm>
              <a:off x="703" y="1117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中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62" name="Rectangle 14"/>
            <p:cNvSpPr>
              <a:spLocks noChangeArrowheads="1"/>
            </p:cNvSpPr>
            <p:nvPr/>
          </p:nvSpPr>
          <p:spPr bwMode="auto">
            <a:xfrm>
              <a:off x="1123" y="1207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喜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63" name="Rectangle 15"/>
            <p:cNvSpPr>
              <a:spLocks noChangeArrowheads="1"/>
            </p:cNvSpPr>
            <p:nvPr/>
          </p:nvSpPr>
          <p:spPr bwMode="auto">
            <a:xfrm>
              <a:off x="1383" y="1298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拉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5664" name="Rectangle 16"/>
            <p:cNvSpPr>
              <a:spLocks noChangeArrowheads="1"/>
            </p:cNvSpPr>
            <p:nvPr/>
          </p:nvSpPr>
          <p:spPr bwMode="auto">
            <a:xfrm>
              <a:off x="1531" y="1385"/>
              <a:ext cx="2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3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雅</a:t>
              </a:r>
              <a:endParaRPr kumimoji="1" lang="zh-CN" altLang="en-US" sz="135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51232" name="Line 17"/>
            <p:cNvSpPr/>
            <p:nvPr/>
          </p:nvSpPr>
          <p:spPr>
            <a:xfrm>
              <a:off x="1066" y="1298"/>
              <a:ext cx="9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/>
              </a:outerShdw>
            </a:effectLst>
          </p:spPr>
        </p:sp>
      </p:grpSp>
      <p:sp>
        <p:nvSpPr>
          <p:cNvPr id="155666" name="Text Box 18"/>
          <p:cNvSpPr txBox="1">
            <a:spLocks noChangeArrowheads="1"/>
          </p:cNvSpPr>
          <p:nvPr/>
        </p:nvSpPr>
        <p:spPr bwMode="auto">
          <a:xfrm>
            <a:off x="5297218" y="2806795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环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67" name="Rectangle 19"/>
          <p:cNvSpPr>
            <a:spLocks noChangeArrowheads="1"/>
          </p:cNvSpPr>
          <p:nvPr/>
        </p:nvSpPr>
        <p:spPr bwMode="auto">
          <a:xfrm>
            <a:off x="6690493" y="2680566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带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68" name="Rectangle 20"/>
          <p:cNvSpPr>
            <a:spLocks noChangeArrowheads="1"/>
          </p:cNvSpPr>
          <p:nvPr/>
        </p:nvSpPr>
        <p:spPr bwMode="auto">
          <a:xfrm>
            <a:off x="6540448" y="2158981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震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69" name="Rectangle 21"/>
          <p:cNvSpPr>
            <a:spLocks noChangeArrowheads="1"/>
          </p:cNvSpPr>
          <p:nvPr/>
        </p:nvSpPr>
        <p:spPr bwMode="auto">
          <a:xfrm>
            <a:off x="6216541" y="1796968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0" name="Rectangle 22"/>
          <p:cNvSpPr>
            <a:spLocks noChangeArrowheads="1"/>
          </p:cNvSpPr>
          <p:nvPr/>
        </p:nvSpPr>
        <p:spPr bwMode="auto">
          <a:xfrm>
            <a:off x="5760452" y="1364695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山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1" name="Rectangle 23"/>
          <p:cNvSpPr>
            <a:spLocks noChangeArrowheads="1"/>
          </p:cNvSpPr>
          <p:nvPr/>
        </p:nvSpPr>
        <p:spPr bwMode="auto">
          <a:xfrm>
            <a:off x="5328180" y="1113430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火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2" name="Rectangle 24"/>
          <p:cNvSpPr>
            <a:spLocks noChangeArrowheads="1"/>
          </p:cNvSpPr>
          <p:nvPr/>
        </p:nvSpPr>
        <p:spPr bwMode="auto">
          <a:xfrm>
            <a:off x="4733953" y="1275383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洋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3" name="Rectangle 25"/>
          <p:cNvSpPr>
            <a:spLocks noChangeArrowheads="1"/>
          </p:cNvSpPr>
          <p:nvPr/>
        </p:nvSpPr>
        <p:spPr bwMode="auto">
          <a:xfrm>
            <a:off x="4463635" y="1816021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平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4" name="Rectangle 26"/>
          <p:cNvSpPr>
            <a:spLocks noChangeArrowheads="1"/>
          </p:cNvSpPr>
          <p:nvPr/>
        </p:nvSpPr>
        <p:spPr bwMode="auto">
          <a:xfrm>
            <a:off x="4787541" y="2356660"/>
            <a:ext cx="41275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太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5" name="Text Box 27"/>
          <p:cNvSpPr txBox="1">
            <a:spLocks noChangeArrowheads="1"/>
          </p:cNvSpPr>
          <p:nvPr/>
        </p:nvSpPr>
        <p:spPr bwMode="auto">
          <a:xfrm>
            <a:off x="3152527" y="86931"/>
            <a:ext cx="3579645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世界两大火山地震带的分布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5676" name="Text Box 28"/>
          <p:cNvSpPr txBox="1">
            <a:spLocks noChangeArrowheads="1"/>
          </p:cNvSpPr>
          <p:nvPr/>
        </p:nvSpPr>
        <p:spPr bwMode="auto">
          <a:xfrm>
            <a:off x="2705964" y="4138147"/>
            <a:ext cx="4071620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地中海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---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喜马拉雅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火山地震带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7" name="Text Box 29"/>
          <p:cNvSpPr txBox="1">
            <a:spLocks noChangeArrowheads="1"/>
          </p:cNvSpPr>
          <p:nvPr/>
        </p:nvSpPr>
        <p:spPr bwMode="auto">
          <a:xfrm>
            <a:off x="2725018" y="4516832"/>
            <a:ext cx="2863850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环太平洋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火山地震带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5678" name="Text Box 30"/>
          <p:cNvSpPr txBox="1">
            <a:spLocks noChangeArrowheads="1"/>
          </p:cNvSpPr>
          <p:nvPr/>
        </p:nvSpPr>
        <p:spPr bwMode="auto">
          <a:xfrm>
            <a:off x="3383548" y="1437336"/>
            <a:ext cx="756180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中国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5679" name="AutoShape 31"/>
          <p:cNvSpPr>
            <a:spLocks noChangeArrowheads="1"/>
          </p:cNvSpPr>
          <p:nvPr/>
        </p:nvSpPr>
        <p:spPr bwMode="auto">
          <a:xfrm>
            <a:off x="4572000" y="1545702"/>
            <a:ext cx="702592" cy="378685"/>
          </a:xfrm>
          <a:prstGeom prst="wedgeRoundRectCallout">
            <a:avLst>
              <a:gd name="adj1" fmla="val -88134"/>
              <a:gd name="adj2" fmla="val -27671"/>
              <a:gd name="adj3" fmla="val 16667"/>
            </a:avLst>
          </a:prstGeom>
          <a:solidFill>
            <a:srgbClr val="FFFFFF"/>
          </a:solidFill>
          <a:ln w="9525">
            <a:solidFill>
              <a:srgbClr val="99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日本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5680" name="AutoShape 32"/>
          <p:cNvSpPr>
            <a:spLocks noChangeArrowheads="1"/>
          </p:cNvSpPr>
          <p:nvPr/>
        </p:nvSpPr>
        <p:spPr bwMode="auto">
          <a:xfrm>
            <a:off x="4031362" y="2031562"/>
            <a:ext cx="702592" cy="378685"/>
          </a:xfrm>
          <a:prstGeom prst="wedgeRoundRectCallout">
            <a:avLst>
              <a:gd name="adj1" fmla="val -51866"/>
              <a:gd name="adj2" fmla="val -88366"/>
              <a:gd name="adj3" fmla="val 16667"/>
            </a:avLst>
          </a:prstGeom>
          <a:solidFill>
            <a:srgbClr val="FFFFFF"/>
          </a:solidFill>
          <a:ln w="9525">
            <a:solidFill>
              <a:srgbClr val="99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台湾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5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5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5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5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5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6" grpId="0" bldLvl="0" animBg="1"/>
      <p:bldP spid="155667" grpId="0" bldLvl="0" animBg="1"/>
      <p:bldP spid="155668" grpId="0" bldLvl="0" animBg="1"/>
      <p:bldP spid="155669" grpId="0" bldLvl="0" animBg="1"/>
      <p:bldP spid="155670" grpId="0" bldLvl="0" animBg="1"/>
      <p:bldP spid="155671" grpId="0" bldLvl="0" animBg="1"/>
      <p:bldP spid="155672" grpId="0" bldLvl="0" animBg="1"/>
      <p:bldP spid="155673" grpId="0" bldLvl="0" animBg="1"/>
      <p:bldP spid="155674" grpId="0" bldLvl="0" animBg="1"/>
      <p:bldP spid="155678" grpId="0" bldLvl="0" animBg="1"/>
      <p:bldP spid="155679" grpId="0" bldLvl="0" animBg="1"/>
      <p:bldP spid="15568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5" name="Group 2"/>
          <p:cNvGrpSpPr/>
          <p:nvPr/>
        </p:nvGrpSpPr>
        <p:grpSpPr>
          <a:xfrm>
            <a:off x="1195988" y="2141119"/>
            <a:ext cx="3970239" cy="3003282"/>
            <a:chOff x="2336" y="1281"/>
            <a:chExt cx="3080" cy="2283"/>
          </a:xfrm>
        </p:grpSpPr>
        <p:pic>
          <p:nvPicPr>
            <p:cNvPr id="52226" name="Picture 3" descr="2"/>
            <p:cNvPicPr>
              <a:picLocks noChangeAspect="1"/>
            </p:cNvPicPr>
            <p:nvPr/>
          </p:nvPicPr>
          <p:blipFill>
            <a:blip r:embed="rId1">
              <a:lum bright="-12000" contrast="23999"/>
            </a:blip>
            <a:stretch>
              <a:fillRect/>
            </a:stretch>
          </p:blipFill>
          <p:spPr>
            <a:xfrm>
              <a:off x="2336" y="1281"/>
              <a:ext cx="3080" cy="22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27" name="Picture 4" descr="000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79" y="2251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2228" name="AutoShape 5"/>
          <p:cNvSpPr/>
          <p:nvPr/>
        </p:nvSpPr>
        <p:spPr>
          <a:xfrm>
            <a:off x="2952467" y="1654068"/>
            <a:ext cx="377495" cy="377494"/>
          </a:xfrm>
          <a:prstGeom prst="wedgeRectCallout">
            <a:avLst>
              <a:gd name="adj1" fmla="val -132648"/>
              <a:gd name="adj2" fmla="val 443375"/>
            </a:avLst>
          </a:prstGeom>
          <a:solidFill>
            <a:srgbClr val="00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 eaLnBrk="1" hangingPunct="1"/>
            <a:endParaRPr lang="zh-CN" altLang="zh-CN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4572000" y="303663"/>
            <a:ext cx="3133083" cy="54864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fontAlgn="base" hangingPunct="1"/>
            <a:r>
              <a:rPr lang="zh-CN" altLang="en-US" sz="3000" b="1" strike="noStrike" noProof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汶川地震</a:t>
            </a:r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的成因</a:t>
            </a:r>
            <a:r>
              <a:rPr lang="en-US" altLang="zh-CN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</a:rPr>
              <a:t>:</a:t>
            </a:r>
            <a:endParaRPr lang="en-US" altLang="zh-CN" sz="3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52230" name="Picture 7" descr="2008051309320384072"/>
          <p:cNvPicPr>
            <a:picLocks noChangeAspect="1"/>
          </p:cNvPicPr>
          <p:nvPr/>
        </p:nvPicPr>
        <p:blipFill>
          <a:blip r:embed="rId3">
            <a:lum bright="-12000" contrast="17999"/>
          </a:blip>
          <a:stretch>
            <a:fillRect/>
          </a:stretch>
        </p:blipFill>
        <p:spPr>
          <a:xfrm>
            <a:off x="1278155" y="33343"/>
            <a:ext cx="3078305" cy="2193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5248393" y="2403102"/>
            <a:ext cx="2618643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地处</a:t>
            </a:r>
            <a:r>
              <a:rPr kumimoji="1" lang="zh-CN" altLang="en-US" sz="3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</a:t>
            </a:r>
            <a:endParaRPr kumimoji="1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</a:t>
            </a:r>
            <a:r>
              <a:rPr kumimoji="1" lang="zh-CN" altLang="en-US" sz="3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板块</a:t>
            </a:r>
            <a:endParaRPr kumimoji="1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交界处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，地</a:t>
            </a:r>
            <a:endParaRPr kumimoji="1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壳比较</a:t>
            </a:r>
            <a:r>
              <a:rPr kumimoji="1" lang="zh-CN" altLang="en-US" sz="3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         </a:t>
            </a:r>
            <a:endParaRPr kumimoji="1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681" name="Rectangle 9"/>
          <p:cNvSpPr>
            <a:spLocks noChangeArrowheads="1"/>
          </p:cNvSpPr>
          <p:nvPr/>
        </p:nvSpPr>
        <p:spPr bwMode="auto">
          <a:xfrm>
            <a:off x="6030771" y="2356660"/>
            <a:ext cx="1026498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亚欧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5652086" y="2842520"/>
            <a:ext cx="1512358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印度洋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6683" name="Rectangle 11"/>
          <p:cNvSpPr>
            <a:spLocks noChangeArrowheads="1"/>
          </p:cNvSpPr>
          <p:nvPr/>
        </p:nvSpPr>
        <p:spPr bwMode="auto">
          <a:xfrm>
            <a:off x="6408265" y="3721355"/>
            <a:ext cx="916942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活跃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4436245" y="1100330"/>
            <a:ext cx="3808285" cy="82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位于</a:t>
            </a:r>
            <a:r>
              <a:rPr kumimoji="1" lang="zh-CN" altLang="en-US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</a:t>
            </a:r>
            <a:endParaRPr kumimoji="1" lang="zh-CN" altLang="en-US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火山地震带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         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685" name="Rectangle 13"/>
          <p:cNvSpPr>
            <a:spLocks noChangeArrowheads="1"/>
          </p:cNvSpPr>
          <p:nvPr/>
        </p:nvSpPr>
        <p:spPr bwMode="auto">
          <a:xfrm>
            <a:off x="5057860" y="1059842"/>
            <a:ext cx="27555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地中海</a:t>
            </a: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--</a:t>
            </a: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喜马拉雅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237" name="Line 14"/>
          <p:cNvSpPr/>
          <p:nvPr/>
        </p:nvSpPr>
        <p:spPr>
          <a:xfrm>
            <a:off x="5059051" y="1437336"/>
            <a:ext cx="2591254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1" grpId="0" bldLvl="0" animBg="1"/>
      <p:bldP spid="156682" grpId="0" bldLvl="0" animBg="1"/>
      <p:bldP spid="156683" grpId="0" bldLvl="0" animBg="1"/>
      <p:bldP spid="15668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6225" y="2184941"/>
            <a:ext cx="2941835" cy="549212"/>
          </a:xfrm>
        </p:spPr>
        <p:txBody>
          <a:bodyPr vert="horz" wrap="square" lIns="68592" tIns="34296" rIns="68592" bIns="34296" numCol="1" anchor="ctr" anchorCtr="0" compatLnSpc="1"/>
          <a:p>
            <a:pPr lvl="0" eaLnBrk="1" fontAlgn="base" hangingPunct="1"/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ea typeface="隶书" panose="02010509060101010101" pitchFamily="49" charset="-122"/>
              </a:rPr>
              <a:t>地震带来的灾害</a:t>
            </a:r>
            <a:endParaRPr lang="zh-CN" altLang="en-US" sz="3000" b="1" strike="noStrike" noProof="1" dirty="0">
              <a:effectLst>
                <a:outerShdw blurRad="38100" dist="38100" dir="2700000">
                  <a:srgbClr val="C0C0C0"/>
                </a:outerShdw>
              </a:effectLst>
              <a:ea typeface="隶书" panose="02010509060101010101" pitchFamily="49" charset="-122"/>
            </a:endParaRPr>
          </a:p>
        </p:txBody>
      </p:sp>
      <p:pic>
        <p:nvPicPr>
          <p:cNvPr id="53250" name="Picture 3" descr="ec08fbbae23691405cf59707b58b8b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988" y="35725"/>
            <a:ext cx="2457880" cy="194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Picture 4" descr="20090513_625a5c1be6ef906bdb33mxWtAc7WOCL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366" y="2734154"/>
            <a:ext cx="3214059" cy="2241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2" name="Picture 5" descr="99a8a7cfce83ef2092457e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452" y="53588"/>
            <a:ext cx="2214950" cy="19779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Picture 6" descr="p217-l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225" y="2734154"/>
            <a:ext cx="3376013" cy="22518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7" descr="20086231025159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233" y="0"/>
            <a:ext cx="1889853" cy="18410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57144" y="2031562"/>
            <a:ext cx="3442461" cy="64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1800"/>
              <a:t>1</a:t>
            </a:r>
            <a:r>
              <a:rPr lang="zh-CN" altLang="en-US" sz="1800"/>
              <a:t>、人员伤亡</a:t>
            </a:r>
            <a:endParaRPr lang="zh-CN" altLang="en-US" sz="1800"/>
          </a:p>
          <a:p>
            <a:r>
              <a:rPr lang="en-US" altLang="zh-CN" sz="1800"/>
              <a:t>2</a:t>
            </a:r>
            <a:r>
              <a:rPr lang="zh-CN" altLang="en-US" sz="1800"/>
              <a:t>、经济财产的损失</a:t>
            </a:r>
            <a:endParaRPr lang="zh-CN" altLang="en-US" sz="1800"/>
          </a:p>
        </p:txBody>
      </p:sp>
    </p:spTree>
  </p:cSld>
  <p:clrMapOvr>
    <a:masterClrMapping/>
  </p:clrMapOvr>
  <p:transition>
    <p:zoom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1547283" y="725485"/>
            <a:ext cx="6078220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看看能否把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鱼、猪、狗、鸡、鸭、老鼠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等填在适当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的括号里，组成动物震前活动谚语：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）搬家往外逃，（         ）惊慌水面跳，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）飞上树，（         ）不下水，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）乱拱，（        ）狂叫。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23" name="Text Box 3"/>
          <p:cNvSpPr txBox="1">
            <a:spLocks noChangeArrowheads="1"/>
          </p:cNvSpPr>
          <p:nvPr/>
        </p:nvSpPr>
        <p:spPr bwMode="auto">
          <a:xfrm>
            <a:off x="1547283" y="303663"/>
            <a:ext cx="1836265" cy="4572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地震前兆：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1600871" y="2463835"/>
            <a:ext cx="3241449" cy="4572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地震时应采取的措施：</a:t>
            </a:r>
            <a:endParaRPr kumimoji="1" lang="zh-CN" altLang="en-US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5" name="Rectangle 5"/>
          <p:cNvSpPr>
            <a:spLocks noChangeArrowheads="1"/>
          </p:cNvSpPr>
          <p:nvPr/>
        </p:nvSpPr>
        <p:spPr bwMode="auto">
          <a:xfrm>
            <a:off x="1817603" y="1330161"/>
            <a:ext cx="868118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老鼠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6" name="Rectangle 6"/>
          <p:cNvSpPr>
            <a:spLocks noChangeArrowheads="1"/>
          </p:cNvSpPr>
          <p:nvPr/>
        </p:nvSpPr>
        <p:spPr bwMode="auto">
          <a:xfrm>
            <a:off x="4739908" y="1373031"/>
            <a:ext cx="534685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鱼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7" name="Rectangle 7"/>
          <p:cNvSpPr>
            <a:spLocks noChangeArrowheads="1"/>
          </p:cNvSpPr>
          <p:nvPr/>
        </p:nvSpPr>
        <p:spPr bwMode="auto">
          <a:xfrm>
            <a:off x="1984319" y="1696938"/>
            <a:ext cx="534685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鸡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4193315" y="1654068"/>
            <a:ext cx="534685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鸭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29" name="Rectangle 9"/>
          <p:cNvSpPr>
            <a:spLocks noChangeArrowheads="1"/>
          </p:cNvSpPr>
          <p:nvPr/>
        </p:nvSpPr>
        <p:spPr bwMode="auto">
          <a:xfrm>
            <a:off x="1979556" y="2031562"/>
            <a:ext cx="534685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猪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30" name="Rectangle 10"/>
          <p:cNvSpPr>
            <a:spLocks noChangeArrowheads="1"/>
          </p:cNvSpPr>
          <p:nvPr/>
        </p:nvSpPr>
        <p:spPr bwMode="auto">
          <a:xfrm>
            <a:off x="3869408" y="2020845"/>
            <a:ext cx="534685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8731" name="Rectangle 11"/>
          <p:cNvSpPr>
            <a:spLocks noChangeArrowheads="1"/>
          </p:cNvSpPr>
          <p:nvPr/>
        </p:nvSpPr>
        <p:spPr bwMode="auto">
          <a:xfrm>
            <a:off x="1547283" y="2994023"/>
            <a:ext cx="6590072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、应立即逃跑、跳楼（        ）</a:t>
            </a:r>
            <a:endParaRPr kumimoji="1" lang="zh-CN" altLang="en-US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、应立即收拾东西离开（       ）</a:t>
            </a:r>
            <a:endParaRPr kumimoji="1" lang="zh-CN" altLang="en-US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、立即躲到坚固的家具底下，就地避震，待主震</a:t>
            </a:r>
            <a:endParaRPr kumimoji="1" lang="zh-CN" altLang="en-US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过后，再有秩序地撤离到室外空旷处。 （       ）</a:t>
            </a:r>
            <a:endParaRPr kumimoji="1" lang="zh-CN" altLang="en-US" sz="2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、立即打电话告诉家人发生地震，然后逃跑</a:t>
            </a:r>
            <a:r>
              <a:rPr kumimoji="1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）</a:t>
            </a:r>
            <a:endParaRPr kumimoji="1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32" name="Text Box 12"/>
          <p:cNvSpPr txBox="1">
            <a:spLocks noChangeArrowheads="1"/>
          </p:cNvSpPr>
          <p:nvPr/>
        </p:nvSpPr>
        <p:spPr bwMode="auto">
          <a:xfrm rot="850031">
            <a:off x="6931041" y="3882117"/>
            <a:ext cx="554928" cy="54864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√</a:t>
            </a:r>
            <a:endParaRPr kumimoji="1" lang="en-US" altLang="zh-CN" sz="3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33" name="Text Box 13"/>
          <p:cNvSpPr txBox="1">
            <a:spLocks noChangeArrowheads="1"/>
          </p:cNvSpPr>
          <p:nvPr/>
        </p:nvSpPr>
        <p:spPr bwMode="auto">
          <a:xfrm>
            <a:off x="4518413" y="2955649"/>
            <a:ext cx="528730" cy="5029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×</a:t>
            </a:r>
            <a:endParaRPr kumimoji="1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34" name="Text Box 14"/>
          <p:cNvSpPr txBox="1">
            <a:spLocks noChangeArrowheads="1"/>
          </p:cNvSpPr>
          <p:nvPr/>
        </p:nvSpPr>
        <p:spPr bwMode="auto">
          <a:xfrm>
            <a:off x="4745862" y="3279555"/>
            <a:ext cx="528730" cy="5029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×</a:t>
            </a:r>
            <a:endParaRPr kumimoji="1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35" name="Text Box 15"/>
          <p:cNvSpPr txBox="1">
            <a:spLocks noChangeArrowheads="1"/>
          </p:cNvSpPr>
          <p:nvPr/>
        </p:nvSpPr>
        <p:spPr bwMode="auto">
          <a:xfrm>
            <a:off x="7067987" y="4246512"/>
            <a:ext cx="528730" cy="5029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×</a:t>
            </a:r>
            <a:endParaRPr kumimoji="1" lang="en-US" altLang="zh-CN" sz="27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736" name="Rectangle 16"/>
          <p:cNvSpPr/>
          <p:nvPr/>
        </p:nvSpPr>
        <p:spPr>
          <a:xfrm>
            <a:off x="3168008" y="3707065"/>
            <a:ext cx="1836265" cy="269128"/>
          </a:xfrm>
          <a:prstGeom prst="rect">
            <a:avLst/>
          </a:prstGeom>
          <a:noFill/>
          <a:ln w="2857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37" name="Rectangle 17"/>
          <p:cNvSpPr/>
          <p:nvPr/>
        </p:nvSpPr>
        <p:spPr>
          <a:xfrm>
            <a:off x="3168008" y="4030972"/>
            <a:ext cx="809767" cy="270319"/>
          </a:xfrm>
          <a:prstGeom prst="rect">
            <a:avLst/>
          </a:prstGeom>
          <a:noFill/>
          <a:ln w="2857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38" name="Rectangle 18"/>
          <p:cNvSpPr/>
          <p:nvPr/>
        </p:nvSpPr>
        <p:spPr>
          <a:xfrm>
            <a:off x="5057860" y="4030972"/>
            <a:ext cx="1350405" cy="270319"/>
          </a:xfrm>
          <a:prstGeom prst="rect">
            <a:avLst/>
          </a:prstGeom>
          <a:noFill/>
          <a:ln w="28575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bldLvl="0" animBg="1"/>
      <p:bldP spid="158725" grpId="0" bldLvl="0" animBg="1"/>
      <p:bldP spid="158726" grpId="0" bldLvl="0" animBg="1"/>
      <p:bldP spid="158727" grpId="0" bldLvl="0" animBg="1"/>
      <p:bldP spid="158728" grpId="0" bldLvl="0" animBg="1"/>
      <p:bldP spid="158729" grpId="0" bldLvl="0" animBg="1"/>
      <p:bldP spid="158730" grpId="0" bldLvl="0" animBg="1"/>
      <p:bldP spid="158731" grpId="0" bldLvl="0" animBg="1"/>
      <p:bldP spid="158732" grpId="0" bldLvl="0" animBg="1"/>
      <p:bldP spid="158733" grpId="0" bldLvl="0" animBg="1"/>
      <p:bldP spid="158734" grpId="0" bldLvl="0" animBg="1"/>
      <p:bldP spid="158735" grpId="0" bldLvl="0" animBg="1"/>
      <p:bldP spid="158736" grpId="0" bldLvl="0" animBg="1"/>
      <p:bldP spid="158737" grpId="0" bldLvl="0" animBg="1"/>
      <p:bldP spid="15873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3"/>
          <p:cNvSpPr txBox="1"/>
          <p:nvPr/>
        </p:nvSpPr>
        <p:spPr>
          <a:xfrm>
            <a:off x="1631833" y="1931532"/>
            <a:ext cx="485860" cy="144448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海陆变迁</a:t>
            </a:r>
            <a:endParaRPr lang="zh-CN" altLang="en-US" sz="405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1" name="Line 4"/>
          <p:cNvSpPr/>
          <p:nvPr/>
        </p:nvSpPr>
        <p:spPr>
          <a:xfrm>
            <a:off x="2145081" y="2687711"/>
            <a:ext cx="13575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2" name="Line 5"/>
          <p:cNvSpPr/>
          <p:nvPr/>
        </p:nvSpPr>
        <p:spPr>
          <a:xfrm flipH="1">
            <a:off x="2279646" y="1444481"/>
            <a:ext cx="0" cy="2376904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3" name="Line 6"/>
          <p:cNvSpPr/>
          <p:nvPr/>
        </p:nvSpPr>
        <p:spPr>
          <a:xfrm>
            <a:off x="2280836" y="1444481"/>
            <a:ext cx="13456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Text Box 7"/>
          <p:cNvSpPr txBox="1"/>
          <p:nvPr/>
        </p:nvSpPr>
        <p:spPr>
          <a:xfrm>
            <a:off x="2441599" y="2470980"/>
            <a:ext cx="1081277" cy="45847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由陆变海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5" name="Line 8"/>
          <p:cNvSpPr/>
          <p:nvPr/>
        </p:nvSpPr>
        <p:spPr>
          <a:xfrm>
            <a:off x="2280836" y="2687711"/>
            <a:ext cx="13456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6" name="Line 9"/>
          <p:cNvSpPr/>
          <p:nvPr/>
        </p:nvSpPr>
        <p:spPr>
          <a:xfrm>
            <a:off x="2280836" y="3821385"/>
            <a:ext cx="13456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3017" name="Group 10"/>
          <p:cNvGrpSpPr/>
          <p:nvPr/>
        </p:nvGrpSpPr>
        <p:grpSpPr>
          <a:xfrm>
            <a:off x="3522876" y="1444481"/>
            <a:ext cx="323907" cy="2485269"/>
            <a:chOff x="0" y="32"/>
            <a:chExt cx="226" cy="2985"/>
          </a:xfrm>
        </p:grpSpPr>
        <p:sp>
          <p:nvSpPr>
            <p:cNvPr id="43049" name="Line 11"/>
            <p:cNvSpPr/>
            <p:nvPr/>
          </p:nvSpPr>
          <p:spPr>
            <a:xfrm>
              <a:off x="0" y="32"/>
              <a:ext cx="11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0" name="Line 12"/>
            <p:cNvSpPr/>
            <p:nvPr/>
          </p:nvSpPr>
          <p:spPr>
            <a:xfrm>
              <a:off x="0" y="1508"/>
              <a:ext cx="22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1" name="Line 13"/>
            <p:cNvSpPr/>
            <p:nvPr/>
          </p:nvSpPr>
          <p:spPr>
            <a:xfrm>
              <a:off x="0" y="3017"/>
              <a:ext cx="11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018" name="Line 14"/>
          <p:cNvSpPr/>
          <p:nvPr/>
        </p:nvSpPr>
        <p:spPr>
          <a:xfrm flipH="1">
            <a:off x="3683638" y="1444481"/>
            <a:ext cx="1191" cy="2485269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9" name="Line 15"/>
          <p:cNvSpPr/>
          <p:nvPr/>
        </p:nvSpPr>
        <p:spPr>
          <a:xfrm>
            <a:off x="3846783" y="1120575"/>
            <a:ext cx="13575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0" name="Line 16"/>
          <p:cNvSpPr/>
          <p:nvPr/>
        </p:nvSpPr>
        <p:spPr>
          <a:xfrm>
            <a:off x="3846783" y="2673421"/>
            <a:ext cx="13575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1" name="Line 17"/>
          <p:cNvSpPr/>
          <p:nvPr/>
        </p:nvSpPr>
        <p:spPr>
          <a:xfrm flipH="1">
            <a:off x="3846783" y="1120575"/>
            <a:ext cx="0" cy="2971129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2" name="Text Box 18"/>
          <p:cNvSpPr txBox="1"/>
          <p:nvPr/>
        </p:nvSpPr>
        <p:spPr>
          <a:xfrm>
            <a:off x="5088822" y="3443890"/>
            <a:ext cx="378685" cy="12420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人为因素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23" name="Line 19"/>
          <p:cNvSpPr/>
          <p:nvPr/>
        </p:nvSpPr>
        <p:spPr>
          <a:xfrm flipH="1">
            <a:off x="5608025" y="1769578"/>
            <a:ext cx="0" cy="23221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4" name="Line 20"/>
          <p:cNvSpPr/>
          <p:nvPr/>
        </p:nvSpPr>
        <p:spPr>
          <a:xfrm>
            <a:off x="5412728" y="1769578"/>
            <a:ext cx="189343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5" name="Line 21"/>
          <p:cNvSpPr/>
          <p:nvPr/>
        </p:nvSpPr>
        <p:spPr>
          <a:xfrm>
            <a:off x="5474652" y="4070269"/>
            <a:ext cx="13456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3026" name="Group 22"/>
          <p:cNvGrpSpPr/>
          <p:nvPr/>
        </p:nvGrpSpPr>
        <p:grpSpPr>
          <a:xfrm>
            <a:off x="5617552" y="1769578"/>
            <a:ext cx="270320" cy="2310217"/>
            <a:chOff x="0" y="0"/>
            <a:chExt cx="227" cy="1940"/>
          </a:xfrm>
        </p:grpSpPr>
        <p:sp>
          <p:nvSpPr>
            <p:cNvPr id="43045" name="Line 23"/>
            <p:cNvSpPr/>
            <p:nvPr/>
          </p:nvSpPr>
          <p:spPr>
            <a:xfrm>
              <a:off x="0" y="862"/>
              <a:ext cx="113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6" name="Line 24"/>
            <p:cNvSpPr/>
            <p:nvPr/>
          </p:nvSpPr>
          <p:spPr>
            <a:xfrm>
              <a:off x="113" y="0"/>
              <a:ext cx="0" cy="194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7" name="Line 25"/>
            <p:cNvSpPr/>
            <p:nvPr/>
          </p:nvSpPr>
          <p:spPr>
            <a:xfrm>
              <a:off x="113" y="0"/>
              <a:ext cx="11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8" name="Line 26"/>
            <p:cNvSpPr/>
            <p:nvPr/>
          </p:nvSpPr>
          <p:spPr>
            <a:xfrm>
              <a:off x="113" y="1940"/>
              <a:ext cx="114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027" name="Text Box 27"/>
          <p:cNvSpPr txBox="1"/>
          <p:nvPr/>
        </p:nvSpPr>
        <p:spPr>
          <a:xfrm>
            <a:off x="5899780" y="1337306"/>
            <a:ext cx="377494" cy="97172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固定论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28" name="Text Box 28"/>
          <p:cNvSpPr txBox="1"/>
          <p:nvPr/>
        </p:nvSpPr>
        <p:spPr>
          <a:xfrm>
            <a:off x="5899780" y="3497478"/>
            <a:ext cx="377494" cy="97291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活动论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29" name="Line 29"/>
          <p:cNvSpPr/>
          <p:nvPr/>
        </p:nvSpPr>
        <p:spPr>
          <a:xfrm>
            <a:off x="6284418" y="4038117"/>
            <a:ext cx="244121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0" name="Text Box 30"/>
          <p:cNvSpPr txBox="1"/>
          <p:nvPr/>
        </p:nvSpPr>
        <p:spPr>
          <a:xfrm>
            <a:off x="6530921" y="3065205"/>
            <a:ext cx="377494" cy="1782678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大陆漂移</a:t>
            </a:r>
            <a:r>
              <a:rPr lang="zh-CN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31" name="Line 31"/>
          <p:cNvSpPr/>
          <p:nvPr/>
        </p:nvSpPr>
        <p:spPr>
          <a:xfrm>
            <a:off x="6915560" y="4038117"/>
            <a:ext cx="244121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2" name="Text Box 32"/>
          <p:cNvSpPr txBox="1"/>
          <p:nvPr/>
        </p:nvSpPr>
        <p:spPr>
          <a:xfrm>
            <a:off x="7165635" y="3066396"/>
            <a:ext cx="377495" cy="178148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板块运动学说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33" name="Text Box 33"/>
          <p:cNvSpPr txBox="1"/>
          <p:nvPr/>
        </p:nvSpPr>
        <p:spPr>
          <a:xfrm>
            <a:off x="4008736" y="465616"/>
            <a:ext cx="432272" cy="11887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地壳运动</a:t>
            </a:r>
            <a:endParaRPr lang="zh-CN" altLang="en-US" sz="1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34" name="Text Box 34"/>
          <p:cNvSpPr txBox="1"/>
          <p:nvPr/>
        </p:nvSpPr>
        <p:spPr>
          <a:xfrm>
            <a:off x="4008736" y="1985120"/>
            <a:ext cx="432272" cy="17373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1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海平面的变化</a:t>
            </a:r>
            <a:endParaRPr lang="zh-CN" altLang="en-US" sz="1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35" name="Line 35"/>
          <p:cNvSpPr/>
          <p:nvPr/>
        </p:nvSpPr>
        <p:spPr>
          <a:xfrm>
            <a:off x="3846783" y="4077414"/>
            <a:ext cx="1242039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6" name="Line 36"/>
          <p:cNvSpPr/>
          <p:nvPr/>
        </p:nvSpPr>
        <p:spPr>
          <a:xfrm>
            <a:off x="4441008" y="1120575"/>
            <a:ext cx="215541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7" name="Line 37"/>
          <p:cNvSpPr/>
          <p:nvPr/>
        </p:nvSpPr>
        <p:spPr>
          <a:xfrm>
            <a:off x="4441008" y="2675803"/>
            <a:ext cx="215541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8" name="Line 38"/>
          <p:cNvSpPr/>
          <p:nvPr/>
        </p:nvSpPr>
        <p:spPr>
          <a:xfrm flipH="1" flipV="1">
            <a:off x="4656550" y="1120575"/>
            <a:ext cx="0" cy="156713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9" name="Line 39"/>
          <p:cNvSpPr/>
          <p:nvPr/>
        </p:nvSpPr>
        <p:spPr>
          <a:xfrm>
            <a:off x="4656550" y="1714800"/>
            <a:ext cx="432272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40" name="Text Box 40"/>
          <p:cNvSpPr txBox="1"/>
          <p:nvPr/>
        </p:nvSpPr>
        <p:spPr>
          <a:xfrm>
            <a:off x="2441599" y="1228940"/>
            <a:ext cx="1081277" cy="43227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由海变陆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41" name="Text Box 41"/>
          <p:cNvSpPr txBox="1"/>
          <p:nvPr/>
        </p:nvSpPr>
        <p:spPr>
          <a:xfrm>
            <a:off x="2441599" y="3498669"/>
            <a:ext cx="1081277" cy="64662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海陆循环变化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42" name="Text Box 42"/>
          <p:cNvSpPr txBox="1"/>
          <p:nvPr/>
        </p:nvSpPr>
        <p:spPr>
          <a:xfrm>
            <a:off x="5035235" y="1147963"/>
            <a:ext cx="377494" cy="1269428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just" eaLnBrk="1" hangingPunct="1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自然因素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559191" y="416792"/>
            <a:ext cx="2251710" cy="5029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本节知识小结</a:t>
            </a:r>
            <a:endParaRPr kumimoji="0" lang="zh-CN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1771160" y="685920"/>
            <a:ext cx="382972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成语</a:t>
            </a:r>
            <a:r>
              <a:rPr kumimoji="1" lang="en-US" altLang="zh-CN" sz="3600" b="0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3600" b="0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沧海桑田</a:t>
            </a:r>
            <a:endParaRPr kumimoji="1" lang="zh-CN" altLang="en-US" sz="3600" b="0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2056960" y="1383748"/>
            <a:ext cx="5269438" cy="2560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700" b="1">
                <a:effectLst>
                  <a:outerShdw blurRad="38100" dist="38100" dir="2700000">
                    <a:srgbClr val="FFFFFF"/>
                  </a:outerShdw>
                </a:effectLst>
              </a:rPr>
              <a:t>        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沧海桑田，可简称沧桑，出自</a:t>
            </a:r>
            <a:r>
              <a:rPr lang="en-US" altLang="zh-CN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《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神仙传</a:t>
            </a:r>
            <a:r>
              <a:rPr lang="en-US" altLang="zh-CN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·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麻姑</a:t>
            </a:r>
            <a:r>
              <a:rPr lang="en-US" altLang="zh-CN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》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。传说古代有个叫麻姑的仙女，曾经三次看到东海变成桑田。后人以沧海桑田这种海陆的变更，比喻世事变化很大</a:t>
            </a:r>
            <a:r>
              <a:rPr lang="zh-CN" altLang="en-US" sz="2700" dirty="0">
                <a:solidFill>
                  <a:srgbClr val="FF0000"/>
                </a:solidFill>
              </a:rPr>
              <a:t>。</a:t>
            </a:r>
            <a:endParaRPr lang="zh-CN" altLang="en-US" sz="27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1" name="Rectangle 3"/>
          <p:cNvSpPr>
            <a:spLocks noGrp="1" noChangeArrowheads="1"/>
          </p:cNvSpPr>
          <p:nvPr>
            <p:ph type="title"/>
          </p:nvPr>
        </p:nvSpPr>
        <p:spPr>
          <a:xfrm>
            <a:off x="3708646" y="141710"/>
            <a:ext cx="1619533" cy="377495"/>
          </a:xfrm>
          <a:solidFill>
            <a:srgbClr val="FFFFFF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92" tIns="34296" rIns="68592" bIns="34296" numCol="1" anchor="ctr" anchorCtr="0" compatLnSpc="1"/>
          <a:p>
            <a:pPr lvl="0" eaLnBrk="1" fontAlgn="base" hangingPunct="1"/>
            <a:r>
              <a:rPr lang="zh-CN" altLang="en-US" sz="2700" b="1" strike="noStrike" noProof="1" dirty="0">
                <a:solidFill>
                  <a:srgbClr val="FF7C8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彩云" panose="02010800040101010101" pitchFamily="2" charset="-122"/>
              </a:rPr>
              <a:t>课堂练习</a:t>
            </a:r>
            <a:endParaRPr lang="zh-CN" altLang="en-US" sz="2700" b="1" strike="noStrike" noProof="1" dirty="0">
              <a:solidFill>
                <a:srgbClr val="FF7C80"/>
              </a:solidFill>
              <a:effectLst>
                <a:outerShdw blurRad="38100" dist="38100" dir="2700000">
                  <a:srgbClr val="C0C0C0"/>
                </a:outerShdw>
              </a:effectLst>
              <a:ea typeface="华文彩云" panose="02010800040101010101" pitchFamily="2" charset="-122"/>
            </a:endParaRPr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1747343" y="627570"/>
            <a:ext cx="6173280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、造成地球上海陆变迁的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主要原因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、人类的生产和生活活动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、全球气候的变化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、大量的水土变化   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 地壳的变动和海平面的升降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1755679" y="2356660"/>
            <a:ext cx="605657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、板块之间发生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碰撞挤压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时，地表产生的地理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现象是（ 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、形成裂谷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、形成低谷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、形成海洋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、形成高山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1798549" y="3760652"/>
            <a:ext cx="5851755" cy="105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、几乎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全部位于海洋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中的板块是（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、亚欧板块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、美洲板块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、印度洋板块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、太平洋板块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6570218" y="573982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3382358" y="2625788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0777" name="Text Box 9"/>
          <p:cNvSpPr txBox="1">
            <a:spLocks noChangeArrowheads="1"/>
          </p:cNvSpPr>
          <p:nvPr/>
        </p:nvSpPr>
        <p:spPr bwMode="auto">
          <a:xfrm>
            <a:off x="6083168" y="3707065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 bldLvl="0" animBg="1"/>
      <p:bldP spid="160774" grpId="0" bldLvl="0" animBg="1"/>
      <p:bldP spid="160775" grpId="0" bldLvl="0" animBg="1"/>
      <p:bldP spid="160776" grpId="0" bldLvl="0" animBg="1"/>
      <p:bldP spid="16077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5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762824" y="743080"/>
            <a:ext cx="6590072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、经常发生地震的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台湾岛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处在两大板块交界的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地带，这两大板块是（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、亚欧板块与太平洋板块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、亚欧板块与非洲板块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、亚欧板块与印度洋板块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、亚欧板块与美洲板块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1762824" y="2899680"/>
            <a:ext cx="6056579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、下列表述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不符合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板块构造学说的是（ 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、全球共分为六大板块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、板块内部较稳定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、板块与板块交界的地带多火山、地震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、大西洋是板块间相互碰撞形成的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4969738" y="1013400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2823" name="Text Box 7"/>
          <p:cNvSpPr txBox="1">
            <a:spLocks noChangeArrowheads="1"/>
          </p:cNvSpPr>
          <p:nvPr/>
        </p:nvSpPr>
        <p:spPr bwMode="auto">
          <a:xfrm>
            <a:off x="6623806" y="2844901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 bldLvl="0" animBg="1"/>
      <p:bldP spid="162822" grpId="0" bldLvl="0" animBg="1"/>
      <p:bldP spid="16282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1493696" y="724027"/>
            <a:ext cx="650790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、下列表述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不正确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、喜马拉雅山曾是一片汪洋，说明海洋可变为陆地         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、地震、火山活动可在短时间内改变地形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、台湾海峡底部有古代森林遗迹，说明陆也可变为海洋                     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、大地非常坚固、稳定，海陆轮廓自古以来就是这样的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1438918" y="2453117"/>
            <a:ext cx="6562683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日本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是多火山、地震的国家，主要原因是（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、日本国土狭小             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、日本经济发达动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、日本人口众多             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、日本位于板块交界地带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1493696" y="3586790"/>
            <a:ext cx="5851755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8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、板块构造学说认为，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地球岩石圈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、是密不可分的整体      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、是固定不变的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、由板块拼合而成          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、由陆地和海洋组成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4680366" y="670440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7057270" y="2398339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6030771" y="3533203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7345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 bldLvl="0" animBg="1"/>
      <p:bldP spid="163846" grpId="0" bldLvl="0" animBg="1"/>
      <p:bldP spid="163847" grpId="0" bldLvl="0" animBg="1"/>
      <p:bldP spid="163848" grpId="0" bldLvl="0" animBg="1"/>
      <p:bldP spid="16384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3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1640168" y="735935"/>
            <a:ext cx="6173280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9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、在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青藏高原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上发现海陆变迁的证据是（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、青藏高原目前正在不断抬升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、古代书籍记载此处曾经是海洋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、在青藏高原的岩层中发现海洋生物化石   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、南部边缘的喜马拉雅山曾是海洋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869" name="Rectangle 5"/>
          <p:cNvSpPr>
            <a:spLocks noChangeArrowheads="1"/>
          </p:cNvSpPr>
          <p:nvPr/>
        </p:nvSpPr>
        <p:spPr bwMode="auto">
          <a:xfrm>
            <a:off x="1691374" y="2565055"/>
            <a:ext cx="6056579" cy="105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澳大利亚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所处的板块是（ 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、大西洋板块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、印度洋板块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、太平洋板块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、南极洲板块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1691374" y="3648714"/>
            <a:ext cx="5851755" cy="105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11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大陆漂移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的原因是（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、板块运动 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、地震、火山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、人类活动 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、水流冲击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6732172" y="682348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5328180" y="2460262"/>
            <a:ext cx="386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873" name="Text Box 9"/>
          <p:cNvSpPr txBox="1">
            <a:spLocks noChangeArrowheads="1"/>
          </p:cNvSpPr>
          <p:nvPr/>
        </p:nvSpPr>
        <p:spPr bwMode="auto">
          <a:xfrm>
            <a:off x="4787541" y="3595126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 bldLvl="0" animBg="1"/>
      <p:bldP spid="164870" grpId="0" bldLvl="0" animBg="1"/>
      <p:bldP spid="164871" grpId="0" bldLvl="0" animBg="1"/>
      <p:bldP spid="164872" grpId="0" bldLvl="0" animBg="1"/>
      <p:bldP spid="16487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1640168" y="735935"/>
            <a:ext cx="617328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、提出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“大陆漂移假说”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的科学家是（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、赫茨    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、魏格纳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、李四光 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、迪茨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893" name="Text Box 5"/>
          <p:cNvSpPr txBox="1">
            <a:spLocks noChangeArrowheads="1"/>
          </p:cNvSpPr>
          <p:nvPr/>
        </p:nvSpPr>
        <p:spPr bwMode="auto">
          <a:xfrm>
            <a:off x="6336815" y="682348"/>
            <a:ext cx="386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894" name="Text Box 6"/>
          <p:cNvSpPr txBox="1">
            <a:spLocks noChangeArrowheads="1"/>
          </p:cNvSpPr>
          <p:nvPr/>
        </p:nvSpPr>
        <p:spPr bwMode="auto">
          <a:xfrm>
            <a:off x="4754198" y="2139928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5895" name="Group 7"/>
          <p:cNvGrpSpPr/>
          <p:nvPr/>
        </p:nvGrpSpPr>
        <p:grpSpPr>
          <a:xfrm>
            <a:off x="1602061" y="1869608"/>
            <a:ext cx="6103022" cy="2651986"/>
            <a:chOff x="386" y="1570"/>
            <a:chExt cx="5125" cy="2227"/>
          </a:xfrm>
        </p:grpSpPr>
        <p:sp>
          <p:nvSpPr>
            <p:cNvPr id="165896" name="Rectangle 8"/>
            <p:cNvSpPr>
              <a:spLocks noChangeArrowheads="1"/>
            </p:cNvSpPr>
            <p:nvPr/>
          </p:nvSpPr>
          <p:spPr bwMode="auto">
            <a:xfrm>
              <a:off x="425" y="1570"/>
              <a:ext cx="5086" cy="2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13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、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根据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大陆漂移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假说，地球上海陆分布的变化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CC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   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黑体" panose="02010609060101010101" pitchFamily="2" charset="-122"/>
                  <a:cs typeface="+mn-cs"/>
                </a:rPr>
                <a:t>由早到晚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的顺序是（        ）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</a:t>
              </a:r>
              <a:r>
                <a:rPr kumimoji="1" lang="en-US" altLang="zh-CN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A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、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①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② ③</a:t>
              </a:r>
              <a:r>
                <a:rPr kumimoji="1" lang="zh-CN" altLang="en-US" sz="21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           </a:t>
              </a:r>
              <a:r>
                <a:rPr kumimoji="1" lang="en-US" altLang="zh-CN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B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、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② ③</a:t>
              </a:r>
              <a:r>
                <a:rPr kumimoji="1" lang="zh-CN" altLang="en-US" sz="21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①</a:t>
              </a:r>
              <a:endPara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</a:t>
              </a:r>
              <a:r>
                <a:rPr kumimoji="1" lang="en-US" altLang="zh-CN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C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、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①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③</a:t>
              </a:r>
              <a:r>
                <a:rPr kumimoji="1" lang="zh-CN" altLang="en-US" sz="21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②</a:t>
              </a:r>
              <a:r>
                <a:rPr kumimoji="1" lang="zh-CN" altLang="en-US" sz="21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           </a:t>
              </a:r>
              <a:r>
                <a:rPr kumimoji="1" lang="en-US" altLang="zh-CN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D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、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③</a:t>
              </a:r>
              <a:r>
                <a:rPr kumimoji="1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zh-CN" altLang="en-US" sz="21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② ①</a:t>
              </a:r>
              <a:endPara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60424" name="Picture 9"/>
            <p:cNvPicPr>
              <a:picLocks noChangeAspect="1"/>
            </p:cNvPicPr>
            <p:nvPr/>
          </p:nvPicPr>
          <p:blipFill>
            <a:blip r:embed="rId2">
              <a:lum bright="-12000" contrast="23999"/>
            </a:blip>
            <a:stretch>
              <a:fillRect/>
            </a:stretch>
          </p:blipFill>
          <p:spPr>
            <a:xfrm>
              <a:off x="3742" y="2160"/>
              <a:ext cx="1582" cy="8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0425" name="Picture 10"/>
            <p:cNvPicPr>
              <a:picLocks noChangeAspect="1"/>
            </p:cNvPicPr>
            <p:nvPr/>
          </p:nvPicPr>
          <p:blipFill>
            <a:blip r:embed="rId3">
              <a:lum bright="-12000" contrast="23999"/>
            </a:blip>
            <a:stretch>
              <a:fillRect/>
            </a:stretch>
          </p:blipFill>
          <p:spPr>
            <a:xfrm>
              <a:off x="386" y="2240"/>
              <a:ext cx="1587" cy="7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0426" name="Picture 11"/>
            <p:cNvPicPr>
              <a:picLocks noChangeAspect="1"/>
            </p:cNvPicPr>
            <p:nvPr/>
          </p:nvPicPr>
          <p:blipFill>
            <a:blip r:embed="rId4">
              <a:lum bright="-12000" contrast="23999"/>
            </a:blip>
            <a:stretch>
              <a:fillRect/>
            </a:stretch>
          </p:blipFill>
          <p:spPr>
            <a:xfrm>
              <a:off x="2064" y="2160"/>
              <a:ext cx="1587" cy="8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5900" name="Text Box 12"/>
            <p:cNvSpPr txBox="1">
              <a:spLocks noChangeArrowheads="1"/>
            </p:cNvSpPr>
            <p:nvPr/>
          </p:nvSpPr>
          <p:spPr bwMode="auto">
            <a:xfrm>
              <a:off x="431" y="2478"/>
              <a:ext cx="408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①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901" name="Text Box 13"/>
            <p:cNvSpPr txBox="1">
              <a:spLocks noChangeArrowheads="1"/>
            </p:cNvSpPr>
            <p:nvPr/>
          </p:nvSpPr>
          <p:spPr bwMode="auto">
            <a:xfrm>
              <a:off x="2064" y="2462"/>
              <a:ext cx="408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②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902" name="Rectangle 14"/>
            <p:cNvSpPr>
              <a:spLocks noChangeArrowheads="1"/>
            </p:cNvSpPr>
            <p:nvPr/>
          </p:nvSpPr>
          <p:spPr bwMode="auto">
            <a:xfrm>
              <a:off x="3742" y="2432"/>
              <a:ext cx="347" cy="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</a:rPr>
                <a:t>③</a:t>
              </a:r>
              <a:endPara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 bldLvl="0" animBg="1"/>
      <p:bldP spid="16589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1" name="Picture 2" descr="1116113R5N"/>
          <p:cNvPicPr>
            <a:picLocks noChangeAspect="1"/>
          </p:cNvPicPr>
          <p:nvPr/>
        </p:nvPicPr>
        <p:blipFill>
          <a:blip r:embed="rId1">
            <a:lum bright="-6000" contrast="11999"/>
          </a:blip>
          <a:srcRect b="60736"/>
          <a:stretch>
            <a:fillRect/>
          </a:stretch>
        </p:blipFill>
        <p:spPr>
          <a:xfrm>
            <a:off x="1762824" y="33343"/>
            <a:ext cx="5687420" cy="59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1640168" y="843110"/>
            <a:ext cx="6173280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14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、我国是个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多地震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的国家，原因是我国（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、位于亚欧板块内部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、地形多为山地、高原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、地处地壳比较活跃地带   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、在陆地与海洋交界地带                  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7" name="Rectangle 5"/>
          <p:cNvSpPr>
            <a:spLocks noChangeArrowheads="1"/>
          </p:cNvSpPr>
          <p:nvPr/>
        </p:nvSpPr>
        <p:spPr bwMode="auto">
          <a:xfrm>
            <a:off x="1648504" y="2787741"/>
            <a:ext cx="6056579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15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、在寒冷的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南极大陆发现有煤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，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可以解释它的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原理是（        ）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、板块构造学说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、海底扩张学说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、大陆漂移学说             </a:t>
            </a:r>
            <a:r>
              <a:rPr kumimoji="1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、地质力学</a:t>
            </a:r>
            <a:endParaRPr kumimoji="1" lang="zh-CN" altLang="en-US" sz="21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860782" y="789523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3383548" y="3061633"/>
            <a:ext cx="403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endParaRPr kumimoji="1" lang="en-US" altLang="zh-CN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20" name="AutoShape 8">
            <a:hlinkClick r:id="rId2" action="ppaction://hlinksldjump"/>
          </p:cNvPr>
          <p:cNvSpPr/>
          <p:nvPr/>
        </p:nvSpPr>
        <p:spPr>
          <a:xfrm>
            <a:off x="6894125" y="4463244"/>
            <a:ext cx="541830" cy="269128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indent="0" eaLnBrk="1" hangingPunct="1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7" grpId="0" bldLvl="0" animBg="1"/>
      <p:bldP spid="166918" grpId="0" bldLvl="0" animBg="1"/>
      <p:bldP spid="166919" grpId="0" bldLvl="0" animBg="1"/>
      <p:bldP spid="16692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Picture 2" descr="6a06503de9f9b1db9f3d62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0" y="2540"/>
            <a:ext cx="7125335" cy="5138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Text Box 3"/>
          <p:cNvSpPr txBox="1"/>
          <p:nvPr/>
        </p:nvSpPr>
        <p:spPr>
          <a:xfrm>
            <a:off x="1709236" y="141710"/>
            <a:ext cx="5826748" cy="44843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1" hangingPunct="1">
              <a:lnSpc>
                <a:spcPct val="155000"/>
              </a:lnSpc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课下作业</a:t>
            </a:r>
            <a:r>
              <a:rPr lang="zh-CN" altLang="en-US" sz="27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、试用板块构造学说解释下列现象：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）红海不断扩张；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）喜马拉雅山不断升高；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）日本多地震。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en-US" altLang="zh-CN" sz="21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、画六大板块简图，填写板块名称。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课后探究：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1" hangingPunct="1">
              <a:lnSpc>
                <a:spcPct val="155000"/>
              </a:lnSpc>
            </a:pP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根据所学知识预测：未来的世界会变成什么样？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喜马拉雅山脉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412" y="342484"/>
            <a:ext cx="3753507" cy="21101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 descr="喜马拉雅鱼龙化石复原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952" y="3793519"/>
            <a:ext cx="2647223" cy="935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6" descr="喜马拉雅山的海洋生物化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639" y="105508"/>
            <a:ext cx="2647223" cy="154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0" name="Text Box 8"/>
          <p:cNvSpPr txBox="1"/>
          <p:nvPr/>
        </p:nvSpPr>
        <p:spPr>
          <a:xfrm>
            <a:off x="1114296" y="2544097"/>
            <a:ext cx="3930227" cy="2148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sym typeface="+mn-ea"/>
              </a:rPr>
              <a:t>我国地理工作者在喜马拉雅山考察时，发现岩石中含有鱼、海螺、、海藻等海洋生物化石，</a:t>
            </a:r>
            <a:r>
              <a:rPr lang="zh-CN" altLang="en-US" sz="27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说明</a:t>
            </a:r>
            <a:endParaRPr lang="zh-CN" altLang="en-US" sz="27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7298" y="4338444"/>
            <a:ext cx="3220014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这里曾经是海洋。</a:t>
            </a:r>
            <a:endParaRPr lang="zh-CN" altLang="en-US" sz="3000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12292" name="Picture 4" descr="化石"/>
          <p:cNvPicPr>
            <a:picLocks noChangeAspect="1"/>
          </p:cNvPicPr>
          <p:nvPr/>
        </p:nvPicPr>
        <p:blipFill>
          <a:blip r:embed="rId4"/>
          <a:srcRect r="11542"/>
          <a:stretch>
            <a:fillRect/>
          </a:stretch>
        </p:blipFill>
        <p:spPr>
          <a:xfrm>
            <a:off x="5273639" y="1871037"/>
            <a:ext cx="2580536" cy="167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8901" name="Picture 5" descr="东非大裂谷示意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613" y="154332"/>
            <a:ext cx="4739041" cy="483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73687" y="583508"/>
            <a:ext cx="1280160" cy="3978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sym typeface="+mn-ea"/>
              </a:rPr>
              <a:t>东非大裂谷的扩张与红海的变迁</a:t>
            </a:r>
            <a:endParaRPr lang="zh-CN" altLang="en-US" sz="3600" b="1" dirty="0"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2" name="图片 17920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238" y="1386369"/>
            <a:ext cx="5396857" cy="3385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9203" name="矩形 179202"/>
          <p:cNvSpPr/>
          <p:nvPr/>
        </p:nvSpPr>
        <p:spPr>
          <a:xfrm>
            <a:off x="1300781" y="360347"/>
            <a:ext cx="6996146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在我国东海海域的海底，发现人类活动的遗迹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  <a:sym typeface="+mn-ea"/>
              </a:rPr>
              <a:t>在渤海海底发现了长约</a:t>
            </a:r>
            <a:r>
              <a:rPr lang="zh-CN" altLang="zh-CN" b="1" dirty="0">
                <a:latin typeface="宋体" panose="02010600030101010101" pitchFamily="2" charset="-122"/>
                <a:sym typeface="+mn-ea"/>
              </a:rPr>
              <a:t>7</a:t>
            </a:r>
            <a:r>
              <a:rPr lang="en-US" altLang="zh-CN" b="1" dirty="0">
                <a:latin typeface="宋体" panose="02010600030101010101" pitchFamily="2" charset="-122"/>
                <a:sym typeface="+mn-ea"/>
              </a:rPr>
              <a:t> 000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米的海河古河道。</a:t>
            </a:r>
            <a:endParaRPr lang="zh-CN" altLang="en-US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印度海底城市"/>
          <p:cNvPicPr>
            <a:picLocks noChangeAspect="1" noChangeArrowheads="1"/>
          </p:cNvPicPr>
          <p:nvPr/>
        </p:nvPicPr>
        <p:blipFill>
          <a:blip r:embed="rId1"/>
          <a:srcRect l="922" t="1227" r="922" b="2454"/>
          <a:stretch>
            <a:fillRect/>
          </a:stretch>
        </p:blipFill>
        <p:spPr bwMode="auto">
          <a:xfrm>
            <a:off x="1496792" y="106222"/>
            <a:ext cx="3393399" cy="250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6" name="TextBox 4"/>
          <p:cNvSpPr txBox="1"/>
          <p:nvPr/>
        </p:nvSpPr>
        <p:spPr>
          <a:xfrm>
            <a:off x="5229436" y="261983"/>
            <a:ext cx="548640" cy="223393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印度的海底城市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38" name="Picture 3" descr="深沪湾海底古森林遗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160" y="2596493"/>
            <a:ext cx="3572977" cy="2369282"/>
          </a:xfrm>
          <a:prstGeom prst="rect">
            <a:avLst/>
          </a:prstGeom>
          <a:noFill/>
          <a:ln>
            <a:noFill/>
          </a:ln>
        </p:spPr>
      </p:pic>
      <p:sp>
        <p:nvSpPr>
          <p:cNvPr id="14339" name="Text Box 4"/>
          <p:cNvSpPr txBox="1"/>
          <p:nvPr/>
        </p:nvSpPr>
        <p:spPr>
          <a:xfrm>
            <a:off x="1496792" y="3986196"/>
            <a:ext cx="440132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福建深沪湾海底的古森林遗迹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三根大理石株 复制"/>
          <p:cNvPicPr>
            <a:picLocks noChangeAspect="1"/>
          </p:cNvPicPr>
          <p:nvPr>
            <p:ph idx="1"/>
          </p:nvPr>
        </p:nvPicPr>
        <p:blipFill>
          <a:blip r:embed="rId1"/>
          <a:srcRect l="1109" t="5965" r="6958" b="25848"/>
          <a:stretch>
            <a:fillRect/>
          </a:stretch>
        </p:blipFill>
        <p:spPr>
          <a:xfrm>
            <a:off x="1302448" y="1625488"/>
            <a:ext cx="6318562" cy="2812749"/>
          </a:xfrm>
          <a:noFill/>
          <a:ln w="38100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1518227" y="4438474"/>
            <a:ext cx="588748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rPr>
              <a:t>那不勒斯三根大理石柱的升降变化示意图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1200989" y="265794"/>
            <a:ext cx="6742499" cy="1531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我国山东荣成沿海一带，昔日的海滩已高出海平面</a:t>
            </a:r>
            <a:r>
              <a: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20〜40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米。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福建漳州、厦门一带，昔日的海滩也已高出海平面</a:t>
            </a:r>
            <a:r>
              <a: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米左右。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5163</Words>
  <Application>WPS 演示</Application>
  <PresentationFormat>在屏幕上显示</PresentationFormat>
  <Paragraphs>638</Paragraphs>
  <Slides>46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微软雅黑</vt:lpstr>
      <vt:lpstr>黑体</vt:lpstr>
      <vt:lpstr>Tahoma</vt:lpstr>
      <vt:lpstr>隶书</vt:lpstr>
      <vt:lpstr>Comic Sans MS</vt:lpstr>
      <vt:lpstr>Symbol</vt:lpstr>
      <vt:lpstr>华文新魏</vt:lpstr>
      <vt:lpstr>华文行楷</vt:lpstr>
      <vt:lpstr>Verdana</vt:lpstr>
      <vt:lpstr>Franklin Gothic Medium</vt:lpstr>
      <vt:lpstr>华文隶书</vt:lpstr>
      <vt:lpstr>楷体_GB2312</vt:lpstr>
      <vt:lpstr>华文彩云</vt:lpstr>
      <vt:lpstr>新宋体</vt:lpstr>
      <vt:lpstr>默认设计模板</vt:lpstr>
      <vt:lpstr>Paint.Picture</vt:lpstr>
      <vt:lpstr>Photoshop.Image.10</vt:lpstr>
      <vt:lpstr>Photoshop.Image.10</vt:lpstr>
      <vt:lpstr>思考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荷兰是世界著名的“低地国”，全国1/4的陆地低于海平面，属于地狭人稠，荷兰人民为了扩大陆地面积，利用填海大坝围海造陆，使国家本土面积扩大了几百倍。</vt:lpstr>
      <vt:lpstr>PowerPoint 演示文稿</vt:lpstr>
      <vt:lpstr>PowerPoint 演示文稿</vt:lpstr>
      <vt:lpstr>你支持哪种观点？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证据2——古老地层的相似性</vt:lpstr>
      <vt:lpstr>证据3——动物的相似性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地震带来的灾害</vt:lpstr>
      <vt:lpstr>PowerPoint 演示文稿</vt:lpstr>
      <vt:lpstr>PowerPoint 演示文稿</vt:lpstr>
      <vt:lpstr>课堂练习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思  考  题： </dc:title>
  <dc:creator>tangxiumei </dc:creator>
  <cp:lastModifiedBy>lenovo</cp:lastModifiedBy>
  <cp:revision>182</cp:revision>
  <dcterms:created xsi:type="dcterms:W3CDTF">2003-10-13T12:10:00Z</dcterms:created>
  <dcterms:modified xsi:type="dcterms:W3CDTF">2016-11-22T09:22:03Z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