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256" r:id="rId2"/>
    <p:sldId id="311" r:id="rId3"/>
    <p:sldId id="312" r:id="rId4"/>
    <p:sldId id="313" r:id="rId5"/>
    <p:sldId id="257" r:id="rId6"/>
    <p:sldId id="310" r:id="rId7"/>
    <p:sldId id="259" r:id="rId8"/>
    <p:sldId id="270" r:id="rId9"/>
    <p:sldId id="271" r:id="rId10"/>
    <p:sldId id="272" r:id="rId11"/>
    <p:sldId id="273" r:id="rId12"/>
    <p:sldId id="274" r:id="rId13"/>
    <p:sldId id="305" r:id="rId14"/>
    <p:sldId id="306" r:id="rId15"/>
    <p:sldId id="275" r:id="rId16"/>
    <p:sldId id="284" r:id="rId17"/>
    <p:sldId id="283" r:id="rId18"/>
    <p:sldId id="261" r:id="rId19"/>
    <p:sldId id="301" r:id="rId20"/>
    <p:sldId id="302" r:id="rId21"/>
    <p:sldId id="262" r:id="rId22"/>
    <p:sldId id="282" r:id="rId23"/>
    <p:sldId id="260" r:id="rId24"/>
    <p:sldId id="263" r:id="rId25"/>
    <p:sldId id="285" r:id="rId26"/>
    <p:sldId id="264" r:id="rId27"/>
    <p:sldId id="280" r:id="rId28"/>
    <p:sldId id="265" r:id="rId29"/>
    <p:sldId id="281" r:id="rId30"/>
    <p:sldId id="276" r:id="rId31"/>
    <p:sldId id="258" r:id="rId32"/>
    <p:sldId id="309" r:id="rId33"/>
    <p:sldId id="278" r:id="rId34"/>
    <p:sldId id="286" r:id="rId35"/>
    <p:sldId id="266" r:id="rId36"/>
    <p:sldId id="287" r:id="rId37"/>
    <p:sldId id="289" r:id="rId38"/>
    <p:sldId id="290" r:id="rId39"/>
    <p:sldId id="292" r:id="rId40"/>
    <p:sldId id="288" r:id="rId41"/>
    <p:sldId id="291" r:id="rId42"/>
    <p:sldId id="293" r:id="rId43"/>
    <p:sldId id="295" r:id="rId44"/>
    <p:sldId id="294" r:id="rId45"/>
    <p:sldId id="296" r:id="rId46"/>
    <p:sldId id="297" r:id="rId47"/>
    <p:sldId id="267" r:id="rId48"/>
    <p:sldId id="300" r:id="rId49"/>
    <p:sldId id="303" r:id="rId50"/>
    <p:sldId id="279" r:id="rId51"/>
    <p:sldId id="298" r:id="rId52"/>
    <p:sldId id="269" r:id="rId53"/>
    <p:sldId id="308" r:id="rId54"/>
    <p:sldId id="299" r:id="rId55"/>
    <p:sldId id="304" r:id="rId56"/>
    <p:sldId id="307" r:id="rId5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2123"/>
    <a:srgbClr val="232929"/>
    <a:srgbClr val="7A0B18"/>
    <a:srgbClr val="0070C0"/>
    <a:srgbClr val="FFF2DA"/>
    <a:srgbClr val="591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18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C7B396F-EFA8-4B39-B3B3-7B5123F04E52}" type="datetimeFigureOut">
              <a:rPr lang="zh-CN" altLang="en-US"/>
              <a:pPr>
                <a:defRPr/>
              </a:pPr>
              <a:t>2016/9/26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609F2D1-5921-450B-BCA0-B7E452A13E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smtClean="0">
                <a:latin typeface="+mn-ea"/>
              </a:rPr>
              <a:t>1</a:t>
            </a:r>
            <a:r>
              <a:rPr lang="zh-CN" altLang="en-US" dirty="0" smtClean="0">
                <a:latin typeface="+mn-ea"/>
              </a:rPr>
              <a:t>、气温从低纬度向两极有什么变化规律？为什么？</a:t>
            </a:r>
            <a:endParaRPr lang="en-US" altLang="zh-CN" dirty="0" smtClean="0">
              <a:latin typeface="+mn-ea"/>
            </a:endParaRPr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423600-5868-4D0E-BAED-74F1B19C6C3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【</a:t>
            </a:r>
            <a:r>
              <a:rPr lang="zh-CN" altLang="en-US" smtClean="0"/>
              <a:t>过渡</a:t>
            </a:r>
            <a:r>
              <a:rPr lang="en-US" altLang="zh-CN" smtClean="0"/>
              <a:t>】</a:t>
            </a:r>
            <a:r>
              <a:rPr lang="zh-CN" altLang="en-US" smtClean="0"/>
              <a:t>在纬度位置和海陆位置相同的情况下，不同的地方气温是不是完全相等呢？</a:t>
            </a:r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E7CB04-4FE0-457F-BF19-DF08AE8AAB4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找出图中位于南回归线附近的伊尼扬巴内（位于大陆东岸，东临印度洋）、鲸湾港（位于大陆西岸，西临大西洋），这两处纬度位置和海陆位置（沿海）相当，但夏季时伊尼扬巴内比鲸湾港高</a:t>
            </a:r>
            <a:r>
              <a:rPr lang="en-US" altLang="zh-CN" smtClean="0"/>
              <a:t>9</a:t>
            </a:r>
            <a:r>
              <a:rPr lang="en-US" altLang="zh-CN" smtClean="0">
                <a:latin typeface="宋体" charset="-122"/>
              </a:rPr>
              <a:t>℃</a:t>
            </a:r>
            <a:r>
              <a:rPr lang="zh-CN" altLang="en-US" smtClean="0">
                <a:latin typeface="宋体" charset="-122"/>
              </a:rPr>
              <a:t>，冬季时伊尼扬巴内比鲸湾满港高</a:t>
            </a:r>
            <a:r>
              <a:rPr lang="en-US" altLang="zh-CN" smtClean="0">
                <a:latin typeface="宋体" charset="-122"/>
              </a:rPr>
              <a:t>7℃</a:t>
            </a:r>
            <a:r>
              <a:rPr lang="zh-CN" altLang="en-US" smtClean="0">
                <a:latin typeface="宋体" charset="-122"/>
              </a:rPr>
              <a:t>，是什么原因导致伊尼扬巴内气温始终远远高于鲸湾港呢？继续观察图例 ，伊尼扬巴内沿岸有暖流经过，而鲸湾港有寒流经过。</a:t>
            </a:r>
            <a:endParaRPr lang="zh-CN" altLang="en-US" smtClean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94B5BB-715C-4CC4-A6D0-C8CC694B2D9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3B3BA-4AE4-4FDD-AE86-4B1DC1404E09}" type="datetimeFigureOut">
              <a:rPr lang="zh-CN" altLang="en-US"/>
              <a:pPr>
                <a:defRPr/>
              </a:pPr>
              <a:t>2016/9/26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6CFE5-AFEC-4739-B06F-9575C6A778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570A5-F900-4AF5-8ED3-6CAC95315607}" type="datetimeFigureOut">
              <a:rPr lang="zh-CN" altLang="en-US"/>
              <a:pPr>
                <a:defRPr/>
              </a:pPr>
              <a:t>2016/9/26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84BAF-E297-4631-9603-712F588A9B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85947-A1AC-49C0-8C21-DC11CA23693C}" type="datetimeFigureOut">
              <a:rPr lang="zh-CN" altLang="en-US"/>
              <a:pPr>
                <a:defRPr/>
              </a:pPr>
              <a:t>2016/9/26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5E0C4-B564-4EC9-845B-DA4738C0F1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B35C4-BAAD-426B-9830-41D2A5A2EE15}" type="datetimeFigureOut">
              <a:rPr lang="zh-CN" altLang="en-US"/>
              <a:pPr>
                <a:defRPr/>
              </a:pPr>
              <a:t>2016/9/26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36658-CA81-4153-B579-8AB4777C18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B6D42-381C-4491-A62C-403ABD8FDF7F}" type="datetimeFigureOut">
              <a:rPr lang="zh-CN" altLang="en-US"/>
              <a:pPr>
                <a:defRPr/>
              </a:pPr>
              <a:t>2016/9/26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F23AE-80F7-4447-9FCE-F83B883A49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15C12-E125-42EF-9EF8-4C1C9713FAFC}" type="datetimeFigureOut">
              <a:rPr lang="zh-CN" altLang="en-US"/>
              <a:pPr>
                <a:defRPr/>
              </a:pPr>
              <a:t>2016/9/26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24EBC-499F-4BA5-9627-B4468FD827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3815F-F06F-47BC-A36E-0D4F668455C1}" type="datetimeFigureOut">
              <a:rPr lang="zh-CN" altLang="en-US"/>
              <a:pPr>
                <a:defRPr/>
              </a:pPr>
              <a:t>2016/9/26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A9CC5-B9CB-434B-BE0A-E6E1A85A36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 userDrawn="1"/>
        </p:nvSpPr>
        <p:spPr>
          <a:xfrm>
            <a:off x="449263" y="-6350"/>
            <a:ext cx="325437" cy="457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89411"/>
            <a:ext cx="10515600" cy="444772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C4DEC-A599-4AAE-84E0-5E3252E36A53}" type="datetimeFigureOut">
              <a:rPr lang="zh-CN" altLang="en-US"/>
              <a:pPr>
                <a:defRPr/>
              </a:pPr>
              <a:t>2016/9/26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1C0F8-4640-4250-BEDA-E3FD7932A7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D2985-489E-45D2-8025-C67797204282}" type="datetimeFigureOut">
              <a:rPr lang="zh-CN" altLang="en-US"/>
              <a:pPr>
                <a:defRPr/>
              </a:pPr>
              <a:t>2016/9/26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B947E-AB2F-4E3A-BD83-063774916B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FA772-DFF7-40B2-B376-6DC01DF62D31}" type="datetimeFigureOut">
              <a:rPr lang="zh-CN" altLang="en-US"/>
              <a:pPr>
                <a:defRPr/>
              </a:pPr>
              <a:t>2016/9/26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3347E-DC15-4319-B8EB-244746B432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221E9-49C6-4485-BBDB-B23CCFD4BC12}" type="datetimeFigureOut">
              <a:rPr lang="zh-CN" altLang="en-US"/>
              <a:pPr>
                <a:defRPr/>
              </a:pPr>
              <a:t>2016/9/26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3FCEE-25D4-4913-8EA8-B1908B7E93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B0C31A7-4B61-4BDC-BB56-60A3EB0D81BD}" type="datetimeFigureOut">
              <a:rPr lang="zh-CN" altLang="en-US"/>
              <a:pPr>
                <a:defRPr/>
              </a:pPr>
              <a:t>2016/9/26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398F2AB-596E-4CC9-BD80-1C32BD80F8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60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华康俪金黑W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itchFamily="34" charset="0"/>
          <a:ea typeface="华康俪金黑W8"/>
          <a:cs typeface="华康俪金黑W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itchFamily="34" charset="0"/>
          <a:ea typeface="华康俪金黑W8"/>
          <a:cs typeface="华康俪金黑W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itchFamily="34" charset="0"/>
          <a:ea typeface="华康俪金黑W8"/>
          <a:cs typeface="华康俪金黑W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itchFamily="34" charset="0"/>
          <a:ea typeface="华康俪金黑W8"/>
          <a:cs typeface="华康俪金黑W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itchFamily="34" charset="0"/>
          <a:ea typeface="华康俪金黑W8"/>
          <a:cs typeface="华康俪金黑W8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itchFamily="34" charset="0"/>
          <a:ea typeface="华康俪金黑W8"/>
          <a:cs typeface="华康俪金黑W8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itchFamily="34" charset="0"/>
          <a:ea typeface="华康俪金黑W8"/>
          <a:cs typeface="华康俪金黑W8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itchFamily="34" charset="0"/>
          <a:ea typeface="华康俪金黑W8"/>
          <a:cs typeface="华康俪金黑W8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news.163.com/06/0207/09/29BNF7UF0001125G.html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318000"/>
            <a:ext cx="12192000" cy="2082800"/>
          </a:xfrm>
          <a:prstGeom prst="rect">
            <a:avLst/>
          </a:prstGeom>
          <a:solidFill>
            <a:srgbClr val="172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16200" y="4502150"/>
            <a:ext cx="6959600" cy="1103313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chemeClr val="bg1"/>
                </a:solidFill>
              </a:rPr>
              <a:t>世界的气温和降水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67225" y="5691188"/>
            <a:ext cx="3257550" cy="561975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chemeClr val="bg1"/>
                </a:solidFill>
              </a:rPr>
              <a:t>第二章  世界气候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6" descr="2-1-p07世界1月平均气温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2888" y="1096963"/>
            <a:ext cx="10142537" cy="537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746125" y="260350"/>
            <a:ext cx="10606088" cy="1039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fontAlgn="auto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读图判断南北半球的等温线哪一个稀疏，哪一个密集，这说明了什么问题？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83738" y="2871788"/>
            <a:ext cx="1416050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n-ea"/>
                <a:ea typeface="+mn-ea"/>
              </a:rPr>
              <a:t>北回归线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209675" y="4957763"/>
            <a:ext cx="1416050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n-ea"/>
                <a:ea typeface="+mn-ea"/>
              </a:rPr>
              <a:t>南回归线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0" y="2872359"/>
            <a:ext cx="12192000" cy="2547820"/>
            <a:chOff x="0" y="2872359"/>
            <a:chExt cx="12192000" cy="2547820"/>
          </a:xfrm>
          <a:solidFill>
            <a:schemeClr val="accent5">
              <a:lumMod val="50000"/>
            </a:schemeClr>
          </a:solidFill>
        </p:grpSpPr>
        <p:sp>
          <p:nvSpPr>
            <p:cNvPr id="2" name="矩形 1"/>
            <p:cNvSpPr/>
            <p:nvPr/>
          </p:nvSpPr>
          <p:spPr>
            <a:xfrm>
              <a:off x="0" y="2872359"/>
              <a:ext cx="12192000" cy="25478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71267" y="3400913"/>
              <a:ext cx="11249465" cy="138499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indent="4572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+mn-ea"/>
                  <a:ea typeface="+mn-ea"/>
                </a:rPr>
                <a:t>等温线大致与纬线平行，北半球等温线密集，南北温差大；南半球等温线稀疏，南北温差小。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>
          <a:xfrm>
            <a:off x="838200" y="188913"/>
            <a:ext cx="10515600" cy="444500"/>
          </a:xfrm>
        </p:spPr>
        <p:txBody>
          <a:bodyPr/>
          <a:lstStyle/>
          <a:p>
            <a:pPr eaLnBrk="1" hangingPunct="1"/>
            <a:r>
              <a:rPr lang="zh-CN" altLang="en-US" smtClean="0"/>
              <a:t>活动探究</a:t>
            </a:r>
            <a:r>
              <a:rPr lang="en-US" altLang="zh-CN" smtClean="0"/>
              <a:t>2——</a:t>
            </a:r>
            <a:r>
              <a:rPr lang="zh-CN" altLang="en-US" smtClean="0"/>
              <a:t>世界</a:t>
            </a:r>
            <a:r>
              <a:rPr lang="en-US" altLang="zh-CN" smtClean="0"/>
              <a:t>7</a:t>
            </a:r>
            <a:r>
              <a:rPr lang="zh-CN" altLang="en-US" smtClean="0"/>
              <a:t>月平均气温分布规律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38200" y="1614488"/>
            <a:ext cx="10979150" cy="31543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fontAlgn="auto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读</a:t>
            </a:r>
            <a:r>
              <a:rPr lang="en-US" altLang="zh-CN" sz="2800" dirty="0">
                <a:latin typeface="+mn-ea"/>
                <a:ea typeface="+mn-ea"/>
              </a:rPr>
              <a:t>P</a:t>
            </a:r>
            <a:r>
              <a:rPr lang="en-US" altLang="zh-CN" sz="2800" baseline="-25000" dirty="0">
                <a:latin typeface="+mn-ea"/>
                <a:ea typeface="+mn-ea"/>
              </a:rPr>
              <a:t>34</a:t>
            </a:r>
            <a:r>
              <a:rPr lang="zh-CN" altLang="en-US" sz="2800" dirty="0">
                <a:latin typeface="+mn-ea"/>
                <a:ea typeface="+mn-ea"/>
              </a:rPr>
              <a:t>图</a:t>
            </a:r>
            <a:r>
              <a:rPr lang="en-US" altLang="zh-CN" sz="2800" dirty="0">
                <a:latin typeface="+mn-ea"/>
                <a:ea typeface="+mn-ea"/>
              </a:rPr>
              <a:t>C</a:t>
            </a:r>
            <a:r>
              <a:rPr lang="zh-CN" altLang="en-US" sz="2800" dirty="0">
                <a:latin typeface="+mn-ea"/>
                <a:ea typeface="+mn-ea"/>
              </a:rPr>
              <a:t>，回答下列问题：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1</a:t>
            </a:r>
            <a:r>
              <a:rPr lang="zh-CN" altLang="en-US" sz="2800" dirty="0">
                <a:latin typeface="+mn-ea"/>
                <a:ea typeface="+mn-ea"/>
              </a:rPr>
              <a:t>、对照图例，在图中找出气温在</a:t>
            </a:r>
            <a:r>
              <a:rPr lang="en-US" altLang="zh-CN" sz="2800" dirty="0">
                <a:latin typeface="+mn-ea"/>
                <a:ea typeface="+mn-ea"/>
              </a:rPr>
              <a:t>20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r>
              <a:rPr lang="zh-CN" altLang="en-US" sz="2800" dirty="0">
                <a:latin typeface="+mn-ea"/>
                <a:ea typeface="+mn-ea"/>
              </a:rPr>
              <a:t>以上地区的分布范围。气温在</a:t>
            </a:r>
            <a:r>
              <a:rPr lang="en-US" altLang="zh-CN" sz="2800" dirty="0">
                <a:latin typeface="+mn-ea"/>
                <a:ea typeface="+mn-ea"/>
              </a:rPr>
              <a:t>30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r>
              <a:rPr lang="zh-CN" altLang="en-US" sz="2800" dirty="0">
                <a:latin typeface="+mn-ea"/>
                <a:ea typeface="+mn-ea"/>
              </a:rPr>
              <a:t>以上的地区分布的纬度范围。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2</a:t>
            </a:r>
            <a:r>
              <a:rPr lang="zh-CN" altLang="en-US" sz="2800" dirty="0">
                <a:latin typeface="+mn-ea"/>
                <a:ea typeface="+mn-ea"/>
              </a:rPr>
              <a:t>、找出气温在</a:t>
            </a:r>
            <a:r>
              <a:rPr lang="en-US" altLang="zh-CN" sz="2800" dirty="0">
                <a:latin typeface="+mn-ea"/>
                <a:ea typeface="+mn-ea"/>
              </a:rPr>
              <a:t>0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r>
              <a:rPr lang="zh-CN" altLang="en-US" sz="2800" dirty="0">
                <a:latin typeface="+mn-ea"/>
                <a:ea typeface="+mn-ea"/>
              </a:rPr>
              <a:t>以下的地区。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3</a:t>
            </a:r>
            <a:r>
              <a:rPr lang="zh-CN" altLang="en-US" sz="2800" dirty="0">
                <a:latin typeface="+mn-ea"/>
                <a:ea typeface="+mn-ea"/>
              </a:rPr>
              <a:t>、读图判断南北半球的等温线疏密程度，这说明了什么问题？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74713" y="1009650"/>
            <a:ext cx="10096500" cy="551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735013" y="138113"/>
            <a:ext cx="10979150" cy="1039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fontAlgn="auto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对照图例，在图中找出气温在</a:t>
            </a:r>
            <a:r>
              <a:rPr lang="en-US" altLang="zh-CN" sz="2800" dirty="0">
                <a:latin typeface="+mn-ea"/>
                <a:ea typeface="+mn-ea"/>
              </a:rPr>
              <a:t>20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r>
              <a:rPr lang="zh-CN" altLang="en-US" sz="2800" dirty="0">
                <a:latin typeface="+mn-ea"/>
                <a:ea typeface="+mn-ea"/>
              </a:rPr>
              <a:t>以上地区的分布范围。气温在</a:t>
            </a:r>
            <a:r>
              <a:rPr lang="en-US" altLang="zh-CN" sz="2800" dirty="0">
                <a:latin typeface="+mn-ea"/>
                <a:ea typeface="+mn-ea"/>
              </a:rPr>
              <a:t>30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r>
              <a:rPr lang="zh-CN" altLang="en-US" sz="2800" dirty="0">
                <a:latin typeface="+mn-ea"/>
                <a:ea typeface="+mn-ea"/>
              </a:rPr>
              <a:t>以上的地区分布的纬度范围。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21075" y="3765550"/>
            <a:ext cx="4803775" cy="523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n-ea"/>
                <a:ea typeface="+mn-ea"/>
              </a:rPr>
              <a:t>40ºN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ea typeface="+mn-ea"/>
              </a:rPr>
              <a:t>至南回归线之间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ea typeface="+mn-ea"/>
              </a:rPr>
              <a:t>&gt;20</a:t>
            </a:r>
            <a:r>
              <a: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℃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90763" y="2905125"/>
            <a:ext cx="1230312" cy="523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n-ea"/>
                <a:ea typeface="+mn-ea"/>
              </a:rPr>
              <a:t>&gt;30</a:t>
            </a:r>
            <a:r>
              <a: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7750" y="1000125"/>
            <a:ext cx="10096500" cy="551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1255713" y="346075"/>
            <a:ext cx="5022850" cy="565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fontAlgn="auto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找出气温在</a:t>
            </a:r>
            <a:r>
              <a:rPr lang="en-US" altLang="zh-CN" sz="2800" dirty="0">
                <a:latin typeface="+mn-ea"/>
                <a:ea typeface="+mn-ea"/>
              </a:rPr>
              <a:t>0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r>
              <a:rPr lang="zh-CN" altLang="en-US" sz="2800" dirty="0">
                <a:latin typeface="+mn-ea"/>
                <a:ea typeface="+mn-ea"/>
              </a:rPr>
              <a:t>以下的地区。</a:t>
            </a:r>
            <a:endParaRPr lang="en-US" altLang="zh-CN" sz="2800" dirty="0">
              <a:latin typeface="+mn-ea"/>
              <a:ea typeface="+mn-ea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206875" y="5618163"/>
            <a:ext cx="1198563" cy="698500"/>
            <a:chOff x="4206238" y="5815533"/>
            <a:chExt cx="1199367" cy="697808"/>
          </a:xfrm>
        </p:grpSpPr>
        <p:sp>
          <p:nvSpPr>
            <p:cNvPr id="5" name="文本框 4"/>
            <p:cNvSpPr txBox="1"/>
            <p:nvPr/>
          </p:nvSpPr>
          <p:spPr>
            <a:xfrm>
              <a:off x="4206238" y="5815533"/>
              <a:ext cx="1199367" cy="52335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bg1"/>
                  </a:solidFill>
                  <a:latin typeface="+mn-ea"/>
                  <a:ea typeface="+mn-ea"/>
                </a:rPr>
                <a:t>&lt;0</a:t>
              </a:r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℃</a:t>
              </a:r>
              <a:endParaRPr lang="zh-CN" altLang="en-US" sz="28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flipV="1">
              <a:off x="4979870" y="6338889"/>
              <a:ext cx="281175" cy="174452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7512050" y="977900"/>
            <a:ext cx="1198563" cy="696913"/>
            <a:chOff x="4206238" y="5815533"/>
            <a:chExt cx="1199367" cy="697808"/>
          </a:xfrm>
        </p:grpSpPr>
        <p:sp>
          <p:nvSpPr>
            <p:cNvPr id="8" name="文本框 7"/>
            <p:cNvSpPr txBox="1"/>
            <p:nvPr/>
          </p:nvSpPr>
          <p:spPr>
            <a:xfrm>
              <a:off x="4206238" y="5815533"/>
              <a:ext cx="1199367" cy="52295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bg1"/>
                  </a:solidFill>
                  <a:latin typeface="+mn-ea"/>
                  <a:ea typeface="+mn-ea"/>
                </a:rPr>
                <a:t>&lt;0</a:t>
              </a:r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℃</a:t>
              </a:r>
              <a:endParaRPr lang="zh-CN" altLang="en-US" sz="28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4979870" y="6338492"/>
              <a:ext cx="281175" cy="17484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7750" y="1000125"/>
            <a:ext cx="10096500" cy="551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1255713" y="346075"/>
            <a:ext cx="9604375" cy="565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读图判断南北半球的等温线疏密程度，这说明了什么问题？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>
          <a:xfrm>
            <a:off x="838200" y="188913"/>
            <a:ext cx="10515600" cy="444500"/>
          </a:xfrm>
        </p:spPr>
        <p:txBody>
          <a:bodyPr/>
          <a:lstStyle/>
          <a:p>
            <a:pPr eaLnBrk="1" hangingPunct="1"/>
            <a:r>
              <a:rPr lang="zh-CN" altLang="en-US" smtClean="0"/>
              <a:t>活动探究</a:t>
            </a:r>
            <a:r>
              <a:rPr lang="en-US" altLang="zh-CN" smtClean="0"/>
              <a:t>3——</a:t>
            </a:r>
            <a:r>
              <a:rPr lang="zh-CN" altLang="en-US" smtClean="0"/>
              <a:t>世界年平均气温分布规律及影响因素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65300" y="2090738"/>
            <a:ext cx="8294688" cy="26765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indent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读</a:t>
            </a:r>
            <a:r>
              <a:rPr lang="en-US" altLang="zh-CN" sz="2800" dirty="0">
                <a:latin typeface="+mn-ea"/>
                <a:ea typeface="+mn-ea"/>
              </a:rPr>
              <a:t>P</a:t>
            </a:r>
            <a:r>
              <a:rPr lang="en-US" altLang="zh-CN" sz="2800" baseline="-25000" dirty="0">
                <a:latin typeface="+mn-ea"/>
                <a:ea typeface="+mn-ea"/>
              </a:rPr>
              <a:t>35</a:t>
            </a:r>
            <a:r>
              <a:rPr lang="zh-CN" altLang="en-US" sz="2800" dirty="0">
                <a:latin typeface="+mn-ea"/>
                <a:ea typeface="+mn-ea"/>
              </a:rPr>
              <a:t>图</a:t>
            </a:r>
            <a:r>
              <a:rPr lang="en-US" altLang="zh-CN" sz="2800" dirty="0">
                <a:latin typeface="+mn-ea"/>
                <a:ea typeface="+mn-ea"/>
              </a:rPr>
              <a:t>D</a:t>
            </a:r>
            <a:r>
              <a:rPr lang="zh-CN" altLang="en-US" sz="2800" dirty="0">
                <a:latin typeface="+mn-ea"/>
                <a:ea typeface="+mn-ea"/>
              </a:rPr>
              <a:t>，思考：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1</a:t>
            </a:r>
            <a:r>
              <a:rPr lang="zh-CN" altLang="en-US" sz="2800" dirty="0">
                <a:latin typeface="+mn-ea"/>
                <a:ea typeface="+mn-ea"/>
              </a:rPr>
              <a:t>、气温从低纬度向两极有什么变化规律？为什么？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2</a:t>
            </a:r>
            <a:r>
              <a:rPr lang="zh-CN" altLang="en-US" sz="2800" dirty="0">
                <a:latin typeface="+mn-ea"/>
                <a:ea typeface="+mn-ea"/>
              </a:rPr>
              <a:t>、</a:t>
            </a:r>
            <a:r>
              <a:rPr lang="en-US" altLang="zh-CN" sz="2800" dirty="0">
                <a:latin typeface="+mn-ea"/>
                <a:ea typeface="+mn-ea"/>
              </a:rPr>
              <a:t>30ºN</a:t>
            </a:r>
            <a:r>
              <a:rPr lang="zh-CN" altLang="en-US" sz="2800" dirty="0">
                <a:latin typeface="+mn-ea"/>
                <a:ea typeface="+mn-ea"/>
              </a:rPr>
              <a:t>纬线是否完全与等温线平行？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3</a:t>
            </a:r>
            <a:r>
              <a:rPr lang="zh-CN" altLang="en-US" sz="2800" dirty="0">
                <a:latin typeface="+mn-ea"/>
                <a:ea typeface="+mn-ea"/>
              </a:rPr>
              <a:t>、为什么南半球的等温线比北半球平直？</a:t>
            </a:r>
            <a:endParaRPr lang="en-US" altLang="zh-CN" sz="28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>
          <a:xfrm>
            <a:off x="838200" y="188913"/>
            <a:ext cx="10515600" cy="444500"/>
          </a:xfrm>
        </p:spPr>
        <p:txBody>
          <a:bodyPr/>
          <a:lstStyle/>
          <a:p>
            <a:pPr eaLnBrk="1" hangingPunct="1"/>
            <a:r>
              <a:rPr lang="zh-CN" altLang="en-US" smtClean="0"/>
              <a:t>分布规律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8200" y="1773238"/>
            <a:ext cx="10521950" cy="2600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800" dirty="0">
                <a:latin typeface="+mn-ea"/>
                <a:ea typeface="+mn-ea"/>
              </a:rPr>
              <a:t>全球气温从低纬度向两极逐渐降低；</a:t>
            </a:r>
            <a:endParaRPr lang="en-US" altLang="zh-CN" sz="2800" dirty="0">
              <a:latin typeface="+mn-ea"/>
              <a:ea typeface="+mn-ea"/>
            </a:endParaRPr>
          </a:p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800" dirty="0">
                <a:latin typeface="+mn-ea"/>
                <a:ea typeface="+mn-ea"/>
              </a:rPr>
              <a:t>同一纬度上，夏季陆地气温高于海洋，冬季相反；</a:t>
            </a:r>
            <a:endParaRPr lang="en-US" altLang="zh-CN" sz="2800" dirty="0">
              <a:latin typeface="+mn-ea"/>
              <a:ea typeface="+mn-ea"/>
            </a:endParaRPr>
          </a:p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800" dirty="0">
                <a:latin typeface="+mn-ea"/>
                <a:ea typeface="+mn-ea"/>
              </a:rPr>
              <a:t>南半球的海洋面积远大于陆地面积，等温线比较平直。北半球陆地面积较大，等温线比南半球弯曲；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9" descr="2-1-P08世界年平均气温分布图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838" y="560388"/>
            <a:ext cx="8382000" cy="460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4137025" y="1343025"/>
            <a:ext cx="447675" cy="1838325"/>
          </a:xfrm>
          <a:prstGeom prst="upArrow">
            <a:avLst>
              <a:gd name="adj1" fmla="val 50000"/>
              <a:gd name="adj2" fmla="val 102959"/>
            </a:avLst>
          </a:prstGeom>
          <a:gradFill rotWithShape="1">
            <a:gsLst>
              <a:gs pos="34400">
                <a:schemeClr val="accent6">
                  <a:lumMod val="60000"/>
                  <a:lumOff val="40000"/>
                </a:schemeClr>
              </a:gs>
              <a:gs pos="0">
                <a:schemeClr val="accent6">
                  <a:lumMod val="20000"/>
                  <a:lumOff val="80000"/>
                </a:schemeClr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accent4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AutoShape 8"/>
          <p:cNvSpPr>
            <a:spLocks noChangeArrowheads="1"/>
          </p:cNvSpPr>
          <p:nvPr/>
        </p:nvSpPr>
        <p:spPr bwMode="auto">
          <a:xfrm rot="10800000">
            <a:off x="4137025" y="3224213"/>
            <a:ext cx="447675" cy="1727200"/>
          </a:xfrm>
          <a:prstGeom prst="upArrow">
            <a:avLst>
              <a:gd name="adj1" fmla="val 50000"/>
              <a:gd name="adj2" fmla="val 96729"/>
            </a:avLst>
          </a:prstGeom>
          <a:gradFill rotWithShape="1">
            <a:gsLst>
              <a:gs pos="34000">
                <a:schemeClr val="accent6">
                  <a:lumMod val="60000"/>
                  <a:lumOff val="40000"/>
                </a:schemeClr>
              </a:gs>
              <a:gs pos="0">
                <a:schemeClr val="accent6">
                  <a:lumMod val="20000"/>
                  <a:lumOff val="80000"/>
                </a:schemeClr>
              </a:gs>
              <a:gs pos="100000">
                <a:srgbClr val="FF3300"/>
              </a:gs>
            </a:gsLst>
            <a:lin ang="5400000" scaled="1"/>
          </a:gradFill>
          <a:ln w="3175">
            <a:solidFill>
              <a:schemeClr val="accent4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018463" y="2346325"/>
            <a:ext cx="3671887" cy="1082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气温从低纬度向两极逐渐降低。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28" descr="2-1-p0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54150"/>
            <a:ext cx="5911850" cy="540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rc 19"/>
          <p:cNvSpPr>
            <a:spLocks/>
          </p:cNvSpPr>
          <p:nvPr/>
        </p:nvSpPr>
        <p:spPr bwMode="auto">
          <a:xfrm rot="3318078">
            <a:off x="4450557" y="4812506"/>
            <a:ext cx="1473200" cy="903287"/>
          </a:xfrm>
          <a:custGeom>
            <a:avLst/>
            <a:gdLst>
              <a:gd name="T0" fmla="*/ 2147483647 w 17053"/>
              <a:gd name="T1" fmla="*/ 2147483647 h 21388"/>
              <a:gd name="T2" fmla="*/ 2147483647 w 17053"/>
              <a:gd name="T3" fmla="*/ 2147483647 h 21388"/>
              <a:gd name="T4" fmla="*/ 0 w 17053"/>
              <a:gd name="T5" fmla="*/ 2147483647 h 21388"/>
              <a:gd name="T6" fmla="*/ 2147483647 w 17053"/>
              <a:gd name="T7" fmla="*/ 2147483647 h 21388"/>
              <a:gd name="T8" fmla="*/ 0 60000 65536"/>
              <a:gd name="T9" fmla="*/ 0 60000 65536"/>
              <a:gd name="T10" fmla="*/ 0 60000 65536"/>
              <a:gd name="T11" fmla="*/ 0 60000 65536"/>
              <a:gd name="T12" fmla="*/ 0 w 17053"/>
              <a:gd name="T13" fmla="*/ 0 h 21388"/>
              <a:gd name="T14" fmla="*/ 17053 w 17053"/>
              <a:gd name="T15" fmla="*/ 21388 h 213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53" h="21388" fill="none" extrusionOk="0">
                <a:moveTo>
                  <a:pt x="3023" y="0"/>
                </a:moveTo>
                <a:cubicBezTo>
                  <a:pt x="8519" y="777"/>
                  <a:pt x="13505" y="3640"/>
                  <a:pt x="16947" y="7995"/>
                </a:cubicBezTo>
              </a:path>
              <a:path w="17053" h="21388" stroke="0" extrusionOk="0">
                <a:moveTo>
                  <a:pt x="3253" y="291"/>
                </a:moveTo>
                <a:cubicBezTo>
                  <a:pt x="8804" y="1936"/>
                  <a:pt x="13056" y="4616"/>
                  <a:pt x="17053" y="7410"/>
                </a:cubicBezTo>
                <a:lnTo>
                  <a:pt x="0" y="21388"/>
                </a:lnTo>
                <a:lnTo>
                  <a:pt x="3253" y="291"/>
                </a:lnTo>
                <a:close/>
              </a:path>
            </a:pathLst>
          </a:custGeom>
          <a:noFill/>
          <a:ln w="76200" cmpd="sng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Arc 18"/>
          <p:cNvSpPr>
            <a:spLocks/>
          </p:cNvSpPr>
          <p:nvPr/>
        </p:nvSpPr>
        <p:spPr bwMode="auto">
          <a:xfrm rot="1519178">
            <a:off x="2146300" y="2317750"/>
            <a:ext cx="2301875" cy="863600"/>
          </a:xfrm>
          <a:custGeom>
            <a:avLst/>
            <a:gdLst>
              <a:gd name="T0" fmla="*/ 2147483647 w 19890"/>
              <a:gd name="T1" fmla="*/ 0 h 21388"/>
              <a:gd name="T2" fmla="*/ 2147483647 w 19890"/>
              <a:gd name="T3" fmla="*/ 2147483647 h 21388"/>
              <a:gd name="T4" fmla="*/ 0 w 19890"/>
              <a:gd name="T5" fmla="*/ 2147483647 h 21388"/>
              <a:gd name="T6" fmla="*/ 2147483647 w 19890"/>
              <a:gd name="T7" fmla="*/ 0 h 21388"/>
              <a:gd name="T8" fmla="*/ 0 60000 65536"/>
              <a:gd name="T9" fmla="*/ 0 60000 65536"/>
              <a:gd name="T10" fmla="*/ 0 60000 65536"/>
              <a:gd name="T11" fmla="*/ 0 60000 65536"/>
              <a:gd name="T12" fmla="*/ 0 w 19890"/>
              <a:gd name="T13" fmla="*/ 0 h 21388"/>
              <a:gd name="T14" fmla="*/ 19890 w 19890"/>
              <a:gd name="T15" fmla="*/ 21388 h 213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890" h="21388" fill="none" extrusionOk="0">
                <a:moveTo>
                  <a:pt x="3023" y="0"/>
                </a:moveTo>
                <a:cubicBezTo>
                  <a:pt x="9971" y="982"/>
                  <a:pt x="15926" y="6545"/>
                  <a:pt x="19890" y="11248"/>
                </a:cubicBezTo>
              </a:path>
              <a:path w="19890" h="21388" stroke="0" extrusionOk="0">
                <a:moveTo>
                  <a:pt x="3023" y="0"/>
                </a:moveTo>
                <a:cubicBezTo>
                  <a:pt x="9971" y="982"/>
                  <a:pt x="16684" y="5006"/>
                  <a:pt x="19890" y="11248"/>
                </a:cubicBezTo>
                <a:cubicBezTo>
                  <a:pt x="14744" y="17861"/>
                  <a:pt x="6405" y="18099"/>
                  <a:pt x="0" y="21388"/>
                </a:cubicBezTo>
                <a:lnTo>
                  <a:pt x="3023" y="0"/>
                </a:lnTo>
                <a:close/>
              </a:path>
            </a:pathLst>
          </a:custGeom>
          <a:noFill/>
          <a:ln w="76200" cmpd="sng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2865438" y="1965325"/>
            <a:ext cx="4392612" cy="1079500"/>
            <a:chOff x="0" y="0"/>
            <a:chExt cx="2767" cy="680"/>
          </a:xfrm>
        </p:grpSpPr>
        <p:sp>
          <p:nvSpPr>
            <p:cNvPr id="33812" name="Line 5"/>
            <p:cNvSpPr>
              <a:spLocks noChangeShapeType="1"/>
            </p:cNvSpPr>
            <p:nvPr/>
          </p:nvSpPr>
          <p:spPr bwMode="auto">
            <a:xfrm flipH="1">
              <a:off x="0" y="0"/>
              <a:ext cx="2767" cy="0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3" name="Line 6"/>
            <p:cNvSpPr>
              <a:spLocks noChangeShapeType="1"/>
            </p:cNvSpPr>
            <p:nvPr/>
          </p:nvSpPr>
          <p:spPr bwMode="auto">
            <a:xfrm flipH="1">
              <a:off x="181" y="136"/>
              <a:ext cx="2586" cy="0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4" name="Line 7"/>
            <p:cNvSpPr>
              <a:spLocks noChangeShapeType="1"/>
            </p:cNvSpPr>
            <p:nvPr/>
          </p:nvSpPr>
          <p:spPr bwMode="auto">
            <a:xfrm flipH="1">
              <a:off x="408" y="272"/>
              <a:ext cx="2359" cy="0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5" name="Line 8"/>
            <p:cNvSpPr>
              <a:spLocks noChangeShapeType="1"/>
            </p:cNvSpPr>
            <p:nvPr/>
          </p:nvSpPr>
          <p:spPr bwMode="auto">
            <a:xfrm flipH="1">
              <a:off x="544" y="408"/>
              <a:ext cx="2223" cy="0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6" name="Line 9"/>
            <p:cNvSpPr>
              <a:spLocks noChangeShapeType="1"/>
            </p:cNvSpPr>
            <p:nvPr/>
          </p:nvSpPr>
          <p:spPr bwMode="auto">
            <a:xfrm flipH="1">
              <a:off x="680" y="544"/>
              <a:ext cx="2087" cy="0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7" name="Line 10"/>
            <p:cNvSpPr>
              <a:spLocks noChangeShapeType="1"/>
            </p:cNvSpPr>
            <p:nvPr/>
          </p:nvSpPr>
          <p:spPr bwMode="auto">
            <a:xfrm flipH="1">
              <a:off x="816" y="680"/>
              <a:ext cx="1951" cy="0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Group 11"/>
          <p:cNvGrpSpPr>
            <a:grpSpLocks/>
          </p:cNvGrpSpPr>
          <p:nvPr/>
        </p:nvGrpSpPr>
        <p:grpSpPr bwMode="auto">
          <a:xfrm>
            <a:off x="5341938" y="4622800"/>
            <a:ext cx="1800225" cy="1079500"/>
            <a:chOff x="0" y="0"/>
            <a:chExt cx="1134" cy="680"/>
          </a:xfrm>
        </p:grpSpPr>
        <p:sp>
          <p:nvSpPr>
            <p:cNvPr id="33806" name="Line 12"/>
            <p:cNvSpPr>
              <a:spLocks noChangeShapeType="1"/>
            </p:cNvSpPr>
            <p:nvPr/>
          </p:nvSpPr>
          <p:spPr bwMode="auto">
            <a:xfrm flipH="1">
              <a:off x="0" y="0"/>
              <a:ext cx="1134" cy="0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7" name="Line 13"/>
            <p:cNvSpPr>
              <a:spLocks noChangeShapeType="1"/>
            </p:cNvSpPr>
            <p:nvPr/>
          </p:nvSpPr>
          <p:spPr bwMode="auto">
            <a:xfrm flipH="1">
              <a:off x="90" y="136"/>
              <a:ext cx="1044" cy="0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8" name="Line 14"/>
            <p:cNvSpPr>
              <a:spLocks noChangeShapeType="1"/>
            </p:cNvSpPr>
            <p:nvPr/>
          </p:nvSpPr>
          <p:spPr bwMode="auto">
            <a:xfrm flipH="1">
              <a:off x="136" y="272"/>
              <a:ext cx="998" cy="0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9" name="Line 15"/>
            <p:cNvSpPr>
              <a:spLocks noChangeShapeType="1"/>
            </p:cNvSpPr>
            <p:nvPr/>
          </p:nvSpPr>
          <p:spPr bwMode="auto">
            <a:xfrm flipH="1">
              <a:off x="181" y="408"/>
              <a:ext cx="953" cy="0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0" name="Line 16"/>
            <p:cNvSpPr>
              <a:spLocks noChangeShapeType="1"/>
            </p:cNvSpPr>
            <p:nvPr/>
          </p:nvSpPr>
          <p:spPr bwMode="auto">
            <a:xfrm flipH="1">
              <a:off x="226" y="544"/>
              <a:ext cx="908" cy="0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1" name="Line 17"/>
            <p:cNvSpPr>
              <a:spLocks noChangeShapeType="1"/>
            </p:cNvSpPr>
            <p:nvPr/>
          </p:nvSpPr>
          <p:spPr bwMode="auto">
            <a:xfrm flipH="1">
              <a:off x="272" y="680"/>
              <a:ext cx="862" cy="0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" name="Group 21"/>
          <p:cNvGrpSpPr>
            <a:grpSpLocks/>
          </p:cNvGrpSpPr>
          <p:nvPr/>
        </p:nvGrpSpPr>
        <p:grpSpPr bwMode="auto">
          <a:xfrm>
            <a:off x="2505075" y="1389063"/>
            <a:ext cx="2374900" cy="2225675"/>
            <a:chOff x="0" y="0"/>
            <a:chExt cx="1496" cy="1402"/>
          </a:xfrm>
        </p:grpSpPr>
        <p:sp>
          <p:nvSpPr>
            <p:cNvPr id="33804" name="Text Box 22"/>
            <p:cNvSpPr txBox="1">
              <a:spLocks noChangeArrowheads="1"/>
            </p:cNvSpPr>
            <p:nvPr/>
          </p:nvSpPr>
          <p:spPr bwMode="auto">
            <a:xfrm>
              <a:off x="0" y="0"/>
              <a:ext cx="40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3600" b="1">
                  <a:latin typeface="黑体" pitchFamily="49" charset="-122"/>
                  <a:ea typeface="黑体" pitchFamily="49" charset="-122"/>
                </a:rPr>
                <a:t>A</a:t>
              </a:r>
            </a:p>
          </p:txBody>
        </p:sp>
        <p:sp>
          <p:nvSpPr>
            <p:cNvPr id="33805" name="Text Box 23"/>
            <p:cNvSpPr txBox="1">
              <a:spLocks noChangeArrowheads="1"/>
            </p:cNvSpPr>
            <p:nvPr/>
          </p:nvSpPr>
          <p:spPr bwMode="auto">
            <a:xfrm>
              <a:off x="1088" y="998"/>
              <a:ext cx="40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3600" b="1">
                  <a:latin typeface="黑体" pitchFamily="49" charset="-122"/>
                  <a:ea typeface="黑体" pitchFamily="49" charset="-122"/>
                </a:rPr>
                <a:t>B</a:t>
              </a:r>
            </a:p>
          </p:txBody>
        </p:sp>
      </p:grpSp>
      <p:grpSp>
        <p:nvGrpSpPr>
          <p:cNvPr id="24" name="Group 24"/>
          <p:cNvGrpSpPr>
            <a:grpSpLocks/>
          </p:cNvGrpSpPr>
          <p:nvPr/>
        </p:nvGrpSpPr>
        <p:grpSpPr bwMode="auto">
          <a:xfrm>
            <a:off x="5124450" y="4046538"/>
            <a:ext cx="1223963" cy="2297112"/>
            <a:chOff x="0" y="0"/>
            <a:chExt cx="771" cy="1447"/>
          </a:xfrm>
        </p:grpSpPr>
        <p:sp>
          <p:nvSpPr>
            <p:cNvPr id="33802" name="Text Box 25"/>
            <p:cNvSpPr txBox="1">
              <a:spLocks noChangeArrowheads="1"/>
            </p:cNvSpPr>
            <p:nvPr/>
          </p:nvSpPr>
          <p:spPr bwMode="auto">
            <a:xfrm>
              <a:off x="0" y="0"/>
              <a:ext cx="40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3600" b="1">
                  <a:latin typeface="黑体" pitchFamily="49" charset="-122"/>
                  <a:ea typeface="黑体" pitchFamily="49" charset="-122"/>
                </a:rPr>
                <a:t>C</a:t>
              </a:r>
            </a:p>
          </p:txBody>
        </p:sp>
        <p:sp>
          <p:nvSpPr>
            <p:cNvPr id="33803" name="Text Box 26"/>
            <p:cNvSpPr txBox="1">
              <a:spLocks noChangeArrowheads="1"/>
            </p:cNvSpPr>
            <p:nvPr/>
          </p:nvSpPr>
          <p:spPr bwMode="auto">
            <a:xfrm>
              <a:off x="363" y="1043"/>
              <a:ext cx="40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3600" b="1">
                  <a:latin typeface="黑体" pitchFamily="49" charset="-122"/>
                  <a:ea typeface="黑体" pitchFamily="49" charset="-122"/>
                </a:rPr>
                <a:t>D</a:t>
              </a:r>
            </a:p>
          </p:txBody>
        </p:sp>
      </p:grpSp>
      <p:sp>
        <p:nvSpPr>
          <p:cNvPr id="27" name="Text Box 27"/>
          <p:cNvSpPr txBox="1">
            <a:spLocks noChangeArrowheads="1"/>
          </p:cNvSpPr>
          <p:nvPr/>
        </p:nvSpPr>
        <p:spPr bwMode="auto">
          <a:xfrm>
            <a:off x="7142163" y="436563"/>
            <a:ext cx="511016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zh-CN" sz="2800" dirty="0" smtClean="0">
                <a:latin typeface="+mn-ea"/>
                <a:ea typeface="+mn-ea"/>
              </a:rPr>
              <a:t>哪</a:t>
            </a:r>
            <a:r>
              <a:rPr lang="zh-CN" altLang="zh-CN" sz="2800" dirty="0">
                <a:latin typeface="+mn-ea"/>
                <a:ea typeface="+mn-ea"/>
              </a:rPr>
              <a:t>一部分的受热面积大？</a:t>
            </a:r>
          </a:p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zh-CN" sz="2800" dirty="0" smtClean="0">
                <a:latin typeface="+mn-ea"/>
                <a:ea typeface="+mn-ea"/>
              </a:rPr>
              <a:t>哪</a:t>
            </a:r>
            <a:r>
              <a:rPr lang="zh-CN" altLang="zh-CN" sz="2800" dirty="0">
                <a:latin typeface="+mn-ea"/>
                <a:ea typeface="+mn-ea"/>
              </a:rPr>
              <a:t>一部分的单位面积获得的光热多？</a:t>
            </a:r>
            <a:r>
              <a:rPr lang="zh-CN" altLang="zh-CN" sz="2800" dirty="0">
                <a:solidFill>
                  <a:srgbClr val="990099"/>
                </a:solidFill>
                <a:latin typeface="+mn-ea"/>
                <a:ea typeface="+mn-ea"/>
              </a:rPr>
              <a:t> </a:t>
            </a:r>
          </a:p>
        </p:txBody>
      </p:sp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838200" y="188913"/>
            <a:ext cx="10515600" cy="444500"/>
          </a:xfrm>
        </p:spPr>
        <p:txBody>
          <a:bodyPr/>
          <a:lstStyle/>
          <a:p>
            <a:pPr eaLnBrk="1" hangingPunct="1"/>
            <a:r>
              <a:rPr lang="zh-CN" altLang="en-US" smtClean="0"/>
              <a:t>影响因素一：纬度位置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7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2"/>
          <p:cNvPicPr>
            <a:picLocks noChangeAspect="1"/>
          </p:cNvPicPr>
          <p:nvPr/>
        </p:nvPicPr>
        <p:blipFill>
          <a:blip r:embed="rId2"/>
          <a:srcRect t="18637" b="2809"/>
          <a:stretch>
            <a:fillRect/>
          </a:stretch>
        </p:blipFill>
        <p:spPr bwMode="auto">
          <a:xfrm>
            <a:off x="0" y="-28575"/>
            <a:ext cx="121920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830263" y="422275"/>
            <a:ext cx="6140450" cy="9540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最低气温值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——</a:t>
            </a:r>
            <a:r>
              <a:rPr lang="zh-CN" altLang="en-US" sz="2800" dirty="0">
                <a:latin typeface="+mn-ea"/>
                <a:ea typeface="+mn-ea"/>
              </a:rPr>
              <a:t>南极洲的苏联东方站（</a:t>
            </a:r>
            <a:r>
              <a:rPr lang="en-US" altLang="zh-CN" sz="2800" dirty="0">
                <a:latin typeface="+mn-ea"/>
                <a:ea typeface="+mn-ea"/>
              </a:rPr>
              <a:t>-89.2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r>
              <a:rPr lang="zh-CN" altLang="en-US" sz="2800" dirty="0">
                <a:latin typeface="+mn-ea"/>
                <a:ea typeface="+mn-ea"/>
              </a:rPr>
              <a:t>）</a:t>
            </a:r>
            <a:endParaRPr lang="en-US" altLang="zh-CN" sz="28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32700" y="5948363"/>
            <a:ext cx="3071813" cy="576262"/>
          </a:xfrm>
        </p:spPr>
        <p:txBody>
          <a:bodyPr/>
          <a:lstStyle/>
          <a:p>
            <a:pPr eaLnBrk="1" hangingPunct="1"/>
            <a:r>
              <a:rPr lang="zh-CN" altLang="en-US" sz="2400" b="1" smtClean="0">
                <a:latin typeface="宋体" charset="-122"/>
              </a:rPr>
              <a:t>北京春节庙会</a:t>
            </a:r>
          </a:p>
        </p:txBody>
      </p:sp>
      <p:pic>
        <p:nvPicPr>
          <p:cNvPr id="16386" name="Picture 3" descr="543B396517B0C6EC8773D5D3947D908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81163" y="1039813"/>
            <a:ext cx="892810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1295400" y="765175"/>
            <a:ext cx="5281613" cy="1511300"/>
          </a:xfrm>
          <a:prstGeom prst="cloudCallout">
            <a:avLst>
              <a:gd name="adj1" fmla="val 33333"/>
              <a:gd name="adj2" fmla="val 78333"/>
            </a:avLst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5400000" scaled="1"/>
          </a:gra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zh-CN" sz="3200" b="1" dirty="0">
                <a:latin typeface="黑体" pitchFamily="2" charset="-122"/>
                <a:ea typeface="黑体" pitchFamily="2" charset="-122"/>
              </a:rPr>
              <a:t>观察服饰推断气温状况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 t="6046" b="9154"/>
          <a:stretch>
            <a:fillRect/>
          </a:stretch>
        </p:blipFill>
        <p:spPr bwMode="auto">
          <a:xfrm>
            <a:off x="-31750" y="0"/>
            <a:ext cx="12223750" cy="690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6565900" y="153988"/>
            <a:ext cx="5626100" cy="9540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ea typeface="+mn-ea"/>
              </a:rPr>
              <a:t>最高气温值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n-ea"/>
                <a:ea typeface="+mn-ea"/>
              </a:rPr>
              <a:t>——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ea typeface="+mn-ea"/>
              </a:rPr>
              <a:t>美国死谷国家公园（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ea typeface="+mn-ea"/>
              </a:rPr>
              <a:t>56.7</a:t>
            </a:r>
            <a:r>
              <a: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ea typeface="+mn-ea"/>
              </a:rPr>
              <a:t>）</a:t>
            </a:r>
            <a:endParaRPr lang="en-US" altLang="zh-CN" sz="2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7" descr="2-1-P12五大城市气温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713" y="1184275"/>
            <a:ext cx="7847012" cy="545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8200" y="188913"/>
            <a:ext cx="10515600" cy="444500"/>
          </a:xfrm>
        </p:spPr>
        <p:txBody>
          <a:bodyPr/>
          <a:lstStyle/>
          <a:p>
            <a:pPr eaLnBrk="1" hangingPunct="1"/>
            <a:r>
              <a:rPr lang="zh-CN" altLang="en-US" smtClean="0"/>
              <a:t>影响因素二 ：海陆位置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496300" y="2687638"/>
            <a:ext cx="1262063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夏季：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758363" y="2687638"/>
            <a:ext cx="1887537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陆地</a:t>
            </a:r>
            <a:r>
              <a:rPr lang="en-US" altLang="zh-CN" sz="2800" dirty="0">
                <a:latin typeface="+mn-ea"/>
                <a:ea typeface="+mn-ea"/>
              </a:rPr>
              <a:t>&gt;</a:t>
            </a:r>
            <a:r>
              <a:rPr lang="zh-CN" altLang="en-US" sz="2800" dirty="0">
                <a:latin typeface="+mn-ea"/>
                <a:ea typeface="+mn-ea"/>
              </a:rPr>
              <a:t>海洋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96300" y="3651250"/>
            <a:ext cx="1262063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冬季：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758363" y="3651250"/>
            <a:ext cx="1887537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陆地</a:t>
            </a:r>
            <a:r>
              <a:rPr lang="en-US" altLang="zh-CN" sz="2800" dirty="0">
                <a:latin typeface="+mn-ea"/>
                <a:ea typeface="+mn-ea"/>
              </a:rPr>
              <a:t>&lt;</a:t>
            </a:r>
            <a:r>
              <a:rPr lang="zh-CN" altLang="en-US" sz="2800" dirty="0">
                <a:latin typeface="+mn-ea"/>
                <a:ea typeface="+mn-ea"/>
              </a:rPr>
              <a:t>海洋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89" name="组合 5"/>
          <p:cNvGrpSpPr>
            <a:grpSpLocks/>
          </p:cNvGrpSpPr>
          <p:nvPr/>
        </p:nvGrpSpPr>
        <p:grpSpPr bwMode="auto">
          <a:xfrm>
            <a:off x="0" y="3997325"/>
            <a:ext cx="12192000" cy="2860675"/>
            <a:chOff x="2471919" y="4823570"/>
            <a:chExt cx="3264042" cy="765670"/>
          </a:xfrm>
        </p:grpSpPr>
        <p:pic>
          <p:nvPicPr>
            <p:cNvPr id="7" name="Picture 9" descr="http://t1.gstatic.com/images?q=tbn:ANd9GcTt_BGP2IAwRSdRMK2Y4fsTA6pL4VJO2apOS3eFTZU5OkCpH2CAmGrVEzp_8A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DDB"/>
                </a:clrFrom>
                <a:clrTo>
                  <a:srgbClr val="FFFDDB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/>
              </a:extLst>
            </a:blip>
            <a:srcRect l="3712" b="2964"/>
            <a:stretch/>
          </p:blipFill>
          <p:spPr bwMode="auto">
            <a:xfrm>
              <a:off x="3648471" y="4823570"/>
              <a:ext cx="283834" cy="284770"/>
            </a:xfrm>
            <a:prstGeom prst="rect">
              <a:avLst/>
            </a:prstGeom>
            <a:noFill/>
            <a:extLst>
              <a:ext uri="{909E8E84-426E-40DD-AFC4-6F175D3DCCD1}"/>
            </a:extLst>
          </p:spPr>
        </p:pic>
        <p:grpSp>
          <p:nvGrpSpPr>
            <p:cNvPr id="37896" name="组合 7"/>
            <p:cNvGrpSpPr>
              <a:grpSpLocks/>
            </p:cNvGrpSpPr>
            <p:nvPr/>
          </p:nvGrpSpPr>
          <p:grpSpPr bwMode="auto">
            <a:xfrm>
              <a:off x="2471919" y="4952769"/>
              <a:ext cx="3264042" cy="636471"/>
              <a:chOff x="2036187" y="3040380"/>
              <a:chExt cx="4044574" cy="788670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3748811" y="3303070"/>
                <a:ext cx="2331950" cy="445951"/>
              </a:xfrm>
              <a:custGeom>
                <a:avLst/>
                <a:gdLst>
                  <a:gd name="connsiteX0" fmla="*/ 0 w 2331720"/>
                  <a:gd name="connsiteY0" fmla="*/ 0 h 445770"/>
                  <a:gd name="connsiteX1" fmla="*/ 2331720 w 2331720"/>
                  <a:gd name="connsiteY1" fmla="*/ 0 h 445770"/>
                  <a:gd name="connsiteX2" fmla="*/ 2331720 w 2331720"/>
                  <a:gd name="connsiteY2" fmla="*/ 445770 h 445770"/>
                  <a:gd name="connsiteX3" fmla="*/ 514350 w 2331720"/>
                  <a:gd name="connsiteY3" fmla="*/ 388620 h 445770"/>
                  <a:gd name="connsiteX4" fmla="*/ 0 w 2331720"/>
                  <a:gd name="connsiteY4" fmla="*/ 0 h 44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31720" h="445770">
                    <a:moveTo>
                      <a:pt x="0" y="0"/>
                    </a:moveTo>
                    <a:lnTo>
                      <a:pt x="2331720" y="0"/>
                    </a:lnTo>
                    <a:lnTo>
                      <a:pt x="2331720" y="445770"/>
                    </a:lnTo>
                    <a:lnTo>
                      <a:pt x="514350" y="38862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54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2036187" y="3040344"/>
                <a:ext cx="4044574" cy="788706"/>
              </a:xfrm>
              <a:custGeom>
                <a:avLst/>
                <a:gdLst>
                  <a:gd name="connsiteX0" fmla="*/ 0 w 4023360"/>
                  <a:gd name="connsiteY0" fmla="*/ 11430 h 788670"/>
                  <a:gd name="connsiteX1" fmla="*/ 0 w 4023360"/>
                  <a:gd name="connsiteY1" fmla="*/ 788670 h 788670"/>
                  <a:gd name="connsiteX2" fmla="*/ 4023360 w 4023360"/>
                  <a:gd name="connsiteY2" fmla="*/ 788670 h 788670"/>
                  <a:gd name="connsiteX3" fmla="*/ 4023360 w 4023360"/>
                  <a:gd name="connsiteY3" fmla="*/ 617220 h 788670"/>
                  <a:gd name="connsiteX4" fmla="*/ 3680460 w 4023360"/>
                  <a:gd name="connsiteY4" fmla="*/ 662940 h 788670"/>
                  <a:gd name="connsiteX5" fmla="*/ 3394710 w 4023360"/>
                  <a:gd name="connsiteY5" fmla="*/ 617220 h 788670"/>
                  <a:gd name="connsiteX6" fmla="*/ 3074670 w 4023360"/>
                  <a:gd name="connsiteY6" fmla="*/ 617220 h 788670"/>
                  <a:gd name="connsiteX7" fmla="*/ 2971800 w 4023360"/>
                  <a:gd name="connsiteY7" fmla="*/ 571500 h 788670"/>
                  <a:gd name="connsiteX8" fmla="*/ 2800350 w 4023360"/>
                  <a:gd name="connsiteY8" fmla="*/ 537210 h 788670"/>
                  <a:gd name="connsiteX9" fmla="*/ 2628900 w 4023360"/>
                  <a:gd name="connsiteY9" fmla="*/ 548640 h 788670"/>
                  <a:gd name="connsiteX10" fmla="*/ 2537460 w 4023360"/>
                  <a:gd name="connsiteY10" fmla="*/ 480060 h 788670"/>
                  <a:gd name="connsiteX11" fmla="*/ 2423160 w 4023360"/>
                  <a:gd name="connsiteY11" fmla="*/ 468630 h 788670"/>
                  <a:gd name="connsiteX12" fmla="*/ 2354580 w 4023360"/>
                  <a:gd name="connsiteY12" fmla="*/ 434340 h 788670"/>
                  <a:gd name="connsiteX13" fmla="*/ 2251710 w 4023360"/>
                  <a:gd name="connsiteY13" fmla="*/ 422910 h 788670"/>
                  <a:gd name="connsiteX14" fmla="*/ 2148840 w 4023360"/>
                  <a:gd name="connsiteY14" fmla="*/ 365760 h 788670"/>
                  <a:gd name="connsiteX15" fmla="*/ 1988820 w 4023360"/>
                  <a:gd name="connsiteY15" fmla="*/ 297180 h 788670"/>
                  <a:gd name="connsiteX16" fmla="*/ 1805940 w 4023360"/>
                  <a:gd name="connsiteY16" fmla="*/ 217170 h 788670"/>
                  <a:gd name="connsiteX17" fmla="*/ 1657350 w 4023360"/>
                  <a:gd name="connsiteY17" fmla="*/ 182880 h 788670"/>
                  <a:gd name="connsiteX18" fmla="*/ 1440180 w 4023360"/>
                  <a:gd name="connsiteY18" fmla="*/ 114300 h 788670"/>
                  <a:gd name="connsiteX19" fmla="*/ 1291590 w 4023360"/>
                  <a:gd name="connsiteY19" fmla="*/ 80010 h 788670"/>
                  <a:gd name="connsiteX20" fmla="*/ 1097280 w 4023360"/>
                  <a:gd name="connsiteY20" fmla="*/ 57150 h 788670"/>
                  <a:gd name="connsiteX21" fmla="*/ 902970 w 4023360"/>
                  <a:gd name="connsiteY21" fmla="*/ 45720 h 788670"/>
                  <a:gd name="connsiteX22" fmla="*/ 708660 w 4023360"/>
                  <a:gd name="connsiteY22" fmla="*/ 0 h 788670"/>
                  <a:gd name="connsiteX23" fmla="*/ 445770 w 4023360"/>
                  <a:gd name="connsiteY23" fmla="*/ 34290 h 788670"/>
                  <a:gd name="connsiteX24" fmla="*/ 342900 w 4023360"/>
                  <a:gd name="connsiteY24" fmla="*/ 34290 h 788670"/>
                  <a:gd name="connsiteX25" fmla="*/ 205740 w 4023360"/>
                  <a:gd name="connsiteY25" fmla="*/ 22860 h 788670"/>
                  <a:gd name="connsiteX26" fmla="*/ 148590 w 4023360"/>
                  <a:gd name="connsiteY26" fmla="*/ 22860 h 788670"/>
                  <a:gd name="connsiteX27" fmla="*/ 0 w 4023360"/>
                  <a:gd name="connsiteY27" fmla="*/ 11430 h 788670"/>
                  <a:gd name="connsiteX0" fmla="*/ 0 w 4023360"/>
                  <a:gd name="connsiteY0" fmla="*/ 11430 h 788670"/>
                  <a:gd name="connsiteX1" fmla="*/ 0 w 4023360"/>
                  <a:gd name="connsiteY1" fmla="*/ 788670 h 788670"/>
                  <a:gd name="connsiteX2" fmla="*/ 4023360 w 4023360"/>
                  <a:gd name="connsiteY2" fmla="*/ 788670 h 788670"/>
                  <a:gd name="connsiteX3" fmla="*/ 4023360 w 4023360"/>
                  <a:gd name="connsiteY3" fmla="*/ 617220 h 788670"/>
                  <a:gd name="connsiteX4" fmla="*/ 3680460 w 4023360"/>
                  <a:gd name="connsiteY4" fmla="*/ 662940 h 788670"/>
                  <a:gd name="connsiteX5" fmla="*/ 3394710 w 4023360"/>
                  <a:gd name="connsiteY5" fmla="*/ 617220 h 788670"/>
                  <a:gd name="connsiteX6" fmla="*/ 3074670 w 4023360"/>
                  <a:gd name="connsiteY6" fmla="*/ 617220 h 788670"/>
                  <a:gd name="connsiteX7" fmla="*/ 2971800 w 4023360"/>
                  <a:gd name="connsiteY7" fmla="*/ 571500 h 788670"/>
                  <a:gd name="connsiteX8" fmla="*/ 2800350 w 4023360"/>
                  <a:gd name="connsiteY8" fmla="*/ 537210 h 788670"/>
                  <a:gd name="connsiteX9" fmla="*/ 2628900 w 4023360"/>
                  <a:gd name="connsiteY9" fmla="*/ 548640 h 788670"/>
                  <a:gd name="connsiteX10" fmla="*/ 2537460 w 4023360"/>
                  <a:gd name="connsiteY10" fmla="*/ 480060 h 788670"/>
                  <a:gd name="connsiteX11" fmla="*/ 2423160 w 4023360"/>
                  <a:gd name="connsiteY11" fmla="*/ 468630 h 788670"/>
                  <a:gd name="connsiteX12" fmla="*/ 2296077 w 4023360"/>
                  <a:gd name="connsiteY12" fmla="*/ 468389 h 788670"/>
                  <a:gd name="connsiteX13" fmla="*/ 2251710 w 4023360"/>
                  <a:gd name="connsiteY13" fmla="*/ 422910 h 788670"/>
                  <a:gd name="connsiteX14" fmla="*/ 2148840 w 4023360"/>
                  <a:gd name="connsiteY14" fmla="*/ 365760 h 788670"/>
                  <a:gd name="connsiteX15" fmla="*/ 1988820 w 4023360"/>
                  <a:gd name="connsiteY15" fmla="*/ 297180 h 788670"/>
                  <a:gd name="connsiteX16" fmla="*/ 1805940 w 4023360"/>
                  <a:gd name="connsiteY16" fmla="*/ 217170 h 788670"/>
                  <a:gd name="connsiteX17" fmla="*/ 1657350 w 4023360"/>
                  <a:gd name="connsiteY17" fmla="*/ 182880 h 788670"/>
                  <a:gd name="connsiteX18" fmla="*/ 1440180 w 4023360"/>
                  <a:gd name="connsiteY18" fmla="*/ 114300 h 788670"/>
                  <a:gd name="connsiteX19" fmla="*/ 1291590 w 4023360"/>
                  <a:gd name="connsiteY19" fmla="*/ 80010 h 788670"/>
                  <a:gd name="connsiteX20" fmla="*/ 1097280 w 4023360"/>
                  <a:gd name="connsiteY20" fmla="*/ 57150 h 788670"/>
                  <a:gd name="connsiteX21" fmla="*/ 902970 w 4023360"/>
                  <a:gd name="connsiteY21" fmla="*/ 45720 h 788670"/>
                  <a:gd name="connsiteX22" fmla="*/ 708660 w 4023360"/>
                  <a:gd name="connsiteY22" fmla="*/ 0 h 788670"/>
                  <a:gd name="connsiteX23" fmla="*/ 445770 w 4023360"/>
                  <a:gd name="connsiteY23" fmla="*/ 34290 h 788670"/>
                  <a:gd name="connsiteX24" fmla="*/ 342900 w 4023360"/>
                  <a:gd name="connsiteY24" fmla="*/ 34290 h 788670"/>
                  <a:gd name="connsiteX25" fmla="*/ 205740 w 4023360"/>
                  <a:gd name="connsiteY25" fmla="*/ 22860 h 788670"/>
                  <a:gd name="connsiteX26" fmla="*/ 148590 w 4023360"/>
                  <a:gd name="connsiteY26" fmla="*/ 22860 h 788670"/>
                  <a:gd name="connsiteX27" fmla="*/ 0 w 4023360"/>
                  <a:gd name="connsiteY27" fmla="*/ 11430 h 788670"/>
                  <a:gd name="connsiteX0" fmla="*/ 0 w 4023360"/>
                  <a:gd name="connsiteY0" fmla="*/ 11430 h 788670"/>
                  <a:gd name="connsiteX1" fmla="*/ 0 w 4023360"/>
                  <a:gd name="connsiteY1" fmla="*/ 788670 h 788670"/>
                  <a:gd name="connsiteX2" fmla="*/ 4023360 w 4023360"/>
                  <a:gd name="connsiteY2" fmla="*/ 788670 h 788670"/>
                  <a:gd name="connsiteX3" fmla="*/ 4023360 w 4023360"/>
                  <a:gd name="connsiteY3" fmla="*/ 617220 h 788670"/>
                  <a:gd name="connsiteX4" fmla="*/ 3680460 w 4023360"/>
                  <a:gd name="connsiteY4" fmla="*/ 662940 h 788670"/>
                  <a:gd name="connsiteX5" fmla="*/ 3394710 w 4023360"/>
                  <a:gd name="connsiteY5" fmla="*/ 617220 h 788670"/>
                  <a:gd name="connsiteX6" fmla="*/ 3074670 w 4023360"/>
                  <a:gd name="connsiteY6" fmla="*/ 617220 h 788670"/>
                  <a:gd name="connsiteX7" fmla="*/ 2971800 w 4023360"/>
                  <a:gd name="connsiteY7" fmla="*/ 571500 h 788670"/>
                  <a:gd name="connsiteX8" fmla="*/ 2800350 w 4023360"/>
                  <a:gd name="connsiteY8" fmla="*/ 537210 h 788670"/>
                  <a:gd name="connsiteX9" fmla="*/ 2628900 w 4023360"/>
                  <a:gd name="connsiteY9" fmla="*/ 548640 h 788670"/>
                  <a:gd name="connsiteX10" fmla="*/ 2537460 w 4023360"/>
                  <a:gd name="connsiteY10" fmla="*/ 480060 h 788670"/>
                  <a:gd name="connsiteX11" fmla="*/ 2423160 w 4023360"/>
                  <a:gd name="connsiteY11" fmla="*/ 468630 h 788670"/>
                  <a:gd name="connsiteX12" fmla="*/ 2296077 w 4023360"/>
                  <a:gd name="connsiteY12" fmla="*/ 468389 h 788670"/>
                  <a:gd name="connsiteX13" fmla="*/ 2177812 w 4023360"/>
                  <a:gd name="connsiteY13" fmla="*/ 416719 h 788670"/>
                  <a:gd name="connsiteX14" fmla="*/ 2148840 w 4023360"/>
                  <a:gd name="connsiteY14" fmla="*/ 365760 h 788670"/>
                  <a:gd name="connsiteX15" fmla="*/ 1988820 w 4023360"/>
                  <a:gd name="connsiteY15" fmla="*/ 297180 h 788670"/>
                  <a:gd name="connsiteX16" fmla="*/ 1805940 w 4023360"/>
                  <a:gd name="connsiteY16" fmla="*/ 217170 h 788670"/>
                  <a:gd name="connsiteX17" fmla="*/ 1657350 w 4023360"/>
                  <a:gd name="connsiteY17" fmla="*/ 182880 h 788670"/>
                  <a:gd name="connsiteX18" fmla="*/ 1440180 w 4023360"/>
                  <a:gd name="connsiteY18" fmla="*/ 114300 h 788670"/>
                  <a:gd name="connsiteX19" fmla="*/ 1291590 w 4023360"/>
                  <a:gd name="connsiteY19" fmla="*/ 80010 h 788670"/>
                  <a:gd name="connsiteX20" fmla="*/ 1097280 w 4023360"/>
                  <a:gd name="connsiteY20" fmla="*/ 57150 h 788670"/>
                  <a:gd name="connsiteX21" fmla="*/ 902970 w 4023360"/>
                  <a:gd name="connsiteY21" fmla="*/ 45720 h 788670"/>
                  <a:gd name="connsiteX22" fmla="*/ 708660 w 4023360"/>
                  <a:gd name="connsiteY22" fmla="*/ 0 h 788670"/>
                  <a:gd name="connsiteX23" fmla="*/ 445770 w 4023360"/>
                  <a:gd name="connsiteY23" fmla="*/ 34290 h 788670"/>
                  <a:gd name="connsiteX24" fmla="*/ 342900 w 4023360"/>
                  <a:gd name="connsiteY24" fmla="*/ 34290 h 788670"/>
                  <a:gd name="connsiteX25" fmla="*/ 205740 w 4023360"/>
                  <a:gd name="connsiteY25" fmla="*/ 22860 h 788670"/>
                  <a:gd name="connsiteX26" fmla="*/ 148590 w 4023360"/>
                  <a:gd name="connsiteY26" fmla="*/ 22860 h 788670"/>
                  <a:gd name="connsiteX27" fmla="*/ 0 w 4023360"/>
                  <a:gd name="connsiteY27" fmla="*/ 11430 h 788670"/>
                  <a:gd name="connsiteX0" fmla="*/ 0 w 4023360"/>
                  <a:gd name="connsiteY0" fmla="*/ 11430 h 788670"/>
                  <a:gd name="connsiteX1" fmla="*/ 0 w 4023360"/>
                  <a:gd name="connsiteY1" fmla="*/ 788670 h 788670"/>
                  <a:gd name="connsiteX2" fmla="*/ 4023360 w 4023360"/>
                  <a:gd name="connsiteY2" fmla="*/ 788670 h 788670"/>
                  <a:gd name="connsiteX3" fmla="*/ 4023360 w 4023360"/>
                  <a:gd name="connsiteY3" fmla="*/ 617220 h 788670"/>
                  <a:gd name="connsiteX4" fmla="*/ 3680460 w 4023360"/>
                  <a:gd name="connsiteY4" fmla="*/ 662940 h 788670"/>
                  <a:gd name="connsiteX5" fmla="*/ 3394710 w 4023360"/>
                  <a:gd name="connsiteY5" fmla="*/ 617220 h 788670"/>
                  <a:gd name="connsiteX6" fmla="*/ 3074670 w 4023360"/>
                  <a:gd name="connsiteY6" fmla="*/ 617220 h 788670"/>
                  <a:gd name="connsiteX7" fmla="*/ 2971800 w 4023360"/>
                  <a:gd name="connsiteY7" fmla="*/ 571500 h 788670"/>
                  <a:gd name="connsiteX8" fmla="*/ 2800350 w 4023360"/>
                  <a:gd name="connsiteY8" fmla="*/ 537210 h 788670"/>
                  <a:gd name="connsiteX9" fmla="*/ 2628900 w 4023360"/>
                  <a:gd name="connsiteY9" fmla="*/ 548640 h 788670"/>
                  <a:gd name="connsiteX10" fmla="*/ 2537460 w 4023360"/>
                  <a:gd name="connsiteY10" fmla="*/ 480060 h 788670"/>
                  <a:gd name="connsiteX11" fmla="*/ 2423160 w 4023360"/>
                  <a:gd name="connsiteY11" fmla="*/ 468630 h 788670"/>
                  <a:gd name="connsiteX12" fmla="*/ 2296077 w 4023360"/>
                  <a:gd name="connsiteY12" fmla="*/ 468389 h 788670"/>
                  <a:gd name="connsiteX13" fmla="*/ 2177812 w 4023360"/>
                  <a:gd name="connsiteY13" fmla="*/ 416719 h 788670"/>
                  <a:gd name="connsiteX14" fmla="*/ 2093416 w 4023360"/>
                  <a:gd name="connsiteY14" fmla="*/ 375046 h 788670"/>
                  <a:gd name="connsiteX15" fmla="*/ 1988820 w 4023360"/>
                  <a:gd name="connsiteY15" fmla="*/ 297180 h 788670"/>
                  <a:gd name="connsiteX16" fmla="*/ 1805940 w 4023360"/>
                  <a:gd name="connsiteY16" fmla="*/ 217170 h 788670"/>
                  <a:gd name="connsiteX17" fmla="*/ 1657350 w 4023360"/>
                  <a:gd name="connsiteY17" fmla="*/ 182880 h 788670"/>
                  <a:gd name="connsiteX18" fmla="*/ 1440180 w 4023360"/>
                  <a:gd name="connsiteY18" fmla="*/ 114300 h 788670"/>
                  <a:gd name="connsiteX19" fmla="*/ 1291590 w 4023360"/>
                  <a:gd name="connsiteY19" fmla="*/ 80010 h 788670"/>
                  <a:gd name="connsiteX20" fmla="*/ 1097280 w 4023360"/>
                  <a:gd name="connsiteY20" fmla="*/ 57150 h 788670"/>
                  <a:gd name="connsiteX21" fmla="*/ 902970 w 4023360"/>
                  <a:gd name="connsiteY21" fmla="*/ 45720 h 788670"/>
                  <a:gd name="connsiteX22" fmla="*/ 708660 w 4023360"/>
                  <a:gd name="connsiteY22" fmla="*/ 0 h 788670"/>
                  <a:gd name="connsiteX23" fmla="*/ 445770 w 4023360"/>
                  <a:gd name="connsiteY23" fmla="*/ 34290 h 788670"/>
                  <a:gd name="connsiteX24" fmla="*/ 342900 w 4023360"/>
                  <a:gd name="connsiteY24" fmla="*/ 34290 h 788670"/>
                  <a:gd name="connsiteX25" fmla="*/ 205740 w 4023360"/>
                  <a:gd name="connsiteY25" fmla="*/ 22860 h 788670"/>
                  <a:gd name="connsiteX26" fmla="*/ 148590 w 4023360"/>
                  <a:gd name="connsiteY26" fmla="*/ 22860 h 788670"/>
                  <a:gd name="connsiteX27" fmla="*/ 0 w 4023360"/>
                  <a:gd name="connsiteY27" fmla="*/ 11430 h 788670"/>
                  <a:gd name="connsiteX0" fmla="*/ 0 w 4023360"/>
                  <a:gd name="connsiteY0" fmla="*/ 11430 h 788670"/>
                  <a:gd name="connsiteX1" fmla="*/ 0 w 4023360"/>
                  <a:gd name="connsiteY1" fmla="*/ 788670 h 788670"/>
                  <a:gd name="connsiteX2" fmla="*/ 4023360 w 4023360"/>
                  <a:gd name="connsiteY2" fmla="*/ 788670 h 788670"/>
                  <a:gd name="connsiteX3" fmla="*/ 4023360 w 4023360"/>
                  <a:gd name="connsiteY3" fmla="*/ 617220 h 788670"/>
                  <a:gd name="connsiteX4" fmla="*/ 3680460 w 4023360"/>
                  <a:gd name="connsiteY4" fmla="*/ 662940 h 788670"/>
                  <a:gd name="connsiteX5" fmla="*/ 3394710 w 4023360"/>
                  <a:gd name="connsiteY5" fmla="*/ 617220 h 788670"/>
                  <a:gd name="connsiteX6" fmla="*/ 3074670 w 4023360"/>
                  <a:gd name="connsiteY6" fmla="*/ 617220 h 788670"/>
                  <a:gd name="connsiteX7" fmla="*/ 2971800 w 4023360"/>
                  <a:gd name="connsiteY7" fmla="*/ 571500 h 788670"/>
                  <a:gd name="connsiteX8" fmla="*/ 2800350 w 4023360"/>
                  <a:gd name="connsiteY8" fmla="*/ 537210 h 788670"/>
                  <a:gd name="connsiteX9" fmla="*/ 2628900 w 4023360"/>
                  <a:gd name="connsiteY9" fmla="*/ 548640 h 788670"/>
                  <a:gd name="connsiteX10" fmla="*/ 2537460 w 4023360"/>
                  <a:gd name="connsiteY10" fmla="*/ 480060 h 788670"/>
                  <a:gd name="connsiteX11" fmla="*/ 2423160 w 4023360"/>
                  <a:gd name="connsiteY11" fmla="*/ 468630 h 788670"/>
                  <a:gd name="connsiteX12" fmla="*/ 2296077 w 4023360"/>
                  <a:gd name="connsiteY12" fmla="*/ 468389 h 788670"/>
                  <a:gd name="connsiteX13" fmla="*/ 2177812 w 4023360"/>
                  <a:gd name="connsiteY13" fmla="*/ 416719 h 788670"/>
                  <a:gd name="connsiteX14" fmla="*/ 2093416 w 4023360"/>
                  <a:gd name="connsiteY14" fmla="*/ 375046 h 788670"/>
                  <a:gd name="connsiteX15" fmla="*/ 1921080 w 4023360"/>
                  <a:gd name="connsiteY15" fmla="*/ 300276 h 788670"/>
                  <a:gd name="connsiteX16" fmla="*/ 1805940 w 4023360"/>
                  <a:gd name="connsiteY16" fmla="*/ 217170 h 788670"/>
                  <a:gd name="connsiteX17" fmla="*/ 1657350 w 4023360"/>
                  <a:gd name="connsiteY17" fmla="*/ 182880 h 788670"/>
                  <a:gd name="connsiteX18" fmla="*/ 1440180 w 4023360"/>
                  <a:gd name="connsiteY18" fmla="*/ 114300 h 788670"/>
                  <a:gd name="connsiteX19" fmla="*/ 1291590 w 4023360"/>
                  <a:gd name="connsiteY19" fmla="*/ 80010 h 788670"/>
                  <a:gd name="connsiteX20" fmla="*/ 1097280 w 4023360"/>
                  <a:gd name="connsiteY20" fmla="*/ 57150 h 788670"/>
                  <a:gd name="connsiteX21" fmla="*/ 902970 w 4023360"/>
                  <a:gd name="connsiteY21" fmla="*/ 45720 h 788670"/>
                  <a:gd name="connsiteX22" fmla="*/ 708660 w 4023360"/>
                  <a:gd name="connsiteY22" fmla="*/ 0 h 788670"/>
                  <a:gd name="connsiteX23" fmla="*/ 445770 w 4023360"/>
                  <a:gd name="connsiteY23" fmla="*/ 34290 h 788670"/>
                  <a:gd name="connsiteX24" fmla="*/ 342900 w 4023360"/>
                  <a:gd name="connsiteY24" fmla="*/ 34290 h 788670"/>
                  <a:gd name="connsiteX25" fmla="*/ 205740 w 4023360"/>
                  <a:gd name="connsiteY25" fmla="*/ 22860 h 788670"/>
                  <a:gd name="connsiteX26" fmla="*/ 148590 w 4023360"/>
                  <a:gd name="connsiteY26" fmla="*/ 22860 h 788670"/>
                  <a:gd name="connsiteX27" fmla="*/ 0 w 4023360"/>
                  <a:gd name="connsiteY27" fmla="*/ 11430 h 788670"/>
                  <a:gd name="connsiteX0" fmla="*/ 0 w 4023360"/>
                  <a:gd name="connsiteY0" fmla="*/ 11430 h 788670"/>
                  <a:gd name="connsiteX1" fmla="*/ 0 w 4023360"/>
                  <a:gd name="connsiteY1" fmla="*/ 788670 h 788670"/>
                  <a:gd name="connsiteX2" fmla="*/ 4023360 w 4023360"/>
                  <a:gd name="connsiteY2" fmla="*/ 788670 h 788670"/>
                  <a:gd name="connsiteX3" fmla="*/ 4023360 w 4023360"/>
                  <a:gd name="connsiteY3" fmla="*/ 617220 h 788670"/>
                  <a:gd name="connsiteX4" fmla="*/ 3680460 w 4023360"/>
                  <a:gd name="connsiteY4" fmla="*/ 662940 h 788670"/>
                  <a:gd name="connsiteX5" fmla="*/ 3394710 w 4023360"/>
                  <a:gd name="connsiteY5" fmla="*/ 617220 h 788670"/>
                  <a:gd name="connsiteX6" fmla="*/ 3074670 w 4023360"/>
                  <a:gd name="connsiteY6" fmla="*/ 617220 h 788670"/>
                  <a:gd name="connsiteX7" fmla="*/ 2971800 w 4023360"/>
                  <a:gd name="connsiteY7" fmla="*/ 571500 h 788670"/>
                  <a:gd name="connsiteX8" fmla="*/ 2800350 w 4023360"/>
                  <a:gd name="connsiteY8" fmla="*/ 537210 h 788670"/>
                  <a:gd name="connsiteX9" fmla="*/ 2628900 w 4023360"/>
                  <a:gd name="connsiteY9" fmla="*/ 548640 h 788670"/>
                  <a:gd name="connsiteX10" fmla="*/ 2537460 w 4023360"/>
                  <a:gd name="connsiteY10" fmla="*/ 480060 h 788670"/>
                  <a:gd name="connsiteX11" fmla="*/ 2423160 w 4023360"/>
                  <a:gd name="connsiteY11" fmla="*/ 468630 h 788670"/>
                  <a:gd name="connsiteX12" fmla="*/ 2296077 w 4023360"/>
                  <a:gd name="connsiteY12" fmla="*/ 468389 h 788670"/>
                  <a:gd name="connsiteX13" fmla="*/ 2177812 w 4023360"/>
                  <a:gd name="connsiteY13" fmla="*/ 416719 h 788670"/>
                  <a:gd name="connsiteX14" fmla="*/ 2093416 w 4023360"/>
                  <a:gd name="connsiteY14" fmla="*/ 375046 h 788670"/>
                  <a:gd name="connsiteX15" fmla="*/ 1921080 w 4023360"/>
                  <a:gd name="connsiteY15" fmla="*/ 300276 h 788670"/>
                  <a:gd name="connsiteX16" fmla="*/ 1750516 w 4023360"/>
                  <a:gd name="connsiteY16" fmla="*/ 248123 h 788670"/>
                  <a:gd name="connsiteX17" fmla="*/ 1657350 w 4023360"/>
                  <a:gd name="connsiteY17" fmla="*/ 182880 h 788670"/>
                  <a:gd name="connsiteX18" fmla="*/ 1440180 w 4023360"/>
                  <a:gd name="connsiteY18" fmla="*/ 114300 h 788670"/>
                  <a:gd name="connsiteX19" fmla="*/ 1291590 w 4023360"/>
                  <a:gd name="connsiteY19" fmla="*/ 80010 h 788670"/>
                  <a:gd name="connsiteX20" fmla="*/ 1097280 w 4023360"/>
                  <a:gd name="connsiteY20" fmla="*/ 57150 h 788670"/>
                  <a:gd name="connsiteX21" fmla="*/ 902970 w 4023360"/>
                  <a:gd name="connsiteY21" fmla="*/ 45720 h 788670"/>
                  <a:gd name="connsiteX22" fmla="*/ 708660 w 4023360"/>
                  <a:gd name="connsiteY22" fmla="*/ 0 h 788670"/>
                  <a:gd name="connsiteX23" fmla="*/ 445770 w 4023360"/>
                  <a:gd name="connsiteY23" fmla="*/ 34290 h 788670"/>
                  <a:gd name="connsiteX24" fmla="*/ 342900 w 4023360"/>
                  <a:gd name="connsiteY24" fmla="*/ 34290 h 788670"/>
                  <a:gd name="connsiteX25" fmla="*/ 205740 w 4023360"/>
                  <a:gd name="connsiteY25" fmla="*/ 22860 h 788670"/>
                  <a:gd name="connsiteX26" fmla="*/ 148590 w 4023360"/>
                  <a:gd name="connsiteY26" fmla="*/ 22860 h 788670"/>
                  <a:gd name="connsiteX27" fmla="*/ 0 w 4023360"/>
                  <a:gd name="connsiteY27" fmla="*/ 11430 h 788670"/>
                  <a:gd name="connsiteX0" fmla="*/ 0 w 4023360"/>
                  <a:gd name="connsiteY0" fmla="*/ 11430 h 788670"/>
                  <a:gd name="connsiteX1" fmla="*/ 0 w 4023360"/>
                  <a:gd name="connsiteY1" fmla="*/ 788670 h 788670"/>
                  <a:gd name="connsiteX2" fmla="*/ 4023360 w 4023360"/>
                  <a:gd name="connsiteY2" fmla="*/ 788670 h 788670"/>
                  <a:gd name="connsiteX3" fmla="*/ 4023360 w 4023360"/>
                  <a:gd name="connsiteY3" fmla="*/ 617220 h 788670"/>
                  <a:gd name="connsiteX4" fmla="*/ 3680460 w 4023360"/>
                  <a:gd name="connsiteY4" fmla="*/ 662940 h 788670"/>
                  <a:gd name="connsiteX5" fmla="*/ 3394710 w 4023360"/>
                  <a:gd name="connsiteY5" fmla="*/ 617220 h 788670"/>
                  <a:gd name="connsiteX6" fmla="*/ 3074670 w 4023360"/>
                  <a:gd name="connsiteY6" fmla="*/ 617220 h 788670"/>
                  <a:gd name="connsiteX7" fmla="*/ 2971800 w 4023360"/>
                  <a:gd name="connsiteY7" fmla="*/ 571500 h 788670"/>
                  <a:gd name="connsiteX8" fmla="*/ 2800350 w 4023360"/>
                  <a:gd name="connsiteY8" fmla="*/ 537210 h 788670"/>
                  <a:gd name="connsiteX9" fmla="*/ 2628900 w 4023360"/>
                  <a:gd name="connsiteY9" fmla="*/ 548640 h 788670"/>
                  <a:gd name="connsiteX10" fmla="*/ 2537460 w 4023360"/>
                  <a:gd name="connsiteY10" fmla="*/ 480060 h 788670"/>
                  <a:gd name="connsiteX11" fmla="*/ 2423160 w 4023360"/>
                  <a:gd name="connsiteY11" fmla="*/ 468630 h 788670"/>
                  <a:gd name="connsiteX12" fmla="*/ 2296077 w 4023360"/>
                  <a:gd name="connsiteY12" fmla="*/ 468389 h 788670"/>
                  <a:gd name="connsiteX13" fmla="*/ 2177812 w 4023360"/>
                  <a:gd name="connsiteY13" fmla="*/ 416719 h 788670"/>
                  <a:gd name="connsiteX14" fmla="*/ 2093416 w 4023360"/>
                  <a:gd name="connsiteY14" fmla="*/ 375046 h 788670"/>
                  <a:gd name="connsiteX15" fmla="*/ 1921080 w 4023360"/>
                  <a:gd name="connsiteY15" fmla="*/ 300276 h 788670"/>
                  <a:gd name="connsiteX16" fmla="*/ 1750516 w 4023360"/>
                  <a:gd name="connsiteY16" fmla="*/ 248123 h 788670"/>
                  <a:gd name="connsiteX17" fmla="*/ 1571135 w 4023360"/>
                  <a:gd name="connsiteY17" fmla="*/ 192166 h 788670"/>
                  <a:gd name="connsiteX18" fmla="*/ 1440180 w 4023360"/>
                  <a:gd name="connsiteY18" fmla="*/ 114300 h 788670"/>
                  <a:gd name="connsiteX19" fmla="*/ 1291590 w 4023360"/>
                  <a:gd name="connsiteY19" fmla="*/ 80010 h 788670"/>
                  <a:gd name="connsiteX20" fmla="*/ 1097280 w 4023360"/>
                  <a:gd name="connsiteY20" fmla="*/ 57150 h 788670"/>
                  <a:gd name="connsiteX21" fmla="*/ 902970 w 4023360"/>
                  <a:gd name="connsiteY21" fmla="*/ 45720 h 788670"/>
                  <a:gd name="connsiteX22" fmla="*/ 708660 w 4023360"/>
                  <a:gd name="connsiteY22" fmla="*/ 0 h 788670"/>
                  <a:gd name="connsiteX23" fmla="*/ 445770 w 4023360"/>
                  <a:gd name="connsiteY23" fmla="*/ 34290 h 788670"/>
                  <a:gd name="connsiteX24" fmla="*/ 342900 w 4023360"/>
                  <a:gd name="connsiteY24" fmla="*/ 34290 h 788670"/>
                  <a:gd name="connsiteX25" fmla="*/ 205740 w 4023360"/>
                  <a:gd name="connsiteY25" fmla="*/ 22860 h 788670"/>
                  <a:gd name="connsiteX26" fmla="*/ 148590 w 4023360"/>
                  <a:gd name="connsiteY26" fmla="*/ 22860 h 788670"/>
                  <a:gd name="connsiteX27" fmla="*/ 0 w 4023360"/>
                  <a:gd name="connsiteY27" fmla="*/ 11430 h 788670"/>
                  <a:gd name="connsiteX0" fmla="*/ 0 w 4023360"/>
                  <a:gd name="connsiteY0" fmla="*/ 11430 h 788670"/>
                  <a:gd name="connsiteX1" fmla="*/ 0 w 4023360"/>
                  <a:gd name="connsiteY1" fmla="*/ 788670 h 788670"/>
                  <a:gd name="connsiteX2" fmla="*/ 4023360 w 4023360"/>
                  <a:gd name="connsiteY2" fmla="*/ 788670 h 788670"/>
                  <a:gd name="connsiteX3" fmla="*/ 4023360 w 4023360"/>
                  <a:gd name="connsiteY3" fmla="*/ 617220 h 788670"/>
                  <a:gd name="connsiteX4" fmla="*/ 3680460 w 4023360"/>
                  <a:gd name="connsiteY4" fmla="*/ 662940 h 788670"/>
                  <a:gd name="connsiteX5" fmla="*/ 3394710 w 4023360"/>
                  <a:gd name="connsiteY5" fmla="*/ 617220 h 788670"/>
                  <a:gd name="connsiteX6" fmla="*/ 3074670 w 4023360"/>
                  <a:gd name="connsiteY6" fmla="*/ 617220 h 788670"/>
                  <a:gd name="connsiteX7" fmla="*/ 2971800 w 4023360"/>
                  <a:gd name="connsiteY7" fmla="*/ 571500 h 788670"/>
                  <a:gd name="connsiteX8" fmla="*/ 2800350 w 4023360"/>
                  <a:gd name="connsiteY8" fmla="*/ 537210 h 788670"/>
                  <a:gd name="connsiteX9" fmla="*/ 2628900 w 4023360"/>
                  <a:gd name="connsiteY9" fmla="*/ 548640 h 788670"/>
                  <a:gd name="connsiteX10" fmla="*/ 2537460 w 4023360"/>
                  <a:gd name="connsiteY10" fmla="*/ 480060 h 788670"/>
                  <a:gd name="connsiteX11" fmla="*/ 2423160 w 4023360"/>
                  <a:gd name="connsiteY11" fmla="*/ 468630 h 788670"/>
                  <a:gd name="connsiteX12" fmla="*/ 2296077 w 4023360"/>
                  <a:gd name="connsiteY12" fmla="*/ 468389 h 788670"/>
                  <a:gd name="connsiteX13" fmla="*/ 2177812 w 4023360"/>
                  <a:gd name="connsiteY13" fmla="*/ 416719 h 788670"/>
                  <a:gd name="connsiteX14" fmla="*/ 2093416 w 4023360"/>
                  <a:gd name="connsiteY14" fmla="*/ 375046 h 788670"/>
                  <a:gd name="connsiteX15" fmla="*/ 1921080 w 4023360"/>
                  <a:gd name="connsiteY15" fmla="*/ 300276 h 788670"/>
                  <a:gd name="connsiteX16" fmla="*/ 1750516 w 4023360"/>
                  <a:gd name="connsiteY16" fmla="*/ 248123 h 788670"/>
                  <a:gd name="connsiteX17" fmla="*/ 1571135 w 4023360"/>
                  <a:gd name="connsiteY17" fmla="*/ 192166 h 788670"/>
                  <a:gd name="connsiteX18" fmla="*/ 1369361 w 4023360"/>
                  <a:gd name="connsiteY18" fmla="*/ 170016 h 788670"/>
                  <a:gd name="connsiteX19" fmla="*/ 1291590 w 4023360"/>
                  <a:gd name="connsiteY19" fmla="*/ 80010 h 788670"/>
                  <a:gd name="connsiteX20" fmla="*/ 1097280 w 4023360"/>
                  <a:gd name="connsiteY20" fmla="*/ 57150 h 788670"/>
                  <a:gd name="connsiteX21" fmla="*/ 902970 w 4023360"/>
                  <a:gd name="connsiteY21" fmla="*/ 45720 h 788670"/>
                  <a:gd name="connsiteX22" fmla="*/ 708660 w 4023360"/>
                  <a:gd name="connsiteY22" fmla="*/ 0 h 788670"/>
                  <a:gd name="connsiteX23" fmla="*/ 445770 w 4023360"/>
                  <a:gd name="connsiteY23" fmla="*/ 34290 h 788670"/>
                  <a:gd name="connsiteX24" fmla="*/ 342900 w 4023360"/>
                  <a:gd name="connsiteY24" fmla="*/ 34290 h 788670"/>
                  <a:gd name="connsiteX25" fmla="*/ 205740 w 4023360"/>
                  <a:gd name="connsiteY25" fmla="*/ 22860 h 788670"/>
                  <a:gd name="connsiteX26" fmla="*/ 148590 w 4023360"/>
                  <a:gd name="connsiteY26" fmla="*/ 22860 h 788670"/>
                  <a:gd name="connsiteX27" fmla="*/ 0 w 4023360"/>
                  <a:gd name="connsiteY27" fmla="*/ 11430 h 788670"/>
                  <a:gd name="connsiteX0" fmla="*/ 0 w 4023360"/>
                  <a:gd name="connsiteY0" fmla="*/ 11430 h 788670"/>
                  <a:gd name="connsiteX1" fmla="*/ 0 w 4023360"/>
                  <a:gd name="connsiteY1" fmla="*/ 788670 h 788670"/>
                  <a:gd name="connsiteX2" fmla="*/ 4023360 w 4023360"/>
                  <a:gd name="connsiteY2" fmla="*/ 788670 h 788670"/>
                  <a:gd name="connsiteX3" fmla="*/ 4023360 w 4023360"/>
                  <a:gd name="connsiteY3" fmla="*/ 617220 h 788670"/>
                  <a:gd name="connsiteX4" fmla="*/ 3680460 w 4023360"/>
                  <a:gd name="connsiteY4" fmla="*/ 662940 h 788670"/>
                  <a:gd name="connsiteX5" fmla="*/ 3394710 w 4023360"/>
                  <a:gd name="connsiteY5" fmla="*/ 617220 h 788670"/>
                  <a:gd name="connsiteX6" fmla="*/ 3074670 w 4023360"/>
                  <a:gd name="connsiteY6" fmla="*/ 617220 h 788670"/>
                  <a:gd name="connsiteX7" fmla="*/ 2971800 w 4023360"/>
                  <a:gd name="connsiteY7" fmla="*/ 571500 h 788670"/>
                  <a:gd name="connsiteX8" fmla="*/ 2800350 w 4023360"/>
                  <a:gd name="connsiteY8" fmla="*/ 537210 h 788670"/>
                  <a:gd name="connsiteX9" fmla="*/ 2628900 w 4023360"/>
                  <a:gd name="connsiteY9" fmla="*/ 548640 h 788670"/>
                  <a:gd name="connsiteX10" fmla="*/ 2537460 w 4023360"/>
                  <a:gd name="connsiteY10" fmla="*/ 480060 h 788670"/>
                  <a:gd name="connsiteX11" fmla="*/ 2423160 w 4023360"/>
                  <a:gd name="connsiteY11" fmla="*/ 468630 h 788670"/>
                  <a:gd name="connsiteX12" fmla="*/ 2296077 w 4023360"/>
                  <a:gd name="connsiteY12" fmla="*/ 468389 h 788670"/>
                  <a:gd name="connsiteX13" fmla="*/ 2177812 w 4023360"/>
                  <a:gd name="connsiteY13" fmla="*/ 416719 h 788670"/>
                  <a:gd name="connsiteX14" fmla="*/ 2093416 w 4023360"/>
                  <a:gd name="connsiteY14" fmla="*/ 375046 h 788670"/>
                  <a:gd name="connsiteX15" fmla="*/ 1921080 w 4023360"/>
                  <a:gd name="connsiteY15" fmla="*/ 300276 h 788670"/>
                  <a:gd name="connsiteX16" fmla="*/ 1750516 w 4023360"/>
                  <a:gd name="connsiteY16" fmla="*/ 248123 h 788670"/>
                  <a:gd name="connsiteX17" fmla="*/ 1571135 w 4023360"/>
                  <a:gd name="connsiteY17" fmla="*/ 192166 h 788670"/>
                  <a:gd name="connsiteX18" fmla="*/ 1369361 w 4023360"/>
                  <a:gd name="connsiteY18" fmla="*/ 170016 h 788670"/>
                  <a:gd name="connsiteX19" fmla="*/ 1208454 w 4023360"/>
                  <a:gd name="connsiteY19" fmla="*/ 107868 h 788670"/>
                  <a:gd name="connsiteX20" fmla="*/ 1097280 w 4023360"/>
                  <a:gd name="connsiteY20" fmla="*/ 57150 h 788670"/>
                  <a:gd name="connsiteX21" fmla="*/ 902970 w 4023360"/>
                  <a:gd name="connsiteY21" fmla="*/ 45720 h 788670"/>
                  <a:gd name="connsiteX22" fmla="*/ 708660 w 4023360"/>
                  <a:gd name="connsiteY22" fmla="*/ 0 h 788670"/>
                  <a:gd name="connsiteX23" fmla="*/ 445770 w 4023360"/>
                  <a:gd name="connsiteY23" fmla="*/ 34290 h 788670"/>
                  <a:gd name="connsiteX24" fmla="*/ 342900 w 4023360"/>
                  <a:gd name="connsiteY24" fmla="*/ 34290 h 788670"/>
                  <a:gd name="connsiteX25" fmla="*/ 205740 w 4023360"/>
                  <a:gd name="connsiteY25" fmla="*/ 22860 h 788670"/>
                  <a:gd name="connsiteX26" fmla="*/ 148590 w 4023360"/>
                  <a:gd name="connsiteY26" fmla="*/ 22860 h 788670"/>
                  <a:gd name="connsiteX27" fmla="*/ 0 w 4023360"/>
                  <a:gd name="connsiteY27" fmla="*/ 1143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023360" h="788670">
                    <a:moveTo>
                      <a:pt x="0" y="11430"/>
                    </a:moveTo>
                    <a:lnTo>
                      <a:pt x="0" y="788670"/>
                    </a:lnTo>
                    <a:lnTo>
                      <a:pt x="4023360" y="788670"/>
                    </a:lnTo>
                    <a:lnTo>
                      <a:pt x="4023360" y="617220"/>
                    </a:lnTo>
                    <a:lnTo>
                      <a:pt x="3680460" y="662940"/>
                    </a:lnTo>
                    <a:lnTo>
                      <a:pt x="3394710" y="617220"/>
                    </a:lnTo>
                    <a:lnTo>
                      <a:pt x="3074670" y="617220"/>
                    </a:lnTo>
                    <a:lnTo>
                      <a:pt x="2971800" y="571500"/>
                    </a:lnTo>
                    <a:lnTo>
                      <a:pt x="2800350" y="537210"/>
                    </a:lnTo>
                    <a:lnTo>
                      <a:pt x="2628900" y="548640"/>
                    </a:lnTo>
                    <a:lnTo>
                      <a:pt x="2537460" y="480060"/>
                    </a:lnTo>
                    <a:lnTo>
                      <a:pt x="2423160" y="468630"/>
                    </a:lnTo>
                    <a:lnTo>
                      <a:pt x="2296077" y="468389"/>
                    </a:lnTo>
                    <a:lnTo>
                      <a:pt x="2177812" y="416719"/>
                    </a:lnTo>
                    <a:lnTo>
                      <a:pt x="2093416" y="375046"/>
                    </a:lnTo>
                    <a:lnTo>
                      <a:pt x="1921080" y="300276"/>
                    </a:lnTo>
                    <a:lnTo>
                      <a:pt x="1750516" y="248123"/>
                    </a:lnTo>
                    <a:lnTo>
                      <a:pt x="1571135" y="192166"/>
                    </a:lnTo>
                    <a:lnTo>
                      <a:pt x="1369361" y="170016"/>
                    </a:lnTo>
                    <a:lnTo>
                      <a:pt x="1208454" y="107868"/>
                    </a:lnTo>
                    <a:lnTo>
                      <a:pt x="1097280" y="57150"/>
                    </a:lnTo>
                    <a:lnTo>
                      <a:pt x="902970" y="45720"/>
                    </a:lnTo>
                    <a:lnTo>
                      <a:pt x="708660" y="0"/>
                    </a:lnTo>
                    <a:lnTo>
                      <a:pt x="445770" y="34290"/>
                    </a:lnTo>
                    <a:lnTo>
                      <a:pt x="342900" y="34290"/>
                    </a:lnTo>
                    <a:lnTo>
                      <a:pt x="205740" y="22860"/>
                    </a:lnTo>
                    <a:lnTo>
                      <a:pt x="148590" y="22860"/>
                    </a:lnTo>
                    <a:lnTo>
                      <a:pt x="0" y="11430"/>
                    </a:lnTo>
                    <a:close/>
                  </a:path>
                </a:pathLst>
              </a:custGeom>
              <a:gradFill>
                <a:gsLst>
                  <a:gs pos="0">
                    <a:srgbClr val="591300"/>
                  </a:gs>
                  <a:gs pos="100000">
                    <a:srgbClr val="FFF2DA"/>
                  </a:gs>
                </a:gsLst>
                <a:lin ang="189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6810375" y="5364163"/>
            <a:ext cx="10064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华康俪金黑W8"/>
                <a:ea typeface="华康俪金黑W8"/>
                <a:cs typeface="华康俪金黑W8"/>
              </a:rPr>
              <a:t>海洋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42925" y="5359400"/>
            <a:ext cx="10048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华康俪金黑W8"/>
                <a:ea typeface="华康俪金黑W8"/>
                <a:cs typeface="华康俪金黑W8"/>
              </a:rPr>
              <a:t>陆地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360488" y="5389563"/>
            <a:ext cx="48529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（比热容小，升温快降温快）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7539038" y="5394325"/>
            <a:ext cx="4851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（比热容大，升温慢降温慢）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881188" y="2147888"/>
            <a:ext cx="808355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同一纬度上，夏季陆地气温高于海洋，冬季相反。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9" descr="2-1-P08世界年平均气温分布图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049338"/>
            <a:ext cx="7724775" cy="424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7783513" y="2514600"/>
            <a:ext cx="3775075" cy="13096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南半球等温线较平直；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北半球等温线较弯曲。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1" descr="2-1-P15影响气温的因素-洋流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0225" y="958850"/>
            <a:ext cx="8064500" cy="589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188913"/>
            <a:ext cx="10515600" cy="444500"/>
          </a:xfrm>
        </p:spPr>
        <p:txBody>
          <a:bodyPr/>
          <a:lstStyle/>
          <a:p>
            <a:pPr eaLnBrk="1" hangingPunct="1"/>
            <a:r>
              <a:rPr lang="zh-CN" altLang="en-US" smtClean="0"/>
              <a:t>影响因素三：洋流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01038" y="1692275"/>
            <a:ext cx="3468687" cy="2678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同纬度地区，有暖流经过的地区气温较高，有寒流经过的地区气温较低。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4650" y="0"/>
            <a:ext cx="11442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标注 2"/>
          <p:cNvSpPr/>
          <p:nvPr/>
        </p:nvSpPr>
        <p:spPr>
          <a:xfrm>
            <a:off x="3489325" y="928688"/>
            <a:ext cx="2138363" cy="646112"/>
          </a:xfrm>
          <a:prstGeom prst="wedgeRectCallout">
            <a:avLst>
              <a:gd name="adj1" fmla="val -31583"/>
              <a:gd name="adj2" fmla="val 83838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/>
              <a:t>摩尔曼斯克</a:t>
            </a:r>
          </a:p>
        </p:txBody>
      </p:sp>
      <p:sp>
        <p:nvSpPr>
          <p:cNvPr id="4" name="矩形标注 3"/>
          <p:cNvSpPr/>
          <p:nvPr/>
        </p:nvSpPr>
        <p:spPr>
          <a:xfrm>
            <a:off x="8004175" y="4937125"/>
            <a:ext cx="2701925" cy="887413"/>
          </a:xfrm>
          <a:prstGeom prst="wedgeRectCallout">
            <a:avLst>
              <a:gd name="adj1" fmla="val 39802"/>
              <a:gd name="adj2" fmla="val 88849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/>
              <a:t>符拉迪沃斯托克</a:t>
            </a:r>
            <a:endParaRPr lang="en-US" altLang="zh-CN" sz="28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/>
              <a:t>（海参崴）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6" descr="2-1-P16欧洲气候类型和洋流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476250"/>
            <a:ext cx="6264275" cy="603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9" descr="2-1-P08世界年平均气温分布图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2238" y="1379538"/>
            <a:ext cx="9407525" cy="516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1038225" y="254000"/>
            <a:ext cx="10440988" cy="11255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读下图，观察亚洲大陆上</a:t>
            </a:r>
            <a:r>
              <a:rPr lang="en-US" altLang="zh-CN" sz="2800" dirty="0">
                <a:latin typeface="+mn-ea"/>
                <a:ea typeface="+mn-ea"/>
              </a:rPr>
              <a:t>10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r>
              <a:rPr lang="zh-CN" altLang="en-US" sz="2800" dirty="0">
                <a:latin typeface="+mn-ea"/>
                <a:ea typeface="+mn-ea"/>
              </a:rPr>
              <a:t>等温线穿过的地方，出现了</a:t>
            </a:r>
            <a:r>
              <a:rPr lang="en-US" altLang="zh-CN" sz="2800" dirty="0">
                <a:latin typeface="+mn-ea"/>
                <a:ea typeface="+mn-ea"/>
              </a:rPr>
              <a:t>0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r>
              <a:rPr lang="zh-CN" altLang="en-US" sz="2800" dirty="0">
                <a:latin typeface="+mn-ea"/>
                <a:ea typeface="+mn-ea"/>
              </a:rPr>
              <a:t>等温线，这是为什么？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8200" y="188913"/>
            <a:ext cx="10515600" cy="444500"/>
          </a:xfrm>
        </p:spPr>
        <p:txBody>
          <a:bodyPr/>
          <a:lstStyle/>
          <a:p>
            <a:pPr eaLnBrk="1" hangingPunct="1"/>
            <a:r>
              <a:rPr lang="zh-CN" altLang="en-US" smtClean="0"/>
              <a:t>影响因素四：地形</a:t>
            </a:r>
          </a:p>
        </p:txBody>
      </p:sp>
      <p:grpSp>
        <p:nvGrpSpPr>
          <p:cNvPr id="46082" name="组合 9"/>
          <p:cNvGrpSpPr>
            <a:grpSpLocks/>
          </p:cNvGrpSpPr>
          <p:nvPr/>
        </p:nvGrpSpPr>
        <p:grpSpPr bwMode="auto">
          <a:xfrm>
            <a:off x="-23813" y="2173288"/>
            <a:ext cx="7272338" cy="4684712"/>
            <a:chOff x="-23446" y="2173288"/>
            <a:chExt cx="7272337" cy="4684712"/>
          </a:xfrm>
        </p:grpSpPr>
        <p:pic>
          <p:nvPicPr>
            <p:cNvPr id="46087" name="图片 7" descr="2-1-P20地形对气温的影响.jp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23446" y="2173288"/>
              <a:ext cx="7272337" cy="4684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椭圆 7"/>
            <p:cNvSpPr/>
            <p:nvPr/>
          </p:nvSpPr>
          <p:spPr>
            <a:xfrm>
              <a:off x="3767504" y="4670425"/>
              <a:ext cx="101600" cy="1016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818304" y="4511675"/>
              <a:ext cx="954087" cy="3698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+mn-ea"/>
                  <a:ea typeface="+mn-ea"/>
                </a:rPr>
                <a:t>2000</a:t>
              </a:r>
              <a:r>
                <a:rPr lang="zh-CN" altLang="en-US" dirty="0">
                  <a:latin typeface="+mn-ea"/>
                  <a:ea typeface="+mn-ea"/>
                </a:rPr>
                <a:t>米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306513" y="1058863"/>
            <a:ext cx="10228262" cy="1476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latin typeface="+mn-ea"/>
                <a:ea typeface="+mn-ea"/>
              </a:rPr>
              <a:t>气温随着海拔升高而降低，</a:t>
            </a:r>
            <a:r>
              <a:rPr lang="zh-CN" altLang="en-US" sz="3000" dirty="0">
                <a:solidFill>
                  <a:srgbClr val="C00000"/>
                </a:solidFill>
                <a:latin typeface="+mn-ea"/>
                <a:ea typeface="+mn-ea"/>
              </a:rPr>
              <a:t>平均每升高</a:t>
            </a:r>
            <a:r>
              <a:rPr lang="en-US" altLang="zh-CN" sz="3000" dirty="0">
                <a:solidFill>
                  <a:srgbClr val="C00000"/>
                </a:solidFill>
                <a:latin typeface="+mn-ea"/>
                <a:ea typeface="+mn-ea"/>
              </a:rPr>
              <a:t>100</a:t>
            </a:r>
            <a:r>
              <a:rPr lang="zh-CN" altLang="en-US" sz="3000" dirty="0">
                <a:solidFill>
                  <a:srgbClr val="C00000"/>
                </a:solidFill>
                <a:latin typeface="+mn-ea"/>
                <a:ea typeface="+mn-ea"/>
              </a:rPr>
              <a:t>米，气温降低约</a:t>
            </a:r>
            <a:r>
              <a:rPr lang="en-US" altLang="zh-CN" sz="3000" dirty="0">
                <a:solidFill>
                  <a:srgbClr val="C00000"/>
                </a:solidFill>
                <a:latin typeface="+mn-ea"/>
                <a:ea typeface="+mn-ea"/>
              </a:rPr>
              <a:t>0.6</a:t>
            </a:r>
            <a:r>
              <a:rPr lang="en-US" altLang="zh-CN" sz="30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r>
              <a:rPr lang="zh-CN" altLang="en-US" sz="30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dirty="0">
              <a:latin typeface="+mn-ea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30375" y="5838825"/>
            <a:ext cx="963613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rgbClr val="C00000"/>
                </a:solidFill>
                <a:latin typeface="+mn-ea"/>
                <a:ea typeface="+mn-ea"/>
              </a:rPr>
              <a:t>15</a:t>
            </a:r>
            <a:r>
              <a:rPr lang="en-US" altLang="zh-CN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67138" y="4881563"/>
            <a:ext cx="75406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rgbClr val="C00000"/>
                </a:solidFill>
                <a:latin typeface="+mn-ea"/>
                <a:ea typeface="+mn-ea"/>
              </a:rPr>
              <a:t>9</a:t>
            </a:r>
            <a:r>
              <a:rPr lang="en-US" altLang="zh-CN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72025" y="3597275"/>
            <a:ext cx="75406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r>
              <a:rPr lang="en-US" altLang="zh-CN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1"/>
          <p:cNvSpPr>
            <a:spLocks noGrp="1"/>
          </p:cNvSpPr>
          <p:nvPr>
            <p:ph type="title"/>
          </p:nvPr>
        </p:nvSpPr>
        <p:spPr>
          <a:xfrm>
            <a:off x="838200" y="188913"/>
            <a:ext cx="10515600" cy="444500"/>
          </a:xfrm>
        </p:spPr>
        <p:txBody>
          <a:bodyPr/>
          <a:lstStyle/>
          <a:p>
            <a:pPr eaLnBrk="1" hangingPunct="1"/>
            <a:r>
              <a:rPr lang="zh-CN" altLang="en-US" smtClean="0"/>
              <a:t>随堂练习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44550" y="2124075"/>
            <a:ext cx="10509250" cy="1309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喜马拉雅山脉某主峰海拔</a:t>
            </a:r>
            <a:r>
              <a:rPr lang="en-US" altLang="zh-CN" sz="2800" dirty="0">
                <a:latin typeface="+mn-ea"/>
                <a:ea typeface="+mn-ea"/>
              </a:rPr>
              <a:t>8000</a:t>
            </a:r>
            <a:r>
              <a:rPr lang="zh-CN" altLang="en-US" sz="2800" dirty="0">
                <a:latin typeface="+mn-ea"/>
                <a:ea typeface="+mn-ea"/>
              </a:rPr>
              <a:t>米，理论上比同一纬度海平面气温降低了多少摄氏度？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25988" y="3713163"/>
            <a:ext cx="1189037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rgbClr val="C00000"/>
                </a:solidFill>
                <a:latin typeface="+mn-ea"/>
                <a:ea typeface="+mn-ea"/>
              </a:rPr>
              <a:t>48</a:t>
            </a:r>
            <a:r>
              <a:rPr lang="en-US" altLang="zh-CN" sz="36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endParaRPr lang="zh-CN" altLang="en-US" sz="36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6" descr="2-1-p05观察服饰推断气温状况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2813" y="890588"/>
            <a:ext cx="10271125" cy="534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AutoShape 5"/>
          <p:cNvSpPr>
            <a:spLocks noChangeArrowheads="1"/>
          </p:cNvSpPr>
          <p:nvPr/>
        </p:nvSpPr>
        <p:spPr bwMode="auto">
          <a:xfrm>
            <a:off x="431800" y="549275"/>
            <a:ext cx="5759450" cy="1655763"/>
          </a:xfrm>
          <a:prstGeom prst="cloudCallout">
            <a:avLst>
              <a:gd name="adj1" fmla="val 33333"/>
              <a:gd name="adj2" fmla="val 78333"/>
            </a:avLst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5400000" scaled="1"/>
          </a:gra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zh-CN" sz="3200" b="1" dirty="0">
                <a:latin typeface="黑体" pitchFamily="2" charset="-122"/>
                <a:ea typeface="黑体" pitchFamily="2" charset="-122"/>
              </a:rPr>
              <a:t>观察服饰推断气温状况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1"/>
          <p:cNvSpPr>
            <a:spLocks noGrp="1"/>
          </p:cNvSpPr>
          <p:nvPr>
            <p:ph type="title"/>
          </p:nvPr>
        </p:nvSpPr>
        <p:spPr>
          <a:xfrm>
            <a:off x="838200" y="188913"/>
            <a:ext cx="10515600" cy="444500"/>
          </a:xfrm>
        </p:spPr>
        <p:txBody>
          <a:bodyPr/>
          <a:lstStyle/>
          <a:p>
            <a:pPr eaLnBrk="1" hangingPunct="1"/>
            <a:r>
              <a:rPr lang="zh-CN" altLang="en-US" smtClean="0"/>
              <a:t>世界气温的分布规律及影响因素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350963" y="1254125"/>
          <a:ext cx="9904412" cy="480853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99141"/>
                <a:gridCol w="8005689"/>
              </a:tblGrid>
              <a:tr h="94231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影响因素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气温</a:t>
                      </a:r>
                      <a:endParaRPr lang="zh-CN" altLang="en-US" sz="2800" dirty="0"/>
                    </a:p>
                  </a:txBody>
                  <a:tcPr anchor="ctr"/>
                </a:tc>
              </a:tr>
              <a:tr h="771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80185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9728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19575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519238" y="2292350"/>
            <a:ext cx="162083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纬度位置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33775" y="2292350"/>
            <a:ext cx="413543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气温从低纬度向两极递减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19238" y="3068638"/>
            <a:ext cx="1620837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海陆位置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35350" y="3068638"/>
            <a:ext cx="7007225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同纬度，夏季陆地气温高于海洋，冬季相反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519238" y="4014788"/>
            <a:ext cx="1620837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洋流因素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435350" y="3798888"/>
            <a:ext cx="7340600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暖流流经的地区气温较高，寒流流经的地区气温较低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19238" y="5170488"/>
            <a:ext cx="162083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地形因素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435350" y="4954588"/>
            <a:ext cx="7537450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气温随海拔升高而降低，海拔每升高</a:t>
            </a:r>
            <a:r>
              <a:rPr lang="en-US" altLang="zh-CN" sz="2800" dirty="0">
                <a:latin typeface="+mn-ea"/>
                <a:ea typeface="+mn-ea"/>
              </a:rPr>
              <a:t>100</a:t>
            </a:r>
            <a:r>
              <a:rPr lang="zh-CN" altLang="en-US" sz="2800" dirty="0">
                <a:latin typeface="+mn-ea"/>
                <a:ea typeface="+mn-ea"/>
              </a:rPr>
              <a:t>米，气温下降约</a:t>
            </a:r>
            <a:r>
              <a:rPr lang="en-US" altLang="zh-CN" sz="2800" dirty="0">
                <a:latin typeface="+mn-ea"/>
                <a:ea typeface="+mn-ea"/>
              </a:rPr>
              <a:t>0.6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endParaRPr lang="zh-CN" altLang="en-US" sz="28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4" descr="2-1-P03世界部分城市天气图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4513" y="858838"/>
            <a:ext cx="8562975" cy="513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标题 1"/>
          <p:cNvSpPr>
            <a:spLocks noGrp="1"/>
          </p:cNvSpPr>
          <p:nvPr>
            <p:ph type="title"/>
          </p:nvPr>
        </p:nvSpPr>
        <p:spPr>
          <a:xfrm>
            <a:off x="838200" y="188913"/>
            <a:ext cx="10515600" cy="444500"/>
          </a:xfrm>
        </p:spPr>
        <p:txBody>
          <a:bodyPr/>
          <a:lstStyle/>
          <a:p>
            <a:pPr eaLnBrk="1" hangingPunct="1"/>
            <a:r>
              <a:rPr lang="zh-CN" altLang="en-US" smtClean="0"/>
              <a:t>课前小测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60638" y="2905125"/>
            <a:ext cx="613886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1</a:t>
            </a:r>
            <a:r>
              <a:rPr lang="zh-CN" altLang="en-US" sz="2800" dirty="0">
                <a:latin typeface="+mn-ea"/>
                <a:ea typeface="+mn-ea"/>
              </a:rPr>
              <a:t>、世界气温的分布规律和影响因素。</a:t>
            </a:r>
            <a:endParaRPr lang="en-US" altLang="zh-CN" sz="2800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93975" y="2874963"/>
            <a:ext cx="6108700" cy="1108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latin typeface="+mj-ea"/>
                <a:ea typeface="+mj-ea"/>
              </a:rPr>
              <a:t>二、世界的降水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标题 1"/>
          <p:cNvSpPr>
            <a:spLocks noGrp="1"/>
          </p:cNvSpPr>
          <p:nvPr>
            <p:ph type="title"/>
          </p:nvPr>
        </p:nvSpPr>
        <p:spPr>
          <a:xfrm>
            <a:off x="838200" y="188913"/>
            <a:ext cx="10515600" cy="444500"/>
          </a:xfrm>
        </p:spPr>
        <p:txBody>
          <a:bodyPr/>
          <a:lstStyle/>
          <a:p>
            <a:pPr eaLnBrk="1" hangingPunct="1"/>
            <a:r>
              <a:rPr lang="zh-CN" altLang="en-US" smtClean="0"/>
              <a:t>活动探究</a:t>
            </a:r>
            <a:r>
              <a:rPr lang="en-US" altLang="zh-CN" smtClean="0"/>
              <a:t>——</a:t>
            </a:r>
            <a:r>
              <a:rPr lang="zh-CN" altLang="en-US" smtClean="0"/>
              <a:t>世界降水的分布规律及影响因素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14413" y="1257300"/>
            <a:ext cx="10504487" cy="4770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fontAlgn="auto">
              <a:spcBef>
                <a:spcPts val="0"/>
              </a:spcBef>
              <a:spcAft>
                <a:spcPts val="240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读</a:t>
            </a:r>
            <a:r>
              <a:rPr lang="en-US" altLang="zh-CN" sz="2800" dirty="0">
                <a:latin typeface="+mn-ea"/>
                <a:ea typeface="+mn-ea"/>
              </a:rPr>
              <a:t>P</a:t>
            </a:r>
            <a:r>
              <a:rPr lang="en-US" altLang="zh-CN" sz="2800" baseline="-25000" dirty="0">
                <a:latin typeface="+mn-ea"/>
                <a:ea typeface="+mn-ea"/>
              </a:rPr>
              <a:t>39</a:t>
            </a:r>
            <a:r>
              <a:rPr lang="zh-CN" altLang="en-US" sz="2800" dirty="0">
                <a:latin typeface="+mn-ea"/>
                <a:ea typeface="+mn-ea"/>
              </a:rPr>
              <a:t>图</a:t>
            </a:r>
            <a:r>
              <a:rPr lang="en-US" altLang="zh-CN" sz="2800" dirty="0">
                <a:latin typeface="+mn-ea"/>
                <a:ea typeface="+mn-ea"/>
              </a:rPr>
              <a:t>M</a:t>
            </a:r>
            <a:r>
              <a:rPr lang="zh-CN" altLang="en-US" sz="2800" dirty="0">
                <a:latin typeface="+mn-ea"/>
                <a:ea typeface="+mn-ea"/>
              </a:rPr>
              <a:t>，思考：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240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1</a:t>
            </a:r>
            <a:r>
              <a:rPr lang="zh-CN" altLang="en-US" sz="2800" dirty="0">
                <a:latin typeface="+mn-ea"/>
                <a:ea typeface="+mn-ea"/>
              </a:rPr>
              <a:t>、赤道附近地区年降水量大多在多少毫米以上？两极地区的年降水量大多在多少毫米以下？为什么会有这么大的差异呢？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240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2</a:t>
            </a:r>
            <a:r>
              <a:rPr lang="zh-CN" altLang="en-US" sz="2800" dirty="0">
                <a:latin typeface="+mn-ea"/>
                <a:ea typeface="+mn-ea"/>
              </a:rPr>
              <a:t>、南北回归线附近的大陆西部及内部降水量多在多少毫米？东部呢？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240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3</a:t>
            </a:r>
            <a:r>
              <a:rPr lang="zh-CN" altLang="en-US" sz="2800" dirty="0">
                <a:latin typeface="+mn-ea"/>
                <a:ea typeface="+mn-ea"/>
              </a:rPr>
              <a:t>、相同纬度位置的地方降水量都相同吗？读北半球中纬度地区（以亚欧大陆为例）的内陆与沿海地区年降水量有何不同？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240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4</a:t>
            </a:r>
            <a:r>
              <a:rPr lang="zh-CN" altLang="en-US" sz="2800" dirty="0">
                <a:latin typeface="+mn-ea"/>
                <a:ea typeface="+mn-ea"/>
              </a:rPr>
              <a:t>、找出世界干极，沿海地区一定湿润多雨吗？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7" descr="2-1-P30世界年降水量.jpg"/>
          <p:cNvPicPr>
            <a:picLocks noChangeAspect="1"/>
          </p:cNvPicPr>
          <p:nvPr/>
        </p:nvPicPr>
        <p:blipFill>
          <a:blip r:embed="rId2"/>
          <a:srcRect t="6442"/>
          <a:stretch>
            <a:fillRect/>
          </a:stretch>
        </p:blipFill>
        <p:spPr bwMode="auto">
          <a:xfrm>
            <a:off x="1047750" y="1282700"/>
            <a:ext cx="10317163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4281488" y="3687763"/>
            <a:ext cx="3444875" cy="52228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</a:rPr>
              <a:t>赤道附近</a:t>
            </a:r>
            <a:r>
              <a:rPr lang="en-US" altLang="zh-CN" sz="2800" dirty="0">
                <a:latin typeface="+mn-ea"/>
              </a:rPr>
              <a:t>&gt;2000</a:t>
            </a:r>
            <a:r>
              <a:rPr lang="zh-CN" altLang="en-US" sz="2800" dirty="0">
                <a:latin typeface="+mn-ea"/>
              </a:rPr>
              <a:t>毫米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81488" y="1600200"/>
            <a:ext cx="3235325" cy="522288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</a:rPr>
              <a:t>两极地区</a:t>
            </a:r>
            <a:r>
              <a:rPr lang="en-US" altLang="zh-CN" sz="2800" dirty="0">
                <a:latin typeface="+mn-ea"/>
              </a:rPr>
              <a:t>&lt;200</a:t>
            </a:r>
            <a:r>
              <a:rPr lang="zh-CN" altLang="en-US" sz="2800" dirty="0">
                <a:latin typeface="+mn-ea"/>
              </a:rPr>
              <a:t>毫米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54088" y="234950"/>
            <a:ext cx="10504487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80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1</a:t>
            </a:r>
            <a:r>
              <a:rPr lang="zh-CN" altLang="en-US" sz="2800" dirty="0">
                <a:latin typeface="+mn-ea"/>
                <a:ea typeface="+mn-ea"/>
              </a:rPr>
              <a:t>、赤道附近地区年降水量大多在多少毫米以上？两极地区的年降水量大多在多少毫米以下？为什么会有这么大的差异呢？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81488" y="6045200"/>
            <a:ext cx="3235325" cy="52387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</a:rPr>
              <a:t>两极地区</a:t>
            </a:r>
            <a:r>
              <a:rPr lang="en-US" altLang="zh-CN" sz="2800" dirty="0">
                <a:latin typeface="+mn-ea"/>
              </a:rPr>
              <a:t>&lt;200</a:t>
            </a:r>
            <a:r>
              <a:rPr lang="zh-CN" altLang="en-US" sz="2800" dirty="0">
                <a:latin typeface="+mn-ea"/>
              </a:rPr>
              <a:t>毫米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3175" y="2767013"/>
            <a:ext cx="7469188" cy="7381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800" dirty="0">
                <a:latin typeface="+mn-ea"/>
                <a:ea typeface="+mn-ea"/>
              </a:rPr>
              <a:t>赤道及其两侧地区降水多，两极地区降水少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8200" y="188913"/>
            <a:ext cx="10515600" cy="444500"/>
          </a:xfrm>
        </p:spPr>
        <p:txBody>
          <a:bodyPr/>
          <a:lstStyle/>
          <a:p>
            <a:pPr eaLnBrk="1" hangingPunct="1"/>
            <a:r>
              <a:rPr lang="en-US" altLang="zh-CN" smtClean="0"/>
              <a:t>1</a:t>
            </a:r>
            <a:r>
              <a:rPr lang="zh-CN" altLang="en-US" smtClean="0"/>
              <a:t>、纬度位置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7" descr="2-1-P30世界年降水量.jpg"/>
          <p:cNvPicPr>
            <a:picLocks noChangeAspect="1"/>
          </p:cNvPicPr>
          <p:nvPr/>
        </p:nvPicPr>
        <p:blipFill>
          <a:blip r:embed="rId2"/>
          <a:srcRect t="6442"/>
          <a:stretch>
            <a:fillRect/>
          </a:stretch>
        </p:blipFill>
        <p:spPr bwMode="auto">
          <a:xfrm>
            <a:off x="1047750" y="1282700"/>
            <a:ext cx="10317163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19539">
            <a:off x="1789113" y="735013"/>
            <a:ext cx="861377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257175" y="231775"/>
            <a:ext cx="455136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世界“雨极”</a:t>
            </a:r>
            <a:r>
              <a:rPr lang="en-US" altLang="zh-CN" sz="2800" dirty="0">
                <a:latin typeface="+mn-ea"/>
                <a:ea typeface="+mn-ea"/>
              </a:rPr>
              <a:t>——</a:t>
            </a:r>
            <a:r>
              <a:rPr lang="zh-CN" altLang="en-US" sz="2800" dirty="0">
                <a:latin typeface="+mn-ea"/>
                <a:ea typeface="+mn-ea"/>
              </a:rPr>
              <a:t>乞拉朋齐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图片 3"/>
          <p:cNvPicPr>
            <a:picLocks noChangeAspect="1"/>
          </p:cNvPicPr>
          <p:nvPr/>
        </p:nvPicPr>
        <p:blipFill>
          <a:blip r:embed="rId2"/>
          <a:srcRect b="3384"/>
          <a:stretch>
            <a:fillRect/>
          </a:stretch>
        </p:blipFill>
        <p:spPr bwMode="auto">
          <a:xfrm>
            <a:off x="3175" y="0"/>
            <a:ext cx="125523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0" y="0"/>
            <a:ext cx="3416300" cy="52387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乞拉朋齐的“树桥”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7" descr="2-1-P30世界年降水量.jpg"/>
          <p:cNvPicPr>
            <a:picLocks noChangeAspect="1"/>
          </p:cNvPicPr>
          <p:nvPr/>
        </p:nvPicPr>
        <p:blipFill>
          <a:blip r:embed="rId2"/>
          <a:srcRect t="6442"/>
          <a:stretch>
            <a:fillRect/>
          </a:stretch>
        </p:blipFill>
        <p:spPr bwMode="auto">
          <a:xfrm>
            <a:off x="1047750" y="1282700"/>
            <a:ext cx="10317163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795"/>
          <a:stretch/>
        </p:blipFill>
        <p:spPr>
          <a:xfrm rot="21205813">
            <a:off x="2033588" y="1114425"/>
            <a:ext cx="8124825" cy="4994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44095">
            <a:off x="3846513" y="995363"/>
            <a:ext cx="6985000" cy="5232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534988" y="225425"/>
            <a:ext cx="4910137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世界“湿极”</a:t>
            </a:r>
            <a:r>
              <a:rPr lang="en-US" altLang="zh-CN" sz="2800" dirty="0">
                <a:latin typeface="+mn-ea"/>
                <a:ea typeface="+mn-ea"/>
              </a:rPr>
              <a:t>——</a:t>
            </a:r>
            <a:r>
              <a:rPr lang="zh-CN" altLang="en-US" sz="2800" dirty="0">
                <a:latin typeface="+mn-ea"/>
                <a:ea typeface="+mn-ea"/>
              </a:rPr>
              <a:t>怀厄莱阿莱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885950" y="3178175"/>
            <a:ext cx="6705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世界气温存在着地区差异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1885950" y="4672013"/>
            <a:ext cx="6637338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探究世界气温的分布规律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007228" y="836712"/>
            <a:ext cx="3648630" cy="1295400"/>
            <a:chOff x="0" y="0"/>
            <a:chExt cx="1996" cy="10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199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1996" cy="1043"/>
            </a:xfrm>
            <a:prstGeom prst="cloudCallout">
              <a:avLst>
                <a:gd name="adj1" fmla="val 28572"/>
                <a:gd name="adj2" fmla="val 76402"/>
              </a:avLst>
            </a:prstGeom>
            <a:gradFill rotWithShape="1">
              <a:gsLst>
                <a:gs pos="0">
                  <a:srgbClr val="00FFFF"/>
                </a:gs>
                <a:gs pos="100000">
                  <a:srgbClr val="FFFFFF"/>
                </a:gs>
              </a:gsLst>
              <a:lin ang="0" scaled="1"/>
            </a:gradFill>
            <a:ln w="952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zh-CN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200" name="Text Box 8"/>
            <p:cNvSpPr txBox="1">
              <a:spLocks noChangeArrowheads="1"/>
            </p:cNvSpPr>
            <p:nvPr/>
          </p:nvSpPr>
          <p:spPr bwMode="auto">
            <a:xfrm>
              <a:off x="454" y="228"/>
              <a:ext cx="1270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sz="36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itchFamily="2" charset="-122"/>
                  <a:ea typeface="黑体" pitchFamily="2" charset="-122"/>
                </a:rPr>
                <a:t>思  考</a:t>
              </a:r>
            </a:p>
          </p:txBody>
        </p:sp>
      </p:grpSp>
      <p:sp>
        <p:nvSpPr>
          <p:cNvPr id="18436" name="TextBox 9"/>
          <p:cNvSpPr txBox="1">
            <a:spLocks noChangeArrowheads="1"/>
          </p:cNvSpPr>
          <p:nvPr/>
        </p:nvSpPr>
        <p:spPr bwMode="auto">
          <a:xfrm>
            <a:off x="1885950" y="2492375"/>
            <a:ext cx="919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latin typeface="宋体" charset="-122"/>
              </a:rPr>
              <a:t>以上图片反映出世界气温的什么特点？</a:t>
            </a:r>
            <a:r>
              <a:rPr lang="zh-CN" altLang="zh-CN" sz="2400">
                <a:latin typeface="宋体" charset="-122"/>
              </a:rPr>
              <a:t> </a:t>
            </a:r>
          </a:p>
        </p:txBody>
      </p:sp>
      <p:sp>
        <p:nvSpPr>
          <p:cNvPr id="18437" name="TextBox 10"/>
          <p:cNvSpPr txBox="1">
            <a:spLocks noChangeArrowheads="1"/>
          </p:cNvSpPr>
          <p:nvPr/>
        </p:nvSpPr>
        <p:spPr bwMode="auto">
          <a:xfrm>
            <a:off x="1885950" y="3986213"/>
            <a:ext cx="6969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latin typeface="宋体" charset="-122"/>
              </a:rPr>
              <a:t>世界气温的分布有没有规律？</a:t>
            </a:r>
            <a:endParaRPr lang="zh-CN" altLang="en-US" sz="2400">
              <a:latin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utoUpdateAnimBg="0"/>
      <p:bldP spid="8197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图片 7" descr="2-1-P30世界年降水量.jpg"/>
          <p:cNvPicPr>
            <a:picLocks noChangeAspect="1"/>
          </p:cNvPicPr>
          <p:nvPr/>
        </p:nvPicPr>
        <p:blipFill>
          <a:blip r:embed="rId2"/>
          <a:srcRect t="6442"/>
          <a:stretch>
            <a:fillRect/>
          </a:stretch>
        </p:blipFill>
        <p:spPr bwMode="auto">
          <a:xfrm>
            <a:off x="1047750" y="1282700"/>
            <a:ext cx="10317163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4121150" y="2922588"/>
            <a:ext cx="2727325" cy="52228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</a:rPr>
              <a:t>东部</a:t>
            </a:r>
            <a:r>
              <a:rPr lang="en-US" altLang="zh-CN" sz="2800" dirty="0">
                <a:latin typeface="+mn-ea"/>
              </a:rPr>
              <a:t>&gt;1000</a:t>
            </a:r>
            <a:r>
              <a:rPr lang="zh-CN" altLang="en-US" sz="2800" dirty="0">
                <a:latin typeface="+mn-ea"/>
              </a:rPr>
              <a:t>毫米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1288" y="2905125"/>
            <a:ext cx="3594100" cy="52387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</a:rPr>
              <a:t>西部及内陆</a:t>
            </a:r>
            <a:r>
              <a:rPr lang="en-US" altLang="zh-CN" sz="2800" dirty="0">
                <a:latin typeface="+mn-ea"/>
              </a:rPr>
              <a:t>&lt;200</a:t>
            </a:r>
            <a:r>
              <a:rPr lang="zh-CN" altLang="en-US" sz="2800" dirty="0">
                <a:latin typeface="+mn-ea"/>
              </a:rPr>
              <a:t>毫米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95338" y="288925"/>
            <a:ext cx="10820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80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2</a:t>
            </a:r>
            <a:r>
              <a:rPr lang="zh-CN" altLang="en-US" sz="2800" dirty="0">
                <a:latin typeface="+mn-ea"/>
                <a:ea typeface="+mn-ea"/>
              </a:rPr>
              <a:t>、南北回归线附近的大陆西部及内陆降水量多在多少毫米？东部呢？</a:t>
            </a:r>
            <a:endParaRPr lang="en-US" altLang="zh-CN" sz="28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图片 7" descr="2-1-P30世界年降水量.jpg"/>
          <p:cNvPicPr>
            <a:picLocks noChangeAspect="1"/>
          </p:cNvPicPr>
          <p:nvPr/>
        </p:nvPicPr>
        <p:blipFill>
          <a:blip r:embed="rId2"/>
          <a:srcRect t="6442"/>
          <a:stretch>
            <a:fillRect/>
          </a:stretch>
        </p:blipFill>
        <p:spPr bwMode="auto">
          <a:xfrm>
            <a:off x="1047750" y="1282700"/>
            <a:ext cx="10317163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795338" y="198438"/>
            <a:ext cx="10820400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80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3</a:t>
            </a:r>
            <a:r>
              <a:rPr lang="zh-CN" altLang="en-US" sz="2800" dirty="0">
                <a:latin typeface="+mn-ea"/>
                <a:ea typeface="+mn-ea"/>
              </a:rPr>
              <a:t>、相同纬度位置的地方降水量都相同吗？读北半球中纬度地区（以亚欧大陆为例）的内陆与沿海地区年降水量有何不同？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17738" y="2076450"/>
            <a:ext cx="903287" cy="522288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</a:rPr>
              <a:t>多雨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167313" y="2598738"/>
            <a:ext cx="903287" cy="52387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</a:rPr>
              <a:t>多雨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38575" y="2338388"/>
            <a:ext cx="903288" cy="52228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</a:rPr>
              <a:t>少雨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88913"/>
            <a:ext cx="10515600" cy="444500"/>
          </a:xfrm>
        </p:spPr>
        <p:txBody>
          <a:bodyPr/>
          <a:lstStyle/>
          <a:p>
            <a:pPr eaLnBrk="1" hangingPunct="1"/>
            <a:r>
              <a:rPr lang="en-US" altLang="zh-CN" smtClean="0"/>
              <a:t>2</a:t>
            </a:r>
            <a:r>
              <a:rPr lang="zh-CN" altLang="en-US" smtClean="0"/>
              <a:t>、海陆位置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58950" y="2120900"/>
            <a:ext cx="8545513" cy="138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800" dirty="0">
                <a:latin typeface="+mn-ea"/>
                <a:ea typeface="+mn-ea"/>
              </a:rPr>
              <a:t>南北回归线附近，大陆西部及内部少雨，东部多雨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800" dirty="0">
                <a:latin typeface="+mn-ea"/>
                <a:ea typeface="+mn-ea"/>
              </a:rPr>
              <a:t>中纬度地区，一般沿海多雨，内陆少雨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图片 7" descr="2-1-P30世界年降水量.jpg"/>
          <p:cNvPicPr>
            <a:picLocks noChangeAspect="1"/>
          </p:cNvPicPr>
          <p:nvPr/>
        </p:nvPicPr>
        <p:blipFill>
          <a:blip r:embed="rId2"/>
          <a:srcRect t="6442"/>
          <a:stretch>
            <a:fillRect/>
          </a:stretch>
        </p:blipFill>
        <p:spPr bwMode="auto">
          <a:xfrm>
            <a:off x="1166813" y="1298575"/>
            <a:ext cx="10317162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1606550" y="482600"/>
            <a:ext cx="831691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80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4</a:t>
            </a:r>
            <a:r>
              <a:rPr lang="zh-CN" altLang="en-US" sz="2800" dirty="0">
                <a:latin typeface="+mn-ea"/>
                <a:ea typeface="+mn-ea"/>
              </a:rPr>
              <a:t>、找出世界</a:t>
            </a:r>
            <a:r>
              <a:rPr lang="en-US" altLang="zh-CN" sz="2800" dirty="0">
                <a:latin typeface="+mn-ea"/>
                <a:ea typeface="+mn-ea"/>
              </a:rPr>
              <a:t>”</a:t>
            </a:r>
            <a:r>
              <a:rPr lang="zh-CN" altLang="en-US" sz="2800" dirty="0">
                <a:latin typeface="+mn-ea"/>
                <a:ea typeface="+mn-ea"/>
              </a:rPr>
              <a:t>干极</a:t>
            </a:r>
            <a:r>
              <a:rPr lang="en-US" altLang="zh-CN" sz="2800" dirty="0">
                <a:latin typeface="+mn-ea"/>
                <a:ea typeface="+mn-ea"/>
              </a:rPr>
              <a:t>”</a:t>
            </a:r>
            <a:r>
              <a:rPr lang="zh-CN" altLang="en-US" sz="2800" dirty="0">
                <a:latin typeface="+mn-ea"/>
                <a:ea typeface="+mn-ea"/>
              </a:rPr>
              <a:t>，沿海地区一定湿润多雨吗？</a:t>
            </a:r>
          </a:p>
        </p:txBody>
      </p:sp>
      <p:sp>
        <p:nvSpPr>
          <p:cNvPr id="8" name="任意多边形 7"/>
          <p:cNvSpPr/>
          <p:nvPr/>
        </p:nvSpPr>
        <p:spPr>
          <a:xfrm>
            <a:off x="8769350" y="4249738"/>
            <a:ext cx="387350" cy="1385887"/>
          </a:xfrm>
          <a:custGeom>
            <a:avLst/>
            <a:gdLst>
              <a:gd name="connsiteX0" fmla="*/ 0 w 387007"/>
              <a:gd name="connsiteY0" fmla="*/ 1139253 h 1139253"/>
              <a:gd name="connsiteX1" fmla="*/ 344774 w 387007"/>
              <a:gd name="connsiteY1" fmla="*/ 599607 h 1139253"/>
              <a:gd name="connsiteX2" fmla="*/ 374754 w 387007"/>
              <a:gd name="connsiteY2" fmla="*/ 284813 h 1139253"/>
              <a:gd name="connsiteX3" fmla="*/ 284813 w 387007"/>
              <a:gd name="connsiteY3" fmla="*/ 0 h 1139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007" h="1139253">
                <a:moveTo>
                  <a:pt x="0" y="1139253"/>
                </a:moveTo>
                <a:cubicBezTo>
                  <a:pt x="141157" y="940633"/>
                  <a:pt x="282315" y="742014"/>
                  <a:pt x="344774" y="599607"/>
                </a:cubicBezTo>
                <a:cubicBezTo>
                  <a:pt x="407233" y="457200"/>
                  <a:pt x="384747" y="384747"/>
                  <a:pt x="374754" y="284813"/>
                </a:cubicBezTo>
                <a:cubicBezTo>
                  <a:pt x="364761" y="184879"/>
                  <a:pt x="324787" y="92439"/>
                  <a:pt x="284813" y="0"/>
                </a:cubicBezTo>
              </a:path>
            </a:pathLst>
          </a:custGeom>
          <a:noFill/>
          <a:ln w="28575">
            <a:solidFill>
              <a:srgbClr val="00206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 rot="864592">
            <a:off x="8359775" y="4178300"/>
            <a:ext cx="615950" cy="1528763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秘鲁寒流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7" descr="2-1-P30世界年降水量.jpg"/>
          <p:cNvPicPr>
            <a:picLocks noChangeAspect="1"/>
          </p:cNvPicPr>
          <p:nvPr/>
        </p:nvPicPr>
        <p:blipFill>
          <a:blip r:embed="rId2"/>
          <a:srcRect t="6442"/>
          <a:stretch>
            <a:fillRect/>
          </a:stretch>
        </p:blipFill>
        <p:spPr bwMode="auto">
          <a:xfrm>
            <a:off x="1047750" y="1282700"/>
            <a:ext cx="10317163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631803">
            <a:off x="2225675" y="658813"/>
            <a:ext cx="7740650" cy="580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284163" y="195263"/>
            <a:ext cx="5270500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世界“干极”</a:t>
            </a:r>
            <a:r>
              <a:rPr lang="en-US" altLang="zh-CN" sz="2800" dirty="0">
                <a:latin typeface="+mn-ea"/>
                <a:ea typeface="+mn-ea"/>
              </a:rPr>
              <a:t>——</a:t>
            </a:r>
            <a:r>
              <a:rPr lang="zh-CN" altLang="en-US" sz="2800" dirty="0">
                <a:latin typeface="+mn-ea"/>
                <a:ea typeface="+mn-ea"/>
              </a:rPr>
              <a:t>阿塔卡马沙漠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88913"/>
            <a:ext cx="10515600" cy="444500"/>
          </a:xfrm>
        </p:spPr>
        <p:txBody>
          <a:bodyPr/>
          <a:lstStyle/>
          <a:p>
            <a:pPr eaLnBrk="1" hangingPunct="1"/>
            <a:r>
              <a:rPr lang="en-US" altLang="zh-CN" smtClean="0"/>
              <a:t>3</a:t>
            </a:r>
            <a:r>
              <a:rPr lang="zh-CN" altLang="en-US" smtClean="0"/>
              <a:t>、洋流因素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95450" y="2728913"/>
            <a:ext cx="8801100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暖流经过的地方降水偏多，寒流经过的地方降水偏少。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52788" y="2728913"/>
            <a:ext cx="5981700" cy="15684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+mn-ea"/>
                <a:ea typeface="+mn-ea"/>
              </a:rPr>
              <a:t>洋流的作用：</a:t>
            </a:r>
            <a:endParaRPr lang="en-US" altLang="zh-CN" sz="3200" dirty="0">
              <a:latin typeface="+mn-ea"/>
              <a:ea typeface="+mn-ea"/>
            </a:endParaRPr>
          </a:p>
          <a:p>
            <a:pPr indent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+mn-ea"/>
                <a:ea typeface="+mn-ea"/>
              </a:rPr>
              <a:t>暖流增温增湿、寒流降温减湿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图片 8" descr="2-1-p41地形雨成因示意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0475" y="1631950"/>
            <a:ext cx="10093325" cy="427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标题 2"/>
          <p:cNvSpPr>
            <a:spLocks noGrp="1"/>
          </p:cNvSpPr>
          <p:nvPr>
            <p:ph type="title"/>
          </p:nvPr>
        </p:nvSpPr>
        <p:spPr>
          <a:xfrm>
            <a:off x="838200" y="188913"/>
            <a:ext cx="10515600" cy="444500"/>
          </a:xfrm>
        </p:spPr>
        <p:txBody>
          <a:bodyPr/>
          <a:lstStyle/>
          <a:p>
            <a:pPr eaLnBrk="1" hangingPunct="1"/>
            <a:r>
              <a:rPr lang="en-US" altLang="zh-CN" smtClean="0"/>
              <a:t>4</a:t>
            </a:r>
            <a:r>
              <a:rPr lang="zh-CN" altLang="en-US" smtClean="0"/>
              <a:t>、地形因素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992438" y="977900"/>
            <a:ext cx="4852987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迎风坡降水多，背风坡降水少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图片 5" descr="p7-2-2台湾省.jpg"/>
          <p:cNvPicPr>
            <a:picLocks noChangeAspect="1" noChangeArrowheads="1"/>
          </p:cNvPicPr>
          <p:nvPr/>
        </p:nvPicPr>
        <p:blipFill>
          <a:blip r:embed="rId2"/>
          <a:srcRect l="10722" t="27724"/>
          <a:stretch>
            <a:fillRect/>
          </a:stretch>
        </p:blipFill>
        <p:spPr bwMode="auto">
          <a:xfrm>
            <a:off x="0" y="-57150"/>
            <a:ext cx="95377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5049838" y="1463675"/>
            <a:ext cx="1262062" cy="5222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ea typeface="+mn-ea"/>
              </a:rPr>
              <a:t>火烧寮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137775" y="881063"/>
            <a:ext cx="615950" cy="2246312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中国“雨极”</a:t>
            </a:r>
            <a:endParaRPr lang="en-US" altLang="zh-CN" sz="28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5050" y="0"/>
            <a:ext cx="10121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 rot="19710484">
            <a:off x="8264525" y="2190750"/>
            <a:ext cx="615950" cy="18462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eaVert"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ea typeface="+mn-ea"/>
              </a:rPr>
              <a:t>大 分 水 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3"/>
          <p:cNvSpPr>
            <a:spLocks noGrp="1"/>
          </p:cNvSpPr>
          <p:nvPr>
            <p:ph type="title"/>
          </p:nvPr>
        </p:nvSpPr>
        <p:spPr>
          <a:xfrm>
            <a:off x="838200" y="188913"/>
            <a:ext cx="10515600" cy="444500"/>
          </a:xfrm>
        </p:spPr>
        <p:txBody>
          <a:bodyPr/>
          <a:lstStyle/>
          <a:p>
            <a:pPr eaLnBrk="1" hangingPunct="1"/>
            <a:r>
              <a:rPr lang="zh-CN" altLang="en-US" smtClean="0"/>
              <a:t>活动探究</a:t>
            </a:r>
            <a:r>
              <a:rPr lang="en-US" altLang="zh-CN" smtClean="0"/>
              <a:t>1——</a:t>
            </a:r>
            <a:r>
              <a:rPr lang="zh-CN" altLang="en-US" smtClean="0"/>
              <a:t>世界</a:t>
            </a:r>
            <a:r>
              <a:rPr lang="en-US" altLang="zh-CN" smtClean="0"/>
              <a:t>1</a:t>
            </a:r>
            <a:r>
              <a:rPr lang="zh-CN" altLang="en-US" smtClean="0"/>
              <a:t>月平均气温分布规律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38200" y="1009650"/>
            <a:ext cx="10979150" cy="5248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fontAlgn="auto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读</a:t>
            </a:r>
            <a:r>
              <a:rPr lang="en-US" altLang="zh-CN" sz="2800" dirty="0">
                <a:latin typeface="+mn-ea"/>
                <a:ea typeface="+mn-ea"/>
              </a:rPr>
              <a:t>P</a:t>
            </a:r>
            <a:r>
              <a:rPr lang="en-US" altLang="zh-CN" sz="2800" baseline="-25000" dirty="0">
                <a:latin typeface="+mn-ea"/>
                <a:ea typeface="+mn-ea"/>
              </a:rPr>
              <a:t>33</a:t>
            </a:r>
            <a:r>
              <a:rPr lang="zh-CN" altLang="en-US" sz="2800" dirty="0">
                <a:latin typeface="+mn-ea"/>
                <a:ea typeface="+mn-ea"/>
              </a:rPr>
              <a:t>图</a:t>
            </a:r>
            <a:r>
              <a:rPr lang="en-US" altLang="zh-CN" sz="2800" dirty="0">
                <a:latin typeface="+mn-ea"/>
                <a:ea typeface="+mn-ea"/>
              </a:rPr>
              <a:t>B</a:t>
            </a:r>
            <a:r>
              <a:rPr lang="zh-CN" altLang="en-US" sz="2800" dirty="0">
                <a:latin typeface="+mn-ea"/>
                <a:ea typeface="+mn-ea"/>
              </a:rPr>
              <a:t>，回答下列问题：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1</a:t>
            </a:r>
            <a:r>
              <a:rPr lang="zh-CN" altLang="en-US" sz="2800" dirty="0">
                <a:latin typeface="+mn-ea"/>
                <a:ea typeface="+mn-ea"/>
              </a:rPr>
              <a:t>、什么是等温线？等温线密集的地方和等温线稀疏的地方，气温的差异各是怎样的？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2</a:t>
            </a:r>
            <a:r>
              <a:rPr lang="zh-CN" altLang="en-US" sz="2800" dirty="0">
                <a:latin typeface="+mn-ea"/>
                <a:ea typeface="+mn-ea"/>
              </a:rPr>
              <a:t>、对照图例，在图中找出气温在</a:t>
            </a:r>
            <a:r>
              <a:rPr lang="en-US" altLang="zh-CN" sz="2800" dirty="0">
                <a:latin typeface="+mn-ea"/>
                <a:ea typeface="+mn-ea"/>
              </a:rPr>
              <a:t>20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r>
              <a:rPr lang="zh-CN" altLang="en-US" sz="2800" dirty="0">
                <a:latin typeface="+mn-ea"/>
                <a:ea typeface="+mn-ea"/>
              </a:rPr>
              <a:t>以上地区的分布范围。气温在</a:t>
            </a:r>
            <a:r>
              <a:rPr lang="en-US" altLang="zh-CN" sz="2800" dirty="0">
                <a:latin typeface="+mn-ea"/>
                <a:ea typeface="+mn-ea"/>
              </a:rPr>
              <a:t>30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r>
              <a:rPr lang="zh-CN" altLang="en-US" sz="2800" dirty="0">
                <a:latin typeface="+mn-ea"/>
                <a:ea typeface="+mn-ea"/>
              </a:rPr>
              <a:t>以上的地区分布的纬度范围。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3</a:t>
            </a:r>
            <a:r>
              <a:rPr lang="zh-CN" altLang="en-US" sz="2800" dirty="0">
                <a:latin typeface="+mn-ea"/>
                <a:ea typeface="+mn-ea"/>
              </a:rPr>
              <a:t>、说出南回归线向南和北回归线向北，气温的变化趋势。找出气温在</a:t>
            </a:r>
            <a:r>
              <a:rPr lang="en-US" altLang="zh-CN" sz="2800" dirty="0">
                <a:latin typeface="+mn-ea"/>
                <a:ea typeface="+mn-ea"/>
              </a:rPr>
              <a:t>0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r>
              <a:rPr lang="zh-CN" altLang="en-US" sz="2800" dirty="0">
                <a:latin typeface="+mn-ea"/>
                <a:ea typeface="+mn-ea"/>
              </a:rPr>
              <a:t>以下的地区以及气温最低的地区。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4</a:t>
            </a:r>
            <a:r>
              <a:rPr lang="zh-CN" altLang="en-US" sz="2800" dirty="0">
                <a:latin typeface="+mn-ea"/>
                <a:ea typeface="+mn-ea"/>
              </a:rPr>
              <a:t>、读图判断南北半球的等温线哪一个稀疏，哪一个密集，这说明了什么问题？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标题 1"/>
          <p:cNvSpPr>
            <a:spLocks noGrp="1"/>
          </p:cNvSpPr>
          <p:nvPr>
            <p:ph type="title"/>
          </p:nvPr>
        </p:nvSpPr>
        <p:spPr>
          <a:xfrm>
            <a:off x="838200" y="188913"/>
            <a:ext cx="10515600" cy="444500"/>
          </a:xfrm>
        </p:spPr>
        <p:txBody>
          <a:bodyPr/>
          <a:lstStyle/>
          <a:p>
            <a:pPr eaLnBrk="1" hangingPunct="1"/>
            <a:r>
              <a:rPr lang="zh-CN" altLang="en-US" smtClean="0"/>
              <a:t>世界降水的分布规律和影响因素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350963" y="1254125"/>
          <a:ext cx="10342562" cy="481647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08203"/>
                <a:gridCol w="8433631"/>
              </a:tblGrid>
              <a:tr h="94231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影响因素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降水</a:t>
                      </a:r>
                      <a:endParaRPr lang="zh-CN" altLang="en-US" sz="2800" dirty="0"/>
                    </a:p>
                  </a:txBody>
                  <a:tcPr anchor="ctr"/>
                </a:tc>
              </a:tr>
              <a:tr h="80148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28915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86943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422400" y="2308225"/>
            <a:ext cx="1620838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纬度位置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376613" y="2308225"/>
            <a:ext cx="796290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赤道地区降水多，两极地区降水少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22400" y="3327400"/>
            <a:ext cx="1620838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海陆位置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422400" y="4446588"/>
            <a:ext cx="1620838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洋流因素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22400" y="5310188"/>
            <a:ext cx="162083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地形因素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76613" y="3111500"/>
            <a:ext cx="8085137" cy="9540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同纬度地区，距海近，降水多；距海远，降水少。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南北回归线附近大陆西部及内部少雨，东部多雨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376613" y="4446588"/>
            <a:ext cx="6289675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暖流经过降水偏多，寒流经过降水偏少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376613" y="5310188"/>
            <a:ext cx="485298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迎风坡降水多，背风坡降水少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0" grpId="0"/>
      <p:bldP spid="9" grpId="0"/>
      <p:bldP spid="11" grpId="0"/>
      <p:bldP spid="1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标题 1"/>
          <p:cNvSpPr>
            <a:spLocks noGrp="1"/>
          </p:cNvSpPr>
          <p:nvPr>
            <p:ph type="title"/>
          </p:nvPr>
        </p:nvSpPr>
        <p:spPr>
          <a:xfrm>
            <a:off x="838200" y="188913"/>
            <a:ext cx="10515600" cy="444500"/>
          </a:xfrm>
        </p:spPr>
        <p:txBody>
          <a:bodyPr/>
          <a:lstStyle/>
          <a:p>
            <a:pPr eaLnBrk="1" hangingPunct="1"/>
            <a:r>
              <a:rPr lang="zh-CN" altLang="en-US" smtClean="0"/>
              <a:t>降水的时间差异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52788" y="1724025"/>
            <a:ext cx="4237037" cy="34099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457200" indent="-4572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800" dirty="0">
                <a:latin typeface="+mn-ea"/>
                <a:ea typeface="+mn-ea"/>
              </a:rPr>
              <a:t>全年各月降水多且均匀</a:t>
            </a:r>
            <a:endParaRPr lang="en-US" altLang="zh-CN" sz="2800" dirty="0">
              <a:latin typeface="+mn-ea"/>
              <a:ea typeface="+mn-ea"/>
            </a:endParaRPr>
          </a:p>
          <a:p>
            <a:pPr marL="457200" indent="-4572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800" dirty="0">
                <a:latin typeface="+mn-ea"/>
                <a:ea typeface="+mn-ea"/>
              </a:rPr>
              <a:t>全年各月降水稀少</a:t>
            </a:r>
            <a:endParaRPr lang="en-US" altLang="zh-CN" sz="2800" dirty="0">
              <a:latin typeface="+mn-ea"/>
              <a:ea typeface="+mn-ea"/>
            </a:endParaRPr>
          </a:p>
          <a:p>
            <a:pPr marL="457200" indent="-4572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800" dirty="0">
                <a:latin typeface="+mn-ea"/>
                <a:ea typeface="+mn-ea"/>
              </a:rPr>
              <a:t>夏季多雨</a:t>
            </a:r>
            <a:endParaRPr lang="en-US" altLang="zh-CN" sz="2800" dirty="0">
              <a:latin typeface="+mn-ea"/>
              <a:ea typeface="+mn-ea"/>
            </a:endParaRPr>
          </a:p>
          <a:p>
            <a:pPr marL="457200" indent="-4572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800" dirty="0">
                <a:latin typeface="+mn-ea"/>
                <a:ea typeface="+mn-ea"/>
              </a:rPr>
              <a:t>冬季多雨</a:t>
            </a:r>
            <a:endParaRPr lang="en-US" altLang="zh-CN" sz="28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图片 8" descr="2-1-p51绘制该地气温变化曲线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" y="1347788"/>
            <a:ext cx="11506200" cy="536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4" name="标题 2"/>
          <p:cNvSpPr>
            <a:spLocks noGrp="1"/>
          </p:cNvSpPr>
          <p:nvPr>
            <p:ph type="title"/>
          </p:nvPr>
        </p:nvSpPr>
        <p:spPr>
          <a:xfrm>
            <a:off x="838200" y="188913"/>
            <a:ext cx="10515600" cy="444500"/>
          </a:xfrm>
        </p:spPr>
        <p:txBody>
          <a:bodyPr/>
          <a:lstStyle/>
          <a:p>
            <a:pPr eaLnBrk="1" hangingPunct="1"/>
            <a:r>
              <a:rPr lang="zh-CN" altLang="en-US" smtClean="0"/>
              <a:t>气温变化曲线和降水量柱状图的绘制</a:t>
            </a:r>
          </a:p>
        </p:txBody>
      </p:sp>
      <p:sp>
        <p:nvSpPr>
          <p:cNvPr id="5" name="椭圆 4"/>
          <p:cNvSpPr/>
          <p:nvPr/>
        </p:nvSpPr>
        <p:spPr>
          <a:xfrm>
            <a:off x="8383588" y="4600575"/>
            <a:ext cx="127000" cy="12541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574088" y="4529138"/>
            <a:ext cx="127000" cy="127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810625" y="4246563"/>
            <a:ext cx="127000" cy="12541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021763" y="4029075"/>
            <a:ext cx="127000" cy="12541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231313" y="3922713"/>
            <a:ext cx="125412" cy="127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413875" y="3509963"/>
            <a:ext cx="127000" cy="127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629775" y="3354388"/>
            <a:ext cx="125413" cy="127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837738" y="3200400"/>
            <a:ext cx="127000" cy="127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048875" y="3417888"/>
            <a:ext cx="127000" cy="127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234613" y="3663950"/>
            <a:ext cx="127000" cy="127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471150" y="4217988"/>
            <a:ext cx="125413" cy="127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652125" y="4537075"/>
            <a:ext cx="125413" cy="127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426450" y="3244850"/>
            <a:ext cx="2279650" cy="1411288"/>
          </a:xfrm>
          <a:custGeom>
            <a:avLst/>
            <a:gdLst>
              <a:gd name="connsiteX0" fmla="*/ 0 w 2278966"/>
              <a:gd name="connsiteY0" fmla="*/ 1411462 h 1411462"/>
              <a:gd name="connsiteX1" fmla="*/ 225083 w 2278966"/>
              <a:gd name="connsiteY1" fmla="*/ 1327056 h 1411462"/>
              <a:gd name="connsiteX2" fmla="*/ 450166 w 2278966"/>
              <a:gd name="connsiteY2" fmla="*/ 1031634 h 1411462"/>
              <a:gd name="connsiteX3" fmla="*/ 661181 w 2278966"/>
              <a:gd name="connsiteY3" fmla="*/ 848754 h 1411462"/>
              <a:gd name="connsiteX4" fmla="*/ 900332 w 2278966"/>
              <a:gd name="connsiteY4" fmla="*/ 736213 h 1411462"/>
              <a:gd name="connsiteX5" fmla="*/ 1083212 w 2278966"/>
              <a:gd name="connsiteY5" fmla="*/ 300114 h 1411462"/>
              <a:gd name="connsiteX6" fmla="*/ 1280160 w 2278966"/>
              <a:gd name="connsiteY6" fmla="*/ 131302 h 1411462"/>
              <a:gd name="connsiteX7" fmla="*/ 1434904 w 2278966"/>
              <a:gd name="connsiteY7" fmla="*/ 4693 h 1411462"/>
              <a:gd name="connsiteX8" fmla="*/ 1716258 w 2278966"/>
              <a:gd name="connsiteY8" fmla="*/ 300114 h 1411462"/>
              <a:gd name="connsiteX9" fmla="*/ 1871003 w 2278966"/>
              <a:gd name="connsiteY9" fmla="*/ 454859 h 1411462"/>
              <a:gd name="connsiteX10" fmla="*/ 2082018 w 2278966"/>
              <a:gd name="connsiteY10" fmla="*/ 1059770 h 1411462"/>
              <a:gd name="connsiteX11" fmla="*/ 2278966 w 2278966"/>
              <a:gd name="connsiteY11" fmla="*/ 1355191 h 1411462"/>
              <a:gd name="connsiteX0" fmla="*/ 0 w 2278966"/>
              <a:gd name="connsiteY0" fmla="*/ 1411462 h 1411462"/>
              <a:gd name="connsiteX1" fmla="*/ 225083 w 2278966"/>
              <a:gd name="connsiteY1" fmla="*/ 1327056 h 1411462"/>
              <a:gd name="connsiteX2" fmla="*/ 450166 w 2278966"/>
              <a:gd name="connsiteY2" fmla="*/ 1031634 h 1411462"/>
              <a:gd name="connsiteX3" fmla="*/ 661181 w 2278966"/>
              <a:gd name="connsiteY3" fmla="*/ 848754 h 1411462"/>
              <a:gd name="connsiteX4" fmla="*/ 872197 w 2278966"/>
              <a:gd name="connsiteY4" fmla="*/ 708078 h 1411462"/>
              <a:gd name="connsiteX5" fmla="*/ 1083212 w 2278966"/>
              <a:gd name="connsiteY5" fmla="*/ 300114 h 1411462"/>
              <a:gd name="connsiteX6" fmla="*/ 1280160 w 2278966"/>
              <a:gd name="connsiteY6" fmla="*/ 131302 h 1411462"/>
              <a:gd name="connsiteX7" fmla="*/ 1434904 w 2278966"/>
              <a:gd name="connsiteY7" fmla="*/ 4693 h 1411462"/>
              <a:gd name="connsiteX8" fmla="*/ 1716258 w 2278966"/>
              <a:gd name="connsiteY8" fmla="*/ 300114 h 1411462"/>
              <a:gd name="connsiteX9" fmla="*/ 1871003 w 2278966"/>
              <a:gd name="connsiteY9" fmla="*/ 454859 h 1411462"/>
              <a:gd name="connsiteX10" fmla="*/ 2082018 w 2278966"/>
              <a:gd name="connsiteY10" fmla="*/ 1059770 h 1411462"/>
              <a:gd name="connsiteX11" fmla="*/ 2278966 w 2278966"/>
              <a:gd name="connsiteY11" fmla="*/ 1355191 h 1411462"/>
              <a:gd name="connsiteX0" fmla="*/ 0 w 2278966"/>
              <a:gd name="connsiteY0" fmla="*/ 1411462 h 1411462"/>
              <a:gd name="connsiteX1" fmla="*/ 225083 w 2278966"/>
              <a:gd name="connsiteY1" fmla="*/ 1327056 h 1411462"/>
              <a:gd name="connsiteX2" fmla="*/ 450166 w 2278966"/>
              <a:gd name="connsiteY2" fmla="*/ 1031634 h 1411462"/>
              <a:gd name="connsiteX3" fmla="*/ 661181 w 2278966"/>
              <a:gd name="connsiteY3" fmla="*/ 848754 h 1411462"/>
              <a:gd name="connsiteX4" fmla="*/ 872197 w 2278966"/>
              <a:gd name="connsiteY4" fmla="*/ 750281 h 1411462"/>
              <a:gd name="connsiteX5" fmla="*/ 1083212 w 2278966"/>
              <a:gd name="connsiteY5" fmla="*/ 300114 h 1411462"/>
              <a:gd name="connsiteX6" fmla="*/ 1280160 w 2278966"/>
              <a:gd name="connsiteY6" fmla="*/ 131302 h 1411462"/>
              <a:gd name="connsiteX7" fmla="*/ 1434904 w 2278966"/>
              <a:gd name="connsiteY7" fmla="*/ 4693 h 1411462"/>
              <a:gd name="connsiteX8" fmla="*/ 1716258 w 2278966"/>
              <a:gd name="connsiteY8" fmla="*/ 300114 h 1411462"/>
              <a:gd name="connsiteX9" fmla="*/ 1871003 w 2278966"/>
              <a:gd name="connsiteY9" fmla="*/ 454859 h 1411462"/>
              <a:gd name="connsiteX10" fmla="*/ 2082018 w 2278966"/>
              <a:gd name="connsiteY10" fmla="*/ 1059770 h 1411462"/>
              <a:gd name="connsiteX11" fmla="*/ 2278966 w 2278966"/>
              <a:gd name="connsiteY11" fmla="*/ 1355191 h 1411462"/>
              <a:gd name="connsiteX0" fmla="*/ 0 w 2278966"/>
              <a:gd name="connsiteY0" fmla="*/ 1411462 h 1411462"/>
              <a:gd name="connsiteX1" fmla="*/ 225083 w 2278966"/>
              <a:gd name="connsiteY1" fmla="*/ 1327056 h 1411462"/>
              <a:gd name="connsiteX2" fmla="*/ 450166 w 2278966"/>
              <a:gd name="connsiteY2" fmla="*/ 1031634 h 1411462"/>
              <a:gd name="connsiteX3" fmla="*/ 661181 w 2278966"/>
              <a:gd name="connsiteY3" fmla="*/ 848754 h 1411462"/>
              <a:gd name="connsiteX4" fmla="*/ 872197 w 2278966"/>
              <a:gd name="connsiteY4" fmla="*/ 750281 h 1411462"/>
              <a:gd name="connsiteX5" fmla="*/ 1026941 w 2278966"/>
              <a:gd name="connsiteY5" fmla="*/ 300114 h 1411462"/>
              <a:gd name="connsiteX6" fmla="*/ 1280160 w 2278966"/>
              <a:gd name="connsiteY6" fmla="*/ 131302 h 1411462"/>
              <a:gd name="connsiteX7" fmla="*/ 1434904 w 2278966"/>
              <a:gd name="connsiteY7" fmla="*/ 4693 h 1411462"/>
              <a:gd name="connsiteX8" fmla="*/ 1716258 w 2278966"/>
              <a:gd name="connsiteY8" fmla="*/ 300114 h 1411462"/>
              <a:gd name="connsiteX9" fmla="*/ 1871003 w 2278966"/>
              <a:gd name="connsiteY9" fmla="*/ 454859 h 1411462"/>
              <a:gd name="connsiteX10" fmla="*/ 2082018 w 2278966"/>
              <a:gd name="connsiteY10" fmla="*/ 1059770 h 1411462"/>
              <a:gd name="connsiteX11" fmla="*/ 2278966 w 2278966"/>
              <a:gd name="connsiteY11" fmla="*/ 1355191 h 1411462"/>
              <a:gd name="connsiteX0" fmla="*/ 0 w 2278966"/>
              <a:gd name="connsiteY0" fmla="*/ 1411462 h 1411462"/>
              <a:gd name="connsiteX1" fmla="*/ 225083 w 2278966"/>
              <a:gd name="connsiteY1" fmla="*/ 1327056 h 1411462"/>
              <a:gd name="connsiteX2" fmla="*/ 450166 w 2278966"/>
              <a:gd name="connsiteY2" fmla="*/ 1031634 h 1411462"/>
              <a:gd name="connsiteX3" fmla="*/ 661181 w 2278966"/>
              <a:gd name="connsiteY3" fmla="*/ 848754 h 1411462"/>
              <a:gd name="connsiteX4" fmla="*/ 829994 w 2278966"/>
              <a:gd name="connsiteY4" fmla="*/ 722145 h 1411462"/>
              <a:gd name="connsiteX5" fmla="*/ 1026941 w 2278966"/>
              <a:gd name="connsiteY5" fmla="*/ 300114 h 1411462"/>
              <a:gd name="connsiteX6" fmla="*/ 1280160 w 2278966"/>
              <a:gd name="connsiteY6" fmla="*/ 131302 h 1411462"/>
              <a:gd name="connsiteX7" fmla="*/ 1434904 w 2278966"/>
              <a:gd name="connsiteY7" fmla="*/ 4693 h 1411462"/>
              <a:gd name="connsiteX8" fmla="*/ 1716258 w 2278966"/>
              <a:gd name="connsiteY8" fmla="*/ 300114 h 1411462"/>
              <a:gd name="connsiteX9" fmla="*/ 1871003 w 2278966"/>
              <a:gd name="connsiteY9" fmla="*/ 454859 h 1411462"/>
              <a:gd name="connsiteX10" fmla="*/ 2082018 w 2278966"/>
              <a:gd name="connsiteY10" fmla="*/ 1059770 h 1411462"/>
              <a:gd name="connsiteX11" fmla="*/ 2278966 w 2278966"/>
              <a:gd name="connsiteY11" fmla="*/ 1355191 h 1411462"/>
              <a:gd name="connsiteX0" fmla="*/ 0 w 2278966"/>
              <a:gd name="connsiteY0" fmla="*/ 1411462 h 1411462"/>
              <a:gd name="connsiteX1" fmla="*/ 225083 w 2278966"/>
              <a:gd name="connsiteY1" fmla="*/ 1327056 h 1411462"/>
              <a:gd name="connsiteX2" fmla="*/ 450166 w 2278966"/>
              <a:gd name="connsiteY2" fmla="*/ 1031634 h 1411462"/>
              <a:gd name="connsiteX3" fmla="*/ 661181 w 2278966"/>
              <a:gd name="connsiteY3" fmla="*/ 848754 h 1411462"/>
              <a:gd name="connsiteX4" fmla="*/ 829994 w 2278966"/>
              <a:gd name="connsiteY4" fmla="*/ 722145 h 1411462"/>
              <a:gd name="connsiteX5" fmla="*/ 1026941 w 2278966"/>
              <a:gd name="connsiteY5" fmla="*/ 300114 h 1411462"/>
              <a:gd name="connsiteX6" fmla="*/ 1280160 w 2278966"/>
              <a:gd name="connsiteY6" fmla="*/ 131302 h 1411462"/>
              <a:gd name="connsiteX7" fmla="*/ 1434904 w 2278966"/>
              <a:gd name="connsiteY7" fmla="*/ 4693 h 1411462"/>
              <a:gd name="connsiteX8" fmla="*/ 1716258 w 2278966"/>
              <a:gd name="connsiteY8" fmla="*/ 300114 h 1411462"/>
              <a:gd name="connsiteX9" fmla="*/ 1871003 w 2278966"/>
              <a:gd name="connsiteY9" fmla="*/ 454859 h 1411462"/>
              <a:gd name="connsiteX10" fmla="*/ 2082018 w 2278966"/>
              <a:gd name="connsiteY10" fmla="*/ 1059770 h 1411462"/>
              <a:gd name="connsiteX11" fmla="*/ 2278966 w 2278966"/>
              <a:gd name="connsiteY11" fmla="*/ 1355191 h 1411462"/>
              <a:gd name="connsiteX0" fmla="*/ 0 w 2278966"/>
              <a:gd name="connsiteY0" fmla="*/ 1411462 h 1411462"/>
              <a:gd name="connsiteX1" fmla="*/ 225083 w 2278966"/>
              <a:gd name="connsiteY1" fmla="*/ 1327056 h 1411462"/>
              <a:gd name="connsiteX2" fmla="*/ 450166 w 2278966"/>
              <a:gd name="connsiteY2" fmla="*/ 1031634 h 1411462"/>
              <a:gd name="connsiteX3" fmla="*/ 661181 w 2278966"/>
              <a:gd name="connsiteY3" fmla="*/ 848754 h 1411462"/>
              <a:gd name="connsiteX4" fmla="*/ 829994 w 2278966"/>
              <a:gd name="connsiteY4" fmla="*/ 722145 h 1411462"/>
              <a:gd name="connsiteX5" fmla="*/ 1026941 w 2278966"/>
              <a:gd name="connsiteY5" fmla="*/ 300114 h 1411462"/>
              <a:gd name="connsiteX6" fmla="*/ 1280160 w 2278966"/>
              <a:gd name="connsiteY6" fmla="*/ 131302 h 1411462"/>
              <a:gd name="connsiteX7" fmla="*/ 1434904 w 2278966"/>
              <a:gd name="connsiteY7" fmla="*/ 4693 h 1411462"/>
              <a:gd name="connsiteX8" fmla="*/ 1716258 w 2278966"/>
              <a:gd name="connsiteY8" fmla="*/ 300114 h 1411462"/>
              <a:gd name="connsiteX9" fmla="*/ 1871003 w 2278966"/>
              <a:gd name="connsiteY9" fmla="*/ 454859 h 1411462"/>
              <a:gd name="connsiteX10" fmla="*/ 2082018 w 2278966"/>
              <a:gd name="connsiteY10" fmla="*/ 1059770 h 1411462"/>
              <a:gd name="connsiteX11" fmla="*/ 2278966 w 2278966"/>
              <a:gd name="connsiteY11" fmla="*/ 1355191 h 1411462"/>
              <a:gd name="connsiteX0" fmla="*/ 0 w 2278966"/>
              <a:gd name="connsiteY0" fmla="*/ 1411462 h 1411462"/>
              <a:gd name="connsiteX1" fmla="*/ 225083 w 2278966"/>
              <a:gd name="connsiteY1" fmla="*/ 1327056 h 1411462"/>
              <a:gd name="connsiteX2" fmla="*/ 450166 w 2278966"/>
              <a:gd name="connsiteY2" fmla="*/ 1031634 h 1411462"/>
              <a:gd name="connsiteX3" fmla="*/ 661181 w 2278966"/>
              <a:gd name="connsiteY3" fmla="*/ 848754 h 1411462"/>
              <a:gd name="connsiteX4" fmla="*/ 858130 w 2278966"/>
              <a:gd name="connsiteY4" fmla="*/ 750280 h 1411462"/>
              <a:gd name="connsiteX5" fmla="*/ 1026941 w 2278966"/>
              <a:gd name="connsiteY5" fmla="*/ 300114 h 1411462"/>
              <a:gd name="connsiteX6" fmla="*/ 1280160 w 2278966"/>
              <a:gd name="connsiteY6" fmla="*/ 131302 h 1411462"/>
              <a:gd name="connsiteX7" fmla="*/ 1434904 w 2278966"/>
              <a:gd name="connsiteY7" fmla="*/ 4693 h 1411462"/>
              <a:gd name="connsiteX8" fmla="*/ 1716258 w 2278966"/>
              <a:gd name="connsiteY8" fmla="*/ 300114 h 1411462"/>
              <a:gd name="connsiteX9" fmla="*/ 1871003 w 2278966"/>
              <a:gd name="connsiteY9" fmla="*/ 454859 h 1411462"/>
              <a:gd name="connsiteX10" fmla="*/ 2082018 w 2278966"/>
              <a:gd name="connsiteY10" fmla="*/ 1059770 h 1411462"/>
              <a:gd name="connsiteX11" fmla="*/ 2278966 w 2278966"/>
              <a:gd name="connsiteY11" fmla="*/ 1355191 h 1411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78966" h="1411462">
                <a:moveTo>
                  <a:pt x="0" y="1411462"/>
                </a:moveTo>
                <a:cubicBezTo>
                  <a:pt x="75027" y="1400911"/>
                  <a:pt x="150055" y="1390361"/>
                  <a:pt x="225083" y="1327056"/>
                </a:cubicBezTo>
                <a:cubicBezTo>
                  <a:pt x="300111" y="1263751"/>
                  <a:pt x="377483" y="1111351"/>
                  <a:pt x="450166" y="1031634"/>
                </a:cubicBezTo>
                <a:cubicBezTo>
                  <a:pt x="522849" y="951917"/>
                  <a:pt x="593187" y="895646"/>
                  <a:pt x="661181" y="848754"/>
                </a:cubicBezTo>
                <a:cubicBezTo>
                  <a:pt x="729175" y="801862"/>
                  <a:pt x="797170" y="813585"/>
                  <a:pt x="858130" y="750280"/>
                </a:cubicBezTo>
                <a:cubicBezTo>
                  <a:pt x="919090" y="686975"/>
                  <a:pt x="956603" y="403277"/>
                  <a:pt x="1026941" y="300114"/>
                </a:cubicBezTo>
                <a:cubicBezTo>
                  <a:pt x="1097279" y="196951"/>
                  <a:pt x="1212166" y="180539"/>
                  <a:pt x="1280160" y="131302"/>
                </a:cubicBezTo>
                <a:cubicBezTo>
                  <a:pt x="1348154" y="82065"/>
                  <a:pt x="1362221" y="-23442"/>
                  <a:pt x="1434904" y="4693"/>
                </a:cubicBezTo>
                <a:cubicBezTo>
                  <a:pt x="1507587" y="32828"/>
                  <a:pt x="1643575" y="225086"/>
                  <a:pt x="1716258" y="300114"/>
                </a:cubicBezTo>
                <a:cubicBezTo>
                  <a:pt x="1788941" y="375142"/>
                  <a:pt x="1810043" y="328250"/>
                  <a:pt x="1871003" y="454859"/>
                </a:cubicBezTo>
                <a:cubicBezTo>
                  <a:pt x="1931963" y="581468"/>
                  <a:pt x="2014024" y="909715"/>
                  <a:pt x="2082018" y="1059770"/>
                </a:cubicBezTo>
                <a:cubicBezTo>
                  <a:pt x="2150012" y="1209825"/>
                  <a:pt x="2214489" y="1282508"/>
                  <a:pt x="2278966" y="1355191"/>
                </a:cubicBezTo>
              </a:path>
            </a:pathLst>
          </a:cu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8342313" y="4670425"/>
            <a:ext cx="211137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553450" y="4978400"/>
            <a:ext cx="211138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764588" y="4684713"/>
            <a:ext cx="211137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961438" y="5300663"/>
            <a:ext cx="211137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9172575" y="5399088"/>
            <a:ext cx="211138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9369425" y="5835650"/>
            <a:ext cx="211138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9566275" y="5878513"/>
            <a:ext cx="211138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791700" y="5878513"/>
            <a:ext cx="211138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988550" y="5610225"/>
            <a:ext cx="211138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0185400" y="5216525"/>
            <a:ext cx="211138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0402888" y="4806950"/>
            <a:ext cx="211137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0599738" y="4695825"/>
            <a:ext cx="211137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8345488" y="4662488"/>
            <a:ext cx="212725" cy="1263650"/>
          </a:xfrm>
          <a:prstGeom prst="rect">
            <a:avLst/>
          </a:prstGeom>
          <a:solidFill>
            <a:srgbClr val="0070C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551863" y="4967288"/>
            <a:ext cx="212725" cy="960437"/>
          </a:xfrm>
          <a:prstGeom prst="rect">
            <a:avLst/>
          </a:prstGeom>
          <a:solidFill>
            <a:srgbClr val="0070C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758238" y="4662488"/>
            <a:ext cx="212725" cy="1263650"/>
          </a:xfrm>
          <a:prstGeom prst="rect">
            <a:avLst/>
          </a:prstGeom>
          <a:solidFill>
            <a:srgbClr val="0070C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8964613" y="5289550"/>
            <a:ext cx="212725" cy="636588"/>
          </a:xfrm>
          <a:prstGeom prst="rect">
            <a:avLst/>
          </a:prstGeom>
          <a:solidFill>
            <a:srgbClr val="0070C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170988" y="5376863"/>
            <a:ext cx="212725" cy="549275"/>
          </a:xfrm>
          <a:prstGeom prst="rect">
            <a:avLst/>
          </a:prstGeom>
          <a:solidFill>
            <a:srgbClr val="0070C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391650" y="5811838"/>
            <a:ext cx="212725" cy="114300"/>
          </a:xfrm>
          <a:prstGeom prst="rect">
            <a:avLst/>
          </a:prstGeom>
          <a:solidFill>
            <a:srgbClr val="0070C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598025" y="5865813"/>
            <a:ext cx="212725" cy="60325"/>
          </a:xfrm>
          <a:prstGeom prst="rect">
            <a:avLst/>
          </a:prstGeom>
          <a:solidFill>
            <a:srgbClr val="0070C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9790113" y="5857875"/>
            <a:ext cx="212725" cy="68263"/>
          </a:xfrm>
          <a:prstGeom prst="rect">
            <a:avLst/>
          </a:prstGeom>
          <a:solidFill>
            <a:srgbClr val="0070C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9994900" y="5599113"/>
            <a:ext cx="190500" cy="327025"/>
          </a:xfrm>
          <a:prstGeom prst="rect">
            <a:avLst/>
          </a:prstGeom>
          <a:solidFill>
            <a:srgbClr val="0070C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0182225" y="5189538"/>
            <a:ext cx="212725" cy="736600"/>
          </a:xfrm>
          <a:prstGeom prst="rect">
            <a:avLst/>
          </a:prstGeom>
          <a:solidFill>
            <a:srgbClr val="0070C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10388600" y="4792663"/>
            <a:ext cx="212725" cy="1133475"/>
          </a:xfrm>
          <a:prstGeom prst="rect">
            <a:avLst/>
          </a:prstGeom>
          <a:solidFill>
            <a:srgbClr val="0070C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10594975" y="4684713"/>
            <a:ext cx="212725" cy="1241425"/>
          </a:xfrm>
          <a:prstGeom prst="rect">
            <a:avLst/>
          </a:prstGeom>
          <a:solidFill>
            <a:srgbClr val="0070C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500"/>
                            </p:stCondLst>
                            <p:childTnLst>
                              <p:par>
                                <p:cTn id="1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000"/>
                            </p:stCondLst>
                            <p:childTnLst>
                              <p:par>
                                <p:cTn id="1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00"/>
                            </p:stCondLst>
                            <p:childTnLst>
                              <p:par>
                                <p:cTn id="1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000"/>
                            </p:stCondLst>
                            <p:childTnLst>
                              <p:par>
                                <p:cTn id="1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500"/>
                            </p:stCondLst>
                            <p:childTnLst>
                              <p:par>
                                <p:cTn id="1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000"/>
                            </p:stCondLst>
                            <p:childTnLst>
                              <p:par>
                                <p:cTn id="1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0"/>
                            </p:stCondLst>
                            <p:childTnLst>
                              <p:par>
                                <p:cTn id="1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500"/>
                            </p:stCondLst>
                            <p:childTnLst>
                              <p:par>
                                <p:cTn id="1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新加坡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12825" y="1216025"/>
            <a:ext cx="2774950" cy="3327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 descr="0阿斯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740275" y="1216025"/>
            <a:ext cx="2730500" cy="3327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 descr="0孟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8423275" y="1216025"/>
            <a:ext cx="2740025" cy="3327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512763" y="4667250"/>
            <a:ext cx="377507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全年各月降水多且均匀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90038" y="4667250"/>
            <a:ext cx="1620837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夏季多雨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40275" y="4678363"/>
            <a:ext cx="3057525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全年各月降水稀少</a:t>
            </a:r>
            <a:endParaRPr lang="en-US" altLang="zh-CN" sz="28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9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8200" y="1220788"/>
            <a:ext cx="10275888" cy="4094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480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1</a:t>
            </a:r>
            <a:r>
              <a:rPr lang="zh-CN" altLang="en-US" sz="2800" dirty="0">
                <a:latin typeface="+mn-ea"/>
                <a:ea typeface="+mn-ea"/>
              </a:rPr>
              <a:t>、当我国的漠河地区冰天雪地时，南沙群岛正是烈日炎炎。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480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2</a:t>
            </a:r>
            <a:r>
              <a:rPr lang="zh-CN" altLang="en-US" sz="2800" dirty="0">
                <a:latin typeface="+mn-ea"/>
                <a:ea typeface="+mn-ea"/>
              </a:rPr>
              <a:t>、青藏高原夏季比同纬度的其他地区气温低得多，是我国夏季气温最低的地方。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480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3</a:t>
            </a:r>
            <a:r>
              <a:rPr lang="zh-CN" altLang="en-US" sz="2800" dirty="0">
                <a:latin typeface="+mn-ea"/>
                <a:ea typeface="+mn-ea"/>
              </a:rPr>
              <a:t>、酷热的夏季，海滨成为人们消暑的重要场所。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480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4</a:t>
            </a:r>
            <a:r>
              <a:rPr lang="zh-CN" altLang="en-US" sz="2800" dirty="0">
                <a:latin typeface="+mn-ea"/>
                <a:ea typeface="+mn-ea"/>
              </a:rPr>
              <a:t>、“一山有四季，十里不同天”。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71682" name="标题 1"/>
          <p:cNvSpPr>
            <a:spLocks noGrp="1"/>
          </p:cNvSpPr>
          <p:nvPr>
            <p:ph type="title"/>
          </p:nvPr>
        </p:nvSpPr>
        <p:spPr>
          <a:xfrm>
            <a:off x="838200" y="188913"/>
            <a:ext cx="10515600" cy="444500"/>
          </a:xfrm>
        </p:spPr>
        <p:txBody>
          <a:bodyPr/>
          <a:lstStyle/>
          <a:p>
            <a:pPr eaLnBrk="1" hangingPunct="1"/>
            <a:r>
              <a:rPr lang="zh-CN" altLang="en-US" smtClean="0"/>
              <a:t>随堂练习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075863" y="1220788"/>
            <a:ext cx="162083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C00000"/>
                </a:solidFill>
                <a:latin typeface="+mn-ea"/>
                <a:ea typeface="+mn-ea"/>
              </a:rPr>
              <a:t>纬度位置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11600" y="2744788"/>
            <a:ext cx="1622425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C00000"/>
                </a:solidFill>
                <a:latin typeface="+mn-ea"/>
                <a:ea typeface="+mn-ea"/>
              </a:rPr>
              <a:t>地形因素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455025" y="3741738"/>
            <a:ext cx="16208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C00000"/>
                </a:solidFill>
                <a:latin typeface="+mn-ea"/>
                <a:ea typeface="+mn-ea"/>
              </a:rPr>
              <a:t>海陆位置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232525" y="4791075"/>
            <a:ext cx="162083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C00000"/>
                </a:solidFill>
                <a:latin typeface="+mn-ea"/>
                <a:ea typeface="+mn-ea"/>
              </a:rPr>
              <a:t>地形因素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95325" y="1612900"/>
            <a:ext cx="11247438" cy="3940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660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5</a:t>
            </a:r>
            <a:r>
              <a:rPr lang="zh-CN" altLang="en-US" sz="2800" dirty="0">
                <a:latin typeface="+mn-ea"/>
                <a:ea typeface="+mn-ea"/>
              </a:rPr>
              <a:t>、广州的年降水量为</a:t>
            </a:r>
            <a:r>
              <a:rPr lang="en-US" altLang="zh-CN" sz="2800" dirty="0">
                <a:latin typeface="+mn-ea"/>
                <a:ea typeface="+mn-ea"/>
              </a:rPr>
              <a:t>1787</a:t>
            </a:r>
            <a:r>
              <a:rPr lang="zh-CN" altLang="en-US" sz="2800" dirty="0">
                <a:latin typeface="+mn-ea"/>
                <a:ea typeface="+mn-ea"/>
              </a:rPr>
              <a:t>毫米，乌鲁木齐年降水量为</a:t>
            </a:r>
            <a:r>
              <a:rPr lang="en-US" altLang="zh-CN" sz="2800" dirty="0">
                <a:latin typeface="+mn-ea"/>
                <a:ea typeface="+mn-ea"/>
              </a:rPr>
              <a:t>311</a:t>
            </a:r>
            <a:r>
              <a:rPr lang="zh-CN" altLang="en-US" sz="2800" dirty="0">
                <a:latin typeface="+mn-ea"/>
                <a:ea typeface="+mn-ea"/>
              </a:rPr>
              <a:t>毫米。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660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6</a:t>
            </a:r>
            <a:r>
              <a:rPr lang="zh-CN" altLang="en-US" sz="2800" dirty="0">
                <a:latin typeface="+mn-ea"/>
                <a:ea typeface="+mn-ea"/>
              </a:rPr>
              <a:t>、位于北极圈附近的卡扎奇耶的年降水量为</a:t>
            </a:r>
            <a:r>
              <a:rPr lang="en-US" altLang="zh-CN" sz="2800" dirty="0">
                <a:latin typeface="+mn-ea"/>
                <a:ea typeface="+mn-ea"/>
              </a:rPr>
              <a:t>147</a:t>
            </a:r>
            <a:r>
              <a:rPr lang="zh-CN" altLang="en-US" sz="2800" dirty="0">
                <a:latin typeface="+mn-ea"/>
                <a:ea typeface="+mn-ea"/>
              </a:rPr>
              <a:t>毫米，俄罗斯首都莫斯科年降水量</a:t>
            </a:r>
            <a:r>
              <a:rPr lang="en-US" altLang="zh-CN" sz="2800" dirty="0">
                <a:latin typeface="+mn-ea"/>
                <a:ea typeface="+mn-ea"/>
              </a:rPr>
              <a:t>581</a:t>
            </a:r>
            <a:r>
              <a:rPr lang="zh-CN" altLang="en-US" sz="2800" dirty="0">
                <a:latin typeface="+mn-ea"/>
                <a:ea typeface="+mn-ea"/>
              </a:rPr>
              <a:t>毫米，非洲几内亚湾沿岸的巴马科年降水量</a:t>
            </a:r>
            <a:r>
              <a:rPr lang="en-US" altLang="zh-CN" sz="2800" dirty="0">
                <a:latin typeface="+mn-ea"/>
                <a:ea typeface="+mn-ea"/>
              </a:rPr>
              <a:t>1098</a:t>
            </a:r>
            <a:r>
              <a:rPr lang="zh-CN" altLang="en-US" sz="2800" dirty="0">
                <a:latin typeface="+mn-ea"/>
                <a:ea typeface="+mn-ea"/>
              </a:rPr>
              <a:t>毫米。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660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7</a:t>
            </a:r>
            <a:r>
              <a:rPr lang="zh-CN" altLang="en-US" sz="2800" dirty="0">
                <a:latin typeface="+mn-ea"/>
                <a:ea typeface="+mn-ea"/>
              </a:rPr>
              <a:t>、台湾岛东部的火烧寮年降水量多达</a:t>
            </a:r>
            <a:r>
              <a:rPr lang="en-US" altLang="zh-CN" sz="2800" dirty="0">
                <a:latin typeface="+mn-ea"/>
                <a:ea typeface="+mn-ea"/>
              </a:rPr>
              <a:t>7000</a:t>
            </a:r>
            <a:r>
              <a:rPr lang="zh-CN" altLang="en-US" sz="2800" dirty="0">
                <a:latin typeface="+mn-ea"/>
                <a:ea typeface="+mn-ea"/>
              </a:rPr>
              <a:t>毫米，西部台北市年降水量只有</a:t>
            </a:r>
            <a:r>
              <a:rPr lang="en-US" altLang="zh-CN" sz="2800" dirty="0">
                <a:latin typeface="+mn-ea"/>
                <a:ea typeface="+mn-ea"/>
              </a:rPr>
              <a:t>1800</a:t>
            </a:r>
            <a:r>
              <a:rPr lang="zh-CN" altLang="en-US" sz="2800" dirty="0">
                <a:latin typeface="+mn-ea"/>
                <a:ea typeface="+mn-ea"/>
              </a:rPr>
              <a:t>毫米。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72706" name="标题 1"/>
          <p:cNvSpPr>
            <a:spLocks noGrp="1"/>
          </p:cNvSpPr>
          <p:nvPr>
            <p:ph type="title"/>
          </p:nvPr>
        </p:nvSpPr>
        <p:spPr>
          <a:xfrm>
            <a:off x="838200" y="188913"/>
            <a:ext cx="10515600" cy="444500"/>
          </a:xfrm>
        </p:spPr>
        <p:txBody>
          <a:bodyPr/>
          <a:lstStyle/>
          <a:p>
            <a:pPr eaLnBrk="1" hangingPunct="1"/>
            <a:r>
              <a:rPr lang="zh-CN" altLang="en-US" smtClean="0"/>
              <a:t>随堂练习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075488" y="2095500"/>
            <a:ext cx="162083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C00000"/>
                </a:solidFill>
                <a:latin typeface="+mn-ea"/>
                <a:ea typeface="+mn-ea"/>
              </a:rPr>
              <a:t>海陆位置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075488" y="3808413"/>
            <a:ext cx="1620837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C00000"/>
                </a:solidFill>
                <a:latin typeface="+mn-ea"/>
                <a:ea typeface="+mn-ea"/>
              </a:rPr>
              <a:t>纬度位置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75488" y="4997450"/>
            <a:ext cx="1620837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C00000"/>
                </a:solidFill>
                <a:latin typeface="+mn-ea"/>
                <a:ea typeface="+mn-ea"/>
              </a:rPr>
              <a:t>地形因素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标题 1"/>
          <p:cNvSpPr>
            <a:spLocks noGrp="1"/>
          </p:cNvSpPr>
          <p:nvPr>
            <p:ph type="title"/>
          </p:nvPr>
        </p:nvSpPr>
        <p:spPr>
          <a:xfrm>
            <a:off x="838200" y="188913"/>
            <a:ext cx="10515600" cy="444500"/>
          </a:xfrm>
        </p:spPr>
        <p:txBody>
          <a:bodyPr/>
          <a:lstStyle/>
          <a:p>
            <a:pPr eaLnBrk="1" hangingPunct="1"/>
            <a:r>
              <a:rPr lang="zh-CN" altLang="en-US" smtClean="0"/>
              <a:t>小测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03375" y="1631950"/>
            <a:ext cx="7427913" cy="138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1</a:t>
            </a:r>
            <a:r>
              <a:rPr lang="zh-CN" altLang="en-US" sz="2800" dirty="0">
                <a:latin typeface="+mn-ea"/>
                <a:ea typeface="+mn-ea"/>
              </a:rPr>
              <a:t>、世界气温的分布规律和影响因素。（</a:t>
            </a:r>
            <a:r>
              <a:rPr lang="en-US" altLang="zh-CN" sz="2800" dirty="0">
                <a:latin typeface="+mn-ea"/>
                <a:ea typeface="+mn-ea"/>
              </a:rPr>
              <a:t>4</a:t>
            </a:r>
            <a:r>
              <a:rPr lang="zh-CN" altLang="en-US" sz="2800" dirty="0">
                <a:latin typeface="+mn-ea"/>
                <a:ea typeface="+mn-ea"/>
              </a:rPr>
              <a:t>个）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n-ea"/>
                <a:ea typeface="+mn-ea"/>
              </a:rPr>
              <a:t>2</a:t>
            </a:r>
            <a:r>
              <a:rPr lang="zh-CN" altLang="en-US" sz="2800" dirty="0">
                <a:latin typeface="+mn-ea"/>
                <a:ea typeface="+mn-ea"/>
              </a:rPr>
              <a:t>、世界降水的分布规律和影响因素。（</a:t>
            </a:r>
            <a:r>
              <a:rPr lang="en-US" altLang="zh-CN" sz="2800" dirty="0">
                <a:latin typeface="+mn-ea"/>
                <a:ea typeface="+mn-ea"/>
              </a:rPr>
              <a:t>4</a:t>
            </a:r>
            <a:r>
              <a:rPr lang="zh-CN" altLang="en-US" sz="2800" dirty="0">
                <a:latin typeface="+mn-ea"/>
                <a:ea typeface="+mn-ea"/>
              </a:rPr>
              <a:t>个）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69723524573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310"/>
          <a:stretch>
            <a:fillRect/>
          </a:stretch>
        </p:blipFill>
        <p:spPr bwMode="auto">
          <a:xfrm>
            <a:off x="719138" y="1320800"/>
            <a:ext cx="10704512" cy="553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3"/>
          <p:cNvSpPr>
            <a:spLocks noChangeArrowheads="1"/>
          </p:cNvSpPr>
          <p:nvPr/>
        </p:nvSpPr>
        <p:spPr bwMode="auto">
          <a:xfrm>
            <a:off x="382588" y="44450"/>
            <a:ext cx="118586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宋体" charset="-122"/>
              </a:rPr>
              <a:t>等温线：</a:t>
            </a:r>
          </a:p>
          <a:p>
            <a:r>
              <a:rPr lang="zh-CN" altLang="en-US" sz="4000">
                <a:solidFill>
                  <a:srgbClr val="0000FF"/>
                </a:solidFill>
                <a:latin typeface="宋体" charset="-122"/>
              </a:rPr>
              <a:t>在地图上，将气温相同的点连成的线。</a:t>
            </a:r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6383338" y="2633663"/>
            <a:ext cx="1635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宋体" charset="-122"/>
              </a:rPr>
              <a:t>20℃</a:t>
            </a:r>
          </a:p>
        </p:txBody>
      </p:sp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6367463" y="2238375"/>
            <a:ext cx="1841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宋体" charset="-122"/>
              </a:rPr>
              <a:t>10℃</a:t>
            </a:r>
          </a:p>
        </p:txBody>
      </p:sp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6472238" y="1866900"/>
            <a:ext cx="1447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宋体" charset="-122"/>
              </a:rPr>
              <a:t>0℃</a:t>
            </a:r>
          </a:p>
        </p:txBody>
      </p:sp>
      <p:sp>
        <p:nvSpPr>
          <p:cNvPr id="20486" name="Text Box 7"/>
          <p:cNvSpPr txBox="1">
            <a:spLocks noChangeArrowheads="1"/>
          </p:cNvSpPr>
          <p:nvPr/>
        </p:nvSpPr>
        <p:spPr bwMode="auto">
          <a:xfrm>
            <a:off x="5614988" y="1563688"/>
            <a:ext cx="1822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宋体" charset="-122"/>
              </a:rPr>
              <a:t>-10℃</a:t>
            </a:r>
          </a:p>
        </p:txBody>
      </p:sp>
      <p:sp>
        <p:nvSpPr>
          <p:cNvPr id="20487" name="Text Box 8"/>
          <p:cNvSpPr txBox="1">
            <a:spLocks noChangeArrowheads="1"/>
          </p:cNvSpPr>
          <p:nvPr/>
        </p:nvSpPr>
        <p:spPr bwMode="auto">
          <a:xfrm>
            <a:off x="6672263" y="4292600"/>
            <a:ext cx="18748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宋体" charset="-122"/>
              </a:rPr>
              <a:t>20℃</a:t>
            </a:r>
          </a:p>
        </p:txBody>
      </p:sp>
      <p:sp>
        <p:nvSpPr>
          <p:cNvPr id="20488" name="Text Box 9"/>
          <p:cNvSpPr txBox="1">
            <a:spLocks noChangeArrowheads="1"/>
          </p:cNvSpPr>
          <p:nvPr/>
        </p:nvSpPr>
        <p:spPr bwMode="auto">
          <a:xfrm>
            <a:off x="6672263" y="5203825"/>
            <a:ext cx="1536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宋体" charset="-122"/>
              </a:rPr>
              <a:t>0℃</a:t>
            </a:r>
          </a:p>
        </p:txBody>
      </p:sp>
      <p:sp>
        <p:nvSpPr>
          <p:cNvPr id="20489" name="Text Box 10"/>
          <p:cNvSpPr txBox="1">
            <a:spLocks noChangeArrowheads="1"/>
          </p:cNvSpPr>
          <p:nvPr/>
        </p:nvSpPr>
        <p:spPr bwMode="auto">
          <a:xfrm>
            <a:off x="6577013" y="4775200"/>
            <a:ext cx="18748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宋体" charset="-122"/>
              </a:rPr>
              <a:t>10℃</a:t>
            </a:r>
          </a:p>
        </p:txBody>
      </p:sp>
      <p:sp>
        <p:nvSpPr>
          <p:cNvPr id="20490" name="Text Box 11"/>
          <p:cNvSpPr txBox="1">
            <a:spLocks noChangeArrowheads="1"/>
          </p:cNvSpPr>
          <p:nvPr/>
        </p:nvSpPr>
        <p:spPr bwMode="auto">
          <a:xfrm>
            <a:off x="6191250" y="5534025"/>
            <a:ext cx="2400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宋体" charset="-122"/>
              </a:rPr>
              <a:t>-10℃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6" descr="2-1-p07世界1月平均气温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5525" y="1293813"/>
            <a:ext cx="10140950" cy="537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606425" y="211138"/>
            <a:ext cx="10979150" cy="1039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fontAlgn="auto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对照图例，在图中找出气温在</a:t>
            </a:r>
            <a:r>
              <a:rPr lang="en-US" altLang="zh-CN" sz="2800" dirty="0">
                <a:latin typeface="+mn-ea"/>
                <a:ea typeface="+mn-ea"/>
              </a:rPr>
              <a:t>20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r>
              <a:rPr lang="zh-CN" altLang="en-US" sz="2800" dirty="0">
                <a:latin typeface="+mn-ea"/>
                <a:ea typeface="+mn-ea"/>
              </a:rPr>
              <a:t>以上地区的分布范围。气温在</a:t>
            </a:r>
            <a:r>
              <a:rPr lang="en-US" altLang="zh-CN" sz="2800" dirty="0">
                <a:latin typeface="+mn-ea"/>
                <a:ea typeface="+mn-ea"/>
              </a:rPr>
              <a:t>30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r>
              <a:rPr lang="zh-CN" altLang="en-US" sz="2800" dirty="0">
                <a:latin typeface="+mn-ea"/>
                <a:ea typeface="+mn-ea"/>
              </a:rPr>
              <a:t>以上的地区分布的纬度范围。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47925" y="3981450"/>
            <a:ext cx="1409700" cy="523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n-ea"/>
                <a:ea typeface="+mn-ea"/>
              </a:rPr>
              <a:t>&gt;20</a:t>
            </a:r>
            <a:r>
              <a: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℃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865688" y="5080000"/>
            <a:ext cx="1230312" cy="657225"/>
            <a:chOff x="4866175" y="4108782"/>
            <a:chExt cx="1229824" cy="657965"/>
          </a:xfrm>
        </p:grpSpPr>
        <p:sp>
          <p:nvSpPr>
            <p:cNvPr id="10" name="文本框 9"/>
            <p:cNvSpPr txBox="1"/>
            <p:nvPr/>
          </p:nvSpPr>
          <p:spPr>
            <a:xfrm>
              <a:off x="4866175" y="4243872"/>
              <a:ext cx="1229824" cy="52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bg1"/>
                  </a:solidFill>
                  <a:latin typeface="+mn-ea"/>
                  <a:ea typeface="+mn-ea"/>
                </a:rPr>
                <a:t>&gt;30</a:t>
              </a:r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℃</a:t>
              </a:r>
              <a:endParaRPr lang="zh-CN" altLang="en-US" sz="28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5032796" y="4108782"/>
              <a:ext cx="196772" cy="184357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961438" y="2905125"/>
            <a:ext cx="1620837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北回归线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14313" y="4970463"/>
            <a:ext cx="1620837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南回归线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761413" y="4092575"/>
            <a:ext cx="1409700" cy="5222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n-ea"/>
                <a:ea typeface="+mn-ea"/>
              </a:rPr>
              <a:t>&gt;20</a:t>
            </a:r>
            <a:r>
              <a: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℃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6" descr="2-1-p07世界1月平均气温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2888" y="1293813"/>
            <a:ext cx="10142537" cy="537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1209675" y="404813"/>
            <a:ext cx="9790113" cy="565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fontAlgn="auto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说出南回归线向南和北回归线向北，气温的变化趋势。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83738" y="3068638"/>
            <a:ext cx="1416050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n-ea"/>
                <a:ea typeface="+mn-ea"/>
              </a:rPr>
              <a:t>北回归线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209675" y="5156200"/>
            <a:ext cx="1416050" cy="4603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n-ea"/>
                <a:ea typeface="+mn-ea"/>
              </a:rPr>
              <a:t>南回归线</a:t>
            </a:r>
          </a:p>
        </p:txBody>
      </p:sp>
      <p:sp>
        <p:nvSpPr>
          <p:cNvPr id="2" name="右箭头 1"/>
          <p:cNvSpPr/>
          <p:nvPr/>
        </p:nvSpPr>
        <p:spPr>
          <a:xfrm rot="16200000">
            <a:off x="6298575" y="2604918"/>
            <a:ext cx="1592401" cy="377787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7000">
                <a:schemeClr val="accent1">
                  <a:lumMod val="40000"/>
                  <a:lumOff val="60000"/>
                </a:schemeClr>
              </a:gs>
              <a:gs pos="100000">
                <a:srgbClr val="FF0000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245350" y="2201863"/>
            <a:ext cx="585788" cy="1427162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dirty="0">
                <a:latin typeface="+mn-ea"/>
                <a:ea typeface="+mn-ea"/>
              </a:rPr>
              <a:t>逐渐降低</a:t>
            </a:r>
          </a:p>
        </p:txBody>
      </p:sp>
      <p:sp>
        <p:nvSpPr>
          <p:cNvPr id="15" name="右箭头 14"/>
          <p:cNvSpPr/>
          <p:nvPr/>
        </p:nvSpPr>
        <p:spPr>
          <a:xfrm rot="5400000" flipV="1">
            <a:off x="6556366" y="5578606"/>
            <a:ext cx="1379143" cy="377787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7000">
                <a:schemeClr val="accent1">
                  <a:lumMod val="40000"/>
                  <a:lumOff val="60000"/>
                </a:schemeClr>
              </a:gs>
              <a:gs pos="100000">
                <a:srgbClr val="FF0000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307263" y="5078413"/>
            <a:ext cx="584200" cy="1425575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dirty="0">
                <a:latin typeface="+mn-ea"/>
                <a:ea typeface="+mn-ea"/>
              </a:rPr>
              <a:t>逐渐降低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6" descr="2-1-p07世界1月平均气温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1613" y="1077913"/>
            <a:ext cx="10140950" cy="537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1774825" y="260350"/>
            <a:ext cx="8382000" cy="566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fontAlgn="auto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找出气温在</a:t>
            </a:r>
            <a:r>
              <a:rPr lang="en-US" altLang="zh-CN" sz="2800" dirty="0">
                <a:latin typeface="+mn-ea"/>
                <a:ea typeface="+mn-ea"/>
              </a:rPr>
              <a:t>0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r>
              <a:rPr lang="zh-CN" altLang="en-US" sz="2800" dirty="0">
                <a:latin typeface="+mn-ea"/>
                <a:ea typeface="+mn-ea"/>
              </a:rPr>
              <a:t>以下的地区以及气温最低的地区。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83738" y="2871788"/>
            <a:ext cx="1416050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n-ea"/>
                <a:ea typeface="+mn-ea"/>
              </a:rPr>
              <a:t>北回归线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209675" y="4957763"/>
            <a:ext cx="1416050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n-ea"/>
                <a:ea typeface="+mn-ea"/>
              </a:rPr>
              <a:t>南回归线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02063" y="2171700"/>
            <a:ext cx="1200150" cy="5222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n-ea"/>
                <a:ea typeface="+mn-ea"/>
              </a:rPr>
              <a:t>&lt;0</a:t>
            </a:r>
            <a:r>
              <a: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℃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01013" y="1727200"/>
            <a:ext cx="1200150" cy="523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n-ea"/>
                <a:ea typeface="+mn-ea"/>
              </a:rPr>
              <a:t>&lt;0</a:t>
            </a:r>
            <a:r>
              <a: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℃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4206875" y="5618163"/>
            <a:ext cx="1198563" cy="698500"/>
            <a:chOff x="4206238" y="5815533"/>
            <a:chExt cx="1199367" cy="697808"/>
          </a:xfrm>
        </p:grpSpPr>
        <p:sp>
          <p:nvSpPr>
            <p:cNvPr id="12" name="文本框 11"/>
            <p:cNvSpPr txBox="1"/>
            <p:nvPr/>
          </p:nvSpPr>
          <p:spPr>
            <a:xfrm>
              <a:off x="4206238" y="5815533"/>
              <a:ext cx="1199367" cy="52335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bg1"/>
                  </a:solidFill>
                  <a:latin typeface="+mn-ea"/>
                  <a:ea typeface="+mn-ea"/>
                </a:rPr>
                <a:t>&lt;0</a:t>
              </a:r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℃</a:t>
              </a:r>
              <a:endParaRPr lang="zh-CN" altLang="en-US" sz="28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4979870" y="6338889"/>
              <a:ext cx="281175" cy="174452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5192713" y="2259013"/>
            <a:ext cx="2698750" cy="682625"/>
            <a:chOff x="4051701" y="5671966"/>
            <a:chExt cx="2698175" cy="683741"/>
          </a:xfrm>
        </p:grpSpPr>
        <p:sp>
          <p:nvSpPr>
            <p:cNvPr id="18" name="文本框 17"/>
            <p:cNvSpPr txBox="1"/>
            <p:nvPr/>
          </p:nvSpPr>
          <p:spPr>
            <a:xfrm>
              <a:off x="4051701" y="5832565"/>
              <a:ext cx="2698175" cy="52314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+mn-ea"/>
                  <a:ea typeface="+mn-ea"/>
                </a:rPr>
                <a:t>亚洲东北部</a:t>
              </a:r>
              <a:r>
                <a:rPr lang="zh-CN" altLang="en-US" sz="2800" dirty="0">
                  <a:solidFill>
                    <a:srgbClr val="FF0000"/>
                  </a:solidFill>
                  <a:latin typeface="+mn-ea"/>
                  <a:ea typeface="+mn-ea"/>
                </a:rPr>
                <a:t>最冷</a:t>
              </a:r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4434206" y="5671966"/>
              <a:ext cx="280928" cy="174910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Impact"/>
        <a:ea typeface="华康俪金黑W8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800" dirty="0" smtClean="0"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</TotalTime>
  <Words>1712</Words>
  <Application>Microsoft Office PowerPoint</Application>
  <PresentationFormat>自定义</PresentationFormat>
  <Paragraphs>206</Paragraphs>
  <Slides>56</Slides>
  <Notes>3</Notes>
  <HiddenSlides>3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57" baseType="lpstr">
      <vt:lpstr>Office 主题</vt:lpstr>
      <vt:lpstr>世界的气温和降水</vt:lpstr>
      <vt:lpstr>北京春节庙会</vt:lpstr>
      <vt:lpstr>幻灯片 3</vt:lpstr>
      <vt:lpstr>幻灯片 4</vt:lpstr>
      <vt:lpstr>活动探究1——世界1月平均气温分布规律</vt:lpstr>
      <vt:lpstr>幻灯片 6</vt:lpstr>
      <vt:lpstr>幻灯片 7</vt:lpstr>
      <vt:lpstr>幻灯片 8</vt:lpstr>
      <vt:lpstr>幻灯片 9</vt:lpstr>
      <vt:lpstr>幻灯片 10</vt:lpstr>
      <vt:lpstr>活动探究2——世界7月平均气温分布规律</vt:lpstr>
      <vt:lpstr>幻灯片 12</vt:lpstr>
      <vt:lpstr>幻灯片 13</vt:lpstr>
      <vt:lpstr>幻灯片 14</vt:lpstr>
      <vt:lpstr>活动探究3——世界年平均气温分布规律及影响因素</vt:lpstr>
      <vt:lpstr>分布规律</vt:lpstr>
      <vt:lpstr>幻灯片 17</vt:lpstr>
      <vt:lpstr>影响因素一：纬度位置</vt:lpstr>
      <vt:lpstr>幻灯片 19</vt:lpstr>
      <vt:lpstr>幻灯片 20</vt:lpstr>
      <vt:lpstr>影响因素二 ：海陆位置</vt:lpstr>
      <vt:lpstr>幻灯片 22</vt:lpstr>
      <vt:lpstr>幻灯片 23</vt:lpstr>
      <vt:lpstr>影响因素三：洋流</vt:lpstr>
      <vt:lpstr>幻灯片 25</vt:lpstr>
      <vt:lpstr>幻灯片 26</vt:lpstr>
      <vt:lpstr>幻灯片 27</vt:lpstr>
      <vt:lpstr>影响因素四：地形</vt:lpstr>
      <vt:lpstr>随堂练习</vt:lpstr>
      <vt:lpstr>世界气温的分布规律及影响因素</vt:lpstr>
      <vt:lpstr>幻灯片 31</vt:lpstr>
      <vt:lpstr>课前小测</vt:lpstr>
      <vt:lpstr>幻灯片 33</vt:lpstr>
      <vt:lpstr>活动探究——世界降水的分布规律及影响因素</vt:lpstr>
      <vt:lpstr>幻灯片 35</vt:lpstr>
      <vt:lpstr>1、纬度位置</vt:lpstr>
      <vt:lpstr>幻灯片 37</vt:lpstr>
      <vt:lpstr>幻灯片 38</vt:lpstr>
      <vt:lpstr>幻灯片 39</vt:lpstr>
      <vt:lpstr>幻灯片 40</vt:lpstr>
      <vt:lpstr>幻灯片 41</vt:lpstr>
      <vt:lpstr>2、海陆位置</vt:lpstr>
      <vt:lpstr>幻灯片 43</vt:lpstr>
      <vt:lpstr>幻灯片 44</vt:lpstr>
      <vt:lpstr>3、洋流因素</vt:lpstr>
      <vt:lpstr>幻灯片 46</vt:lpstr>
      <vt:lpstr>4、地形因素</vt:lpstr>
      <vt:lpstr>幻灯片 48</vt:lpstr>
      <vt:lpstr>幻灯片 49</vt:lpstr>
      <vt:lpstr>世界降水的分布规律和影响因素</vt:lpstr>
      <vt:lpstr>降水的时间差异</vt:lpstr>
      <vt:lpstr>气温变化曲线和降水量柱状图的绘制</vt:lpstr>
      <vt:lpstr>幻灯片 53</vt:lpstr>
      <vt:lpstr>随堂练习</vt:lpstr>
      <vt:lpstr>随堂练习</vt:lpstr>
      <vt:lpstr>小测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世界的气温和降水</dc:title>
  <dc:creator>lifeng</dc:creator>
  <cp:lastModifiedBy>lenovo</cp:lastModifiedBy>
  <cp:revision>71</cp:revision>
  <dcterms:created xsi:type="dcterms:W3CDTF">2015-09-24T11:14:51Z</dcterms:created>
  <dcterms:modified xsi:type="dcterms:W3CDTF">2016-09-26T03:13:44Z</dcterms:modified>
</cp:coreProperties>
</file>