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8" r:id="rId2"/>
    <p:sldId id="257" r:id="rId3"/>
    <p:sldId id="259" r:id="rId4"/>
    <p:sldId id="260" r:id="rId5"/>
    <p:sldId id="261" r:id="rId6"/>
    <p:sldId id="256"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7" r:id="rId22"/>
    <p:sldId id="276" r:id="rId23"/>
    <p:sldId id="278" r:id="rId24"/>
    <p:sldId id="279" r:id="rId25"/>
    <p:sldId id="280" r:id="rId26"/>
    <p:sldId id="281" r:id="rId27"/>
    <p:sldId id="283" r:id="rId28"/>
    <p:sldId id="284" r:id="rId29"/>
    <p:sldId id="286" r:id="rId30"/>
    <p:sldId id="285"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140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E1EA8E-A36A-4136-87A0-84E129F76356}" type="datetimeFigureOut">
              <a:rPr lang="zh-CN" altLang="en-US" smtClean="0"/>
              <a:pPr/>
              <a:t>2016/10/3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750C78-B6DE-48B1-A6EF-385CF00C1EE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39.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1750C78-B6DE-48B1-A6EF-385CF00C1EE4}" type="slidenum">
              <a:rPr lang="zh-CN" altLang="en-US" smtClean="0"/>
              <a:pPr/>
              <a:t>16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Rot="1" noChangeArrowheads="1" noTextEdit="1"/>
          </p:cNvSpPr>
          <p:nvPr>
            <p:ph type="sldImg"/>
          </p:nvPr>
        </p:nvSpPr>
        <p:spPr/>
      </p:sp>
      <p:sp>
        <p:nvSpPr>
          <p:cNvPr id="49155" name="Rectangle 3"/>
          <p:cNvSpPr>
            <a:spLocks noGrp="1" noRot="1" noChangeArrowheads="1"/>
          </p:cNvSpPr>
          <p:nvPr>
            <p:ph type="body" idx="1"/>
          </p:nvPr>
        </p:nvSpPr>
        <p:spPr>
          <a:noFill/>
          <a:ln/>
        </p:spPr>
        <p:txBody>
          <a:bodyPr/>
          <a:lstStyle/>
          <a:p>
            <a:pPr eaLnBrk="1" hangingPunct="1">
              <a:lnSpc>
                <a:spcPct val="80000"/>
              </a:lnSpc>
            </a:pPr>
            <a:r>
              <a:rPr lang="zh-CN" sz="800" b="1" smtClean="0">
                <a:latin typeface="Arial" charset="0"/>
                <a:ea typeface="宋体" charset="-122"/>
              </a:rPr>
              <a:t>人类活动对气候的影响</a:t>
            </a:r>
            <a:endParaRPr lang="zh-CN" sz="800" smtClean="0">
              <a:latin typeface="Arial" charset="0"/>
              <a:ea typeface="宋体" charset="-122"/>
            </a:endParaRPr>
          </a:p>
          <a:p>
            <a:pPr eaLnBrk="1" hangingPunct="1">
              <a:lnSpc>
                <a:spcPct val="80000"/>
              </a:lnSpc>
            </a:pPr>
            <a:r>
              <a:rPr lang="zh-CN" sz="800" smtClean="0">
                <a:latin typeface="Arial" charset="0"/>
                <a:ea typeface="宋体" charset="-122"/>
              </a:rPr>
              <a:t>  </a:t>
            </a:r>
          </a:p>
          <a:p>
            <a:pPr eaLnBrk="1" hangingPunct="1">
              <a:lnSpc>
                <a:spcPct val="80000"/>
              </a:lnSpc>
            </a:pPr>
            <a:r>
              <a:rPr lang="zh-CN" sz="800" smtClean="0">
                <a:latin typeface="Arial" charset="0"/>
                <a:ea typeface="宋体" charset="-122"/>
              </a:rPr>
              <a:t>      从有人类活动以来，人类就开始影响气候。随着人类社会经济的发展，人类影响气候的规模和深度也不断发展。</a:t>
            </a:r>
          </a:p>
          <a:p>
            <a:pPr eaLnBrk="1" hangingPunct="1">
              <a:lnSpc>
                <a:spcPct val="80000"/>
              </a:lnSpc>
            </a:pPr>
            <a:r>
              <a:rPr lang="zh-CN" sz="800" smtClean="0">
                <a:latin typeface="Arial" charset="0"/>
                <a:ea typeface="宋体" charset="-122"/>
              </a:rPr>
              <a:t>      在人类历史初期，人类还完全是气候的奴隶，人类活动完全受气候条件的限制，只能生活在温暖湿润的热带森林中。大约在进入石器时代之前，人类还处在自生自灭状态。进入石器时代以后，人类掌握了火，才开始增强对气候的适应能力。这个痛苦的过程，至少经历了一百多万年。</a:t>
            </a:r>
          </a:p>
          <a:p>
            <a:pPr eaLnBrk="1" hangingPunct="1">
              <a:lnSpc>
                <a:spcPct val="80000"/>
              </a:lnSpc>
            </a:pPr>
            <a:r>
              <a:rPr lang="zh-CN" sz="800" smtClean="0">
                <a:latin typeface="Arial" charset="0"/>
                <a:ea typeface="宋体" charset="-122"/>
              </a:rPr>
              <a:t>     以后，人类开始对周围的气候实行局部地有限地改造，衣着和房屋就是一个标志。往后，人们在农业和其他生产活动中，也开始局部地改变着气候。产业革命以来，科学技术飞速发展，人们不但能在各种不同的自然气候条件下采取措施，取得人类适应的气候；而且能够在规模越来越大的局部范围内改造气候。人工控制天气也在发展着。随着人们认识水平的提高和技术能力的增长，人类主动规划环境，改造气候，把气候环境引向有利于人类的方向发展，已构成现代科学的一个重要特点。</a:t>
            </a:r>
          </a:p>
          <a:p>
            <a:pPr eaLnBrk="1" hangingPunct="1">
              <a:lnSpc>
                <a:spcPct val="80000"/>
              </a:lnSpc>
            </a:pPr>
            <a:r>
              <a:rPr lang="zh-CN" sz="800" smtClean="0">
                <a:latin typeface="Arial" charset="0"/>
                <a:ea typeface="宋体" charset="-122"/>
              </a:rPr>
              <a:t>    从历史事实来看，人类有对气候有目的地主动积极地改造的方面，也有盲目地消极被动地使气候恶化的方面。</a:t>
            </a:r>
          </a:p>
          <a:p>
            <a:pPr eaLnBrk="1" hangingPunct="1">
              <a:lnSpc>
                <a:spcPct val="80000"/>
              </a:lnSpc>
            </a:pPr>
            <a:r>
              <a:rPr lang="zh-CN" sz="800" smtClean="0">
                <a:latin typeface="Arial" charset="0"/>
                <a:ea typeface="宋体" charset="-122"/>
              </a:rPr>
              <a:t>    运用衣着、房屋改造气候，是人类为了适应气候条件，而建立适合自己生存与生活环境的一种技术行为。共同的特点是：在大气候的背景条件下，建立起一种适合人类生存与生活的人工小气候环境，从而达到保温、御寒、防风的目的。不同点在于衣着是包装人体的气候壳，能够随着人体移动；能够随着天气气候变化增减衣服的厚度和层次；能够随着经济水平的差异使用不同的衣着材料，从而控制并调节小气候。房屋则不能移动：不能随意增减厚度和层次；不能随意变更建筑材料。房屋是固定的，只能依靠门窗局部调节，材料的选用，建筑结构和形式的设计，平面布局的安排，都是为了适应气候环境的一种优化选择。</a:t>
            </a:r>
          </a:p>
          <a:p>
            <a:pPr eaLnBrk="1" hangingPunct="1">
              <a:lnSpc>
                <a:spcPct val="80000"/>
              </a:lnSpc>
            </a:pPr>
            <a:r>
              <a:rPr lang="zh-CN" sz="800" smtClean="0">
                <a:latin typeface="Arial" charset="0"/>
                <a:ea typeface="宋体" charset="-122"/>
              </a:rPr>
              <a:t>    改变地球表面形态，如植树造林、灌溉农田、干化沼泽、建造水库，也能够改变局部气候环境。植树造林可以挡风挡沙，保持土壤水分，改变空气湿度和温度。建造水库和进行灌溉虽然并不是直接为了改造气候，但是却起到减小气温年、日较差，提高最低温度和平均温度，增加湿度和降水量的作用。</a:t>
            </a:r>
          </a:p>
          <a:p>
            <a:pPr eaLnBrk="1" hangingPunct="1">
              <a:lnSpc>
                <a:spcPct val="80000"/>
              </a:lnSpc>
            </a:pPr>
            <a:r>
              <a:rPr lang="zh-CN" sz="800" smtClean="0">
                <a:latin typeface="Arial" charset="0"/>
                <a:ea typeface="宋体" charset="-122"/>
              </a:rPr>
              <a:t>从消极方面看，人类取得了自身的利益的同时，盲目垦荒、刀耕火种、破坏森林，造成水土流失，使气候恶化。因为森林是地球表面的重要保护层，它对地面水分和热量的保存、交换都有很大作用。据估计，</a:t>
            </a:r>
            <a:r>
              <a:rPr lang="zh-CN" altLang="zh-CN" sz="800" smtClean="0">
                <a:latin typeface="Arial" charset="0"/>
                <a:ea typeface="宋体" charset="-122"/>
              </a:rPr>
              <a:t>500</a:t>
            </a:r>
            <a:r>
              <a:rPr lang="zh-CN" sz="800" smtClean="0">
                <a:latin typeface="Arial" charset="0"/>
                <a:ea typeface="宋体" charset="-122"/>
              </a:rPr>
              <a:t>万亩森林的蓄水量，相当于一亿立方米的水库。在干旱地区的护田林带，能使空气相对湿度提高</a:t>
            </a:r>
            <a:r>
              <a:rPr lang="zh-CN" altLang="zh-CN" sz="800" smtClean="0">
                <a:latin typeface="Arial" charset="0"/>
                <a:ea typeface="宋体" charset="-122"/>
              </a:rPr>
              <a:t>10</a:t>
            </a:r>
            <a:r>
              <a:rPr lang="zh-CN" sz="800" smtClean="0">
                <a:latin typeface="Arial" charset="0"/>
                <a:ea typeface="宋体" charset="-122"/>
              </a:rPr>
              <a:t>％～</a:t>
            </a:r>
            <a:r>
              <a:rPr lang="zh-CN" altLang="zh-CN" sz="800" smtClean="0">
                <a:latin typeface="Arial" charset="0"/>
                <a:ea typeface="宋体" charset="-122"/>
              </a:rPr>
              <a:t>15</a:t>
            </a:r>
            <a:r>
              <a:rPr lang="zh-CN" sz="800" smtClean="0">
                <a:latin typeface="Arial" charset="0"/>
                <a:ea typeface="宋体" charset="-122"/>
              </a:rPr>
              <a:t>％，能使土壤含水量增加</a:t>
            </a:r>
            <a:r>
              <a:rPr lang="zh-CN" altLang="zh-CN" sz="800" smtClean="0">
                <a:latin typeface="Arial" charset="0"/>
                <a:ea typeface="宋体" charset="-122"/>
              </a:rPr>
              <a:t>22</a:t>
            </a:r>
            <a:r>
              <a:rPr lang="zh-CN" sz="800" smtClean="0">
                <a:latin typeface="Arial" charset="0"/>
                <a:ea typeface="宋体" charset="-122"/>
              </a:rPr>
              <a:t>～</a:t>
            </a:r>
            <a:r>
              <a:rPr lang="zh-CN" altLang="zh-CN" sz="800" smtClean="0">
                <a:latin typeface="Arial" charset="0"/>
                <a:ea typeface="宋体" charset="-122"/>
              </a:rPr>
              <a:t>27</a:t>
            </a:r>
            <a:r>
              <a:rPr lang="zh-CN" sz="800" smtClean="0">
                <a:latin typeface="Arial" charset="0"/>
                <a:ea typeface="宋体" charset="-122"/>
              </a:rPr>
              <a:t>毫米。这就是人们呼吁保护森林的气候意义。</a:t>
            </a:r>
          </a:p>
          <a:p>
            <a:pPr eaLnBrk="1" hangingPunct="1">
              <a:lnSpc>
                <a:spcPct val="80000"/>
              </a:lnSpc>
            </a:pPr>
            <a:r>
              <a:rPr lang="zh-CN" altLang="zh-CN" sz="800" smtClean="0">
                <a:latin typeface="Arial" charset="0"/>
                <a:ea typeface="宋体" charset="-122"/>
              </a:rPr>
              <a:t>    </a:t>
            </a:r>
            <a:r>
              <a:rPr lang="zh-CN" sz="800" smtClean="0">
                <a:latin typeface="Arial" charset="0"/>
                <a:ea typeface="宋体" charset="-122"/>
              </a:rPr>
              <a:t>人类活动的盲目性还表现在工业污染物的增加。工业发展的一个结果，就是废物、废水、废气和余热的大量排放。使土壤、水体和大气遭到严重污染。在极大程度上改变了大气成分，大气混浊度和热性质，从而导致气温和降水量等气候要素发生变化。</a:t>
            </a:r>
          </a:p>
          <a:p>
            <a:pPr eaLnBrk="1" hangingPunct="1">
              <a:lnSpc>
                <a:spcPct val="80000"/>
              </a:lnSpc>
            </a:pPr>
            <a:r>
              <a:rPr lang="zh-CN" altLang="zh-CN" sz="800" smtClean="0">
                <a:latin typeface="Arial" charset="0"/>
                <a:ea typeface="宋体" charset="-122"/>
              </a:rPr>
              <a:t>    </a:t>
            </a:r>
            <a:r>
              <a:rPr lang="zh-CN" sz="800" smtClean="0">
                <a:latin typeface="Arial" charset="0"/>
                <a:ea typeface="宋体" charset="-122"/>
              </a:rPr>
              <a:t>我们前面已经提到，大气中的二氧化碳 ，水汽 ，及其他微量气体，如甲烷 ，一氧化二氮 、氯氟碳化合物（俗称氟利昂），对地面气候都有温室效应，所以人们称之为温室气体。人类活动排放出来的温室气体，使大气的温室效应增强，导致整个地球气温升高。自从产业革命以来，大气中二氧化碳含量上升约</a:t>
            </a:r>
            <a:r>
              <a:rPr lang="zh-CN" altLang="zh-CN" sz="800" smtClean="0">
                <a:latin typeface="Arial" charset="0"/>
                <a:ea typeface="宋体" charset="-122"/>
              </a:rPr>
              <a:t>25</a:t>
            </a:r>
            <a:r>
              <a:rPr lang="zh-CN" sz="800" smtClean="0">
                <a:latin typeface="Arial" charset="0"/>
                <a:ea typeface="宋体" charset="-122"/>
              </a:rPr>
              <a:t>％，甲烷上升</a:t>
            </a:r>
            <a:r>
              <a:rPr lang="zh-CN" altLang="zh-CN" sz="800" smtClean="0">
                <a:latin typeface="Arial" charset="0"/>
                <a:ea typeface="宋体" charset="-122"/>
              </a:rPr>
              <a:t>160</a:t>
            </a:r>
            <a:r>
              <a:rPr lang="zh-CN" sz="800" smtClean="0">
                <a:latin typeface="Arial" charset="0"/>
                <a:ea typeface="宋体" charset="-122"/>
              </a:rPr>
              <a:t>％，一氧化二氮上升</a:t>
            </a:r>
            <a:r>
              <a:rPr lang="zh-CN" altLang="zh-CN" sz="800" smtClean="0">
                <a:latin typeface="Arial" charset="0"/>
                <a:ea typeface="宋体" charset="-122"/>
              </a:rPr>
              <a:t>8</a:t>
            </a:r>
            <a:r>
              <a:rPr lang="zh-CN" sz="800" smtClean="0">
                <a:latin typeface="Arial" charset="0"/>
                <a:ea typeface="宋体" charset="-122"/>
              </a:rPr>
              <a:t>％，氟利昂以前根本就没有过。这些气体在大气中可以长期停留，使温室效应不断增强。根据气候学家们分析，由于温室气体的作用，到</a:t>
            </a:r>
            <a:r>
              <a:rPr lang="zh-CN" altLang="zh-CN" sz="800" smtClean="0">
                <a:latin typeface="Arial" charset="0"/>
                <a:ea typeface="宋体" charset="-122"/>
              </a:rPr>
              <a:t>21</a:t>
            </a:r>
            <a:r>
              <a:rPr lang="zh-CN" sz="800" smtClean="0">
                <a:latin typeface="Arial" charset="0"/>
                <a:ea typeface="宋体" charset="-122"/>
              </a:rPr>
              <a:t>世纪，地表气温可能升高</a:t>
            </a:r>
            <a:r>
              <a:rPr lang="zh-CN" altLang="zh-CN" sz="800" smtClean="0">
                <a:latin typeface="Arial" charset="0"/>
                <a:ea typeface="宋体" charset="-122"/>
              </a:rPr>
              <a:t>1.5</a:t>
            </a:r>
            <a:r>
              <a:rPr lang="zh-CN" sz="800" smtClean="0">
                <a:latin typeface="Arial" charset="0"/>
                <a:ea typeface="宋体" charset="-122"/>
              </a:rPr>
              <a:t>～</a:t>
            </a:r>
            <a:r>
              <a:rPr lang="zh-CN" altLang="zh-CN" sz="800" smtClean="0">
                <a:latin typeface="Arial" charset="0"/>
                <a:ea typeface="宋体" charset="-122"/>
              </a:rPr>
              <a:t>4.5℃</a:t>
            </a:r>
            <a:r>
              <a:rPr lang="zh-CN" sz="800" smtClean="0">
                <a:latin typeface="Arial" charset="0"/>
                <a:ea typeface="宋体" charset="-122"/>
              </a:rPr>
              <a:t>。地球增暖的结果，随之而来的将是海洋变暖，南极大陆和格林兰冰盖融化，海平面上升。由于工农业发达、人口稠密的地方，正好多分布在沿海地区，海平面上升会给人类带来严重的灾难。我国的所有海滨地带，都在遭受灾害的范围内，主要受灾地区可能是华北平原，长江三角洲和珠江三角洲地区。</a:t>
            </a:r>
            <a:r>
              <a:rPr lang="zh-CN" altLang="zh-CN" sz="800" smtClean="0">
                <a:latin typeface="Arial" charset="0"/>
                <a:ea typeface="宋体" charset="-122"/>
              </a:rPr>
              <a:t>21</a:t>
            </a:r>
            <a:r>
              <a:rPr lang="zh-CN" sz="800" smtClean="0">
                <a:latin typeface="Arial" charset="0"/>
                <a:ea typeface="宋体" charset="-122"/>
              </a:rPr>
              <a:t>世纪全球气候变暖后怎么办呢？已经引起各国政府和人民的关注。</a:t>
            </a:r>
            <a:endParaRPr lang="zh-CN" sz="800" b="1" smtClean="0">
              <a:latin typeface="Arial" charset="0"/>
              <a:ea typeface="宋体" charset="-122"/>
            </a:endParaRPr>
          </a:p>
          <a:p>
            <a:pPr eaLnBrk="1" hangingPunct="1">
              <a:lnSpc>
                <a:spcPct val="80000"/>
              </a:lnSpc>
            </a:pPr>
            <a:r>
              <a:rPr lang="zh-CN" sz="800" b="1" smtClean="0">
                <a:latin typeface="Arial" charset="0"/>
                <a:ea typeface="宋体" charset="-122"/>
              </a:rPr>
              <a:t> </a:t>
            </a:r>
            <a:r>
              <a:rPr lang="zh-CN" sz="800" smtClean="0">
                <a:latin typeface="Arial" charset="0"/>
                <a:ea typeface="宋体" charset="-122"/>
              </a:rPr>
              <a:t> </a:t>
            </a: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2568634-4B50-4F5D-9DBB-EA8C8DEF3778}" type="datetimeFigureOut">
              <a:rPr lang="zh-CN" altLang="en-US" smtClean="0"/>
              <a:pPr/>
              <a:t>2016/10/3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FE7918-9546-41A3-90A2-FFF4DE4E0EE2}"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568634-4B50-4F5D-9DBB-EA8C8DEF3778}" type="datetimeFigureOut">
              <a:rPr lang="zh-CN" altLang="en-US" smtClean="0"/>
              <a:pPr/>
              <a:t>2016/10/3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FE7918-9546-41A3-90A2-FFF4DE4E0EE2}"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568634-4B50-4F5D-9DBB-EA8C8DEF3778}" type="datetimeFigureOut">
              <a:rPr lang="zh-CN" altLang="en-US" smtClean="0"/>
              <a:pPr/>
              <a:t>2016/10/3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FE7918-9546-41A3-90A2-FFF4DE4E0EE2}"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457200" y="1600200"/>
            <a:ext cx="4038600" cy="21859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57200" y="3938588"/>
            <a:ext cx="4038600" cy="21875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内容占位符 5"/>
          <p:cNvSpPr>
            <a:spLocks noGrp="1"/>
          </p:cNvSpPr>
          <p:nvPr>
            <p:ph sz="quarter" idx="4"/>
          </p:nvPr>
        </p:nvSpPr>
        <p:spPr>
          <a:xfrm>
            <a:off x="4648200" y="3938588"/>
            <a:ext cx="4038600" cy="21875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trips dir="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strips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2568634-4B50-4F5D-9DBB-EA8C8DEF3778}" type="datetimeFigureOut">
              <a:rPr lang="zh-CN" altLang="en-US" smtClean="0"/>
              <a:pPr/>
              <a:t>2016/10/3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FE7918-9546-41A3-90A2-FFF4DE4E0EE2}"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2568634-4B50-4F5D-9DBB-EA8C8DEF3778}" type="datetimeFigureOut">
              <a:rPr lang="zh-CN" altLang="en-US" smtClean="0"/>
              <a:pPr/>
              <a:t>2016/10/3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FE7918-9546-41A3-90A2-FFF4DE4E0EE2}"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2568634-4B50-4F5D-9DBB-EA8C8DEF3778}" type="datetimeFigureOut">
              <a:rPr lang="zh-CN" altLang="en-US" smtClean="0"/>
              <a:pPr/>
              <a:t>2016/10/3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FE7918-9546-41A3-90A2-FFF4DE4E0EE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2568634-4B50-4F5D-9DBB-EA8C8DEF3778}" type="datetimeFigureOut">
              <a:rPr lang="zh-CN" altLang="en-US" smtClean="0"/>
              <a:pPr/>
              <a:t>2016/10/3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8FE7918-9546-41A3-90A2-FFF4DE4E0EE2}"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2568634-4B50-4F5D-9DBB-EA8C8DEF3778}" type="datetimeFigureOut">
              <a:rPr lang="zh-CN" altLang="en-US" smtClean="0"/>
              <a:pPr/>
              <a:t>2016/10/3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8FE7918-9546-41A3-90A2-FFF4DE4E0EE2}"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568634-4B50-4F5D-9DBB-EA8C8DEF3778}" type="datetimeFigureOut">
              <a:rPr lang="zh-CN" altLang="en-US" smtClean="0"/>
              <a:pPr/>
              <a:t>2016/10/3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8FE7918-9546-41A3-90A2-FFF4DE4E0EE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2568634-4B50-4F5D-9DBB-EA8C8DEF3778}" type="datetimeFigureOut">
              <a:rPr lang="zh-CN" altLang="en-US" smtClean="0"/>
              <a:pPr/>
              <a:t>2016/10/3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FE7918-9546-41A3-90A2-FFF4DE4E0EE2}"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2568634-4B50-4F5D-9DBB-EA8C8DEF3778}" type="datetimeFigureOut">
              <a:rPr lang="zh-CN" altLang="en-US" smtClean="0"/>
              <a:pPr/>
              <a:t>2016/10/3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FE7918-9546-41A3-90A2-FFF4DE4E0EE2}"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568634-4B50-4F5D-9DBB-EA8C8DEF3778}" type="datetimeFigureOut">
              <a:rPr lang="zh-CN" altLang="en-US" smtClean="0"/>
              <a:pPr/>
              <a:t>2016/10/3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FE7918-9546-41A3-90A2-FFF4DE4E0EE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image.baidu.com/i?ct=503316480&amp;z=1003996102&amp;tn=baiduimagedetail&amp;word=&#26577;&#27224;&amp;in=8" TargetMode="Externa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news2.jrj.com.cn/news/20050107/000000002542_002.htm" TargetMode="Externa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1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idx="1"/>
          </p:nvPr>
        </p:nvSpPr>
        <p:spPr bwMode="auto">
          <a:xfrm>
            <a:off x="1260475" y="2133600"/>
            <a:ext cx="6119813" cy="1079500"/>
          </a:xfrm>
          <a:ln>
            <a:miter lim="800000"/>
            <a:headEnd/>
            <a:tailEnd/>
          </a:ln>
        </p:spPr>
        <p:txBody>
          <a:bodyPr vert="horz" wrap="square" lIns="91440" tIns="45720" rIns="91440" bIns="45720" numCol="1" anchor="t" anchorCtr="0" compatLnSpc="1">
            <a:prstTxWarp prst="textNoShape">
              <a:avLst/>
            </a:prstTxWarp>
          </a:bodyPr>
          <a:lstStyle/>
          <a:p>
            <a:pPr eaLnBrk="1" hangingPunct="1">
              <a:buFontTx/>
              <a:buNone/>
              <a:defRPr/>
            </a:pPr>
            <a:r>
              <a:rPr lang="zh-CN" altLang="en-US" sz="2400" b="1" dirty="0" smtClean="0">
                <a:latin typeface="+mn-ea"/>
              </a:rPr>
              <a:t>　　</a:t>
            </a:r>
            <a:r>
              <a:rPr lang="zh-CN" sz="2400" b="1" dirty="0" smtClean="0">
                <a:latin typeface="+mn-ea"/>
              </a:rPr>
              <a:t>下列</a:t>
            </a:r>
            <a:r>
              <a:rPr lang="zh-CN" altLang="en-US" sz="2400" b="1" dirty="0" smtClean="0">
                <a:latin typeface="+mn-ea"/>
              </a:rPr>
              <a:t>诗</a:t>
            </a:r>
            <a:r>
              <a:rPr lang="zh-CN" sz="2400" b="1" dirty="0" smtClean="0">
                <a:latin typeface="+mn-ea"/>
              </a:rPr>
              <a:t>句描述气候的是</a:t>
            </a:r>
            <a:r>
              <a:rPr lang="zh-CN" altLang="zh-CN" sz="2400" b="1" dirty="0" smtClean="0">
                <a:latin typeface="+mn-ea"/>
              </a:rPr>
              <a:t>(  </a:t>
            </a:r>
            <a:r>
              <a:rPr lang="zh-CN" sz="2400" b="1" dirty="0" smtClean="0">
                <a:latin typeface="+mn-ea"/>
              </a:rPr>
              <a:t>　　  </a:t>
            </a:r>
            <a:r>
              <a:rPr lang="zh-CN" altLang="zh-CN" sz="2400" b="1" dirty="0" smtClean="0">
                <a:latin typeface="+mn-ea"/>
              </a:rPr>
              <a:t>) </a:t>
            </a:r>
            <a:r>
              <a:rPr lang="zh-CN" altLang="en-US" sz="2400" b="1" dirty="0" smtClean="0">
                <a:latin typeface="+mn-ea"/>
              </a:rPr>
              <a:t>。</a:t>
            </a:r>
            <a:endParaRPr lang="zh-CN" altLang="zh-CN" sz="2400" b="1" dirty="0" smtClean="0">
              <a:latin typeface="+mn-ea"/>
            </a:endParaRPr>
          </a:p>
          <a:p>
            <a:pPr eaLnBrk="1" hangingPunct="1">
              <a:buFontTx/>
              <a:buNone/>
              <a:defRPr/>
            </a:pPr>
            <a:r>
              <a:rPr lang="zh-CN" altLang="en-US" sz="2400" b="1" dirty="0" smtClean="0">
                <a:latin typeface="+mn-ea"/>
              </a:rPr>
              <a:t>　　</a:t>
            </a:r>
            <a:r>
              <a:rPr lang="zh-CN" sz="2400" b="1" dirty="0" smtClean="0">
                <a:latin typeface="+mn-ea"/>
              </a:rPr>
              <a:t>描述天气的是</a:t>
            </a:r>
            <a:r>
              <a:rPr lang="zh-CN" altLang="zh-CN" sz="2400" b="1" dirty="0" smtClean="0">
                <a:latin typeface="+mn-ea"/>
              </a:rPr>
              <a:t>(</a:t>
            </a:r>
            <a:r>
              <a:rPr lang="zh-CN" sz="2400" b="1" dirty="0" smtClean="0">
                <a:latin typeface="+mn-ea"/>
              </a:rPr>
              <a:t>　　　　</a:t>
            </a:r>
            <a:r>
              <a:rPr lang="zh-CN" altLang="zh-CN" sz="2400" b="1" dirty="0" smtClean="0">
                <a:latin typeface="+mn-ea"/>
              </a:rPr>
              <a:t>)</a:t>
            </a:r>
            <a:r>
              <a:rPr lang="zh-CN" altLang="en-US" sz="2400" b="1" dirty="0" smtClean="0">
                <a:latin typeface="+mn-ea"/>
              </a:rPr>
              <a:t>。</a:t>
            </a:r>
            <a:endParaRPr lang="zh-CN" altLang="zh-CN" sz="2400" b="1" dirty="0" smtClean="0">
              <a:latin typeface="+mn-ea"/>
            </a:endParaRPr>
          </a:p>
        </p:txBody>
      </p:sp>
      <p:sp>
        <p:nvSpPr>
          <p:cNvPr id="4099" name="Rectangle 3"/>
          <p:cNvSpPr>
            <a:spLocks noGrp="1" noChangeArrowheads="1"/>
          </p:cNvSpPr>
          <p:nvPr>
            <p:ph type="title"/>
          </p:nvPr>
        </p:nvSpPr>
        <p:spPr bwMode="auto">
          <a:xfrm>
            <a:off x="1970088" y="1412875"/>
            <a:ext cx="2314575" cy="647700"/>
          </a:xfrm>
          <a:ln>
            <a:miter lim="800000"/>
            <a:headEnd/>
            <a:tailEnd/>
          </a:ln>
        </p:spPr>
        <p:txBody>
          <a:bodyPr vert="horz" wrap="square" lIns="91440" tIns="45720" rIns="91440" bIns="45720" numCol="1" anchor="ctr" anchorCtr="0" compatLnSpc="1">
            <a:prstTxWarp prst="textNoShape">
              <a:avLst/>
            </a:prstTxWarp>
          </a:bodyPr>
          <a:lstStyle/>
          <a:p>
            <a:pPr algn="l" eaLnBrk="1" hangingPunct="1">
              <a:defRPr/>
            </a:pPr>
            <a:r>
              <a:rPr lang="zh-CN" sz="3200" b="1" dirty="0" smtClean="0">
                <a:solidFill>
                  <a:srgbClr val="FF0000"/>
                </a:solidFill>
                <a:effectLst>
                  <a:outerShdw blurRad="38100" dist="38100" dir="2700000" algn="tl">
                    <a:srgbClr val="C0C0C0"/>
                  </a:outerShdw>
                </a:effectLst>
                <a:latin typeface="黑体" pitchFamily="2" charset="-122"/>
                <a:ea typeface="黑体" pitchFamily="2" charset="-122"/>
              </a:rPr>
              <a:t>温故知新</a:t>
            </a:r>
          </a:p>
        </p:txBody>
      </p:sp>
      <p:sp>
        <p:nvSpPr>
          <p:cNvPr id="4100" name="Text Box 4"/>
          <p:cNvSpPr txBox="1">
            <a:spLocks noChangeArrowheads="1"/>
          </p:cNvSpPr>
          <p:nvPr/>
        </p:nvSpPr>
        <p:spPr bwMode="auto">
          <a:xfrm>
            <a:off x="1908175" y="3298825"/>
            <a:ext cx="5759450" cy="1570038"/>
          </a:xfrm>
          <a:prstGeom prst="rect">
            <a:avLst/>
          </a:prstGeom>
          <a:noFill/>
          <a:ln w="9525">
            <a:noFill/>
            <a:miter lim="800000"/>
            <a:headEnd/>
            <a:tailEnd/>
          </a:ln>
          <a:effectLst/>
        </p:spPr>
        <p:txBody>
          <a:bodyPr>
            <a:spAutoFit/>
          </a:bodyPr>
          <a:lstStyle/>
          <a:p>
            <a:pPr>
              <a:defRPr/>
            </a:pPr>
            <a:r>
              <a:rPr lang="zh-CN" altLang="zh-CN" sz="2400" b="1" dirty="0">
                <a:latin typeface="+mn-ea"/>
                <a:ea typeface="+mn-ea"/>
              </a:rPr>
              <a:t>1.</a:t>
            </a:r>
            <a:r>
              <a:rPr lang="zh-CN" sz="2400" b="1" dirty="0">
                <a:latin typeface="+mn-ea"/>
                <a:ea typeface="+mn-ea"/>
              </a:rPr>
              <a:t>人间四月芳菲尽，山寺桃花始盛开   </a:t>
            </a:r>
          </a:p>
          <a:p>
            <a:pPr>
              <a:defRPr/>
            </a:pPr>
            <a:r>
              <a:rPr lang="zh-CN" altLang="zh-CN" sz="2400" b="1" dirty="0">
                <a:latin typeface="+mn-ea"/>
                <a:ea typeface="+mn-ea"/>
              </a:rPr>
              <a:t>2.</a:t>
            </a:r>
            <a:r>
              <a:rPr lang="zh-CN" sz="2400" b="1" dirty="0">
                <a:latin typeface="+mn-ea"/>
                <a:ea typeface="+mn-ea"/>
              </a:rPr>
              <a:t>东边日出西边雨    </a:t>
            </a:r>
          </a:p>
          <a:p>
            <a:pPr>
              <a:defRPr/>
            </a:pPr>
            <a:r>
              <a:rPr lang="zh-CN" altLang="zh-CN" sz="2400" b="1" dirty="0">
                <a:latin typeface="+mn-ea"/>
                <a:ea typeface="+mn-ea"/>
              </a:rPr>
              <a:t>3.</a:t>
            </a:r>
            <a:r>
              <a:rPr lang="zh-CN" sz="2400" b="1" dirty="0">
                <a:latin typeface="+mn-ea"/>
                <a:ea typeface="+mn-ea"/>
              </a:rPr>
              <a:t>一山有四季，十里不同天</a:t>
            </a:r>
          </a:p>
          <a:p>
            <a:pPr>
              <a:defRPr/>
            </a:pPr>
            <a:r>
              <a:rPr lang="zh-CN" altLang="zh-CN" sz="2400" b="1" dirty="0">
                <a:latin typeface="+mn-ea"/>
                <a:ea typeface="+mn-ea"/>
              </a:rPr>
              <a:t>4.</a:t>
            </a:r>
            <a:r>
              <a:rPr lang="zh-CN" sz="2400" b="1" dirty="0">
                <a:latin typeface="+mn-ea"/>
                <a:ea typeface="+mn-ea"/>
              </a:rPr>
              <a:t>山雨欲来风满楼 </a:t>
            </a:r>
          </a:p>
        </p:txBody>
      </p:sp>
      <p:sp>
        <p:nvSpPr>
          <p:cNvPr id="2053" name="Text Box 5"/>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solidFill>
                  <a:srgbClr val="FF0000"/>
                </a:solidFill>
              </a:rPr>
              <a:t>（</a:t>
            </a:r>
            <a:r>
              <a:rPr lang="en-US" altLang="zh-CN" sz="3600" b="1" dirty="0" smtClean="0">
                <a:solidFill>
                  <a:srgbClr val="FF0000"/>
                </a:solidFill>
              </a:rPr>
              <a:t>1</a:t>
            </a:r>
            <a:r>
              <a:rPr lang="zh-CN" altLang="en-US" sz="3600" b="1" dirty="0" smtClean="0">
                <a:solidFill>
                  <a:srgbClr val="FF0000"/>
                </a:solidFill>
              </a:rPr>
              <a:t>）葡萄为什么适合在地中海地区种植</a:t>
            </a:r>
            <a:endParaRPr lang="zh-CN" altLang="en-US" sz="3600" b="1" dirty="0">
              <a:solidFill>
                <a:srgbClr val="FF0000"/>
              </a:solidFill>
            </a:endParaRPr>
          </a:p>
        </p:txBody>
      </p:sp>
      <p:sp>
        <p:nvSpPr>
          <p:cNvPr id="3" name="内容占位符 2"/>
          <p:cNvSpPr>
            <a:spLocks noGrp="1"/>
          </p:cNvSpPr>
          <p:nvPr>
            <p:ph idx="1"/>
          </p:nvPr>
        </p:nvSpPr>
        <p:spPr/>
        <p:txBody>
          <a:bodyPr/>
          <a:lstStyle/>
          <a:p>
            <a:pPr>
              <a:buNone/>
            </a:pPr>
            <a:r>
              <a:rPr lang="zh-CN" altLang="en-US" dirty="0" smtClean="0"/>
              <a:t>（</a:t>
            </a:r>
            <a:r>
              <a:rPr lang="en-US" altLang="zh-CN" b="1" dirty="0" smtClean="0"/>
              <a:t>1</a:t>
            </a:r>
            <a:r>
              <a:rPr lang="zh-CN" altLang="en-US" b="1" dirty="0" smtClean="0"/>
              <a:t>）葡萄是喜温作物，喜欢日照充足，土壤疏</a:t>
            </a:r>
            <a:endParaRPr lang="en-US" altLang="zh-CN" b="1" dirty="0" smtClean="0"/>
          </a:p>
          <a:p>
            <a:pPr>
              <a:buNone/>
            </a:pPr>
            <a:r>
              <a:rPr lang="zh-CN" altLang="en-US" b="1" dirty="0" smtClean="0"/>
              <a:t>松的地方。</a:t>
            </a:r>
            <a:endParaRPr lang="en-US" altLang="zh-CN" b="1" dirty="0" smtClean="0"/>
          </a:p>
          <a:p>
            <a:pPr>
              <a:buNone/>
            </a:pPr>
            <a:r>
              <a:rPr lang="zh-CN" altLang="en-US" b="1" dirty="0" smtClean="0"/>
              <a:t>（</a:t>
            </a:r>
            <a:r>
              <a:rPr lang="en-US" altLang="zh-CN" b="1" dirty="0"/>
              <a:t>2</a:t>
            </a:r>
            <a:r>
              <a:rPr lang="zh-CN" altLang="en-US" b="1" dirty="0" smtClean="0"/>
              <a:t>）地中海地区夏季炎热干燥，光照充足。冬季温和多雨，有灌溉水源，有条件栽培。</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b="1" dirty="0" smtClean="0">
                <a:solidFill>
                  <a:srgbClr val="FF0000"/>
                </a:solidFill>
              </a:rPr>
              <a:t>（</a:t>
            </a:r>
            <a:r>
              <a:rPr lang="en-US" altLang="zh-CN" sz="3600" b="1" dirty="0" smtClean="0">
                <a:solidFill>
                  <a:srgbClr val="FF0000"/>
                </a:solidFill>
              </a:rPr>
              <a:t>2</a:t>
            </a:r>
            <a:r>
              <a:rPr lang="zh-CN" altLang="en-US" sz="3600" b="1" dirty="0" smtClean="0">
                <a:solidFill>
                  <a:srgbClr val="FF0000"/>
                </a:solidFill>
              </a:rPr>
              <a:t>）水稻要适宜在什么条件下种植</a:t>
            </a:r>
            <a:endParaRPr lang="zh-CN" altLang="en-US" sz="3600" dirty="0"/>
          </a:p>
        </p:txBody>
      </p:sp>
      <p:sp>
        <p:nvSpPr>
          <p:cNvPr id="3" name="内容占位符 2"/>
          <p:cNvSpPr>
            <a:spLocks noGrp="1"/>
          </p:cNvSpPr>
          <p:nvPr>
            <p:ph idx="1"/>
          </p:nvPr>
        </p:nvSpPr>
        <p:spPr/>
        <p:txBody>
          <a:bodyPr/>
          <a:lstStyle/>
          <a:p>
            <a:pPr>
              <a:buNone/>
            </a:pPr>
            <a:r>
              <a:rPr lang="zh-CN" altLang="en-US" dirty="0" smtClean="0"/>
              <a:t>（</a:t>
            </a:r>
            <a:r>
              <a:rPr lang="en-US" altLang="zh-CN" dirty="0" smtClean="0"/>
              <a:t>1</a:t>
            </a:r>
            <a:r>
              <a:rPr lang="zh-CN" altLang="en-US" dirty="0" smtClean="0"/>
              <a:t>）水稻是性</a:t>
            </a:r>
            <a:r>
              <a:rPr lang="zh-CN" altLang="en-US" dirty="0"/>
              <a:t>喜温湿一年生草本自花授粉</a:t>
            </a:r>
            <a:r>
              <a:rPr lang="zh-CN" altLang="en-US" dirty="0" smtClean="0"/>
              <a:t>植物，一般适宜在高温多雨的条件。</a:t>
            </a:r>
            <a:endParaRPr lang="en-US" altLang="zh-CN" dirty="0" smtClean="0"/>
          </a:p>
          <a:p>
            <a:pPr>
              <a:buNone/>
            </a:pPr>
            <a:r>
              <a:rPr lang="zh-CN" altLang="en-US" dirty="0" smtClean="0"/>
              <a:t>（</a:t>
            </a:r>
            <a:r>
              <a:rPr lang="en-US" altLang="zh-CN" dirty="0" smtClean="0"/>
              <a:t>2</a:t>
            </a:r>
            <a:r>
              <a:rPr lang="zh-CN" altLang="en-US" dirty="0" smtClean="0"/>
              <a:t>）在东南亚地区属于热带季风气候，全年高温，雨季降水多。</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900113" y="765175"/>
            <a:ext cx="2879725" cy="574675"/>
          </a:xfrm>
          <a:noFill/>
          <a:ln>
            <a:miter lim="800000"/>
            <a:headEnd/>
            <a:tailEnd/>
          </a:ln>
        </p:spPr>
        <p:txBody>
          <a:bodyPr vert="horz" wrap="square" lIns="91440" tIns="45720" rIns="91440" bIns="45720" numCol="1" anchor="t" anchorCtr="0" compatLnSpc="1">
            <a:prstTxWarp prst="textNoShape">
              <a:avLst/>
            </a:prstTxWarp>
            <a:normAutofit fontScale="90000"/>
          </a:bodyPr>
          <a:lstStyle/>
          <a:p>
            <a:pPr algn="l" eaLnBrk="1" hangingPunct="1"/>
            <a:r>
              <a:rPr lang="zh-CN" sz="3200" b="1" smtClean="0">
                <a:latin typeface="黑体" pitchFamily="2" charset="-122"/>
                <a:ea typeface="黑体" pitchFamily="2" charset="-122"/>
              </a:rPr>
              <a:t>南橘北枳</a:t>
            </a:r>
          </a:p>
        </p:txBody>
      </p:sp>
      <p:pic>
        <p:nvPicPr>
          <p:cNvPr id="9219" name="Picture 4" descr="u=1922398169,3718700890&amp;gp=2">
            <a:hlinkClick r:id="rId2"/>
          </p:cNvPr>
          <p:cNvPicPr>
            <a:picLocks noChangeAspect="1" noChangeArrowheads="1"/>
          </p:cNvPicPr>
          <p:nvPr/>
        </p:nvPicPr>
        <p:blipFill>
          <a:blip r:embed="rId3"/>
          <a:srcRect/>
          <a:stretch>
            <a:fillRect/>
          </a:stretch>
        </p:blipFill>
        <p:spPr bwMode="auto">
          <a:xfrm>
            <a:off x="1619250" y="2949575"/>
            <a:ext cx="2808288" cy="2924175"/>
          </a:xfrm>
          <a:prstGeom prst="rect">
            <a:avLst/>
          </a:prstGeom>
          <a:noFill/>
          <a:ln w="9525">
            <a:noFill/>
            <a:miter lim="800000"/>
            <a:headEnd/>
            <a:tailEnd/>
          </a:ln>
        </p:spPr>
      </p:pic>
      <p:pic>
        <p:nvPicPr>
          <p:cNvPr id="9220" name="Picture 5" descr="【枸橘】原植物图"/>
          <p:cNvPicPr>
            <a:picLocks noChangeAspect="1" noChangeArrowheads="1"/>
          </p:cNvPicPr>
          <p:nvPr/>
        </p:nvPicPr>
        <p:blipFill>
          <a:blip r:embed="rId4"/>
          <a:srcRect l="3645" t="2953" r="3645" b="2953"/>
          <a:stretch>
            <a:fillRect/>
          </a:stretch>
        </p:blipFill>
        <p:spPr bwMode="auto">
          <a:xfrm>
            <a:off x="4716463" y="2978150"/>
            <a:ext cx="2667000" cy="2898775"/>
          </a:xfrm>
          <a:prstGeom prst="rect">
            <a:avLst/>
          </a:prstGeom>
          <a:noFill/>
          <a:ln w="9525">
            <a:noFill/>
            <a:miter lim="800000"/>
            <a:headEnd/>
            <a:tailEnd/>
          </a:ln>
        </p:spPr>
      </p:pic>
      <p:sp>
        <p:nvSpPr>
          <p:cNvPr id="9221" name="Text Box 6"/>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7" name="TextBox 6"/>
          <p:cNvSpPr txBox="1"/>
          <p:nvPr/>
        </p:nvSpPr>
        <p:spPr>
          <a:xfrm>
            <a:off x="971550" y="1436688"/>
            <a:ext cx="7056438" cy="831850"/>
          </a:xfrm>
          <a:prstGeom prst="rect">
            <a:avLst/>
          </a:prstGeom>
          <a:noFill/>
        </p:spPr>
        <p:txBody>
          <a:bodyPr>
            <a:spAutoFit/>
          </a:bodyPr>
          <a:lstStyle/>
          <a:p>
            <a:pPr>
              <a:defRPr/>
            </a:pPr>
            <a:r>
              <a:rPr lang="zh-CN" altLang="en-US" sz="2400" b="1" dirty="0">
                <a:latin typeface="+mn-ea"/>
                <a:ea typeface="+mn-ea"/>
              </a:rPr>
              <a:t>　　</a:t>
            </a:r>
            <a:r>
              <a:rPr lang="zh-CN" altLang="zh-CN" sz="2400" b="1" dirty="0">
                <a:latin typeface="+mn-ea"/>
                <a:ea typeface="+mn-ea"/>
              </a:rPr>
              <a:t>晏子曰:“橘生淮南则为橘,生于淮北则为枳。叶徒相似,其实味不同。水土异也。” </a:t>
            </a:r>
            <a:endParaRPr lang="zh-CN" altLang="en-US" sz="2400" b="1" dirty="0">
              <a:latin typeface="+mn-ea"/>
              <a:ea typeface="+mn-ea"/>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8"/>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9" name="Rectangle 4"/>
          <p:cNvSpPr>
            <a:spLocks noChangeArrowheads="1"/>
          </p:cNvSpPr>
          <p:nvPr/>
        </p:nvSpPr>
        <p:spPr bwMode="auto">
          <a:xfrm>
            <a:off x="5867400" y="836613"/>
            <a:ext cx="2578100" cy="620712"/>
          </a:xfrm>
          <a:prstGeom prst="rect">
            <a:avLst/>
          </a:prstGeom>
          <a:noFill/>
          <a:ln w="9525">
            <a:noFill/>
            <a:miter lim="800000"/>
            <a:headEnd/>
            <a:tailEnd/>
          </a:ln>
          <a:effectLst/>
        </p:spPr>
        <p:txBody>
          <a:bodyPr anchor="ctr"/>
          <a:lstStyle/>
          <a:p>
            <a:pPr>
              <a:defRPr/>
            </a:pPr>
            <a:r>
              <a:rPr lang="zh-CN" sz="3200" b="1" dirty="0">
                <a:solidFill>
                  <a:srgbClr val="006600"/>
                </a:solidFill>
                <a:effectLst>
                  <a:outerShdw blurRad="38100" dist="38100" dir="2700000" algn="tl">
                    <a:srgbClr val="000000">
                      <a:alpha val="43137"/>
                    </a:srgbClr>
                  </a:outerShdw>
                </a:effectLst>
                <a:latin typeface="黑体" pitchFamily="2" charset="-122"/>
                <a:ea typeface="黑体" pitchFamily="2" charset="-122"/>
              </a:rPr>
              <a:t>气候</a:t>
            </a:r>
            <a:r>
              <a:rPr lang="zh-CN" sz="3200" b="1" dirty="0">
                <a:solidFill>
                  <a:schemeClr val="tx2"/>
                </a:solidFill>
                <a:effectLst>
                  <a:outerShdw blurRad="38100" dist="38100" dir="2700000" algn="tl">
                    <a:srgbClr val="000000">
                      <a:alpha val="43137"/>
                    </a:srgbClr>
                  </a:outerShdw>
                </a:effectLst>
                <a:latin typeface="黑体" pitchFamily="2" charset="-122"/>
                <a:ea typeface="黑体" pitchFamily="2" charset="-122"/>
              </a:rPr>
              <a:t>与</a:t>
            </a:r>
            <a:r>
              <a:rPr lang="zh-CN" sz="3200" b="1" dirty="0">
                <a:solidFill>
                  <a:srgbClr val="FF6600"/>
                </a:solidFill>
                <a:effectLst>
                  <a:outerShdw blurRad="38100" dist="38100" dir="2700000" algn="tl">
                    <a:srgbClr val="000000">
                      <a:alpha val="43137"/>
                    </a:srgbClr>
                  </a:outerShdw>
                </a:effectLst>
                <a:latin typeface="黑体" pitchFamily="2" charset="-122"/>
                <a:ea typeface="黑体" pitchFamily="2" charset="-122"/>
              </a:rPr>
              <a:t>农业</a:t>
            </a:r>
          </a:p>
        </p:txBody>
      </p:sp>
      <p:sp>
        <p:nvSpPr>
          <p:cNvPr id="10" name="Rectangle 5"/>
          <p:cNvSpPr>
            <a:spLocks noChangeArrowheads="1"/>
          </p:cNvSpPr>
          <p:nvPr/>
        </p:nvSpPr>
        <p:spPr bwMode="auto">
          <a:xfrm>
            <a:off x="5924550" y="1557338"/>
            <a:ext cx="2674938" cy="1568450"/>
          </a:xfrm>
          <a:prstGeom prst="rect">
            <a:avLst/>
          </a:prstGeom>
          <a:noFill/>
          <a:ln w="9525">
            <a:noFill/>
            <a:miter lim="800000"/>
            <a:headEnd/>
            <a:tailEnd/>
          </a:ln>
          <a:effectLst/>
        </p:spPr>
        <p:txBody>
          <a:bodyPr>
            <a:spAutoFit/>
          </a:bodyPr>
          <a:lstStyle/>
          <a:p>
            <a:pPr>
              <a:defRPr/>
            </a:pPr>
            <a:r>
              <a:rPr lang="zh-CN" altLang="en-US" sz="2400" b="1" dirty="0">
                <a:latin typeface="+mn-ea"/>
                <a:ea typeface="+mn-ea"/>
              </a:rPr>
              <a:t>　　你</a:t>
            </a:r>
            <a:r>
              <a:rPr lang="zh-CN" sz="2400" b="1" dirty="0">
                <a:latin typeface="+mn-ea"/>
                <a:ea typeface="+mn-ea"/>
              </a:rPr>
              <a:t>认识这些水果吗？它们主要产</a:t>
            </a:r>
            <a:r>
              <a:rPr lang="zh-CN" altLang="en-US" sz="2400" b="1" dirty="0">
                <a:latin typeface="+mn-ea"/>
                <a:ea typeface="+mn-ea"/>
              </a:rPr>
              <a:t>自</a:t>
            </a:r>
            <a:r>
              <a:rPr lang="zh-CN" sz="2400" b="1" dirty="0">
                <a:latin typeface="+mn-ea"/>
                <a:ea typeface="+mn-ea"/>
              </a:rPr>
              <a:t>我国的南方地区，还是北方地区？</a:t>
            </a:r>
          </a:p>
        </p:txBody>
      </p:sp>
      <p:pic>
        <p:nvPicPr>
          <p:cNvPr id="11" name="图片 10" descr="2-3-p11苹果.jpg"/>
          <p:cNvPicPr>
            <a:picLocks noChangeAspect="1"/>
          </p:cNvPicPr>
          <p:nvPr/>
        </p:nvPicPr>
        <p:blipFill>
          <a:blip r:embed="rId2"/>
          <a:srcRect/>
          <a:stretch>
            <a:fillRect/>
          </a:stretch>
        </p:blipFill>
        <p:spPr bwMode="auto">
          <a:xfrm>
            <a:off x="395288" y="1557338"/>
            <a:ext cx="5292725" cy="3876675"/>
          </a:xfrm>
          <a:prstGeom prst="rect">
            <a:avLst/>
          </a:prstGeom>
          <a:noFill/>
          <a:ln w="9525">
            <a:noFill/>
            <a:miter lim="800000"/>
            <a:headEnd/>
            <a:tailEnd/>
          </a:ln>
        </p:spPr>
      </p:pic>
      <p:pic>
        <p:nvPicPr>
          <p:cNvPr id="12" name="图片 11" descr="2-3-p11香蕉.jpg"/>
          <p:cNvPicPr>
            <a:picLocks noChangeAspect="1"/>
          </p:cNvPicPr>
          <p:nvPr/>
        </p:nvPicPr>
        <p:blipFill>
          <a:blip r:embed="rId3"/>
          <a:srcRect/>
          <a:stretch>
            <a:fillRect/>
          </a:stretch>
        </p:blipFill>
        <p:spPr bwMode="auto">
          <a:xfrm>
            <a:off x="539750" y="1557338"/>
            <a:ext cx="5062538" cy="3968750"/>
          </a:xfrm>
          <a:prstGeom prst="rect">
            <a:avLst/>
          </a:prstGeom>
          <a:noFill/>
          <a:ln w="9525">
            <a:noFill/>
            <a:miter lim="800000"/>
            <a:headEnd/>
            <a:tailEnd/>
          </a:ln>
        </p:spPr>
      </p:pic>
      <p:pic>
        <p:nvPicPr>
          <p:cNvPr id="13" name="图片 12" descr="2-3-p11柚子.jpg"/>
          <p:cNvPicPr>
            <a:picLocks noChangeAspect="1"/>
          </p:cNvPicPr>
          <p:nvPr/>
        </p:nvPicPr>
        <p:blipFill>
          <a:blip r:embed="rId4"/>
          <a:srcRect/>
          <a:stretch>
            <a:fillRect/>
          </a:stretch>
        </p:blipFill>
        <p:spPr bwMode="auto">
          <a:xfrm>
            <a:off x="468313" y="1557338"/>
            <a:ext cx="5291137" cy="394176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22" presetClass="entr" presetSubtype="1"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par>
                                <p:cTn id="21" presetID="22" presetClass="entr" presetSubtype="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
          <p:cNvSpPr>
            <a:spLocks noChangeArrowheads="1"/>
          </p:cNvSpPr>
          <p:nvPr/>
        </p:nvSpPr>
        <p:spPr bwMode="auto">
          <a:xfrm>
            <a:off x="5867400" y="836613"/>
            <a:ext cx="2578100" cy="620712"/>
          </a:xfrm>
          <a:prstGeom prst="rect">
            <a:avLst/>
          </a:prstGeom>
          <a:noFill/>
          <a:ln w="9525">
            <a:noFill/>
            <a:miter lim="800000"/>
            <a:headEnd/>
            <a:tailEnd/>
          </a:ln>
          <a:effectLst/>
        </p:spPr>
        <p:txBody>
          <a:bodyPr anchor="ctr"/>
          <a:lstStyle/>
          <a:p>
            <a:pPr>
              <a:defRPr/>
            </a:pPr>
            <a:r>
              <a:rPr lang="zh-CN" sz="3200" b="1" dirty="0">
                <a:solidFill>
                  <a:srgbClr val="006600"/>
                </a:solidFill>
                <a:effectLst>
                  <a:outerShdw blurRad="38100" dist="38100" dir="2700000" algn="tl">
                    <a:srgbClr val="000000">
                      <a:alpha val="43137"/>
                    </a:srgbClr>
                  </a:outerShdw>
                </a:effectLst>
                <a:latin typeface="黑体" pitchFamily="2" charset="-122"/>
                <a:ea typeface="黑体" pitchFamily="2" charset="-122"/>
              </a:rPr>
              <a:t>气候</a:t>
            </a:r>
            <a:r>
              <a:rPr lang="zh-CN" sz="3200" b="1" dirty="0">
                <a:solidFill>
                  <a:schemeClr val="tx2"/>
                </a:solidFill>
                <a:effectLst>
                  <a:outerShdw blurRad="38100" dist="38100" dir="2700000" algn="tl">
                    <a:srgbClr val="000000">
                      <a:alpha val="43137"/>
                    </a:srgbClr>
                  </a:outerShdw>
                </a:effectLst>
                <a:latin typeface="黑体" pitchFamily="2" charset="-122"/>
                <a:ea typeface="黑体" pitchFamily="2" charset="-122"/>
              </a:rPr>
              <a:t>与</a:t>
            </a:r>
            <a:r>
              <a:rPr lang="zh-CN" sz="3200" b="1" dirty="0">
                <a:solidFill>
                  <a:srgbClr val="FF6600"/>
                </a:solidFill>
                <a:effectLst>
                  <a:outerShdw blurRad="38100" dist="38100" dir="2700000" algn="tl">
                    <a:srgbClr val="000000">
                      <a:alpha val="43137"/>
                    </a:srgbClr>
                  </a:outerShdw>
                </a:effectLst>
                <a:latin typeface="黑体" pitchFamily="2" charset="-122"/>
                <a:ea typeface="黑体" pitchFamily="2" charset="-122"/>
              </a:rPr>
              <a:t>农业</a:t>
            </a:r>
          </a:p>
        </p:txBody>
      </p:sp>
      <p:sp>
        <p:nvSpPr>
          <p:cNvPr id="12293" name="Rectangle 5"/>
          <p:cNvSpPr>
            <a:spLocks noChangeArrowheads="1"/>
          </p:cNvSpPr>
          <p:nvPr/>
        </p:nvSpPr>
        <p:spPr bwMode="auto">
          <a:xfrm>
            <a:off x="5924550" y="1557338"/>
            <a:ext cx="2674938" cy="1568450"/>
          </a:xfrm>
          <a:prstGeom prst="rect">
            <a:avLst/>
          </a:prstGeom>
          <a:noFill/>
          <a:ln w="9525">
            <a:noFill/>
            <a:miter lim="800000"/>
            <a:headEnd/>
            <a:tailEnd/>
          </a:ln>
          <a:effectLst/>
        </p:spPr>
        <p:txBody>
          <a:bodyPr>
            <a:spAutoFit/>
          </a:bodyPr>
          <a:lstStyle/>
          <a:p>
            <a:pPr>
              <a:defRPr/>
            </a:pPr>
            <a:r>
              <a:rPr lang="zh-CN" altLang="en-US" sz="2400" b="1" dirty="0">
                <a:solidFill>
                  <a:srgbClr val="660066"/>
                </a:solidFill>
                <a:latin typeface="+mn-ea"/>
                <a:ea typeface="+mn-ea"/>
              </a:rPr>
              <a:t>　　你</a:t>
            </a:r>
            <a:r>
              <a:rPr lang="zh-CN" sz="2400" b="1" dirty="0">
                <a:latin typeface="+mn-ea"/>
                <a:ea typeface="+mn-ea"/>
              </a:rPr>
              <a:t>认识这些水果吗？它们主要产</a:t>
            </a:r>
            <a:r>
              <a:rPr lang="zh-CN" altLang="en-US" sz="2400" b="1" dirty="0">
                <a:latin typeface="+mn-ea"/>
                <a:ea typeface="+mn-ea"/>
              </a:rPr>
              <a:t>自</a:t>
            </a:r>
            <a:r>
              <a:rPr lang="zh-CN" sz="2400" b="1" dirty="0">
                <a:latin typeface="+mn-ea"/>
                <a:ea typeface="+mn-ea"/>
              </a:rPr>
              <a:t>我国的南方地区，还是北方地区？</a:t>
            </a:r>
          </a:p>
        </p:txBody>
      </p:sp>
      <p:sp>
        <p:nvSpPr>
          <p:cNvPr id="10244" name="Text Box 7"/>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pic>
        <p:nvPicPr>
          <p:cNvPr id="7" name="图片 6" descr="2-3-p10琵琶.jpg"/>
          <p:cNvPicPr>
            <a:picLocks noChangeAspect="1"/>
          </p:cNvPicPr>
          <p:nvPr/>
        </p:nvPicPr>
        <p:blipFill>
          <a:blip r:embed="rId2"/>
          <a:srcRect/>
          <a:stretch>
            <a:fillRect/>
          </a:stretch>
        </p:blipFill>
        <p:spPr bwMode="auto">
          <a:xfrm>
            <a:off x="647700" y="1773238"/>
            <a:ext cx="5003800" cy="3433762"/>
          </a:xfrm>
          <a:prstGeom prst="rect">
            <a:avLst/>
          </a:prstGeom>
          <a:noFill/>
          <a:ln w="9525">
            <a:noFill/>
            <a:miter lim="800000"/>
            <a:headEnd/>
            <a:tailEnd/>
          </a:ln>
        </p:spPr>
      </p:pic>
      <p:pic>
        <p:nvPicPr>
          <p:cNvPr id="8" name="图片 7" descr="2-3-p10柿子.jpg"/>
          <p:cNvPicPr>
            <a:picLocks noChangeAspect="1"/>
          </p:cNvPicPr>
          <p:nvPr/>
        </p:nvPicPr>
        <p:blipFill>
          <a:blip r:embed="rId3"/>
          <a:srcRect/>
          <a:stretch>
            <a:fillRect/>
          </a:stretch>
        </p:blipFill>
        <p:spPr bwMode="auto">
          <a:xfrm>
            <a:off x="647700" y="1773238"/>
            <a:ext cx="5003800" cy="358933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ntr" presetSubtype="1"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9"/>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10" name="Rectangle 4"/>
          <p:cNvSpPr>
            <a:spLocks noChangeArrowheads="1"/>
          </p:cNvSpPr>
          <p:nvPr/>
        </p:nvSpPr>
        <p:spPr bwMode="auto">
          <a:xfrm>
            <a:off x="5867400" y="836613"/>
            <a:ext cx="2578100" cy="620712"/>
          </a:xfrm>
          <a:prstGeom prst="rect">
            <a:avLst/>
          </a:prstGeom>
          <a:noFill/>
          <a:ln w="9525">
            <a:noFill/>
            <a:miter lim="800000"/>
            <a:headEnd/>
            <a:tailEnd/>
          </a:ln>
          <a:effectLst/>
        </p:spPr>
        <p:txBody>
          <a:bodyPr anchor="ctr"/>
          <a:lstStyle/>
          <a:p>
            <a:pPr>
              <a:defRPr/>
            </a:pPr>
            <a:r>
              <a:rPr lang="zh-CN" sz="3200" b="1" dirty="0">
                <a:solidFill>
                  <a:srgbClr val="006600"/>
                </a:solidFill>
                <a:effectLst>
                  <a:outerShdw blurRad="38100" dist="38100" dir="2700000" algn="tl">
                    <a:srgbClr val="000000">
                      <a:alpha val="43137"/>
                    </a:srgbClr>
                  </a:outerShdw>
                </a:effectLst>
                <a:latin typeface="黑体" pitchFamily="2" charset="-122"/>
                <a:ea typeface="黑体" pitchFamily="2" charset="-122"/>
              </a:rPr>
              <a:t>气候</a:t>
            </a:r>
            <a:r>
              <a:rPr lang="zh-CN" sz="3200" b="1" dirty="0">
                <a:solidFill>
                  <a:schemeClr val="tx2"/>
                </a:solidFill>
                <a:effectLst>
                  <a:outerShdw blurRad="38100" dist="38100" dir="2700000" algn="tl">
                    <a:srgbClr val="000000">
                      <a:alpha val="43137"/>
                    </a:srgbClr>
                  </a:outerShdw>
                </a:effectLst>
                <a:latin typeface="黑体" pitchFamily="2" charset="-122"/>
                <a:ea typeface="黑体" pitchFamily="2" charset="-122"/>
              </a:rPr>
              <a:t>与</a:t>
            </a:r>
            <a:r>
              <a:rPr lang="zh-CN" sz="3200" b="1" dirty="0">
                <a:solidFill>
                  <a:srgbClr val="FF6600"/>
                </a:solidFill>
                <a:effectLst>
                  <a:outerShdw blurRad="38100" dist="38100" dir="2700000" algn="tl">
                    <a:srgbClr val="000000">
                      <a:alpha val="43137"/>
                    </a:srgbClr>
                  </a:outerShdw>
                </a:effectLst>
                <a:latin typeface="黑体" pitchFamily="2" charset="-122"/>
                <a:ea typeface="黑体" pitchFamily="2" charset="-122"/>
              </a:rPr>
              <a:t>农业</a:t>
            </a:r>
          </a:p>
        </p:txBody>
      </p:sp>
      <p:sp>
        <p:nvSpPr>
          <p:cNvPr id="11" name="Rectangle 5"/>
          <p:cNvSpPr>
            <a:spLocks noChangeArrowheads="1"/>
          </p:cNvSpPr>
          <p:nvPr/>
        </p:nvSpPr>
        <p:spPr bwMode="auto">
          <a:xfrm>
            <a:off x="6000760" y="2000240"/>
            <a:ext cx="2674938" cy="1568450"/>
          </a:xfrm>
          <a:prstGeom prst="rect">
            <a:avLst/>
          </a:prstGeom>
          <a:noFill/>
          <a:ln w="9525">
            <a:noFill/>
            <a:miter lim="800000"/>
            <a:headEnd/>
            <a:tailEnd/>
          </a:ln>
          <a:effectLst/>
        </p:spPr>
        <p:txBody>
          <a:bodyPr>
            <a:spAutoFit/>
          </a:bodyPr>
          <a:lstStyle/>
          <a:p>
            <a:pPr>
              <a:defRPr/>
            </a:pPr>
            <a:r>
              <a:rPr lang="zh-CN" altLang="en-US" sz="2400" b="1" dirty="0">
                <a:latin typeface="+mn-ea"/>
                <a:ea typeface="+mn-ea"/>
              </a:rPr>
              <a:t>　　你</a:t>
            </a:r>
            <a:r>
              <a:rPr lang="zh-CN" sz="2400" b="1" dirty="0">
                <a:latin typeface="+mn-ea"/>
                <a:ea typeface="+mn-ea"/>
              </a:rPr>
              <a:t>认识这些水果吗？它们主要产</a:t>
            </a:r>
            <a:r>
              <a:rPr lang="zh-CN" altLang="en-US" sz="2400" b="1" dirty="0">
                <a:latin typeface="+mn-ea"/>
                <a:ea typeface="+mn-ea"/>
              </a:rPr>
              <a:t>自</a:t>
            </a:r>
            <a:r>
              <a:rPr lang="zh-CN" sz="2400" b="1" dirty="0">
                <a:latin typeface="+mn-ea"/>
                <a:ea typeface="+mn-ea"/>
              </a:rPr>
              <a:t>我国的南方地区，还是北方地区？</a:t>
            </a:r>
          </a:p>
        </p:txBody>
      </p:sp>
      <p:pic>
        <p:nvPicPr>
          <p:cNvPr id="8" name="图片 7" descr="2-3-p12金桔.jpg"/>
          <p:cNvPicPr>
            <a:picLocks noChangeAspect="1"/>
          </p:cNvPicPr>
          <p:nvPr/>
        </p:nvPicPr>
        <p:blipFill>
          <a:blip r:embed="rId2"/>
          <a:srcRect/>
          <a:stretch>
            <a:fillRect/>
          </a:stretch>
        </p:blipFill>
        <p:spPr bwMode="auto">
          <a:xfrm>
            <a:off x="684213" y="1697038"/>
            <a:ext cx="4803775" cy="3603625"/>
          </a:xfrm>
          <a:prstGeom prst="rect">
            <a:avLst/>
          </a:prstGeom>
          <a:noFill/>
          <a:ln w="9525">
            <a:noFill/>
            <a:miter lim="800000"/>
            <a:headEnd/>
            <a:tailEnd/>
          </a:ln>
        </p:spPr>
      </p:pic>
      <p:pic>
        <p:nvPicPr>
          <p:cNvPr id="9" name="图片 8" descr="2-3-p12梨.jpg"/>
          <p:cNvPicPr>
            <a:picLocks noChangeAspect="1"/>
          </p:cNvPicPr>
          <p:nvPr/>
        </p:nvPicPr>
        <p:blipFill>
          <a:blip r:embed="rId3"/>
          <a:srcRect/>
          <a:stretch>
            <a:fillRect/>
          </a:stretch>
        </p:blipFill>
        <p:spPr bwMode="auto">
          <a:xfrm>
            <a:off x="684213" y="1700213"/>
            <a:ext cx="4841875" cy="3632200"/>
          </a:xfrm>
          <a:prstGeom prst="rect">
            <a:avLst/>
          </a:prstGeom>
          <a:noFill/>
          <a:ln w="9525">
            <a:noFill/>
            <a:miter lim="800000"/>
            <a:headEnd/>
            <a:tailEnd/>
          </a:ln>
        </p:spPr>
      </p:pic>
      <p:pic>
        <p:nvPicPr>
          <p:cNvPr id="12" name="图片 11" descr="2-3-p12葡萄.jpg"/>
          <p:cNvPicPr>
            <a:picLocks noChangeAspect="1"/>
          </p:cNvPicPr>
          <p:nvPr/>
        </p:nvPicPr>
        <p:blipFill>
          <a:blip r:embed="rId4"/>
          <a:srcRect/>
          <a:stretch>
            <a:fillRect/>
          </a:stretch>
        </p:blipFill>
        <p:spPr bwMode="auto">
          <a:xfrm>
            <a:off x="611188" y="1700213"/>
            <a:ext cx="4943475" cy="370681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par>
                                <p:cTn id="13" presetID="2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par>
                                <p:cTn id="21" presetID="22" presetClass="entr" presetSubtype="1"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4"/>
          <p:cNvSpPr txBox="1">
            <a:spLocks noChangeArrowheads="1"/>
          </p:cNvSpPr>
          <p:nvPr/>
        </p:nvSpPr>
        <p:spPr bwMode="auto">
          <a:xfrm>
            <a:off x="1692275" y="2624138"/>
            <a:ext cx="1944688" cy="2462212"/>
          </a:xfrm>
          <a:prstGeom prst="rect">
            <a:avLst/>
          </a:prstGeom>
          <a:noFill/>
          <a:ln w="9525">
            <a:noFill/>
            <a:miter lim="800000"/>
            <a:headEnd/>
            <a:tailEnd/>
          </a:ln>
        </p:spPr>
        <p:txBody>
          <a:bodyPr>
            <a:spAutoFit/>
          </a:bodyPr>
          <a:lstStyle/>
          <a:p>
            <a:pPr>
              <a:spcBef>
                <a:spcPct val="50000"/>
              </a:spcBef>
            </a:pPr>
            <a:r>
              <a:rPr lang="zh-CN" sz="2800" b="1">
                <a:solidFill>
                  <a:srgbClr val="FF0000"/>
                </a:solidFill>
                <a:ea typeface="黑体" pitchFamily="2" charset="-122"/>
              </a:rPr>
              <a:t>春小麦</a:t>
            </a:r>
          </a:p>
          <a:p>
            <a:pPr>
              <a:spcBef>
                <a:spcPct val="50000"/>
              </a:spcBef>
            </a:pPr>
            <a:r>
              <a:rPr lang="zh-CN" sz="2800" b="1">
                <a:solidFill>
                  <a:srgbClr val="FF0000"/>
                </a:solidFill>
                <a:ea typeface="黑体" pitchFamily="2" charset="-122"/>
              </a:rPr>
              <a:t>冬小麦</a:t>
            </a:r>
          </a:p>
          <a:p>
            <a:pPr>
              <a:spcBef>
                <a:spcPct val="50000"/>
              </a:spcBef>
            </a:pPr>
            <a:r>
              <a:rPr lang="en-US" altLang="zh-CN" sz="2800" b="1">
                <a:solidFill>
                  <a:srgbClr val="FF0000"/>
                </a:solidFill>
                <a:ea typeface="黑体" pitchFamily="2" charset="-122"/>
              </a:rPr>
              <a:t>   </a:t>
            </a:r>
            <a:r>
              <a:rPr lang="zh-CN" sz="2800" b="1">
                <a:solidFill>
                  <a:srgbClr val="FF0000"/>
                </a:solidFill>
                <a:ea typeface="黑体" pitchFamily="2" charset="-122"/>
              </a:rPr>
              <a:t>青稞</a:t>
            </a:r>
          </a:p>
          <a:p>
            <a:pPr>
              <a:spcBef>
                <a:spcPct val="50000"/>
              </a:spcBef>
            </a:pPr>
            <a:r>
              <a:rPr lang="en-US" altLang="zh-CN" sz="2800" b="1">
                <a:solidFill>
                  <a:srgbClr val="FF0000"/>
                </a:solidFill>
                <a:ea typeface="黑体" pitchFamily="2" charset="-122"/>
              </a:rPr>
              <a:t>   </a:t>
            </a:r>
            <a:r>
              <a:rPr lang="zh-CN" sz="2800" b="1">
                <a:solidFill>
                  <a:srgbClr val="FF0000"/>
                </a:solidFill>
                <a:ea typeface="黑体" pitchFamily="2" charset="-122"/>
              </a:rPr>
              <a:t>水稻</a:t>
            </a:r>
          </a:p>
        </p:txBody>
      </p:sp>
      <p:sp>
        <p:nvSpPr>
          <p:cNvPr id="13315" name="Text Box 5"/>
          <p:cNvSpPr txBox="1">
            <a:spLocks noChangeArrowheads="1"/>
          </p:cNvSpPr>
          <p:nvPr/>
        </p:nvSpPr>
        <p:spPr bwMode="auto">
          <a:xfrm>
            <a:off x="4714875" y="2624138"/>
            <a:ext cx="3170238" cy="2462212"/>
          </a:xfrm>
          <a:prstGeom prst="rect">
            <a:avLst/>
          </a:prstGeom>
          <a:noFill/>
          <a:ln w="9525">
            <a:noFill/>
            <a:miter lim="800000"/>
            <a:headEnd/>
            <a:tailEnd/>
          </a:ln>
        </p:spPr>
        <p:txBody>
          <a:bodyPr>
            <a:spAutoFit/>
          </a:bodyPr>
          <a:lstStyle/>
          <a:p>
            <a:pPr>
              <a:spcBef>
                <a:spcPct val="50000"/>
              </a:spcBef>
            </a:pPr>
            <a:r>
              <a:rPr lang="zh-CN" sz="2800" b="1">
                <a:ea typeface="黑体" pitchFamily="2" charset="-122"/>
              </a:rPr>
              <a:t>青藏地区</a:t>
            </a:r>
          </a:p>
          <a:p>
            <a:pPr>
              <a:spcBef>
                <a:spcPct val="50000"/>
              </a:spcBef>
            </a:pPr>
            <a:r>
              <a:rPr lang="zh-CN" sz="2800" b="1">
                <a:ea typeface="黑体" pitchFamily="2" charset="-122"/>
              </a:rPr>
              <a:t>东北地区</a:t>
            </a:r>
          </a:p>
          <a:p>
            <a:pPr>
              <a:spcBef>
                <a:spcPct val="50000"/>
              </a:spcBef>
            </a:pPr>
            <a:r>
              <a:rPr lang="zh-CN" sz="2800" b="1">
                <a:ea typeface="黑体" pitchFamily="2" charset="-122"/>
              </a:rPr>
              <a:t>黄河中下游地区</a:t>
            </a:r>
          </a:p>
          <a:p>
            <a:pPr>
              <a:spcBef>
                <a:spcPct val="50000"/>
              </a:spcBef>
            </a:pPr>
            <a:r>
              <a:rPr lang="zh-CN" sz="2800" b="1">
                <a:ea typeface="黑体" pitchFamily="2" charset="-122"/>
              </a:rPr>
              <a:t>长江中下游地区</a:t>
            </a:r>
          </a:p>
        </p:txBody>
      </p:sp>
      <p:sp>
        <p:nvSpPr>
          <p:cNvPr id="15366" name="Line 6"/>
          <p:cNvSpPr>
            <a:spLocks noChangeShapeType="1"/>
          </p:cNvSpPr>
          <p:nvPr/>
        </p:nvSpPr>
        <p:spPr bwMode="auto">
          <a:xfrm>
            <a:off x="2916238" y="2852738"/>
            <a:ext cx="1800225" cy="647700"/>
          </a:xfrm>
          <a:prstGeom prst="line">
            <a:avLst/>
          </a:prstGeom>
          <a:noFill/>
          <a:ln w="25400">
            <a:solidFill>
              <a:schemeClr val="tx1"/>
            </a:solidFill>
            <a:round/>
            <a:headEnd/>
            <a:tailEnd/>
          </a:ln>
        </p:spPr>
        <p:txBody>
          <a:bodyPr/>
          <a:lstStyle/>
          <a:p>
            <a:endParaRPr lang="zh-CN" altLang="en-US"/>
          </a:p>
        </p:txBody>
      </p:sp>
      <p:sp>
        <p:nvSpPr>
          <p:cNvPr id="15367" name="Line 7"/>
          <p:cNvSpPr>
            <a:spLocks noChangeShapeType="1"/>
          </p:cNvSpPr>
          <p:nvPr/>
        </p:nvSpPr>
        <p:spPr bwMode="auto">
          <a:xfrm>
            <a:off x="2916238" y="3573463"/>
            <a:ext cx="1871662" cy="647700"/>
          </a:xfrm>
          <a:prstGeom prst="line">
            <a:avLst/>
          </a:prstGeom>
          <a:noFill/>
          <a:ln w="25400">
            <a:solidFill>
              <a:schemeClr val="tx1"/>
            </a:solidFill>
            <a:round/>
            <a:headEnd/>
            <a:tailEnd/>
          </a:ln>
        </p:spPr>
        <p:txBody>
          <a:bodyPr/>
          <a:lstStyle/>
          <a:p>
            <a:endParaRPr lang="zh-CN" altLang="en-US"/>
          </a:p>
        </p:txBody>
      </p:sp>
      <p:sp>
        <p:nvSpPr>
          <p:cNvPr id="15368" name="Line 8"/>
          <p:cNvSpPr>
            <a:spLocks noChangeShapeType="1"/>
          </p:cNvSpPr>
          <p:nvPr/>
        </p:nvSpPr>
        <p:spPr bwMode="auto">
          <a:xfrm flipV="1">
            <a:off x="2843213" y="2913063"/>
            <a:ext cx="1944687" cy="1236662"/>
          </a:xfrm>
          <a:prstGeom prst="line">
            <a:avLst/>
          </a:prstGeom>
          <a:noFill/>
          <a:ln w="25400">
            <a:solidFill>
              <a:schemeClr val="tx1"/>
            </a:solidFill>
            <a:round/>
            <a:headEnd/>
            <a:tailEnd/>
          </a:ln>
        </p:spPr>
        <p:txBody>
          <a:bodyPr/>
          <a:lstStyle/>
          <a:p>
            <a:endParaRPr lang="zh-CN" altLang="en-US"/>
          </a:p>
        </p:txBody>
      </p:sp>
      <p:sp>
        <p:nvSpPr>
          <p:cNvPr id="15369" name="Line 9"/>
          <p:cNvSpPr>
            <a:spLocks noChangeShapeType="1"/>
          </p:cNvSpPr>
          <p:nvPr/>
        </p:nvSpPr>
        <p:spPr bwMode="auto">
          <a:xfrm>
            <a:off x="2843213" y="4784725"/>
            <a:ext cx="1873250" cy="12700"/>
          </a:xfrm>
          <a:prstGeom prst="line">
            <a:avLst/>
          </a:prstGeom>
          <a:noFill/>
          <a:ln w="25400">
            <a:solidFill>
              <a:schemeClr val="tx1"/>
            </a:solidFill>
            <a:round/>
            <a:headEnd/>
            <a:tailEnd/>
          </a:ln>
        </p:spPr>
        <p:txBody>
          <a:bodyPr/>
          <a:lstStyle/>
          <a:p>
            <a:endParaRPr lang="zh-CN" altLang="en-US"/>
          </a:p>
        </p:txBody>
      </p:sp>
      <p:sp>
        <p:nvSpPr>
          <p:cNvPr id="13320" name="Text Box 11"/>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13" name="Rectangle 4"/>
          <p:cNvSpPr>
            <a:spLocks noChangeArrowheads="1"/>
          </p:cNvSpPr>
          <p:nvPr/>
        </p:nvSpPr>
        <p:spPr bwMode="auto">
          <a:xfrm>
            <a:off x="3276600" y="692150"/>
            <a:ext cx="2576513" cy="620713"/>
          </a:xfrm>
          <a:prstGeom prst="rect">
            <a:avLst/>
          </a:prstGeom>
          <a:noFill/>
          <a:ln w="9525">
            <a:noFill/>
            <a:miter lim="800000"/>
            <a:headEnd/>
            <a:tailEnd/>
          </a:ln>
          <a:effectLst/>
        </p:spPr>
        <p:txBody>
          <a:bodyPr anchor="ctr"/>
          <a:lstStyle/>
          <a:p>
            <a:pPr>
              <a:defRPr/>
            </a:pPr>
            <a:r>
              <a:rPr lang="zh-CN" sz="3200" b="1" dirty="0">
                <a:solidFill>
                  <a:srgbClr val="006600"/>
                </a:solidFill>
                <a:effectLst>
                  <a:outerShdw blurRad="38100" dist="38100" dir="2700000" algn="tl">
                    <a:srgbClr val="000000">
                      <a:alpha val="43137"/>
                    </a:srgbClr>
                  </a:outerShdw>
                </a:effectLst>
                <a:latin typeface="黑体" pitchFamily="2" charset="-122"/>
                <a:ea typeface="黑体" pitchFamily="2" charset="-122"/>
              </a:rPr>
              <a:t>气候</a:t>
            </a:r>
            <a:r>
              <a:rPr lang="zh-CN" sz="3200" b="1" dirty="0">
                <a:solidFill>
                  <a:schemeClr val="tx2"/>
                </a:solidFill>
                <a:effectLst>
                  <a:outerShdw blurRad="38100" dist="38100" dir="2700000" algn="tl">
                    <a:srgbClr val="000000">
                      <a:alpha val="43137"/>
                    </a:srgbClr>
                  </a:outerShdw>
                </a:effectLst>
                <a:latin typeface="黑体" pitchFamily="2" charset="-122"/>
                <a:ea typeface="黑体" pitchFamily="2" charset="-122"/>
              </a:rPr>
              <a:t>与</a:t>
            </a:r>
            <a:r>
              <a:rPr lang="zh-CN" sz="3200" b="1" dirty="0">
                <a:solidFill>
                  <a:srgbClr val="FF6600"/>
                </a:solidFill>
                <a:effectLst>
                  <a:outerShdw blurRad="38100" dist="38100" dir="2700000" algn="tl">
                    <a:srgbClr val="000000">
                      <a:alpha val="43137"/>
                    </a:srgbClr>
                  </a:outerShdw>
                </a:effectLst>
                <a:latin typeface="黑体" pitchFamily="2" charset="-122"/>
                <a:ea typeface="黑体" pitchFamily="2" charset="-122"/>
              </a:rPr>
              <a:t>农业</a:t>
            </a:r>
          </a:p>
        </p:txBody>
      </p:sp>
      <p:sp>
        <p:nvSpPr>
          <p:cNvPr id="15" name="TextBox 14"/>
          <p:cNvSpPr txBox="1"/>
          <p:nvPr/>
        </p:nvSpPr>
        <p:spPr>
          <a:xfrm>
            <a:off x="1042988" y="1412875"/>
            <a:ext cx="7273925" cy="830263"/>
          </a:xfrm>
          <a:prstGeom prst="rect">
            <a:avLst/>
          </a:prstGeom>
          <a:noFill/>
        </p:spPr>
        <p:txBody>
          <a:bodyPr>
            <a:spAutoFit/>
          </a:bodyPr>
          <a:lstStyle/>
          <a:p>
            <a:pPr>
              <a:defRPr/>
            </a:pPr>
            <a:r>
              <a:rPr lang="zh-CN" altLang="en-US" sz="2400" b="1" dirty="0">
                <a:latin typeface="+mn-ea"/>
              </a:rPr>
              <a:t>　　</a:t>
            </a:r>
            <a:r>
              <a:rPr lang="zh-CN" altLang="zh-CN" sz="2400" b="1" dirty="0">
                <a:latin typeface="+mn-ea"/>
              </a:rPr>
              <a:t>“民以食为天，食以粮为本”。请你先将下列粮食作物与其主要产地连线，再想一想为什么。</a:t>
            </a:r>
            <a:endParaRPr lang="zh-CN" altLang="en-US" sz="2400" dirty="0">
              <a:latin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animEffect transition="in" filter="wipe(left)">
                                      <p:cBhvr>
                                        <p:cTn id="7" dur="500"/>
                                        <p:tgtEl>
                                          <p:spTgt spid="153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367"/>
                                        </p:tgtEl>
                                        <p:attrNameLst>
                                          <p:attrName>style.visibility</p:attrName>
                                        </p:attrNameLst>
                                      </p:cBhvr>
                                      <p:to>
                                        <p:strVal val="visible"/>
                                      </p:to>
                                    </p:set>
                                    <p:animEffect transition="in" filter="wipe(left)">
                                      <p:cBhvr>
                                        <p:cTn id="12" dur="500"/>
                                        <p:tgtEl>
                                          <p:spTgt spid="1536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368"/>
                                        </p:tgtEl>
                                        <p:attrNameLst>
                                          <p:attrName>style.visibility</p:attrName>
                                        </p:attrNameLst>
                                      </p:cBhvr>
                                      <p:to>
                                        <p:strVal val="visible"/>
                                      </p:to>
                                    </p:set>
                                    <p:animEffect transition="in" filter="wipe(left)">
                                      <p:cBhvr>
                                        <p:cTn id="17" dur="500"/>
                                        <p:tgtEl>
                                          <p:spTgt spid="1536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369"/>
                                        </p:tgtEl>
                                        <p:attrNameLst>
                                          <p:attrName>style.visibility</p:attrName>
                                        </p:attrNameLst>
                                      </p:cBhvr>
                                      <p:to>
                                        <p:strVal val="visible"/>
                                      </p:to>
                                    </p:set>
                                    <p:animEffect transition="in" filter="wipe(left)">
                                      <p:cBhvr>
                                        <p:cTn id="22" dur="500"/>
                                        <p:tgtEl>
                                          <p:spTgt spid="15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animBg="1"/>
      <p:bldP spid="15367" grpId="0" animBg="1"/>
      <p:bldP spid="15368" grpId="0" animBg="1"/>
      <p:bldP spid="15369"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028700" y="1638300"/>
            <a:ext cx="7431088" cy="2122488"/>
          </a:xfrm>
          <a:prstGeom prst="rect">
            <a:avLst/>
          </a:prstGeom>
          <a:noFill/>
          <a:ln w="9525">
            <a:noFill/>
            <a:miter lim="800000"/>
            <a:headEnd/>
            <a:tailEnd/>
          </a:ln>
          <a:effectLst/>
        </p:spPr>
        <p:txBody>
          <a:bodyPr>
            <a:spAutoFit/>
          </a:bodyPr>
          <a:lstStyle/>
          <a:p>
            <a:pPr>
              <a:spcBef>
                <a:spcPct val="50000"/>
              </a:spcBef>
              <a:defRPr/>
            </a:pPr>
            <a:r>
              <a:rPr lang="zh-CN" altLang="zh-CN" sz="2400" b="1" dirty="0">
                <a:solidFill>
                  <a:srgbClr val="0000CC"/>
                </a:solidFill>
                <a:latin typeface="黑体" pitchFamily="2" charset="-122"/>
                <a:ea typeface="黑体" pitchFamily="2" charset="-122"/>
              </a:rPr>
              <a:t>1</a:t>
            </a:r>
            <a:r>
              <a:rPr lang="en-US" altLang="zh-CN" sz="2400" b="1" dirty="0">
                <a:solidFill>
                  <a:srgbClr val="0000CC"/>
                </a:solidFill>
                <a:latin typeface="黑体" pitchFamily="2" charset="-122"/>
                <a:ea typeface="黑体" pitchFamily="2" charset="-122"/>
              </a:rPr>
              <a:t>.</a:t>
            </a:r>
            <a:r>
              <a:rPr lang="zh-CN" sz="2400" b="1" dirty="0">
                <a:solidFill>
                  <a:srgbClr val="0000CC"/>
                </a:solidFill>
                <a:latin typeface="黑体" pitchFamily="2" charset="-122"/>
                <a:ea typeface="黑体" pitchFamily="2" charset="-122"/>
              </a:rPr>
              <a:t>生长期</a:t>
            </a:r>
            <a:endParaRPr lang="en-US" altLang="zh-CN" sz="2400" b="1" dirty="0">
              <a:solidFill>
                <a:srgbClr val="0000CC"/>
              </a:solidFill>
              <a:latin typeface="黑体" pitchFamily="2" charset="-122"/>
              <a:ea typeface="黑体" pitchFamily="2" charset="-122"/>
            </a:endParaRPr>
          </a:p>
          <a:p>
            <a:pPr>
              <a:spcBef>
                <a:spcPct val="50000"/>
              </a:spcBef>
              <a:defRPr/>
            </a:pPr>
            <a:r>
              <a:rPr lang="zh-CN" altLang="en-US" sz="2400" b="1" dirty="0">
                <a:solidFill>
                  <a:srgbClr val="FF3300"/>
                </a:solidFill>
                <a:latin typeface="+mn-ea"/>
                <a:ea typeface="+mn-ea"/>
              </a:rPr>
              <a:t>　　</a:t>
            </a:r>
            <a:r>
              <a:rPr lang="zh-CN" altLang="zh-CN" sz="2400" b="1" dirty="0">
                <a:solidFill>
                  <a:srgbClr val="FF3300"/>
                </a:solidFill>
                <a:latin typeface="+mn-ea"/>
                <a:ea typeface="+mn-ea"/>
              </a:rPr>
              <a:t>日平均气温大于等于10℃的持续时期</a:t>
            </a:r>
            <a:r>
              <a:rPr lang="zh-CN" altLang="en-US" sz="2400" b="1" dirty="0">
                <a:solidFill>
                  <a:srgbClr val="FF3300"/>
                </a:solidFill>
                <a:latin typeface="+mn-ea"/>
                <a:ea typeface="+mn-ea"/>
              </a:rPr>
              <a:t>。</a:t>
            </a:r>
            <a:endParaRPr lang="zh-CN" altLang="zh-CN" sz="2400" b="1" dirty="0">
              <a:solidFill>
                <a:srgbClr val="FF3300"/>
              </a:solidFill>
              <a:latin typeface="+mn-ea"/>
              <a:ea typeface="+mn-ea"/>
            </a:endParaRPr>
          </a:p>
          <a:p>
            <a:pPr>
              <a:spcBef>
                <a:spcPct val="50000"/>
              </a:spcBef>
              <a:defRPr/>
            </a:pPr>
            <a:r>
              <a:rPr lang="zh-CN" altLang="zh-CN" sz="2400" b="1" dirty="0">
                <a:solidFill>
                  <a:srgbClr val="0000CC"/>
                </a:solidFill>
                <a:latin typeface="黑体" pitchFamily="2" charset="-122"/>
                <a:ea typeface="黑体" pitchFamily="2" charset="-122"/>
              </a:rPr>
              <a:t>2</a:t>
            </a:r>
            <a:r>
              <a:rPr lang="en-US" altLang="zh-CN" sz="2400" b="1" dirty="0">
                <a:solidFill>
                  <a:srgbClr val="0000CC"/>
                </a:solidFill>
                <a:latin typeface="黑体" pitchFamily="2" charset="-122"/>
                <a:ea typeface="黑体" pitchFamily="2" charset="-122"/>
              </a:rPr>
              <a:t>.</a:t>
            </a:r>
            <a:r>
              <a:rPr lang="zh-CN" sz="2400" b="1" dirty="0">
                <a:solidFill>
                  <a:srgbClr val="0000CC"/>
                </a:solidFill>
                <a:latin typeface="黑体" pitchFamily="2" charset="-122"/>
                <a:ea typeface="黑体" pitchFamily="2" charset="-122"/>
              </a:rPr>
              <a:t>活动积温</a:t>
            </a:r>
            <a:endParaRPr lang="en-US" altLang="zh-CN" sz="2400" b="1" dirty="0">
              <a:solidFill>
                <a:srgbClr val="0000CC"/>
              </a:solidFill>
              <a:latin typeface="黑体" pitchFamily="2" charset="-122"/>
              <a:ea typeface="黑体" pitchFamily="2" charset="-122"/>
            </a:endParaRPr>
          </a:p>
          <a:p>
            <a:pPr>
              <a:spcBef>
                <a:spcPct val="50000"/>
              </a:spcBef>
              <a:defRPr/>
            </a:pPr>
            <a:r>
              <a:rPr lang="zh-CN" altLang="en-US" sz="2400" b="1" dirty="0">
                <a:solidFill>
                  <a:srgbClr val="FF0000"/>
                </a:solidFill>
                <a:latin typeface="+mn-ea"/>
                <a:ea typeface="+mn-ea"/>
              </a:rPr>
              <a:t>　　</a:t>
            </a:r>
            <a:r>
              <a:rPr lang="zh-CN" altLang="zh-CN" sz="2400" b="1" dirty="0">
                <a:solidFill>
                  <a:srgbClr val="FF0000"/>
                </a:solidFill>
                <a:latin typeface="+mn-ea"/>
                <a:ea typeface="+mn-ea"/>
              </a:rPr>
              <a:t>生长期内，日平均气温累加起来的气温之和</a:t>
            </a:r>
            <a:r>
              <a:rPr lang="zh-CN" altLang="en-US" sz="2400" b="1" dirty="0">
                <a:solidFill>
                  <a:srgbClr val="FF0000"/>
                </a:solidFill>
                <a:latin typeface="+mn-ea"/>
                <a:ea typeface="+mn-ea"/>
              </a:rPr>
              <a:t>。</a:t>
            </a:r>
            <a:endParaRPr lang="zh-CN" altLang="zh-CN" sz="2400" b="1" dirty="0">
              <a:solidFill>
                <a:srgbClr val="FF0000"/>
              </a:solidFill>
              <a:latin typeface="+mn-ea"/>
              <a:ea typeface="+mn-ea"/>
            </a:endParaRPr>
          </a:p>
        </p:txBody>
      </p:sp>
      <p:sp>
        <p:nvSpPr>
          <p:cNvPr id="16388" name="Text Box 4"/>
          <p:cNvSpPr txBox="1">
            <a:spLocks noChangeArrowheads="1"/>
          </p:cNvSpPr>
          <p:nvPr/>
        </p:nvSpPr>
        <p:spPr bwMode="auto">
          <a:xfrm>
            <a:off x="1028700" y="981075"/>
            <a:ext cx="2879725" cy="584200"/>
          </a:xfrm>
          <a:prstGeom prst="rect">
            <a:avLst/>
          </a:prstGeom>
          <a:noFill/>
          <a:ln w="9525">
            <a:noFill/>
            <a:miter lim="800000"/>
            <a:headEnd/>
            <a:tailEnd/>
          </a:ln>
          <a:effectLst/>
        </p:spPr>
        <p:txBody>
          <a:bodyPr>
            <a:spAutoFit/>
          </a:bodyPr>
          <a:lstStyle/>
          <a:p>
            <a:pPr>
              <a:spcBef>
                <a:spcPct val="50000"/>
              </a:spcBef>
              <a:defRPr/>
            </a:pPr>
            <a:r>
              <a:rPr lang="zh-CN" sz="3200" b="1" dirty="0">
                <a:effectLst>
                  <a:outerShdw blurRad="38100" dist="38100" dir="2700000" algn="tl">
                    <a:srgbClr val="000000">
                      <a:alpha val="43137"/>
                    </a:srgbClr>
                  </a:outerShdw>
                </a:effectLst>
                <a:latin typeface="黑体" pitchFamily="2" charset="-122"/>
                <a:ea typeface="黑体" pitchFamily="2" charset="-122"/>
              </a:rPr>
              <a:t>理解下列概念</a:t>
            </a:r>
          </a:p>
        </p:txBody>
      </p:sp>
      <p:sp>
        <p:nvSpPr>
          <p:cNvPr id="16390" name="Text Box 6"/>
          <p:cNvSpPr txBox="1">
            <a:spLocks noChangeArrowheads="1"/>
          </p:cNvSpPr>
          <p:nvPr/>
        </p:nvSpPr>
        <p:spPr bwMode="auto">
          <a:xfrm>
            <a:off x="2339975" y="4592638"/>
            <a:ext cx="4176713" cy="708025"/>
          </a:xfrm>
          <a:prstGeom prst="rect">
            <a:avLst/>
          </a:prstGeom>
          <a:gradFill rotWithShape="1">
            <a:gsLst>
              <a:gs pos="0">
                <a:srgbClr val="FF99FF"/>
              </a:gs>
              <a:gs pos="50000">
                <a:schemeClr val="bg1"/>
              </a:gs>
              <a:gs pos="100000">
                <a:srgbClr val="FF99FF"/>
              </a:gs>
            </a:gsLst>
            <a:lin ang="5400000" scaled="1"/>
          </a:gradFill>
          <a:ln w="9525" cmpd="sng">
            <a:solidFill>
              <a:srgbClr val="FF33CC"/>
            </a:solidFill>
            <a:miter lim="800000"/>
            <a:headEnd/>
            <a:tailEnd/>
          </a:ln>
          <a:effectLst/>
        </p:spPr>
        <p:txBody>
          <a:bodyPr>
            <a:spAutoFit/>
          </a:bodyPr>
          <a:lstStyle/>
          <a:p>
            <a:pPr algn="ctr">
              <a:spcBef>
                <a:spcPct val="50000"/>
              </a:spcBef>
              <a:defRPr/>
            </a:pPr>
            <a:r>
              <a:rPr lang="zh-CN" sz="4000" b="1" dirty="0">
                <a:solidFill>
                  <a:srgbClr val="800080"/>
                </a:solidFill>
                <a:effectLst>
                  <a:outerShdw blurRad="38100" dist="38100" dir="2700000" algn="tl">
                    <a:srgbClr val="000000"/>
                  </a:outerShdw>
                </a:effectLst>
                <a:latin typeface="黑体" pitchFamily="2" charset="-122"/>
                <a:ea typeface="黑体" pitchFamily="2" charset="-122"/>
              </a:rPr>
              <a:t>气温</a:t>
            </a:r>
            <a:r>
              <a:rPr lang="zh-CN" sz="4000" b="1" dirty="0">
                <a:solidFill>
                  <a:srgbClr val="800000"/>
                </a:solidFill>
                <a:effectLst>
                  <a:outerShdw blurRad="38100" dist="38100" dir="2700000" algn="tl">
                    <a:srgbClr val="000000"/>
                  </a:outerShdw>
                </a:effectLst>
                <a:latin typeface="黑体" pitchFamily="2" charset="-122"/>
                <a:ea typeface="黑体" pitchFamily="2" charset="-122"/>
              </a:rPr>
              <a:t>与</a:t>
            </a:r>
            <a:r>
              <a:rPr lang="zh-CN" sz="4000" b="1" dirty="0">
                <a:solidFill>
                  <a:srgbClr val="006600"/>
                </a:solidFill>
                <a:effectLst>
                  <a:outerShdw blurRad="38100" dist="38100" dir="2700000" algn="tl">
                    <a:srgbClr val="000000"/>
                  </a:outerShdw>
                </a:effectLst>
                <a:latin typeface="黑体" pitchFamily="2" charset="-122"/>
                <a:ea typeface="黑体" pitchFamily="2" charset="-122"/>
              </a:rPr>
              <a:t>农业</a:t>
            </a:r>
          </a:p>
        </p:txBody>
      </p:sp>
      <p:sp>
        <p:nvSpPr>
          <p:cNvPr id="14341" name="Text Box 7"/>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0-#ppt_w/2"/>
                                          </p:val>
                                        </p:tav>
                                        <p:tav tm="100000">
                                          <p:val>
                                            <p:strVal val="#ppt_x"/>
                                          </p:val>
                                        </p:tav>
                                      </p:tavLst>
                                    </p:anim>
                                    <p:anim calcmode="lin" valueType="num">
                                      <p:cBhvr additive="base">
                                        <p:cTn id="8" dur="500" fill="hold"/>
                                        <p:tgtEl>
                                          <p:spTgt spid="1638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6390"/>
                                        </p:tgtEl>
                                        <p:attrNameLst>
                                          <p:attrName>style.visibility</p:attrName>
                                        </p:attrNameLst>
                                      </p:cBhvr>
                                      <p:to>
                                        <p:strVal val="visible"/>
                                      </p:to>
                                    </p:set>
                                    <p:animEffect transition="in" filter="wipe(down)">
                                      <p:cBhvr>
                                        <p:cTn id="13" dur="5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90"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362" name="图片 11" descr="2-3-P15中国温度带.jpg"/>
          <p:cNvPicPr>
            <a:picLocks noChangeAspect="1"/>
          </p:cNvPicPr>
          <p:nvPr/>
        </p:nvPicPr>
        <p:blipFill>
          <a:blip r:embed="rId2"/>
          <a:srcRect/>
          <a:stretch>
            <a:fillRect/>
          </a:stretch>
        </p:blipFill>
        <p:spPr bwMode="auto">
          <a:xfrm>
            <a:off x="755650" y="455613"/>
            <a:ext cx="7777163" cy="6165850"/>
          </a:xfrm>
          <a:prstGeom prst="rect">
            <a:avLst/>
          </a:prstGeom>
          <a:noFill/>
          <a:ln w="9525">
            <a:noFill/>
            <a:miter lim="800000"/>
            <a:headEnd/>
            <a:tailEnd/>
          </a:ln>
        </p:spPr>
      </p:pic>
      <p:sp>
        <p:nvSpPr>
          <p:cNvPr id="15363" name="Text Box 3"/>
          <p:cNvSpPr txBox="1">
            <a:spLocks noChangeArrowheads="1"/>
          </p:cNvSpPr>
          <p:nvPr/>
        </p:nvSpPr>
        <p:spPr bwMode="auto">
          <a:xfrm>
            <a:off x="3259138" y="539750"/>
            <a:ext cx="2968625" cy="585788"/>
          </a:xfrm>
          <a:prstGeom prst="rect">
            <a:avLst/>
          </a:prstGeom>
          <a:noFill/>
          <a:ln w="9525">
            <a:noFill/>
            <a:miter lim="800000"/>
            <a:headEnd/>
            <a:tailEnd/>
          </a:ln>
        </p:spPr>
        <p:txBody>
          <a:bodyPr>
            <a:spAutoFit/>
          </a:bodyPr>
          <a:lstStyle/>
          <a:p>
            <a:pPr>
              <a:spcBef>
                <a:spcPct val="50000"/>
              </a:spcBef>
            </a:pPr>
            <a:r>
              <a:rPr lang="zh-CN" sz="3200" b="1">
                <a:latin typeface="Times New Roman" pitchFamily="18" charset="0"/>
                <a:ea typeface="黑体" pitchFamily="2" charset="-122"/>
              </a:rPr>
              <a:t>中国的温度带 </a:t>
            </a:r>
          </a:p>
        </p:txBody>
      </p:sp>
      <p:grpSp>
        <p:nvGrpSpPr>
          <p:cNvPr id="2" name="Group 4"/>
          <p:cNvGrpSpPr>
            <a:grpSpLocks/>
          </p:cNvGrpSpPr>
          <p:nvPr/>
        </p:nvGrpSpPr>
        <p:grpSpPr bwMode="auto">
          <a:xfrm>
            <a:off x="4284663" y="836613"/>
            <a:ext cx="2374900" cy="2519362"/>
            <a:chOff x="363" y="180"/>
            <a:chExt cx="1496" cy="1587"/>
          </a:xfrm>
        </p:grpSpPr>
        <p:sp>
          <p:nvSpPr>
            <p:cNvPr id="15370" name="Text Box 5"/>
            <p:cNvSpPr txBox="1">
              <a:spLocks noChangeArrowheads="1"/>
            </p:cNvSpPr>
            <p:nvPr/>
          </p:nvSpPr>
          <p:spPr bwMode="auto">
            <a:xfrm>
              <a:off x="363" y="546"/>
              <a:ext cx="408" cy="1221"/>
            </a:xfrm>
            <a:prstGeom prst="rect">
              <a:avLst/>
            </a:prstGeom>
            <a:gradFill rotWithShape="0">
              <a:gsLst>
                <a:gs pos="0">
                  <a:srgbClr val="66CCFF"/>
                </a:gs>
                <a:gs pos="50000">
                  <a:srgbClr val="99CCFF"/>
                </a:gs>
                <a:gs pos="100000">
                  <a:srgbClr val="66CCFF"/>
                </a:gs>
              </a:gsLst>
              <a:lin ang="5400000" scaled="1"/>
            </a:gradFill>
            <a:ln w="28575">
              <a:solidFill>
                <a:srgbClr val="0000CC"/>
              </a:solidFill>
              <a:miter lim="800000"/>
              <a:headEnd/>
              <a:tailEnd/>
            </a:ln>
          </p:spPr>
          <p:txBody>
            <a:bodyPr>
              <a:spAutoFit/>
            </a:bodyPr>
            <a:lstStyle/>
            <a:p>
              <a:pPr>
                <a:spcBef>
                  <a:spcPct val="50000"/>
                </a:spcBef>
              </a:pPr>
              <a:r>
                <a:rPr lang="zh-CN" sz="4000" b="1">
                  <a:solidFill>
                    <a:srgbClr val="0000CC"/>
                  </a:solidFill>
                  <a:latin typeface="Times New Roman" pitchFamily="18" charset="0"/>
                  <a:ea typeface="黑体" pitchFamily="2" charset="-122"/>
                </a:rPr>
                <a:t>寒温带</a:t>
              </a:r>
            </a:p>
          </p:txBody>
        </p:sp>
        <p:sp>
          <p:nvSpPr>
            <p:cNvPr id="15371" name="Line 6"/>
            <p:cNvSpPr>
              <a:spLocks noChangeShapeType="1"/>
            </p:cNvSpPr>
            <p:nvPr/>
          </p:nvSpPr>
          <p:spPr bwMode="auto">
            <a:xfrm flipV="1">
              <a:off x="816" y="180"/>
              <a:ext cx="1043" cy="540"/>
            </a:xfrm>
            <a:prstGeom prst="line">
              <a:avLst/>
            </a:prstGeom>
            <a:noFill/>
            <a:ln w="38100">
              <a:solidFill>
                <a:srgbClr val="0000CC"/>
              </a:solidFill>
              <a:round/>
              <a:headEnd/>
              <a:tailEnd type="triangle" w="med" len="med"/>
            </a:ln>
          </p:spPr>
          <p:txBody>
            <a:bodyPr wrap="none"/>
            <a:lstStyle/>
            <a:p>
              <a:endParaRPr lang="zh-CN" altLang="en-US"/>
            </a:p>
          </p:txBody>
        </p:sp>
      </p:grpSp>
      <p:sp>
        <p:nvSpPr>
          <p:cNvPr id="17415" name="Text Box 7"/>
          <p:cNvSpPr txBox="1">
            <a:spLocks noGrp="1" noChangeArrowheads="1"/>
          </p:cNvSpPr>
          <p:nvPr>
            <p:ph type="title"/>
          </p:nvPr>
        </p:nvSpPr>
        <p:spPr bwMode="auto">
          <a:xfrm>
            <a:off x="5292725" y="4176713"/>
            <a:ext cx="3563938" cy="1412875"/>
          </a:xfrm>
          <a:gradFill rotWithShape="0">
            <a:gsLst>
              <a:gs pos="0">
                <a:srgbClr val="33CCFF"/>
              </a:gs>
              <a:gs pos="50000">
                <a:srgbClr val="CCECFF"/>
              </a:gs>
              <a:gs pos="100000">
                <a:srgbClr val="33CCFF"/>
              </a:gs>
            </a:gsLst>
            <a:lin ang="5400000" scaled="1"/>
          </a:gradFill>
          <a:ln>
            <a:solidFill>
              <a:schemeClr val="folHlink"/>
            </a:solidFill>
            <a:miter lim="800000"/>
            <a:headEnd/>
            <a:tailEnd/>
          </a:ln>
        </p:spPr>
        <p:txBody>
          <a:bodyPr vert="horz" wrap="square" lIns="91440" tIns="45720" rIns="91440" bIns="45720" numCol="1" anchor="b" anchorCtr="0" compatLnSpc="1">
            <a:prstTxWarp prst="textNoShape">
              <a:avLst/>
            </a:prstTxWarp>
            <a:normAutofit fontScale="90000"/>
          </a:bodyPr>
          <a:lstStyle/>
          <a:p>
            <a:pPr eaLnBrk="1" hangingPunct="1">
              <a:spcBef>
                <a:spcPct val="50000"/>
              </a:spcBef>
            </a:pPr>
            <a:r>
              <a:rPr lang="zh-CN" sz="4800" b="1" smtClean="0">
                <a:solidFill>
                  <a:srgbClr val="FF3300"/>
                </a:solidFill>
                <a:latin typeface="隶书" pitchFamily="49" charset="-122"/>
                <a:ea typeface="隶书" pitchFamily="49" charset="-122"/>
              </a:rPr>
              <a:t>活动积温</a:t>
            </a:r>
            <a:r>
              <a:rPr lang="en-US" altLang="zh-CN" sz="4800" b="1" smtClean="0">
                <a:solidFill>
                  <a:srgbClr val="FF3300"/>
                </a:solidFill>
                <a:latin typeface="隶书" pitchFamily="49" charset="-122"/>
                <a:ea typeface="隶书" pitchFamily="49" charset="-122"/>
              </a:rPr>
              <a:t/>
            </a:r>
            <a:br>
              <a:rPr lang="en-US" altLang="zh-CN" sz="4800" b="1" smtClean="0">
                <a:solidFill>
                  <a:srgbClr val="FF3300"/>
                </a:solidFill>
                <a:latin typeface="隶书" pitchFamily="49" charset="-122"/>
                <a:ea typeface="隶书" pitchFamily="49" charset="-122"/>
              </a:rPr>
            </a:br>
            <a:r>
              <a:rPr lang="zh-CN" sz="4800" b="1" smtClean="0">
                <a:solidFill>
                  <a:schemeClr val="tx1"/>
                </a:solidFill>
                <a:latin typeface="隶书" pitchFamily="49" charset="-122"/>
                <a:ea typeface="隶书" pitchFamily="49" charset="-122"/>
              </a:rPr>
              <a:t>小于</a:t>
            </a:r>
            <a:r>
              <a:rPr lang="zh-CN" altLang="zh-CN" sz="4800" b="1" smtClean="0">
                <a:solidFill>
                  <a:schemeClr val="tx1"/>
                </a:solidFill>
                <a:latin typeface="隶书" pitchFamily="49" charset="-122"/>
                <a:ea typeface="隶书" pitchFamily="49" charset="-122"/>
              </a:rPr>
              <a:t>1600℃</a:t>
            </a:r>
          </a:p>
        </p:txBody>
      </p:sp>
      <p:sp>
        <p:nvSpPr>
          <p:cNvPr id="17416" name="Text Box 8"/>
          <p:cNvSpPr txBox="1">
            <a:spLocks noChangeArrowheads="1"/>
          </p:cNvSpPr>
          <p:nvPr/>
        </p:nvSpPr>
        <p:spPr bwMode="auto">
          <a:xfrm>
            <a:off x="179388" y="2565400"/>
            <a:ext cx="2808287" cy="1568450"/>
          </a:xfrm>
          <a:prstGeom prst="rect">
            <a:avLst/>
          </a:prstGeom>
          <a:gradFill rotWithShape="0">
            <a:gsLst>
              <a:gs pos="0">
                <a:srgbClr val="66CCFF"/>
              </a:gs>
              <a:gs pos="50000">
                <a:srgbClr val="CCECFF"/>
              </a:gs>
              <a:gs pos="100000">
                <a:srgbClr val="66CCFF"/>
              </a:gs>
            </a:gsLst>
            <a:lin ang="5400000" scaled="1"/>
          </a:gradFill>
          <a:ln w="9525">
            <a:solidFill>
              <a:schemeClr val="folHlink"/>
            </a:solidFill>
            <a:miter lim="800000"/>
            <a:headEnd/>
            <a:tailEnd/>
          </a:ln>
        </p:spPr>
        <p:txBody>
          <a:bodyPr>
            <a:spAutoFit/>
          </a:bodyPr>
          <a:lstStyle/>
          <a:p>
            <a:pPr>
              <a:spcBef>
                <a:spcPct val="50000"/>
              </a:spcBef>
            </a:pPr>
            <a:r>
              <a:rPr lang="zh-CN" sz="4800" b="1">
                <a:solidFill>
                  <a:srgbClr val="800000"/>
                </a:solidFill>
                <a:latin typeface="隶书" pitchFamily="49" charset="-122"/>
                <a:ea typeface="隶书" pitchFamily="49" charset="-122"/>
              </a:rPr>
              <a:t>作物熟制</a:t>
            </a:r>
            <a:r>
              <a:rPr lang="zh-CN" sz="4800" b="1">
                <a:latin typeface="隶书" pitchFamily="49" charset="-122"/>
                <a:ea typeface="隶书" pitchFamily="49" charset="-122"/>
              </a:rPr>
              <a:t>一年一熟</a:t>
            </a:r>
            <a:endParaRPr lang="zh-CN" sz="4800" b="1">
              <a:solidFill>
                <a:srgbClr val="800000"/>
              </a:solidFill>
              <a:latin typeface="隶书" pitchFamily="49" charset="-122"/>
              <a:ea typeface="隶书" pitchFamily="49" charset="-122"/>
            </a:endParaRPr>
          </a:p>
        </p:txBody>
      </p:sp>
      <p:sp>
        <p:nvSpPr>
          <p:cNvPr id="15367" name="Text Box 9"/>
          <p:cNvSpPr txBox="1">
            <a:spLocks noChangeArrowheads="1"/>
          </p:cNvSpPr>
          <p:nvPr/>
        </p:nvSpPr>
        <p:spPr bwMode="auto">
          <a:xfrm>
            <a:off x="1752600" y="2971800"/>
            <a:ext cx="1981200" cy="457200"/>
          </a:xfrm>
          <a:prstGeom prst="rect">
            <a:avLst/>
          </a:prstGeom>
          <a:noFill/>
          <a:ln w="9525">
            <a:noFill/>
            <a:miter lim="800000"/>
            <a:headEnd/>
            <a:tailEnd/>
          </a:ln>
        </p:spPr>
        <p:txBody>
          <a:bodyPr>
            <a:spAutoFit/>
          </a:bodyPr>
          <a:lstStyle/>
          <a:p>
            <a:pPr>
              <a:spcBef>
                <a:spcPct val="50000"/>
              </a:spcBef>
            </a:pPr>
            <a:endParaRPr lang="zh-CN" altLang="zh-CN" sz="2400">
              <a:latin typeface="Times New Roman" pitchFamily="18" charset="0"/>
            </a:endParaRPr>
          </a:p>
        </p:txBody>
      </p:sp>
      <p:sp>
        <p:nvSpPr>
          <p:cNvPr id="17418" name="AutoShape 10"/>
          <p:cNvSpPr>
            <a:spLocks noChangeArrowheads="1"/>
          </p:cNvSpPr>
          <p:nvPr/>
        </p:nvSpPr>
        <p:spPr bwMode="auto">
          <a:xfrm>
            <a:off x="5292725" y="1484313"/>
            <a:ext cx="3384550" cy="2016125"/>
          </a:xfrm>
          <a:prstGeom prst="cloudCallout">
            <a:avLst>
              <a:gd name="adj1" fmla="val -5569"/>
              <a:gd name="adj2" fmla="val -83106"/>
            </a:avLst>
          </a:prstGeom>
          <a:gradFill rotWithShape="1">
            <a:gsLst>
              <a:gs pos="0">
                <a:schemeClr val="bg1"/>
              </a:gs>
              <a:gs pos="50000">
                <a:srgbClr val="66FFFF"/>
              </a:gs>
              <a:gs pos="100000">
                <a:schemeClr val="bg1"/>
              </a:gs>
            </a:gsLst>
            <a:lin ang="2700000" scaled="1"/>
          </a:gradFill>
          <a:ln w="9525" cmpd="sng">
            <a:solidFill>
              <a:schemeClr val="tx1"/>
            </a:solidFill>
            <a:round/>
            <a:headEnd/>
            <a:tailEnd/>
          </a:ln>
          <a:effectLst/>
        </p:spPr>
        <p:txBody>
          <a:bodyPr/>
          <a:lstStyle/>
          <a:p>
            <a:pPr>
              <a:defRPr/>
            </a:pPr>
            <a:r>
              <a:rPr lang="zh-CN" sz="2800" b="1" dirty="0">
                <a:latin typeface="Arial" pitchFamily="34" charset="0"/>
                <a:ea typeface="黑体" pitchFamily="2" charset="-122"/>
              </a:rPr>
              <a:t>你知道这里的</a:t>
            </a:r>
            <a:r>
              <a:rPr lang="zh-CN" altLang="en-US" sz="2800" b="1" dirty="0">
                <a:latin typeface="Arial" pitchFamily="34" charset="0"/>
                <a:ea typeface="黑体" pitchFamily="2" charset="-122"/>
              </a:rPr>
              <a:t>农</a:t>
            </a:r>
            <a:r>
              <a:rPr lang="zh-CN" sz="2800" b="1" dirty="0">
                <a:latin typeface="Arial" pitchFamily="34" charset="0"/>
                <a:ea typeface="黑体" pitchFamily="2" charset="-122"/>
              </a:rPr>
              <a:t>作物一年几熟吗</a:t>
            </a:r>
            <a:r>
              <a:rPr lang="zh-CN" sz="2800" dirty="0">
                <a:latin typeface="Arial" pitchFamily="34" charset="0"/>
                <a:ea typeface="黑体" pitchFamily="2" charset="-122"/>
              </a:rPr>
              <a:t>？</a:t>
            </a:r>
          </a:p>
        </p:txBody>
      </p:sp>
      <p:sp>
        <p:nvSpPr>
          <p:cNvPr id="15369" name="Text Box 11"/>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5"/>
                                        </p:tgtEl>
                                        <p:attrNameLst>
                                          <p:attrName>style.visibility</p:attrName>
                                        </p:attrNameLst>
                                      </p:cBhvr>
                                      <p:to>
                                        <p:strVal val="visible"/>
                                      </p:to>
                                    </p:set>
                                    <p:animEffect transition="in" filter="blinds(horizontal)">
                                      <p:cBhvr>
                                        <p:cTn id="12" dur="500"/>
                                        <p:tgtEl>
                                          <p:spTgt spid="174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7418"/>
                                        </p:tgtEl>
                                        <p:attrNameLst>
                                          <p:attrName>style.visibility</p:attrName>
                                        </p:attrNameLst>
                                      </p:cBhvr>
                                      <p:to>
                                        <p:strVal val="visible"/>
                                      </p:to>
                                    </p:set>
                                    <p:animEffect transition="in" filter="wipe(down)">
                                      <p:cBhvr>
                                        <p:cTn id="17" dur="500"/>
                                        <p:tgtEl>
                                          <p:spTgt spid="1741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416"/>
                                        </p:tgtEl>
                                        <p:attrNameLst>
                                          <p:attrName>style.visibility</p:attrName>
                                        </p:attrNameLst>
                                      </p:cBhvr>
                                      <p:to>
                                        <p:strVal val="visible"/>
                                      </p:to>
                                    </p:set>
                                    <p:animEffect transition="in" filter="blinds(horizontal)">
                                      <p:cBhvr>
                                        <p:cTn id="22" dur="500"/>
                                        <p:tgtEl>
                                          <p:spTgt spid="17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animBg="1" autoUpdateAnimBg="0"/>
      <p:bldP spid="17416" grpId="0" animBg="1" autoUpdateAnimBg="0"/>
      <p:bldP spid="17418"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6386" name="图片 12" descr="2-3-P15中国温度带.jpg"/>
          <p:cNvPicPr>
            <a:picLocks noChangeAspect="1"/>
          </p:cNvPicPr>
          <p:nvPr/>
        </p:nvPicPr>
        <p:blipFill>
          <a:blip r:embed="rId2"/>
          <a:srcRect/>
          <a:stretch>
            <a:fillRect/>
          </a:stretch>
        </p:blipFill>
        <p:spPr bwMode="auto">
          <a:xfrm>
            <a:off x="755650" y="455613"/>
            <a:ext cx="7777163" cy="6165850"/>
          </a:xfrm>
          <a:prstGeom prst="rect">
            <a:avLst/>
          </a:prstGeom>
          <a:noFill/>
          <a:ln w="9525">
            <a:noFill/>
            <a:miter lim="800000"/>
            <a:headEnd/>
            <a:tailEnd/>
          </a:ln>
        </p:spPr>
      </p:pic>
      <p:sp>
        <p:nvSpPr>
          <p:cNvPr id="16387" name="Text Box 3"/>
          <p:cNvSpPr txBox="1">
            <a:spLocks noChangeArrowheads="1"/>
          </p:cNvSpPr>
          <p:nvPr/>
        </p:nvSpPr>
        <p:spPr bwMode="auto">
          <a:xfrm>
            <a:off x="3259138" y="539750"/>
            <a:ext cx="2968625" cy="585788"/>
          </a:xfrm>
          <a:prstGeom prst="rect">
            <a:avLst/>
          </a:prstGeom>
          <a:noFill/>
          <a:ln w="9525">
            <a:noFill/>
            <a:miter lim="800000"/>
            <a:headEnd/>
            <a:tailEnd/>
          </a:ln>
        </p:spPr>
        <p:txBody>
          <a:bodyPr>
            <a:spAutoFit/>
          </a:bodyPr>
          <a:lstStyle/>
          <a:p>
            <a:pPr>
              <a:spcBef>
                <a:spcPct val="50000"/>
              </a:spcBef>
            </a:pPr>
            <a:r>
              <a:rPr lang="zh-CN" sz="3200" b="1">
                <a:latin typeface="Times New Roman" pitchFamily="18" charset="0"/>
                <a:ea typeface="黑体" pitchFamily="2" charset="-122"/>
              </a:rPr>
              <a:t>中国的温度带 </a:t>
            </a:r>
          </a:p>
        </p:txBody>
      </p:sp>
      <p:grpSp>
        <p:nvGrpSpPr>
          <p:cNvPr id="2" name="Group 4"/>
          <p:cNvGrpSpPr>
            <a:grpSpLocks/>
          </p:cNvGrpSpPr>
          <p:nvPr/>
        </p:nvGrpSpPr>
        <p:grpSpPr bwMode="auto">
          <a:xfrm>
            <a:off x="5580063" y="2133600"/>
            <a:ext cx="2020887" cy="1787525"/>
            <a:chOff x="-136" y="91"/>
            <a:chExt cx="1273" cy="1126"/>
          </a:xfrm>
        </p:grpSpPr>
        <p:sp>
          <p:nvSpPr>
            <p:cNvPr id="16395" name="Text Box 5"/>
            <p:cNvSpPr txBox="1">
              <a:spLocks noChangeArrowheads="1"/>
            </p:cNvSpPr>
            <p:nvPr/>
          </p:nvSpPr>
          <p:spPr bwMode="auto">
            <a:xfrm>
              <a:off x="-136" y="771"/>
              <a:ext cx="1273" cy="446"/>
            </a:xfrm>
            <a:prstGeom prst="rect">
              <a:avLst/>
            </a:prstGeom>
            <a:gradFill rotWithShape="0">
              <a:gsLst>
                <a:gs pos="0">
                  <a:srgbClr val="99CC00"/>
                </a:gs>
                <a:gs pos="50000">
                  <a:srgbClr val="CCFF99"/>
                </a:gs>
                <a:gs pos="100000">
                  <a:srgbClr val="99CC00"/>
                </a:gs>
              </a:gsLst>
              <a:lin ang="5400000" scaled="1"/>
            </a:gradFill>
            <a:ln w="28575">
              <a:solidFill>
                <a:srgbClr val="008000"/>
              </a:solidFill>
              <a:miter lim="800000"/>
              <a:headEnd/>
              <a:tailEnd/>
            </a:ln>
          </p:spPr>
          <p:txBody>
            <a:bodyPr>
              <a:spAutoFit/>
            </a:bodyPr>
            <a:lstStyle/>
            <a:p>
              <a:pPr algn="ctr">
                <a:spcBef>
                  <a:spcPct val="50000"/>
                </a:spcBef>
              </a:pPr>
              <a:r>
                <a:rPr lang="zh-CN" sz="4000" b="1">
                  <a:latin typeface="Times New Roman" pitchFamily="18" charset="0"/>
                  <a:ea typeface="黑体" pitchFamily="2" charset="-122"/>
                </a:rPr>
                <a:t>中温带</a:t>
              </a:r>
            </a:p>
          </p:txBody>
        </p:sp>
        <p:sp>
          <p:nvSpPr>
            <p:cNvPr id="16396" name="Line 6"/>
            <p:cNvSpPr>
              <a:spLocks noChangeShapeType="1"/>
            </p:cNvSpPr>
            <p:nvPr/>
          </p:nvSpPr>
          <p:spPr bwMode="auto">
            <a:xfrm flipH="1" flipV="1">
              <a:off x="227" y="91"/>
              <a:ext cx="93" cy="702"/>
            </a:xfrm>
            <a:prstGeom prst="line">
              <a:avLst/>
            </a:prstGeom>
            <a:noFill/>
            <a:ln w="38100">
              <a:solidFill>
                <a:srgbClr val="008000"/>
              </a:solidFill>
              <a:round/>
              <a:headEnd/>
              <a:tailEnd type="triangle" w="med" len="med"/>
            </a:ln>
          </p:spPr>
          <p:txBody>
            <a:bodyPr wrap="none"/>
            <a:lstStyle/>
            <a:p>
              <a:endParaRPr lang="zh-CN" altLang="en-US"/>
            </a:p>
          </p:txBody>
        </p:sp>
      </p:grpSp>
      <p:sp>
        <p:nvSpPr>
          <p:cNvPr id="18439" name="Text Box 7"/>
          <p:cNvSpPr txBox="1">
            <a:spLocks noChangeArrowheads="1"/>
          </p:cNvSpPr>
          <p:nvPr/>
        </p:nvSpPr>
        <p:spPr bwMode="auto">
          <a:xfrm>
            <a:off x="501650" y="3963988"/>
            <a:ext cx="4175125" cy="1265237"/>
          </a:xfrm>
          <a:prstGeom prst="rect">
            <a:avLst/>
          </a:prstGeom>
          <a:gradFill rotWithShape="0">
            <a:gsLst>
              <a:gs pos="0">
                <a:srgbClr val="99FF99"/>
              </a:gs>
              <a:gs pos="50000">
                <a:srgbClr val="CCFF66"/>
              </a:gs>
              <a:gs pos="100000">
                <a:srgbClr val="99FF99"/>
              </a:gs>
            </a:gsLst>
            <a:lin ang="5400000" scaled="1"/>
          </a:gradFill>
          <a:ln w="9525">
            <a:solidFill>
              <a:schemeClr val="hlink"/>
            </a:solidFill>
            <a:miter lim="800000"/>
            <a:headEnd/>
            <a:tailEnd/>
          </a:ln>
        </p:spPr>
        <p:txBody>
          <a:bodyPr>
            <a:spAutoFit/>
          </a:bodyPr>
          <a:lstStyle/>
          <a:p>
            <a:pPr algn="ctr">
              <a:lnSpc>
                <a:spcPts val="4000"/>
              </a:lnSpc>
              <a:spcBef>
                <a:spcPct val="20000"/>
              </a:spcBef>
              <a:buClr>
                <a:schemeClr val="tx1"/>
              </a:buClr>
              <a:buSzPct val="75000"/>
              <a:buFont typeface="Wingdings" pitchFamily="2" charset="2"/>
              <a:buNone/>
            </a:pPr>
            <a:r>
              <a:rPr lang="zh-CN" sz="4800" b="1">
                <a:solidFill>
                  <a:srgbClr val="FF3300"/>
                </a:solidFill>
                <a:latin typeface="隶书" pitchFamily="49" charset="-122"/>
                <a:ea typeface="隶书" pitchFamily="49" charset="-122"/>
              </a:rPr>
              <a:t>活动积温</a:t>
            </a:r>
          </a:p>
          <a:p>
            <a:pPr algn="ctr">
              <a:lnSpc>
                <a:spcPts val="4000"/>
              </a:lnSpc>
              <a:spcBef>
                <a:spcPct val="20000"/>
              </a:spcBef>
              <a:buClr>
                <a:schemeClr val="tx1"/>
              </a:buClr>
              <a:buSzPct val="75000"/>
              <a:buFont typeface="Wingdings" pitchFamily="2" charset="2"/>
              <a:buNone/>
            </a:pPr>
            <a:r>
              <a:rPr lang="zh-CN" altLang="zh-CN" sz="4800" b="1">
                <a:latin typeface="隶书" pitchFamily="49" charset="-122"/>
                <a:ea typeface="隶书" pitchFamily="49" charset="-122"/>
              </a:rPr>
              <a:t>1600</a:t>
            </a:r>
            <a:r>
              <a:rPr lang="zh-CN" altLang="zh-CN" sz="4800" b="1">
                <a:latin typeface="华文新魏" pitchFamily="2" charset="-122"/>
                <a:ea typeface="华文新魏" pitchFamily="2" charset="-122"/>
              </a:rPr>
              <a:t> </a:t>
            </a:r>
            <a:r>
              <a:rPr lang="en-US" altLang="zh-CN" sz="4800" b="1">
                <a:latin typeface="隶书" pitchFamily="49" charset="-122"/>
                <a:ea typeface="隶书" pitchFamily="49" charset="-122"/>
              </a:rPr>
              <a:t>—</a:t>
            </a:r>
            <a:r>
              <a:rPr lang="zh-CN" altLang="zh-CN" sz="4800" b="1">
                <a:latin typeface="华文新魏" pitchFamily="2" charset="-122"/>
                <a:ea typeface="华文新魏" pitchFamily="2" charset="-122"/>
              </a:rPr>
              <a:t> </a:t>
            </a:r>
            <a:r>
              <a:rPr lang="zh-CN" altLang="zh-CN" sz="4800" b="1">
                <a:latin typeface="隶书" pitchFamily="49" charset="-122"/>
                <a:ea typeface="隶书" pitchFamily="49" charset="-122"/>
              </a:rPr>
              <a:t>3400℃</a:t>
            </a:r>
          </a:p>
        </p:txBody>
      </p:sp>
      <p:sp>
        <p:nvSpPr>
          <p:cNvPr id="18440" name="Text Box 8"/>
          <p:cNvSpPr txBox="1">
            <a:spLocks noChangeArrowheads="1"/>
          </p:cNvSpPr>
          <p:nvPr/>
        </p:nvSpPr>
        <p:spPr bwMode="auto">
          <a:xfrm>
            <a:off x="504825" y="5575300"/>
            <a:ext cx="5580063" cy="830263"/>
          </a:xfrm>
          <a:prstGeom prst="rect">
            <a:avLst/>
          </a:prstGeom>
          <a:gradFill rotWithShape="0">
            <a:gsLst>
              <a:gs pos="0">
                <a:srgbClr val="99FF99"/>
              </a:gs>
              <a:gs pos="50000">
                <a:srgbClr val="CCFF66"/>
              </a:gs>
              <a:gs pos="100000">
                <a:srgbClr val="99FF99"/>
              </a:gs>
            </a:gsLst>
            <a:lin ang="5400000" scaled="1"/>
          </a:gradFill>
          <a:ln w="9525">
            <a:solidFill>
              <a:schemeClr val="hlink"/>
            </a:solidFill>
            <a:miter lim="800000"/>
            <a:headEnd/>
            <a:tailEnd/>
          </a:ln>
        </p:spPr>
        <p:txBody>
          <a:bodyPr>
            <a:spAutoFit/>
          </a:bodyPr>
          <a:lstStyle/>
          <a:p>
            <a:pPr algn="ctr">
              <a:spcBef>
                <a:spcPct val="20000"/>
              </a:spcBef>
              <a:buClr>
                <a:schemeClr val="tx1"/>
              </a:buClr>
              <a:buSzPct val="75000"/>
              <a:buFont typeface="Wingdings" pitchFamily="2" charset="2"/>
              <a:buNone/>
            </a:pPr>
            <a:r>
              <a:rPr lang="zh-CN" sz="4800" b="1">
                <a:solidFill>
                  <a:srgbClr val="800080"/>
                </a:solidFill>
                <a:latin typeface="隶书" pitchFamily="49" charset="-122"/>
                <a:ea typeface="隶书" pitchFamily="49" charset="-122"/>
              </a:rPr>
              <a:t>作物熟制</a:t>
            </a:r>
            <a:r>
              <a:rPr lang="zh-CN" sz="4800" b="1">
                <a:latin typeface="隶书" pitchFamily="49" charset="-122"/>
                <a:ea typeface="隶书" pitchFamily="49" charset="-122"/>
              </a:rPr>
              <a:t>一年一熟</a:t>
            </a:r>
          </a:p>
        </p:txBody>
      </p:sp>
      <p:sp>
        <p:nvSpPr>
          <p:cNvPr id="16391" name="Text Box 9"/>
          <p:cNvSpPr txBox="1">
            <a:spLocks noChangeArrowheads="1"/>
          </p:cNvSpPr>
          <p:nvPr/>
        </p:nvSpPr>
        <p:spPr bwMode="auto">
          <a:xfrm>
            <a:off x="2590800" y="2438400"/>
            <a:ext cx="2819400" cy="457200"/>
          </a:xfrm>
          <a:prstGeom prst="rect">
            <a:avLst/>
          </a:prstGeom>
          <a:noFill/>
          <a:ln w="9525">
            <a:noFill/>
            <a:miter lim="800000"/>
            <a:headEnd/>
            <a:tailEnd/>
          </a:ln>
        </p:spPr>
        <p:txBody>
          <a:bodyPr>
            <a:spAutoFit/>
          </a:bodyPr>
          <a:lstStyle/>
          <a:p>
            <a:pPr>
              <a:spcBef>
                <a:spcPct val="50000"/>
              </a:spcBef>
            </a:pPr>
            <a:endParaRPr lang="zh-CN" altLang="zh-CN" sz="2400">
              <a:latin typeface="Times New Roman" pitchFamily="18" charset="0"/>
            </a:endParaRPr>
          </a:p>
        </p:txBody>
      </p:sp>
      <p:sp>
        <p:nvSpPr>
          <p:cNvPr id="16392" name="Text Box 10"/>
          <p:cNvSpPr txBox="1">
            <a:spLocks noChangeArrowheads="1"/>
          </p:cNvSpPr>
          <p:nvPr/>
        </p:nvSpPr>
        <p:spPr bwMode="auto">
          <a:xfrm>
            <a:off x="1752600" y="2971800"/>
            <a:ext cx="1981200" cy="457200"/>
          </a:xfrm>
          <a:prstGeom prst="rect">
            <a:avLst/>
          </a:prstGeom>
          <a:noFill/>
          <a:ln w="9525">
            <a:noFill/>
            <a:miter lim="800000"/>
            <a:headEnd/>
            <a:tailEnd/>
          </a:ln>
        </p:spPr>
        <p:txBody>
          <a:bodyPr>
            <a:spAutoFit/>
          </a:bodyPr>
          <a:lstStyle/>
          <a:p>
            <a:pPr>
              <a:spcBef>
                <a:spcPct val="50000"/>
              </a:spcBef>
            </a:pPr>
            <a:endParaRPr lang="zh-CN" altLang="zh-CN" sz="2400">
              <a:latin typeface="Times New Roman" pitchFamily="18" charset="0"/>
            </a:endParaRPr>
          </a:p>
        </p:txBody>
      </p:sp>
      <p:sp>
        <p:nvSpPr>
          <p:cNvPr id="18443" name="AutoShape 11"/>
          <p:cNvSpPr>
            <a:spLocks noChangeArrowheads="1"/>
          </p:cNvSpPr>
          <p:nvPr/>
        </p:nvSpPr>
        <p:spPr bwMode="auto">
          <a:xfrm>
            <a:off x="1979613" y="1341438"/>
            <a:ext cx="3097212" cy="1727200"/>
          </a:xfrm>
          <a:prstGeom prst="cloudCallout">
            <a:avLst>
              <a:gd name="adj1" fmla="val 66857"/>
              <a:gd name="adj2" fmla="val 22193"/>
            </a:avLst>
          </a:prstGeom>
          <a:gradFill rotWithShape="1">
            <a:gsLst>
              <a:gs pos="0">
                <a:schemeClr val="bg1"/>
              </a:gs>
              <a:gs pos="50000">
                <a:srgbClr val="66FFFF"/>
              </a:gs>
              <a:gs pos="100000">
                <a:schemeClr val="bg1"/>
              </a:gs>
            </a:gsLst>
            <a:lin ang="2700000" scaled="1"/>
          </a:gradFill>
          <a:ln w="9525" cmpd="sng">
            <a:solidFill>
              <a:schemeClr val="tx1"/>
            </a:solidFill>
            <a:round/>
            <a:headEnd/>
            <a:tailEnd/>
          </a:ln>
          <a:effectLst/>
        </p:spPr>
        <p:txBody>
          <a:bodyPr lIns="180000" tIns="0" rIns="0" bIns="0" anchor="ctr" anchorCtr="1"/>
          <a:lstStyle/>
          <a:p>
            <a:pPr>
              <a:defRPr/>
            </a:pPr>
            <a:r>
              <a:rPr lang="zh-CN" sz="2800" b="1" dirty="0">
                <a:latin typeface="Arial" pitchFamily="34" charset="0"/>
                <a:ea typeface="黑体" pitchFamily="2" charset="-122"/>
              </a:rPr>
              <a:t>你知道这里的</a:t>
            </a:r>
            <a:r>
              <a:rPr lang="zh-CN" altLang="en-US" sz="2800" b="1" dirty="0">
                <a:latin typeface="Arial" pitchFamily="34" charset="0"/>
                <a:ea typeface="黑体" pitchFamily="2" charset="-122"/>
              </a:rPr>
              <a:t>农</a:t>
            </a:r>
            <a:r>
              <a:rPr lang="zh-CN" sz="2800" b="1" dirty="0">
                <a:latin typeface="Arial" pitchFamily="34" charset="0"/>
                <a:ea typeface="黑体" pitchFamily="2" charset="-122"/>
              </a:rPr>
              <a:t>作物一年几熟吗</a:t>
            </a:r>
            <a:r>
              <a:rPr lang="zh-CN" sz="2800" dirty="0">
                <a:latin typeface="Arial" pitchFamily="34" charset="0"/>
                <a:ea typeface="黑体" pitchFamily="2" charset="-122"/>
              </a:rPr>
              <a:t>？</a:t>
            </a:r>
          </a:p>
        </p:txBody>
      </p:sp>
      <p:sp>
        <p:nvSpPr>
          <p:cNvPr id="16394" name="Text Box 12"/>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8439"/>
                                        </p:tgtEl>
                                        <p:attrNameLst>
                                          <p:attrName>style.visibility</p:attrName>
                                        </p:attrNameLst>
                                      </p:cBhvr>
                                      <p:to>
                                        <p:strVal val="visible"/>
                                      </p:to>
                                    </p:set>
                                    <p:anim calcmode="lin" valueType="num">
                                      <p:cBhvr additive="base">
                                        <p:cTn id="12" dur="500" fill="hold"/>
                                        <p:tgtEl>
                                          <p:spTgt spid="18439"/>
                                        </p:tgtEl>
                                        <p:attrNameLst>
                                          <p:attrName>ppt_x</p:attrName>
                                        </p:attrNameLst>
                                      </p:cBhvr>
                                      <p:tavLst>
                                        <p:tav tm="0">
                                          <p:val>
                                            <p:strVal val="#ppt_x"/>
                                          </p:val>
                                        </p:tav>
                                        <p:tav tm="100000">
                                          <p:val>
                                            <p:strVal val="#ppt_x"/>
                                          </p:val>
                                        </p:tav>
                                      </p:tavLst>
                                    </p:anim>
                                    <p:anim calcmode="lin" valueType="num">
                                      <p:cBhvr additive="base">
                                        <p:cTn id="13" dur="500" fill="hold"/>
                                        <p:tgtEl>
                                          <p:spTgt spid="1843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8443"/>
                                        </p:tgtEl>
                                        <p:attrNameLst>
                                          <p:attrName>style.visibility</p:attrName>
                                        </p:attrNameLst>
                                      </p:cBhvr>
                                      <p:to>
                                        <p:strVal val="visible"/>
                                      </p:to>
                                    </p:set>
                                    <p:animEffect transition="in" filter="wipe(down)">
                                      <p:cBhvr>
                                        <p:cTn id="18" dur="500"/>
                                        <p:tgtEl>
                                          <p:spTgt spid="18443"/>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8440"/>
                                        </p:tgtEl>
                                        <p:attrNameLst>
                                          <p:attrName>style.visibility</p:attrName>
                                        </p:attrNameLst>
                                      </p:cBhvr>
                                      <p:to>
                                        <p:strVal val="visible"/>
                                      </p:to>
                                    </p:set>
                                    <p:animEffect transition="in" filter="box(in)">
                                      <p:cBhvr>
                                        <p:cTn id="23" dur="50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9" grpId="0" animBg="1" autoUpdateAnimBg="0"/>
      <p:bldP spid="18440" grpId="0" animBg="1" autoUpdateAnimBg="0"/>
      <p:bldP spid="18443"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Grp="1" noChangeAspect="1" noChangeArrowheads="1"/>
          </p:cNvPicPr>
          <p:nvPr>
            <p:ph idx="1"/>
          </p:nvPr>
        </p:nvPicPr>
        <p:blipFill>
          <a:blip r:embed="rId2"/>
          <a:srcRect/>
          <a:stretch>
            <a:fillRect/>
          </a:stretch>
        </p:blipFill>
        <p:spPr bwMode="auto">
          <a:xfrm>
            <a:off x="1142976" y="857232"/>
            <a:ext cx="6643734" cy="5000660"/>
          </a:xfrm>
          <a:prstGeom prst="rect">
            <a:avLst/>
          </a:prstGeom>
          <a:noFill/>
          <a:ln w="9525" cmpd="sng">
            <a:noFill/>
            <a:miter lim="800000"/>
            <a:headEnd/>
            <a:tailEnd/>
          </a:ln>
          <a:effectLst/>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410" name="图片 11" descr="2-3-P15中国温度带.jpg"/>
          <p:cNvPicPr>
            <a:picLocks noChangeAspect="1"/>
          </p:cNvPicPr>
          <p:nvPr/>
        </p:nvPicPr>
        <p:blipFill>
          <a:blip r:embed="rId2"/>
          <a:srcRect/>
          <a:stretch>
            <a:fillRect/>
          </a:stretch>
        </p:blipFill>
        <p:spPr bwMode="auto">
          <a:xfrm>
            <a:off x="755650" y="455613"/>
            <a:ext cx="7777163" cy="6165850"/>
          </a:xfrm>
          <a:prstGeom prst="rect">
            <a:avLst/>
          </a:prstGeom>
          <a:noFill/>
          <a:ln w="9525">
            <a:noFill/>
            <a:miter lim="800000"/>
            <a:headEnd/>
            <a:tailEnd/>
          </a:ln>
        </p:spPr>
      </p:pic>
      <p:sp>
        <p:nvSpPr>
          <p:cNvPr id="17411" name="Text Box 3"/>
          <p:cNvSpPr txBox="1">
            <a:spLocks noChangeArrowheads="1"/>
          </p:cNvSpPr>
          <p:nvPr/>
        </p:nvSpPr>
        <p:spPr bwMode="auto">
          <a:xfrm>
            <a:off x="3259138" y="539750"/>
            <a:ext cx="2968625" cy="585788"/>
          </a:xfrm>
          <a:prstGeom prst="rect">
            <a:avLst/>
          </a:prstGeom>
          <a:noFill/>
          <a:ln w="9525">
            <a:noFill/>
            <a:miter lim="800000"/>
            <a:headEnd/>
            <a:tailEnd/>
          </a:ln>
        </p:spPr>
        <p:txBody>
          <a:bodyPr>
            <a:spAutoFit/>
          </a:bodyPr>
          <a:lstStyle/>
          <a:p>
            <a:pPr>
              <a:spcBef>
                <a:spcPct val="50000"/>
              </a:spcBef>
            </a:pPr>
            <a:r>
              <a:rPr lang="zh-CN" sz="3200" b="1">
                <a:latin typeface="Times New Roman" pitchFamily="18" charset="0"/>
                <a:ea typeface="黑体" pitchFamily="2" charset="-122"/>
              </a:rPr>
              <a:t>中国的温度带 </a:t>
            </a:r>
          </a:p>
        </p:txBody>
      </p:sp>
      <p:grpSp>
        <p:nvGrpSpPr>
          <p:cNvPr id="2" name="Group 4"/>
          <p:cNvGrpSpPr>
            <a:grpSpLocks/>
          </p:cNvGrpSpPr>
          <p:nvPr/>
        </p:nvGrpSpPr>
        <p:grpSpPr bwMode="auto">
          <a:xfrm>
            <a:off x="5484813" y="1773238"/>
            <a:ext cx="2182812" cy="1584325"/>
            <a:chOff x="1271" y="-998"/>
            <a:chExt cx="1375" cy="998"/>
          </a:xfrm>
        </p:grpSpPr>
        <p:sp>
          <p:nvSpPr>
            <p:cNvPr id="17418" name="Text Box 5"/>
            <p:cNvSpPr txBox="1">
              <a:spLocks noChangeArrowheads="1"/>
            </p:cNvSpPr>
            <p:nvPr/>
          </p:nvSpPr>
          <p:spPr bwMode="auto">
            <a:xfrm>
              <a:off x="1271" y="-998"/>
              <a:ext cx="1375" cy="446"/>
            </a:xfrm>
            <a:prstGeom prst="rect">
              <a:avLst/>
            </a:prstGeom>
            <a:gradFill rotWithShape="0">
              <a:gsLst>
                <a:gs pos="0">
                  <a:srgbClr val="FFCCFF"/>
                </a:gs>
                <a:gs pos="50000">
                  <a:srgbClr val="FF9999"/>
                </a:gs>
                <a:gs pos="100000">
                  <a:srgbClr val="FFCCFF"/>
                </a:gs>
              </a:gsLst>
              <a:lin ang="5400000" scaled="1"/>
            </a:gradFill>
            <a:ln w="38100">
              <a:solidFill>
                <a:srgbClr val="FF00FF"/>
              </a:solidFill>
              <a:miter lim="800000"/>
              <a:headEnd/>
              <a:tailEnd/>
            </a:ln>
          </p:spPr>
          <p:txBody>
            <a:bodyPr>
              <a:spAutoFit/>
            </a:bodyPr>
            <a:lstStyle/>
            <a:p>
              <a:pPr algn="ctr">
                <a:spcBef>
                  <a:spcPct val="50000"/>
                </a:spcBef>
              </a:pPr>
              <a:r>
                <a:rPr lang="zh-CN" sz="4000" b="1">
                  <a:latin typeface="Times New Roman" pitchFamily="18" charset="0"/>
                  <a:ea typeface="黑体" pitchFamily="2" charset="-122"/>
                </a:rPr>
                <a:t>暖温带</a:t>
              </a:r>
            </a:p>
          </p:txBody>
        </p:sp>
        <p:sp>
          <p:nvSpPr>
            <p:cNvPr id="17419" name="Line 6"/>
            <p:cNvSpPr>
              <a:spLocks noChangeShapeType="1"/>
            </p:cNvSpPr>
            <p:nvPr/>
          </p:nvSpPr>
          <p:spPr bwMode="auto">
            <a:xfrm flipH="1">
              <a:off x="1440" y="-544"/>
              <a:ext cx="466" cy="544"/>
            </a:xfrm>
            <a:prstGeom prst="line">
              <a:avLst/>
            </a:prstGeom>
            <a:noFill/>
            <a:ln w="38100">
              <a:solidFill>
                <a:srgbClr val="FF00FF"/>
              </a:solidFill>
              <a:round/>
              <a:headEnd/>
              <a:tailEnd type="triangle" w="med" len="med"/>
            </a:ln>
          </p:spPr>
          <p:txBody>
            <a:bodyPr wrap="none"/>
            <a:lstStyle/>
            <a:p>
              <a:endParaRPr lang="zh-CN" altLang="en-US"/>
            </a:p>
          </p:txBody>
        </p:sp>
      </p:grpSp>
      <p:sp>
        <p:nvSpPr>
          <p:cNvPr id="19463" name="Text Box 7"/>
          <p:cNvSpPr txBox="1">
            <a:spLocks noChangeArrowheads="1"/>
          </p:cNvSpPr>
          <p:nvPr/>
        </p:nvSpPr>
        <p:spPr bwMode="auto">
          <a:xfrm>
            <a:off x="360363" y="4581525"/>
            <a:ext cx="4643437" cy="1481138"/>
          </a:xfrm>
          <a:prstGeom prst="rect">
            <a:avLst/>
          </a:prstGeom>
          <a:gradFill rotWithShape="0">
            <a:gsLst>
              <a:gs pos="0">
                <a:srgbClr val="FFCCCC"/>
              </a:gs>
              <a:gs pos="50000">
                <a:srgbClr val="FF99CC"/>
              </a:gs>
              <a:gs pos="100000">
                <a:srgbClr val="FFCCCC"/>
              </a:gs>
            </a:gsLst>
            <a:lin ang="5400000" scaled="1"/>
          </a:gradFill>
          <a:ln w="9525">
            <a:solidFill>
              <a:srgbClr val="FF0066"/>
            </a:solidFill>
            <a:miter lim="800000"/>
            <a:headEnd/>
            <a:tailEnd/>
          </a:ln>
        </p:spPr>
        <p:txBody>
          <a:bodyPr anchor="ctr" anchorCtr="1"/>
          <a:lstStyle/>
          <a:p>
            <a:pPr algn="ctr">
              <a:lnSpc>
                <a:spcPts val="4000"/>
              </a:lnSpc>
              <a:spcBef>
                <a:spcPct val="20000"/>
              </a:spcBef>
              <a:buClr>
                <a:schemeClr val="tx1"/>
              </a:buClr>
              <a:buSzPct val="75000"/>
              <a:buFont typeface="Wingdings" pitchFamily="2" charset="2"/>
              <a:buNone/>
            </a:pPr>
            <a:r>
              <a:rPr lang="zh-CN" sz="4800" b="1">
                <a:solidFill>
                  <a:srgbClr val="FF3300"/>
                </a:solidFill>
                <a:latin typeface="隶书" pitchFamily="49" charset="-122"/>
                <a:ea typeface="隶书" pitchFamily="49" charset="-122"/>
              </a:rPr>
              <a:t>活动积温</a:t>
            </a:r>
          </a:p>
          <a:p>
            <a:pPr algn="ctr">
              <a:lnSpc>
                <a:spcPts val="4000"/>
              </a:lnSpc>
              <a:spcBef>
                <a:spcPct val="20000"/>
              </a:spcBef>
              <a:buClr>
                <a:schemeClr val="tx1"/>
              </a:buClr>
              <a:buSzPct val="75000"/>
              <a:buFont typeface="Wingdings" pitchFamily="2" charset="2"/>
              <a:buNone/>
            </a:pPr>
            <a:r>
              <a:rPr lang="zh-CN" altLang="zh-CN" sz="4800" b="1">
                <a:latin typeface="隶书" pitchFamily="49" charset="-122"/>
                <a:ea typeface="隶书" pitchFamily="49" charset="-122"/>
              </a:rPr>
              <a:t>3400</a:t>
            </a:r>
            <a:r>
              <a:rPr lang="en-US" altLang="zh-CN" sz="4800" b="1">
                <a:latin typeface="隶书" pitchFamily="49" charset="-122"/>
                <a:ea typeface="隶书" pitchFamily="49" charset="-122"/>
              </a:rPr>
              <a:t>—</a:t>
            </a:r>
            <a:r>
              <a:rPr lang="zh-CN" altLang="zh-CN" sz="4800" b="1">
                <a:latin typeface="隶书" pitchFamily="49" charset="-122"/>
                <a:ea typeface="隶书" pitchFamily="49" charset="-122"/>
              </a:rPr>
              <a:t>4500℃</a:t>
            </a:r>
          </a:p>
        </p:txBody>
      </p:sp>
      <p:sp>
        <p:nvSpPr>
          <p:cNvPr id="19464" name="Text Box 8"/>
          <p:cNvSpPr txBox="1">
            <a:spLocks noChangeArrowheads="1"/>
          </p:cNvSpPr>
          <p:nvPr/>
        </p:nvSpPr>
        <p:spPr bwMode="auto">
          <a:xfrm>
            <a:off x="360363" y="1557338"/>
            <a:ext cx="3635375" cy="2216150"/>
          </a:xfrm>
          <a:prstGeom prst="rect">
            <a:avLst/>
          </a:prstGeom>
          <a:gradFill rotWithShape="0">
            <a:gsLst>
              <a:gs pos="0">
                <a:srgbClr val="FFCCCC"/>
              </a:gs>
              <a:gs pos="50000">
                <a:srgbClr val="FF99CC"/>
              </a:gs>
              <a:gs pos="100000">
                <a:srgbClr val="FFCCCC"/>
              </a:gs>
            </a:gsLst>
            <a:lin ang="5400000" scaled="1"/>
          </a:gradFill>
          <a:ln w="9525">
            <a:solidFill>
              <a:srgbClr val="FF0066"/>
            </a:solidFill>
            <a:miter lim="800000"/>
            <a:headEnd/>
            <a:tailEnd/>
          </a:ln>
        </p:spPr>
        <p:txBody>
          <a:bodyPr lIns="0" tIns="0" rIns="0" bIns="0" anchor="ctr" anchorCtr="1"/>
          <a:lstStyle/>
          <a:p>
            <a:pPr>
              <a:spcBef>
                <a:spcPct val="20000"/>
              </a:spcBef>
              <a:buClr>
                <a:schemeClr val="tx1"/>
              </a:buClr>
              <a:buSzPct val="75000"/>
              <a:buFont typeface="Wingdings" pitchFamily="2" charset="2"/>
              <a:buNone/>
            </a:pPr>
            <a:r>
              <a:rPr lang="zh-CN" sz="4800" b="1">
                <a:solidFill>
                  <a:schemeClr val="accent2"/>
                </a:solidFill>
                <a:latin typeface="隶书" pitchFamily="49" charset="-122"/>
                <a:ea typeface="隶书" pitchFamily="49" charset="-122"/>
              </a:rPr>
              <a:t>作物熟制</a:t>
            </a:r>
            <a:r>
              <a:rPr lang="zh-CN" sz="4800" b="1">
                <a:latin typeface="隶书" pitchFamily="49" charset="-122"/>
                <a:ea typeface="隶书" pitchFamily="49" charset="-122"/>
              </a:rPr>
              <a:t>两年三熟或一年两熟。</a:t>
            </a:r>
            <a:endParaRPr lang="zh-CN" sz="4800" b="1">
              <a:solidFill>
                <a:srgbClr val="FF6600"/>
              </a:solidFill>
              <a:latin typeface="隶书" pitchFamily="49" charset="-122"/>
              <a:ea typeface="隶书" pitchFamily="49" charset="-122"/>
            </a:endParaRPr>
          </a:p>
        </p:txBody>
      </p:sp>
      <p:sp>
        <p:nvSpPr>
          <p:cNvPr id="17415" name="Text Box 9"/>
          <p:cNvSpPr txBox="1">
            <a:spLocks noChangeArrowheads="1"/>
          </p:cNvSpPr>
          <p:nvPr/>
        </p:nvSpPr>
        <p:spPr bwMode="auto">
          <a:xfrm>
            <a:off x="1752600" y="2971800"/>
            <a:ext cx="1981200" cy="457200"/>
          </a:xfrm>
          <a:prstGeom prst="rect">
            <a:avLst/>
          </a:prstGeom>
          <a:noFill/>
          <a:ln w="9525">
            <a:noFill/>
            <a:miter lim="800000"/>
            <a:headEnd/>
            <a:tailEnd/>
          </a:ln>
        </p:spPr>
        <p:txBody>
          <a:bodyPr>
            <a:spAutoFit/>
          </a:bodyPr>
          <a:lstStyle/>
          <a:p>
            <a:pPr>
              <a:spcBef>
                <a:spcPct val="50000"/>
              </a:spcBef>
            </a:pPr>
            <a:endParaRPr lang="zh-CN" altLang="zh-CN" sz="2400">
              <a:latin typeface="Times New Roman" pitchFamily="18" charset="0"/>
            </a:endParaRPr>
          </a:p>
        </p:txBody>
      </p:sp>
      <p:sp>
        <p:nvSpPr>
          <p:cNvPr id="19466" name="AutoShape 10"/>
          <p:cNvSpPr>
            <a:spLocks noChangeArrowheads="1"/>
          </p:cNvSpPr>
          <p:nvPr/>
        </p:nvSpPr>
        <p:spPr bwMode="auto">
          <a:xfrm>
            <a:off x="5791200" y="4049713"/>
            <a:ext cx="2813050" cy="2116137"/>
          </a:xfrm>
          <a:prstGeom prst="cloudCallout">
            <a:avLst>
              <a:gd name="adj1" fmla="val -51148"/>
              <a:gd name="adj2" fmla="val -75157"/>
            </a:avLst>
          </a:prstGeom>
          <a:gradFill rotWithShape="1">
            <a:gsLst>
              <a:gs pos="0">
                <a:schemeClr val="bg1"/>
              </a:gs>
              <a:gs pos="50000">
                <a:srgbClr val="66FFFF"/>
              </a:gs>
              <a:gs pos="100000">
                <a:schemeClr val="bg1"/>
              </a:gs>
            </a:gsLst>
            <a:lin ang="2700000" scaled="1"/>
          </a:gradFill>
          <a:ln w="9525" cmpd="sng">
            <a:solidFill>
              <a:schemeClr val="tx1"/>
            </a:solidFill>
            <a:round/>
            <a:headEnd/>
            <a:tailEnd/>
          </a:ln>
          <a:effectLst/>
        </p:spPr>
        <p:txBody>
          <a:bodyPr lIns="0" tIns="0" rIns="0" bIns="0" anchor="ctr" anchorCtr="1"/>
          <a:lstStyle/>
          <a:p>
            <a:pPr>
              <a:defRPr/>
            </a:pPr>
            <a:r>
              <a:rPr lang="zh-CN" sz="2800" b="1" dirty="0">
                <a:latin typeface="Arial" pitchFamily="34" charset="0"/>
                <a:ea typeface="黑体" pitchFamily="2" charset="-122"/>
              </a:rPr>
              <a:t>你知道这里的</a:t>
            </a:r>
            <a:r>
              <a:rPr lang="zh-CN" altLang="en-US" sz="2800" b="1" dirty="0">
                <a:latin typeface="Arial" pitchFamily="34" charset="0"/>
                <a:ea typeface="黑体" pitchFamily="2" charset="-122"/>
              </a:rPr>
              <a:t>农</a:t>
            </a:r>
            <a:r>
              <a:rPr lang="zh-CN" sz="2800" b="1" dirty="0">
                <a:latin typeface="Arial" pitchFamily="34" charset="0"/>
                <a:ea typeface="黑体" pitchFamily="2" charset="-122"/>
              </a:rPr>
              <a:t>作物一年几熟吗</a:t>
            </a:r>
            <a:r>
              <a:rPr lang="zh-CN" sz="2800" dirty="0">
                <a:latin typeface="Arial" pitchFamily="34" charset="0"/>
                <a:ea typeface="黑体" pitchFamily="2" charset="-122"/>
              </a:rPr>
              <a:t>？</a:t>
            </a:r>
          </a:p>
        </p:txBody>
      </p:sp>
      <p:sp>
        <p:nvSpPr>
          <p:cNvPr id="17417" name="Text Box 11"/>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9463"/>
                                        </p:tgtEl>
                                        <p:attrNameLst>
                                          <p:attrName>style.visibility</p:attrName>
                                        </p:attrNameLst>
                                      </p:cBhvr>
                                      <p:to>
                                        <p:strVal val="visible"/>
                                      </p:to>
                                    </p:set>
                                    <p:animEffect transition="in" filter="wipe(down)">
                                      <p:cBhvr>
                                        <p:cTn id="12" dur="500"/>
                                        <p:tgtEl>
                                          <p:spTgt spid="194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9466"/>
                                        </p:tgtEl>
                                        <p:attrNameLst>
                                          <p:attrName>style.visibility</p:attrName>
                                        </p:attrNameLst>
                                      </p:cBhvr>
                                      <p:to>
                                        <p:strVal val="visible"/>
                                      </p:to>
                                    </p:set>
                                    <p:animEffect transition="in" filter="wipe(down)">
                                      <p:cBhvr>
                                        <p:cTn id="17" dur="500"/>
                                        <p:tgtEl>
                                          <p:spTgt spid="1946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9464"/>
                                        </p:tgtEl>
                                        <p:attrNameLst>
                                          <p:attrName>style.visibility</p:attrName>
                                        </p:attrNameLst>
                                      </p:cBhvr>
                                      <p:to>
                                        <p:strVal val="visible"/>
                                      </p:to>
                                    </p:set>
                                    <p:animEffect transition="in" filter="checkerboard(across)">
                                      <p:cBhvr>
                                        <p:cTn id="22" dur="500"/>
                                        <p:tgtEl>
                                          <p:spTgt spid="19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animBg="1" autoUpdateAnimBg="0"/>
      <p:bldP spid="19464" grpId="0" animBg="1" autoUpdateAnimBg="0"/>
      <p:bldP spid="19466"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434" name="图片 12" descr="2-3-P15中国温度带.jpg"/>
          <p:cNvPicPr>
            <a:picLocks noChangeAspect="1"/>
          </p:cNvPicPr>
          <p:nvPr/>
        </p:nvPicPr>
        <p:blipFill>
          <a:blip r:embed="rId2"/>
          <a:srcRect/>
          <a:stretch>
            <a:fillRect/>
          </a:stretch>
        </p:blipFill>
        <p:spPr bwMode="auto">
          <a:xfrm>
            <a:off x="755650" y="455613"/>
            <a:ext cx="7777163" cy="6165850"/>
          </a:xfrm>
          <a:prstGeom prst="rect">
            <a:avLst/>
          </a:prstGeom>
          <a:noFill/>
          <a:ln w="9525">
            <a:noFill/>
            <a:miter lim="800000"/>
            <a:headEnd/>
            <a:tailEnd/>
          </a:ln>
        </p:spPr>
      </p:pic>
      <p:sp>
        <p:nvSpPr>
          <p:cNvPr id="18435" name="Text Box 3"/>
          <p:cNvSpPr txBox="1">
            <a:spLocks noChangeArrowheads="1"/>
          </p:cNvSpPr>
          <p:nvPr/>
        </p:nvSpPr>
        <p:spPr bwMode="auto">
          <a:xfrm>
            <a:off x="3259138" y="539750"/>
            <a:ext cx="2968625" cy="585788"/>
          </a:xfrm>
          <a:prstGeom prst="rect">
            <a:avLst/>
          </a:prstGeom>
          <a:noFill/>
          <a:ln w="9525">
            <a:noFill/>
            <a:miter lim="800000"/>
            <a:headEnd/>
            <a:tailEnd/>
          </a:ln>
        </p:spPr>
        <p:txBody>
          <a:bodyPr>
            <a:spAutoFit/>
          </a:bodyPr>
          <a:lstStyle/>
          <a:p>
            <a:pPr>
              <a:spcBef>
                <a:spcPct val="50000"/>
              </a:spcBef>
            </a:pPr>
            <a:r>
              <a:rPr lang="zh-CN" sz="3200" b="1">
                <a:latin typeface="Times New Roman" pitchFamily="18" charset="0"/>
                <a:ea typeface="黑体" pitchFamily="2" charset="-122"/>
              </a:rPr>
              <a:t>中国的温度带 </a:t>
            </a:r>
          </a:p>
        </p:txBody>
      </p:sp>
      <p:sp>
        <p:nvSpPr>
          <p:cNvPr id="18436" name="Text Box 5"/>
          <p:cNvSpPr txBox="1">
            <a:spLocks noChangeArrowheads="1"/>
          </p:cNvSpPr>
          <p:nvPr/>
        </p:nvSpPr>
        <p:spPr bwMode="auto">
          <a:xfrm>
            <a:off x="2590800" y="2438400"/>
            <a:ext cx="2819400" cy="457200"/>
          </a:xfrm>
          <a:prstGeom prst="rect">
            <a:avLst/>
          </a:prstGeom>
          <a:noFill/>
          <a:ln w="9525">
            <a:noFill/>
            <a:miter lim="800000"/>
            <a:headEnd/>
            <a:tailEnd/>
          </a:ln>
        </p:spPr>
        <p:txBody>
          <a:bodyPr>
            <a:spAutoFit/>
          </a:bodyPr>
          <a:lstStyle/>
          <a:p>
            <a:pPr>
              <a:spcBef>
                <a:spcPct val="50000"/>
              </a:spcBef>
            </a:pPr>
            <a:endParaRPr lang="zh-CN" altLang="zh-CN" sz="2400">
              <a:latin typeface="Times New Roman" pitchFamily="18" charset="0"/>
            </a:endParaRPr>
          </a:p>
        </p:txBody>
      </p:sp>
      <p:grpSp>
        <p:nvGrpSpPr>
          <p:cNvPr id="2" name="Group 6"/>
          <p:cNvGrpSpPr>
            <a:grpSpLocks/>
          </p:cNvGrpSpPr>
          <p:nvPr/>
        </p:nvGrpSpPr>
        <p:grpSpPr bwMode="auto">
          <a:xfrm>
            <a:off x="2620963" y="3001963"/>
            <a:ext cx="3535362" cy="2155825"/>
            <a:chOff x="845" y="130"/>
            <a:chExt cx="2227" cy="1358"/>
          </a:xfrm>
        </p:grpSpPr>
        <p:sp>
          <p:nvSpPr>
            <p:cNvPr id="18443" name="Text Box 7"/>
            <p:cNvSpPr txBox="1">
              <a:spLocks noChangeArrowheads="1"/>
            </p:cNvSpPr>
            <p:nvPr/>
          </p:nvSpPr>
          <p:spPr bwMode="auto">
            <a:xfrm>
              <a:off x="845" y="130"/>
              <a:ext cx="1249" cy="446"/>
            </a:xfrm>
            <a:prstGeom prst="rect">
              <a:avLst/>
            </a:prstGeom>
            <a:gradFill rotWithShape="0">
              <a:gsLst>
                <a:gs pos="0">
                  <a:srgbClr val="FF9900"/>
                </a:gs>
                <a:gs pos="50000">
                  <a:srgbClr val="FFFF99"/>
                </a:gs>
                <a:gs pos="100000">
                  <a:srgbClr val="FF9900"/>
                </a:gs>
              </a:gsLst>
              <a:lin ang="5400000" scaled="1"/>
            </a:gradFill>
            <a:ln w="38100">
              <a:solidFill>
                <a:srgbClr val="FF0066"/>
              </a:solidFill>
              <a:miter lim="800000"/>
              <a:headEnd/>
              <a:tailEnd/>
            </a:ln>
          </p:spPr>
          <p:txBody>
            <a:bodyPr>
              <a:spAutoFit/>
            </a:bodyPr>
            <a:lstStyle/>
            <a:p>
              <a:pPr>
                <a:spcBef>
                  <a:spcPct val="50000"/>
                </a:spcBef>
              </a:pPr>
              <a:r>
                <a:rPr lang="zh-CN" sz="4000" b="1">
                  <a:latin typeface="Times New Roman" pitchFamily="18" charset="0"/>
                  <a:ea typeface="黑体" pitchFamily="2" charset="-122"/>
                </a:rPr>
                <a:t>亚热带</a:t>
              </a:r>
            </a:p>
          </p:txBody>
        </p:sp>
        <p:sp>
          <p:nvSpPr>
            <p:cNvPr id="18444" name="Line 8"/>
            <p:cNvSpPr>
              <a:spLocks noChangeShapeType="1"/>
            </p:cNvSpPr>
            <p:nvPr/>
          </p:nvSpPr>
          <p:spPr bwMode="auto">
            <a:xfrm>
              <a:off x="1776" y="528"/>
              <a:ext cx="1296" cy="960"/>
            </a:xfrm>
            <a:prstGeom prst="line">
              <a:avLst/>
            </a:prstGeom>
            <a:noFill/>
            <a:ln w="57150">
              <a:solidFill>
                <a:srgbClr val="FF0066"/>
              </a:solidFill>
              <a:round/>
              <a:headEnd/>
              <a:tailEnd type="triangle" w="med" len="med"/>
            </a:ln>
          </p:spPr>
          <p:txBody>
            <a:bodyPr wrap="none"/>
            <a:lstStyle/>
            <a:p>
              <a:endParaRPr lang="zh-CN" altLang="en-US"/>
            </a:p>
          </p:txBody>
        </p:sp>
      </p:grpSp>
      <p:sp>
        <p:nvSpPr>
          <p:cNvPr id="18438" name="Text Box 9"/>
          <p:cNvSpPr txBox="1">
            <a:spLocks noChangeArrowheads="1"/>
          </p:cNvSpPr>
          <p:nvPr/>
        </p:nvSpPr>
        <p:spPr bwMode="auto">
          <a:xfrm>
            <a:off x="1752600" y="2971800"/>
            <a:ext cx="1981200" cy="457200"/>
          </a:xfrm>
          <a:prstGeom prst="rect">
            <a:avLst/>
          </a:prstGeom>
          <a:noFill/>
          <a:ln w="9525">
            <a:noFill/>
            <a:miter lim="800000"/>
            <a:headEnd/>
            <a:tailEnd/>
          </a:ln>
        </p:spPr>
        <p:txBody>
          <a:bodyPr>
            <a:spAutoFit/>
          </a:bodyPr>
          <a:lstStyle/>
          <a:p>
            <a:pPr>
              <a:spcBef>
                <a:spcPct val="50000"/>
              </a:spcBef>
            </a:pPr>
            <a:endParaRPr lang="zh-CN" altLang="zh-CN" sz="2400">
              <a:latin typeface="Times New Roman" pitchFamily="18" charset="0"/>
            </a:endParaRPr>
          </a:p>
        </p:txBody>
      </p:sp>
      <p:sp>
        <p:nvSpPr>
          <p:cNvPr id="20490" name="Text Box 10"/>
          <p:cNvSpPr txBox="1">
            <a:spLocks noChangeArrowheads="1"/>
          </p:cNvSpPr>
          <p:nvPr/>
        </p:nvSpPr>
        <p:spPr bwMode="auto">
          <a:xfrm>
            <a:off x="4152900" y="1279525"/>
            <a:ext cx="4522788" cy="1501775"/>
          </a:xfrm>
          <a:prstGeom prst="rect">
            <a:avLst/>
          </a:prstGeom>
          <a:gradFill rotWithShape="0">
            <a:gsLst>
              <a:gs pos="0">
                <a:srgbClr val="FF9900"/>
              </a:gs>
              <a:gs pos="50000">
                <a:srgbClr val="FFFF99"/>
              </a:gs>
              <a:gs pos="100000">
                <a:srgbClr val="FF9900"/>
              </a:gs>
            </a:gsLst>
            <a:lin ang="5400000" scaled="1"/>
          </a:gradFill>
          <a:ln w="9525">
            <a:solidFill>
              <a:srgbClr val="FF6600"/>
            </a:solidFill>
            <a:miter lim="800000"/>
            <a:headEnd/>
            <a:tailEnd/>
          </a:ln>
        </p:spPr>
        <p:txBody>
          <a:bodyPr anchor="ctr" anchorCtr="1"/>
          <a:lstStyle/>
          <a:p>
            <a:pPr algn="ctr">
              <a:lnSpc>
                <a:spcPts val="4000"/>
              </a:lnSpc>
              <a:spcBef>
                <a:spcPct val="20000"/>
              </a:spcBef>
              <a:buClr>
                <a:schemeClr val="tx1"/>
              </a:buClr>
              <a:buSzPct val="75000"/>
              <a:buFont typeface="Wingdings" pitchFamily="2" charset="2"/>
              <a:buNone/>
            </a:pPr>
            <a:r>
              <a:rPr lang="zh-CN" sz="4800" b="1">
                <a:solidFill>
                  <a:srgbClr val="FF0000"/>
                </a:solidFill>
                <a:latin typeface="隶书" pitchFamily="49" charset="-122"/>
                <a:ea typeface="隶书" pitchFamily="49" charset="-122"/>
              </a:rPr>
              <a:t>活动积温</a:t>
            </a:r>
          </a:p>
          <a:p>
            <a:pPr algn="ctr">
              <a:lnSpc>
                <a:spcPts val="4000"/>
              </a:lnSpc>
              <a:spcBef>
                <a:spcPct val="20000"/>
              </a:spcBef>
              <a:buClr>
                <a:schemeClr val="tx1"/>
              </a:buClr>
              <a:buSzPct val="75000"/>
              <a:buFont typeface="Wingdings" pitchFamily="2" charset="2"/>
              <a:buNone/>
            </a:pPr>
            <a:r>
              <a:rPr lang="zh-CN" altLang="zh-CN" sz="4800" b="1">
                <a:latin typeface="隶书" pitchFamily="49" charset="-122"/>
                <a:ea typeface="隶书" pitchFamily="49" charset="-122"/>
              </a:rPr>
              <a:t>4500</a:t>
            </a:r>
            <a:r>
              <a:rPr lang="en-US" altLang="zh-CN" sz="4800" b="1">
                <a:latin typeface="隶书" pitchFamily="49" charset="-122"/>
                <a:ea typeface="隶书" pitchFamily="49" charset="-122"/>
              </a:rPr>
              <a:t>—</a:t>
            </a:r>
            <a:r>
              <a:rPr lang="zh-CN" altLang="zh-CN" sz="4800" b="1">
                <a:latin typeface="隶书" pitchFamily="49" charset="-122"/>
                <a:ea typeface="隶书" pitchFamily="49" charset="-122"/>
              </a:rPr>
              <a:t>8000℃</a:t>
            </a:r>
          </a:p>
        </p:txBody>
      </p:sp>
      <p:sp>
        <p:nvSpPr>
          <p:cNvPr id="20491" name="Text Box 11"/>
          <p:cNvSpPr txBox="1">
            <a:spLocks noChangeArrowheads="1"/>
          </p:cNvSpPr>
          <p:nvPr/>
        </p:nvSpPr>
        <p:spPr bwMode="auto">
          <a:xfrm>
            <a:off x="250825" y="4221163"/>
            <a:ext cx="3924300" cy="1570037"/>
          </a:xfrm>
          <a:prstGeom prst="rect">
            <a:avLst/>
          </a:prstGeom>
          <a:gradFill rotWithShape="0">
            <a:gsLst>
              <a:gs pos="0">
                <a:srgbClr val="FF9900"/>
              </a:gs>
              <a:gs pos="50000">
                <a:srgbClr val="FFFF99"/>
              </a:gs>
              <a:gs pos="100000">
                <a:srgbClr val="FF9900"/>
              </a:gs>
            </a:gsLst>
            <a:lin ang="5400000" scaled="1"/>
          </a:gradFill>
          <a:ln w="9525">
            <a:solidFill>
              <a:srgbClr val="FF6600"/>
            </a:solidFill>
            <a:miter lim="800000"/>
            <a:headEnd/>
            <a:tailEnd/>
          </a:ln>
        </p:spPr>
        <p:txBody>
          <a:bodyPr>
            <a:spAutoFit/>
          </a:bodyPr>
          <a:lstStyle/>
          <a:p>
            <a:pPr>
              <a:spcBef>
                <a:spcPct val="20000"/>
              </a:spcBef>
              <a:buClr>
                <a:schemeClr val="tx1"/>
              </a:buClr>
              <a:buSzPct val="75000"/>
              <a:buFont typeface="Wingdings" pitchFamily="2" charset="2"/>
              <a:buNone/>
            </a:pPr>
            <a:r>
              <a:rPr lang="zh-CN" sz="4800" b="1">
                <a:solidFill>
                  <a:srgbClr val="00CC00"/>
                </a:solidFill>
                <a:latin typeface="隶书" pitchFamily="49" charset="-122"/>
                <a:ea typeface="隶书" pitchFamily="49" charset="-122"/>
              </a:rPr>
              <a:t>作物熟制</a:t>
            </a:r>
            <a:r>
              <a:rPr lang="zh-CN" sz="4800" b="1">
                <a:latin typeface="隶书" pitchFamily="49" charset="-122"/>
                <a:ea typeface="隶书" pitchFamily="49" charset="-122"/>
              </a:rPr>
              <a:t>一年两熟到三熟</a:t>
            </a:r>
          </a:p>
        </p:txBody>
      </p:sp>
      <p:sp>
        <p:nvSpPr>
          <p:cNvPr id="20492" name="AutoShape 12"/>
          <p:cNvSpPr>
            <a:spLocks noChangeArrowheads="1"/>
          </p:cNvSpPr>
          <p:nvPr/>
        </p:nvSpPr>
        <p:spPr bwMode="auto">
          <a:xfrm>
            <a:off x="5867400" y="2924175"/>
            <a:ext cx="3025775" cy="1657350"/>
          </a:xfrm>
          <a:prstGeom prst="cloudCallout">
            <a:avLst>
              <a:gd name="adj1" fmla="val -47429"/>
              <a:gd name="adj2" fmla="val 75648"/>
            </a:avLst>
          </a:prstGeom>
          <a:gradFill rotWithShape="1">
            <a:gsLst>
              <a:gs pos="0">
                <a:schemeClr val="bg1"/>
              </a:gs>
              <a:gs pos="50000">
                <a:srgbClr val="66FFFF"/>
              </a:gs>
              <a:gs pos="100000">
                <a:schemeClr val="bg1"/>
              </a:gs>
            </a:gsLst>
            <a:lin ang="2700000" scaled="1"/>
          </a:gradFill>
          <a:ln w="9525" cmpd="sng">
            <a:solidFill>
              <a:schemeClr val="tx1"/>
            </a:solidFill>
            <a:round/>
            <a:headEnd/>
            <a:tailEnd/>
          </a:ln>
          <a:effectLst/>
        </p:spPr>
        <p:txBody>
          <a:bodyPr lIns="0" tIns="0" rIns="0" bIns="0" anchor="ctr" anchorCtr="1"/>
          <a:lstStyle/>
          <a:p>
            <a:pPr>
              <a:defRPr/>
            </a:pPr>
            <a:r>
              <a:rPr lang="zh-CN" sz="2800" b="1" dirty="0">
                <a:latin typeface="Arial" pitchFamily="34" charset="0"/>
                <a:ea typeface="黑体" pitchFamily="2" charset="-122"/>
              </a:rPr>
              <a:t>你知道这里的</a:t>
            </a:r>
            <a:r>
              <a:rPr lang="zh-CN" altLang="en-US" sz="2800" b="1" dirty="0">
                <a:latin typeface="Arial" pitchFamily="34" charset="0"/>
                <a:ea typeface="黑体" pitchFamily="2" charset="-122"/>
              </a:rPr>
              <a:t>农</a:t>
            </a:r>
            <a:r>
              <a:rPr lang="zh-CN" sz="2800" b="1" dirty="0">
                <a:latin typeface="Arial" pitchFamily="34" charset="0"/>
                <a:ea typeface="黑体" pitchFamily="2" charset="-122"/>
              </a:rPr>
              <a:t>作物一年几熟吗</a:t>
            </a:r>
            <a:r>
              <a:rPr lang="zh-CN" sz="2800" dirty="0">
                <a:latin typeface="Arial" pitchFamily="34" charset="0"/>
                <a:ea typeface="黑体" pitchFamily="2" charset="-122"/>
              </a:rPr>
              <a:t>？</a:t>
            </a:r>
          </a:p>
        </p:txBody>
      </p:sp>
      <p:sp>
        <p:nvSpPr>
          <p:cNvPr id="18442" name="Text Box 13"/>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490"/>
                                        </p:tgtEl>
                                        <p:attrNameLst>
                                          <p:attrName>style.visibility</p:attrName>
                                        </p:attrNameLst>
                                      </p:cBhvr>
                                      <p:to>
                                        <p:strVal val="visible"/>
                                      </p:to>
                                    </p:set>
                                    <p:anim calcmode="lin" valueType="num">
                                      <p:cBhvr additive="base">
                                        <p:cTn id="12" dur="500" fill="hold"/>
                                        <p:tgtEl>
                                          <p:spTgt spid="20490"/>
                                        </p:tgtEl>
                                        <p:attrNameLst>
                                          <p:attrName>ppt_x</p:attrName>
                                        </p:attrNameLst>
                                      </p:cBhvr>
                                      <p:tavLst>
                                        <p:tav tm="0">
                                          <p:val>
                                            <p:strVal val="#ppt_x"/>
                                          </p:val>
                                        </p:tav>
                                        <p:tav tm="100000">
                                          <p:val>
                                            <p:strVal val="#ppt_x"/>
                                          </p:val>
                                        </p:tav>
                                      </p:tavLst>
                                    </p:anim>
                                    <p:anim calcmode="lin" valueType="num">
                                      <p:cBhvr additive="base">
                                        <p:cTn id="13" dur="500" fill="hold"/>
                                        <p:tgtEl>
                                          <p:spTgt spid="2049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0492"/>
                                        </p:tgtEl>
                                        <p:attrNameLst>
                                          <p:attrName>style.visibility</p:attrName>
                                        </p:attrNameLst>
                                      </p:cBhvr>
                                      <p:to>
                                        <p:strVal val="visible"/>
                                      </p:to>
                                    </p:set>
                                    <p:animEffect transition="in" filter="wipe(down)">
                                      <p:cBhvr>
                                        <p:cTn id="18" dur="500"/>
                                        <p:tgtEl>
                                          <p:spTgt spid="20492"/>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20491"/>
                                        </p:tgtEl>
                                        <p:attrNameLst>
                                          <p:attrName>style.visibility</p:attrName>
                                        </p:attrNameLst>
                                      </p:cBhvr>
                                      <p:to>
                                        <p:strVal val="visible"/>
                                      </p:to>
                                    </p:set>
                                    <p:animEffect transition="in" filter="box(in)">
                                      <p:cBhvr>
                                        <p:cTn id="23" dur="500"/>
                                        <p:tgtEl>
                                          <p:spTgt spid="20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0" grpId="0" animBg="1" autoUpdateAnimBg="0"/>
      <p:bldP spid="20491" grpId="0" animBg="1" autoUpdateAnimBg="0"/>
      <p:bldP spid="20492"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458" name="图片 12" descr="2-3-P15中国温度带.jpg"/>
          <p:cNvPicPr>
            <a:picLocks noChangeAspect="1"/>
          </p:cNvPicPr>
          <p:nvPr/>
        </p:nvPicPr>
        <p:blipFill>
          <a:blip r:embed="rId2"/>
          <a:srcRect/>
          <a:stretch>
            <a:fillRect/>
          </a:stretch>
        </p:blipFill>
        <p:spPr bwMode="auto">
          <a:xfrm>
            <a:off x="755650" y="455613"/>
            <a:ext cx="7777163" cy="6165850"/>
          </a:xfrm>
          <a:prstGeom prst="rect">
            <a:avLst/>
          </a:prstGeom>
          <a:noFill/>
          <a:ln w="9525">
            <a:noFill/>
            <a:miter lim="800000"/>
            <a:headEnd/>
            <a:tailEnd/>
          </a:ln>
        </p:spPr>
      </p:pic>
      <p:sp>
        <p:nvSpPr>
          <p:cNvPr id="19459" name="Text Box 3"/>
          <p:cNvSpPr txBox="1">
            <a:spLocks noChangeArrowheads="1"/>
          </p:cNvSpPr>
          <p:nvPr/>
        </p:nvSpPr>
        <p:spPr bwMode="auto">
          <a:xfrm>
            <a:off x="3259138" y="539750"/>
            <a:ext cx="2968625" cy="585788"/>
          </a:xfrm>
          <a:prstGeom prst="rect">
            <a:avLst/>
          </a:prstGeom>
          <a:noFill/>
          <a:ln w="9525">
            <a:noFill/>
            <a:miter lim="800000"/>
            <a:headEnd/>
            <a:tailEnd/>
          </a:ln>
        </p:spPr>
        <p:txBody>
          <a:bodyPr>
            <a:spAutoFit/>
          </a:bodyPr>
          <a:lstStyle/>
          <a:p>
            <a:pPr>
              <a:spcBef>
                <a:spcPct val="50000"/>
              </a:spcBef>
            </a:pPr>
            <a:r>
              <a:rPr lang="zh-CN" sz="3200" b="1">
                <a:latin typeface="Times New Roman" pitchFamily="18" charset="0"/>
                <a:ea typeface="黑体" pitchFamily="2" charset="-122"/>
              </a:rPr>
              <a:t>中国的温度带 </a:t>
            </a:r>
          </a:p>
        </p:txBody>
      </p:sp>
      <p:sp>
        <p:nvSpPr>
          <p:cNvPr id="19460" name="Text Box 5"/>
          <p:cNvSpPr txBox="1">
            <a:spLocks noChangeArrowheads="1"/>
          </p:cNvSpPr>
          <p:nvPr/>
        </p:nvSpPr>
        <p:spPr bwMode="auto">
          <a:xfrm>
            <a:off x="2590800" y="2438400"/>
            <a:ext cx="2819400" cy="457200"/>
          </a:xfrm>
          <a:prstGeom prst="rect">
            <a:avLst/>
          </a:prstGeom>
          <a:noFill/>
          <a:ln w="9525">
            <a:noFill/>
            <a:miter lim="800000"/>
            <a:headEnd/>
            <a:tailEnd/>
          </a:ln>
        </p:spPr>
        <p:txBody>
          <a:bodyPr>
            <a:spAutoFit/>
          </a:bodyPr>
          <a:lstStyle/>
          <a:p>
            <a:pPr>
              <a:spcBef>
                <a:spcPct val="50000"/>
              </a:spcBef>
            </a:pPr>
            <a:endParaRPr lang="zh-CN" altLang="zh-CN" sz="2400">
              <a:latin typeface="Times New Roman" pitchFamily="18" charset="0"/>
            </a:endParaRPr>
          </a:p>
        </p:txBody>
      </p:sp>
      <p:sp>
        <p:nvSpPr>
          <p:cNvPr id="19461" name="Text Box 6"/>
          <p:cNvSpPr txBox="1">
            <a:spLocks noChangeArrowheads="1"/>
          </p:cNvSpPr>
          <p:nvPr/>
        </p:nvSpPr>
        <p:spPr bwMode="auto">
          <a:xfrm>
            <a:off x="1752600" y="2971800"/>
            <a:ext cx="1981200" cy="457200"/>
          </a:xfrm>
          <a:prstGeom prst="rect">
            <a:avLst/>
          </a:prstGeom>
          <a:noFill/>
          <a:ln w="9525">
            <a:noFill/>
            <a:miter lim="800000"/>
            <a:headEnd/>
            <a:tailEnd/>
          </a:ln>
        </p:spPr>
        <p:txBody>
          <a:bodyPr>
            <a:spAutoFit/>
          </a:bodyPr>
          <a:lstStyle/>
          <a:p>
            <a:pPr>
              <a:spcBef>
                <a:spcPct val="50000"/>
              </a:spcBef>
            </a:pPr>
            <a:endParaRPr lang="zh-CN" altLang="zh-CN" sz="2400">
              <a:latin typeface="Times New Roman" pitchFamily="18" charset="0"/>
            </a:endParaRPr>
          </a:p>
        </p:txBody>
      </p:sp>
      <p:grpSp>
        <p:nvGrpSpPr>
          <p:cNvPr id="2" name="Group 7"/>
          <p:cNvGrpSpPr>
            <a:grpSpLocks/>
          </p:cNvGrpSpPr>
          <p:nvPr/>
        </p:nvGrpSpPr>
        <p:grpSpPr bwMode="auto">
          <a:xfrm>
            <a:off x="2843213" y="4214813"/>
            <a:ext cx="2601912" cy="2166937"/>
            <a:chOff x="953" y="1179"/>
            <a:chExt cx="1639" cy="1365"/>
          </a:xfrm>
        </p:grpSpPr>
        <p:sp>
          <p:nvSpPr>
            <p:cNvPr id="19467" name="Text Box 8"/>
            <p:cNvSpPr txBox="1">
              <a:spLocks noChangeArrowheads="1"/>
            </p:cNvSpPr>
            <p:nvPr/>
          </p:nvSpPr>
          <p:spPr bwMode="auto">
            <a:xfrm>
              <a:off x="953" y="1179"/>
              <a:ext cx="960" cy="446"/>
            </a:xfrm>
            <a:prstGeom prst="rect">
              <a:avLst/>
            </a:prstGeom>
            <a:gradFill rotWithShape="0">
              <a:gsLst>
                <a:gs pos="0">
                  <a:srgbClr val="FF3300"/>
                </a:gs>
                <a:gs pos="50000">
                  <a:srgbClr val="FFCCFF"/>
                </a:gs>
                <a:gs pos="100000">
                  <a:srgbClr val="FF3300"/>
                </a:gs>
              </a:gsLst>
              <a:lin ang="5400000" scaled="1"/>
            </a:gradFill>
            <a:ln w="38100">
              <a:solidFill>
                <a:srgbClr val="FF0000"/>
              </a:solidFill>
              <a:miter lim="800000"/>
              <a:headEnd/>
              <a:tailEnd/>
            </a:ln>
          </p:spPr>
          <p:txBody>
            <a:bodyPr>
              <a:spAutoFit/>
            </a:bodyPr>
            <a:lstStyle/>
            <a:p>
              <a:pPr>
                <a:spcBef>
                  <a:spcPct val="50000"/>
                </a:spcBef>
              </a:pPr>
              <a:r>
                <a:rPr lang="zh-CN" sz="4000" b="1">
                  <a:latin typeface="Times New Roman" pitchFamily="18" charset="0"/>
                  <a:ea typeface="黑体" pitchFamily="2" charset="-122"/>
                </a:rPr>
                <a:t>热带</a:t>
              </a:r>
            </a:p>
          </p:txBody>
        </p:sp>
        <p:sp>
          <p:nvSpPr>
            <p:cNvPr id="19468" name="Line 9"/>
            <p:cNvSpPr>
              <a:spLocks noChangeShapeType="1"/>
            </p:cNvSpPr>
            <p:nvPr/>
          </p:nvSpPr>
          <p:spPr bwMode="auto">
            <a:xfrm>
              <a:off x="1724" y="1633"/>
              <a:ext cx="868" cy="911"/>
            </a:xfrm>
            <a:prstGeom prst="line">
              <a:avLst/>
            </a:prstGeom>
            <a:noFill/>
            <a:ln w="57150">
              <a:solidFill>
                <a:srgbClr val="FF0000"/>
              </a:solidFill>
              <a:round/>
              <a:headEnd/>
              <a:tailEnd type="triangle" w="med" len="med"/>
            </a:ln>
          </p:spPr>
          <p:txBody>
            <a:bodyPr wrap="none"/>
            <a:lstStyle/>
            <a:p>
              <a:endParaRPr lang="zh-CN" altLang="en-US"/>
            </a:p>
          </p:txBody>
        </p:sp>
      </p:grpSp>
      <p:sp>
        <p:nvSpPr>
          <p:cNvPr id="21514" name="Text Box 10"/>
          <p:cNvSpPr txBox="1">
            <a:spLocks noChangeArrowheads="1"/>
          </p:cNvSpPr>
          <p:nvPr/>
        </p:nvSpPr>
        <p:spPr bwMode="auto">
          <a:xfrm>
            <a:off x="5257800" y="1557338"/>
            <a:ext cx="3635375" cy="1295400"/>
          </a:xfrm>
          <a:prstGeom prst="rect">
            <a:avLst/>
          </a:prstGeom>
          <a:gradFill rotWithShape="0">
            <a:gsLst>
              <a:gs pos="0">
                <a:srgbClr val="FFCCFF"/>
              </a:gs>
              <a:gs pos="100000">
                <a:srgbClr val="FF0000"/>
              </a:gs>
            </a:gsLst>
            <a:lin ang="5400000" scaled="1"/>
          </a:gradFill>
          <a:ln w="9525">
            <a:solidFill>
              <a:srgbClr val="FF0000"/>
            </a:solidFill>
            <a:miter lim="800000"/>
            <a:headEnd/>
            <a:tailEnd/>
          </a:ln>
        </p:spPr>
        <p:txBody>
          <a:bodyPr/>
          <a:lstStyle/>
          <a:p>
            <a:pPr algn="ctr">
              <a:lnSpc>
                <a:spcPts val="4000"/>
              </a:lnSpc>
              <a:spcBef>
                <a:spcPct val="20000"/>
              </a:spcBef>
              <a:buClr>
                <a:schemeClr val="tx1"/>
              </a:buClr>
              <a:buSzPct val="75000"/>
              <a:buFont typeface="Wingdings" pitchFamily="2" charset="2"/>
              <a:buNone/>
            </a:pPr>
            <a:r>
              <a:rPr lang="zh-CN" sz="4800" b="1">
                <a:solidFill>
                  <a:srgbClr val="FF3300"/>
                </a:solidFill>
                <a:latin typeface="隶书" pitchFamily="49" charset="-122"/>
                <a:ea typeface="隶书" pitchFamily="49" charset="-122"/>
              </a:rPr>
              <a:t>活动积温</a:t>
            </a:r>
          </a:p>
          <a:p>
            <a:pPr algn="ctr">
              <a:lnSpc>
                <a:spcPts val="4000"/>
              </a:lnSpc>
              <a:spcBef>
                <a:spcPct val="20000"/>
              </a:spcBef>
              <a:buClr>
                <a:schemeClr val="tx1"/>
              </a:buClr>
              <a:buSzPct val="75000"/>
              <a:buFont typeface="Wingdings" pitchFamily="2" charset="2"/>
              <a:buNone/>
            </a:pPr>
            <a:r>
              <a:rPr lang="zh-CN" sz="4800" b="1">
                <a:latin typeface="隶书" pitchFamily="49" charset="-122"/>
                <a:ea typeface="隶书" pitchFamily="49" charset="-122"/>
              </a:rPr>
              <a:t>大于</a:t>
            </a:r>
            <a:r>
              <a:rPr lang="zh-CN" altLang="zh-CN" sz="4800" b="1">
                <a:latin typeface="隶书" pitchFamily="49" charset="-122"/>
                <a:ea typeface="隶书" pitchFamily="49" charset="-122"/>
              </a:rPr>
              <a:t>8000℃</a:t>
            </a:r>
          </a:p>
        </p:txBody>
      </p:sp>
      <p:sp>
        <p:nvSpPr>
          <p:cNvPr id="21515" name="Text Box 11"/>
          <p:cNvSpPr txBox="1">
            <a:spLocks noChangeArrowheads="1"/>
          </p:cNvSpPr>
          <p:nvPr/>
        </p:nvSpPr>
        <p:spPr bwMode="auto">
          <a:xfrm>
            <a:off x="431800" y="2003425"/>
            <a:ext cx="2916238" cy="1570038"/>
          </a:xfrm>
          <a:prstGeom prst="rect">
            <a:avLst/>
          </a:prstGeom>
          <a:gradFill rotWithShape="0">
            <a:gsLst>
              <a:gs pos="0">
                <a:srgbClr val="FF0000"/>
              </a:gs>
              <a:gs pos="100000">
                <a:srgbClr val="FFCCFF"/>
              </a:gs>
            </a:gsLst>
            <a:lin ang="5400000" scaled="1"/>
          </a:gradFill>
          <a:ln w="9525">
            <a:solidFill>
              <a:srgbClr val="FF0000"/>
            </a:solidFill>
            <a:miter lim="800000"/>
            <a:headEnd/>
            <a:tailEnd/>
          </a:ln>
        </p:spPr>
        <p:txBody>
          <a:bodyPr anchor="ctr" anchorCtr="1">
            <a:spAutoFit/>
          </a:bodyPr>
          <a:lstStyle/>
          <a:p>
            <a:pPr>
              <a:spcBef>
                <a:spcPct val="20000"/>
              </a:spcBef>
              <a:buClr>
                <a:schemeClr val="tx1"/>
              </a:buClr>
              <a:buSzPct val="75000"/>
              <a:buFont typeface="Wingdings" pitchFamily="2" charset="2"/>
              <a:buNone/>
            </a:pPr>
            <a:r>
              <a:rPr lang="zh-CN" sz="4800" b="1">
                <a:solidFill>
                  <a:schemeClr val="accent2"/>
                </a:solidFill>
                <a:latin typeface="隶书" pitchFamily="49" charset="-122"/>
                <a:ea typeface="隶书" pitchFamily="49" charset="-122"/>
              </a:rPr>
              <a:t>作物熟制</a:t>
            </a:r>
            <a:r>
              <a:rPr lang="zh-CN" sz="4800" b="1">
                <a:latin typeface="隶书" pitchFamily="49" charset="-122"/>
                <a:ea typeface="隶书" pitchFamily="49" charset="-122"/>
              </a:rPr>
              <a:t>一年三熟</a:t>
            </a:r>
          </a:p>
        </p:txBody>
      </p:sp>
      <p:sp>
        <p:nvSpPr>
          <p:cNvPr id="21516" name="AutoShape 12"/>
          <p:cNvSpPr>
            <a:spLocks noChangeArrowheads="1"/>
          </p:cNvSpPr>
          <p:nvPr/>
        </p:nvSpPr>
        <p:spPr bwMode="auto">
          <a:xfrm>
            <a:off x="5651500" y="3573463"/>
            <a:ext cx="2952750" cy="1871662"/>
          </a:xfrm>
          <a:prstGeom prst="cloudCallout">
            <a:avLst>
              <a:gd name="adj1" fmla="val -53476"/>
              <a:gd name="adj2" fmla="val 101040"/>
            </a:avLst>
          </a:prstGeom>
          <a:gradFill rotWithShape="1">
            <a:gsLst>
              <a:gs pos="0">
                <a:schemeClr val="bg1"/>
              </a:gs>
              <a:gs pos="50000">
                <a:srgbClr val="66FFFF"/>
              </a:gs>
              <a:gs pos="100000">
                <a:schemeClr val="bg1"/>
              </a:gs>
            </a:gsLst>
            <a:lin ang="2700000" scaled="1"/>
          </a:gradFill>
          <a:ln w="9525" cmpd="sng">
            <a:solidFill>
              <a:schemeClr val="tx1"/>
            </a:solidFill>
            <a:round/>
            <a:headEnd/>
            <a:tailEnd/>
          </a:ln>
          <a:effectLst/>
        </p:spPr>
        <p:txBody>
          <a:bodyPr lIns="0" tIns="0" rIns="0" bIns="0" anchor="ctr" anchorCtr="1"/>
          <a:lstStyle/>
          <a:p>
            <a:pPr>
              <a:defRPr/>
            </a:pPr>
            <a:r>
              <a:rPr lang="zh-CN" sz="2800" b="1" dirty="0">
                <a:latin typeface="Arial" pitchFamily="34" charset="0"/>
                <a:ea typeface="黑体" pitchFamily="2" charset="-122"/>
              </a:rPr>
              <a:t>你知道这里的</a:t>
            </a:r>
            <a:r>
              <a:rPr lang="zh-CN" altLang="en-US" sz="2800" b="1" dirty="0">
                <a:latin typeface="Arial" pitchFamily="34" charset="0"/>
                <a:ea typeface="黑体" pitchFamily="2" charset="-122"/>
              </a:rPr>
              <a:t>农</a:t>
            </a:r>
            <a:r>
              <a:rPr lang="zh-CN" sz="2800" b="1" dirty="0">
                <a:latin typeface="Arial" pitchFamily="34" charset="0"/>
                <a:ea typeface="黑体" pitchFamily="2" charset="-122"/>
              </a:rPr>
              <a:t>作物一年几熟吗</a:t>
            </a:r>
            <a:r>
              <a:rPr lang="zh-CN" sz="2800" dirty="0">
                <a:latin typeface="Arial" pitchFamily="34" charset="0"/>
                <a:ea typeface="黑体" pitchFamily="2" charset="-122"/>
              </a:rPr>
              <a:t>？</a:t>
            </a:r>
          </a:p>
        </p:txBody>
      </p:sp>
      <p:sp>
        <p:nvSpPr>
          <p:cNvPr id="19466" name="Text Box 13"/>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514"/>
                                        </p:tgtEl>
                                        <p:attrNameLst>
                                          <p:attrName>style.visibility</p:attrName>
                                        </p:attrNameLst>
                                      </p:cBhvr>
                                      <p:to>
                                        <p:strVal val="visible"/>
                                      </p:to>
                                    </p:set>
                                    <p:animEffect transition="in" filter="wipe(down)">
                                      <p:cBhvr>
                                        <p:cTn id="12" dur="500"/>
                                        <p:tgtEl>
                                          <p:spTgt spid="215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1516"/>
                                        </p:tgtEl>
                                        <p:attrNameLst>
                                          <p:attrName>style.visibility</p:attrName>
                                        </p:attrNameLst>
                                      </p:cBhvr>
                                      <p:to>
                                        <p:strVal val="visible"/>
                                      </p:to>
                                    </p:set>
                                    <p:animEffect transition="in" filter="wipe(down)">
                                      <p:cBhvr>
                                        <p:cTn id="17" dur="500"/>
                                        <p:tgtEl>
                                          <p:spTgt spid="2151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1515"/>
                                        </p:tgtEl>
                                        <p:attrNameLst>
                                          <p:attrName>style.visibility</p:attrName>
                                        </p:attrNameLst>
                                      </p:cBhvr>
                                      <p:to>
                                        <p:strVal val="visible"/>
                                      </p:to>
                                    </p:set>
                                    <p:animEffect transition="in" filter="box(in)">
                                      <p:cBhvr>
                                        <p:cTn id="22" dur="500"/>
                                        <p:tgtEl>
                                          <p:spTgt spid="21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4" grpId="0" animBg="1" autoUpdateAnimBg="0"/>
      <p:bldP spid="21515" grpId="0" animBg="1" autoUpdateAnimBg="0"/>
      <p:bldP spid="21516"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14" descr="2-3-P20美国农业分布.jpg"/>
          <p:cNvPicPr>
            <a:picLocks noChangeAspect="1"/>
          </p:cNvPicPr>
          <p:nvPr/>
        </p:nvPicPr>
        <p:blipFill>
          <a:blip r:embed="rId2"/>
          <a:srcRect/>
          <a:stretch>
            <a:fillRect/>
          </a:stretch>
        </p:blipFill>
        <p:spPr bwMode="auto">
          <a:xfrm>
            <a:off x="395288" y="620713"/>
            <a:ext cx="7596187" cy="3919537"/>
          </a:xfrm>
          <a:prstGeom prst="rect">
            <a:avLst/>
          </a:prstGeom>
          <a:noFill/>
          <a:ln w="9525">
            <a:noFill/>
            <a:miter lim="800000"/>
            <a:headEnd/>
            <a:tailEnd/>
          </a:ln>
        </p:spPr>
      </p:pic>
      <p:sp>
        <p:nvSpPr>
          <p:cNvPr id="22537" name="Oval 9"/>
          <p:cNvSpPr>
            <a:spLocks noChangeArrowheads="1"/>
          </p:cNvSpPr>
          <p:nvPr/>
        </p:nvSpPr>
        <p:spPr bwMode="auto">
          <a:xfrm rot="1247079">
            <a:off x="1987550" y="839788"/>
            <a:ext cx="2592388" cy="2954337"/>
          </a:xfrm>
          <a:prstGeom prst="ellipse">
            <a:avLst/>
          </a:prstGeom>
          <a:noFill/>
          <a:ln w="38100">
            <a:solidFill>
              <a:schemeClr val="accent2"/>
            </a:solidFill>
            <a:round/>
            <a:headEnd/>
            <a:tailEnd/>
          </a:ln>
        </p:spPr>
        <p:txBody>
          <a:bodyPr wrap="none" anchor="ctr"/>
          <a:lstStyle/>
          <a:p>
            <a:endParaRPr lang="zh-CN" altLang="en-US"/>
          </a:p>
        </p:txBody>
      </p:sp>
      <p:sp>
        <p:nvSpPr>
          <p:cNvPr id="22538" name="Text Box 10"/>
          <p:cNvSpPr txBox="1">
            <a:spLocks noChangeArrowheads="1"/>
          </p:cNvSpPr>
          <p:nvPr/>
        </p:nvSpPr>
        <p:spPr bwMode="auto">
          <a:xfrm>
            <a:off x="2339975" y="1628775"/>
            <a:ext cx="2087563" cy="1066800"/>
          </a:xfrm>
          <a:prstGeom prst="rect">
            <a:avLst/>
          </a:prstGeom>
          <a:noFill/>
          <a:ln w="9525">
            <a:noFill/>
            <a:miter lim="800000"/>
            <a:headEnd/>
            <a:tailEnd/>
          </a:ln>
        </p:spPr>
        <p:txBody>
          <a:bodyPr>
            <a:spAutoFit/>
          </a:bodyPr>
          <a:lstStyle/>
          <a:p>
            <a:pPr>
              <a:spcBef>
                <a:spcPct val="50000"/>
              </a:spcBef>
              <a:defRPr/>
            </a:pPr>
            <a:r>
              <a:rPr lang="zh-CN" sz="3200" b="1" dirty="0">
                <a:latin typeface="+mn-ea"/>
                <a:ea typeface="+mn-ea"/>
              </a:rPr>
              <a:t>这是什么农业带？</a:t>
            </a:r>
            <a:r>
              <a:rPr lang="zh-CN" sz="2000" b="1" dirty="0">
                <a:ea typeface="黑体" pitchFamily="2" charset="-122"/>
              </a:rPr>
              <a:t> </a:t>
            </a:r>
          </a:p>
        </p:txBody>
      </p:sp>
      <p:sp>
        <p:nvSpPr>
          <p:cNvPr id="22540" name="Text Box 12"/>
          <p:cNvSpPr txBox="1">
            <a:spLocks noChangeArrowheads="1"/>
          </p:cNvSpPr>
          <p:nvPr/>
        </p:nvSpPr>
        <p:spPr bwMode="auto">
          <a:xfrm>
            <a:off x="8142288" y="628650"/>
            <a:ext cx="677862" cy="2513013"/>
          </a:xfrm>
          <a:prstGeom prst="rect">
            <a:avLst/>
          </a:prstGeom>
          <a:noFill/>
          <a:ln w="9525" cmpd="sng">
            <a:noFill/>
            <a:miter lim="800000"/>
            <a:headEnd/>
            <a:tailEnd/>
          </a:ln>
          <a:effectLst/>
        </p:spPr>
        <p:txBody>
          <a:bodyPr vert="eaVert">
            <a:spAutoFit/>
          </a:bodyPr>
          <a:lstStyle/>
          <a:p>
            <a:pPr>
              <a:spcBef>
                <a:spcPct val="50000"/>
              </a:spcBef>
              <a:defRPr/>
            </a:pPr>
            <a:r>
              <a:rPr lang="zh-CN" sz="3200" b="1" dirty="0">
                <a:solidFill>
                  <a:srgbClr val="0099FF"/>
                </a:solidFill>
                <a:effectLst>
                  <a:outerShdw blurRad="38100" dist="38100" dir="2700000" algn="tl">
                    <a:srgbClr val="000000"/>
                  </a:outerShdw>
                </a:effectLst>
                <a:latin typeface="黑体" pitchFamily="2" charset="-122"/>
                <a:ea typeface="黑体" pitchFamily="2" charset="-122"/>
              </a:rPr>
              <a:t>降水</a:t>
            </a:r>
            <a:r>
              <a:rPr lang="zh-CN" sz="3200" b="1" dirty="0">
                <a:solidFill>
                  <a:schemeClr val="accent2"/>
                </a:solidFill>
                <a:effectLst>
                  <a:outerShdw blurRad="38100" dist="38100" dir="2700000" algn="tl">
                    <a:srgbClr val="000000"/>
                  </a:outerShdw>
                </a:effectLst>
                <a:latin typeface="黑体" pitchFamily="2" charset="-122"/>
                <a:ea typeface="黑体" pitchFamily="2" charset="-122"/>
              </a:rPr>
              <a:t>与</a:t>
            </a:r>
            <a:r>
              <a:rPr lang="zh-CN" sz="3200" b="1" dirty="0">
                <a:solidFill>
                  <a:srgbClr val="00CC00"/>
                </a:solidFill>
                <a:effectLst>
                  <a:outerShdw blurRad="38100" dist="38100" dir="2700000" algn="tl">
                    <a:srgbClr val="000000"/>
                  </a:outerShdw>
                </a:effectLst>
                <a:latin typeface="黑体" pitchFamily="2" charset="-122"/>
                <a:ea typeface="黑体" pitchFamily="2" charset="-122"/>
              </a:rPr>
              <a:t>农业</a:t>
            </a:r>
          </a:p>
        </p:txBody>
      </p:sp>
      <p:sp>
        <p:nvSpPr>
          <p:cNvPr id="20486" name="Text Box 13"/>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pic>
        <p:nvPicPr>
          <p:cNvPr id="20487" name="图片 15" descr="2-3-P20美国降水分布副本.png"/>
          <p:cNvPicPr>
            <a:picLocks noChangeAspect="1"/>
          </p:cNvPicPr>
          <p:nvPr/>
        </p:nvPicPr>
        <p:blipFill>
          <a:blip r:embed="rId3"/>
          <a:srcRect/>
          <a:stretch>
            <a:fillRect/>
          </a:stretch>
        </p:blipFill>
        <p:spPr bwMode="auto">
          <a:xfrm>
            <a:off x="3203575" y="3429000"/>
            <a:ext cx="5580063" cy="3201988"/>
          </a:xfrm>
          <a:prstGeom prst="rect">
            <a:avLst/>
          </a:prstGeom>
          <a:noFill/>
          <a:ln w="9525">
            <a:noFill/>
            <a:miter lim="800000"/>
            <a:headEnd/>
            <a:tailEnd/>
          </a:ln>
        </p:spPr>
      </p:pic>
      <p:sp>
        <p:nvSpPr>
          <p:cNvPr id="22536" name="Oval 8"/>
          <p:cNvSpPr>
            <a:spLocks noChangeArrowheads="1"/>
          </p:cNvSpPr>
          <p:nvPr/>
        </p:nvSpPr>
        <p:spPr bwMode="auto">
          <a:xfrm rot="1247079">
            <a:off x="3997325" y="3605213"/>
            <a:ext cx="1870075" cy="2378075"/>
          </a:xfrm>
          <a:prstGeom prst="ellipse">
            <a:avLst/>
          </a:prstGeom>
          <a:noFill/>
          <a:ln w="38100">
            <a:solidFill>
              <a:schemeClr val="accent2"/>
            </a:solidFill>
            <a:round/>
            <a:headEnd/>
            <a:tailEnd/>
          </a:ln>
        </p:spPr>
        <p:txBody>
          <a:bodyPr wrap="none" anchor="ctr"/>
          <a:lstStyle/>
          <a:p>
            <a:endParaRPr lang="zh-CN" altLang="en-US"/>
          </a:p>
        </p:txBody>
      </p:sp>
      <p:sp>
        <p:nvSpPr>
          <p:cNvPr id="22539" name="AutoShape 11"/>
          <p:cNvSpPr>
            <a:spLocks noChangeArrowheads="1"/>
          </p:cNvSpPr>
          <p:nvPr/>
        </p:nvSpPr>
        <p:spPr bwMode="auto">
          <a:xfrm>
            <a:off x="611188" y="4324350"/>
            <a:ext cx="2520950" cy="2249488"/>
          </a:xfrm>
          <a:prstGeom prst="cloudCallout">
            <a:avLst>
              <a:gd name="adj1" fmla="val 120654"/>
              <a:gd name="adj2" fmla="val -34363"/>
            </a:avLst>
          </a:prstGeom>
          <a:gradFill rotWithShape="1">
            <a:gsLst>
              <a:gs pos="0">
                <a:srgbClr val="00FF00"/>
              </a:gs>
              <a:gs pos="50000">
                <a:srgbClr val="D0FE7E"/>
              </a:gs>
              <a:gs pos="100000">
                <a:srgbClr val="00FF00"/>
              </a:gs>
            </a:gsLst>
            <a:lin ang="5400000" scaled="1"/>
          </a:gradFill>
          <a:ln w="9525">
            <a:solidFill>
              <a:schemeClr val="tx1"/>
            </a:solidFill>
            <a:round/>
            <a:headEnd/>
            <a:tailEnd/>
          </a:ln>
        </p:spPr>
        <p:txBody>
          <a:bodyPr lIns="0" tIns="0" rIns="0" bIns="0" anchor="ctr" anchorCtr="1">
            <a:spAutoFit/>
          </a:bodyPr>
          <a:lstStyle/>
          <a:p>
            <a:pPr>
              <a:spcBef>
                <a:spcPct val="50000"/>
              </a:spcBef>
              <a:defRPr/>
            </a:pPr>
            <a:r>
              <a:rPr lang="zh-CN" sz="3200" b="1" dirty="0">
                <a:latin typeface="+mn-ea"/>
                <a:ea typeface="+mn-ea"/>
              </a:rPr>
              <a:t>这里的降水量有何特点？</a:t>
            </a:r>
          </a:p>
        </p:txBody>
      </p:sp>
      <p:sp>
        <p:nvSpPr>
          <p:cNvPr id="20490" name="TextBox 9"/>
          <p:cNvSpPr txBox="1">
            <a:spLocks noChangeArrowheads="1"/>
          </p:cNvSpPr>
          <p:nvPr/>
        </p:nvSpPr>
        <p:spPr bwMode="auto">
          <a:xfrm>
            <a:off x="3132138" y="333375"/>
            <a:ext cx="2808287" cy="460375"/>
          </a:xfrm>
          <a:prstGeom prst="rect">
            <a:avLst/>
          </a:prstGeom>
          <a:noFill/>
          <a:ln w="9525">
            <a:noFill/>
            <a:miter lim="800000"/>
            <a:headEnd/>
            <a:tailEnd/>
          </a:ln>
        </p:spPr>
        <p:txBody>
          <a:bodyPr>
            <a:spAutoFit/>
          </a:bodyPr>
          <a:lstStyle/>
          <a:p>
            <a:r>
              <a:rPr lang="zh-CN" altLang="en-US" sz="2400" b="1"/>
              <a:t>以美国本土为例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2540"/>
                                        </p:tgtEl>
                                        <p:attrNameLst>
                                          <p:attrName>style.visibility</p:attrName>
                                        </p:attrNameLst>
                                      </p:cBhvr>
                                      <p:to>
                                        <p:strVal val="visible"/>
                                      </p:to>
                                    </p:set>
                                    <p:animEffect transition="in" filter="wipe(down)">
                                      <p:cBhvr>
                                        <p:cTn id="7" dur="500"/>
                                        <p:tgtEl>
                                          <p:spTgt spid="225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2537"/>
                                        </p:tgtEl>
                                        <p:attrNameLst>
                                          <p:attrName>style.visibility</p:attrName>
                                        </p:attrNameLst>
                                      </p:cBhvr>
                                      <p:to>
                                        <p:strVal val="visible"/>
                                      </p:to>
                                    </p:set>
                                    <p:animEffect transition="in" filter="wipe(down)">
                                      <p:cBhvr>
                                        <p:cTn id="12" dur="500"/>
                                        <p:tgtEl>
                                          <p:spTgt spid="225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538"/>
                                        </p:tgtEl>
                                        <p:attrNameLst>
                                          <p:attrName>style.visibility</p:attrName>
                                        </p:attrNameLst>
                                      </p:cBhvr>
                                      <p:to>
                                        <p:strVal val="visible"/>
                                      </p:to>
                                    </p:set>
                                    <p:animEffect transition="in" filter="wipe(down)">
                                      <p:cBhvr>
                                        <p:cTn id="17" dur="500"/>
                                        <p:tgtEl>
                                          <p:spTgt spid="2253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2536"/>
                                        </p:tgtEl>
                                        <p:attrNameLst>
                                          <p:attrName>style.visibility</p:attrName>
                                        </p:attrNameLst>
                                      </p:cBhvr>
                                      <p:to>
                                        <p:strVal val="visible"/>
                                      </p:to>
                                    </p:set>
                                    <p:animEffect transition="in" filter="wipe(down)">
                                      <p:cBhvr>
                                        <p:cTn id="22" dur="500"/>
                                        <p:tgtEl>
                                          <p:spTgt spid="2253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2539"/>
                                        </p:tgtEl>
                                        <p:attrNameLst>
                                          <p:attrName>style.visibility</p:attrName>
                                        </p:attrNameLst>
                                      </p:cBhvr>
                                      <p:to>
                                        <p:strVal val="visible"/>
                                      </p:to>
                                    </p:set>
                                    <p:anim calcmode="lin" valueType="num">
                                      <p:cBhvr additive="base">
                                        <p:cTn id="27" dur="500" fill="hold"/>
                                        <p:tgtEl>
                                          <p:spTgt spid="22539"/>
                                        </p:tgtEl>
                                        <p:attrNameLst>
                                          <p:attrName>ppt_x</p:attrName>
                                        </p:attrNameLst>
                                      </p:cBhvr>
                                      <p:tavLst>
                                        <p:tav tm="0">
                                          <p:val>
                                            <p:strVal val="#ppt_x"/>
                                          </p:val>
                                        </p:tav>
                                        <p:tav tm="100000">
                                          <p:val>
                                            <p:strVal val="#ppt_x"/>
                                          </p:val>
                                        </p:tav>
                                      </p:tavLst>
                                    </p:anim>
                                    <p:anim calcmode="lin" valueType="num">
                                      <p:cBhvr additive="base">
                                        <p:cTn id="28" dur="500" fill="hold"/>
                                        <p:tgtEl>
                                          <p:spTgt spid="225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7" grpId="0" animBg="1"/>
      <p:bldP spid="22538" grpId="0" autoUpdateAnimBg="0"/>
      <p:bldP spid="22540" grpId="0"/>
      <p:bldP spid="22536" grpId="0" animBg="1"/>
      <p:bldP spid="22539"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28-1"/>
          <p:cNvPicPr>
            <a:picLocks noChangeAspect="1" noChangeArrowheads="1"/>
          </p:cNvPicPr>
          <p:nvPr/>
        </p:nvPicPr>
        <p:blipFill>
          <a:blip r:embed="rId2"/>
          <a:srcRect/>
          <a:stretch>
            <a:fillRect/>
          </a:stretch>
        </p:blipFill>
        <p:spPr bwMode="auto">
          <a:xfrm>
            <a:off x="463550" y="765175"/>
            <a:ext cx="4608513" cy="5608638"/>
          </a:xfrm>
          <a:prstGeom prst="rect">
            <a:avLst/>
          </a:prstGeom>
          <a:noFill/>
          <a:ln w="9525">
            <a:noFill/>
            <a:miter lim="800000"/>
            <a:headEnd/>
            <a:tailEnd/>
          </a:ln>
        </p:spPr>
      </p:pic>
      <p:sp>
        <p:nvSpPr>
          <p:cNvPr id="21507" name="Text Box 4"/>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5" name="TextBox 4"/>
          <p:cNvSpPr txBox="1"/>
          <p:nvPr/>
        </p:nvSpPr>
        <p:spPr>
          <a:xfrm>
            <a:off x="5178425" y="717550"/>
            <a:ext cx="3571875" cy="5324475"/>
          </a:xfrm>
          <a:prstGeom prst="rect">
            <a:avLst/>
          </a:prstGeom>
          <a:noFill/>
        </p:spPr>
        <p:txBody>
          <a:bodyPr>
            <a:spAutoFit/>
          </a:bodyPr>
          <a:lstStyle/>
          <a:p>
            <a:pPr>
              <a:defRPr/>
            </a:pPr>
            <a:r>
              <a:rPr lang="zh-CN" altLang="en-US" sz="2000" b="1" dirty="0">
                <a:latin typeface="+mn-ea"/>
                <a:ea typeface="+mn-ea"/>
              </a:rPr>
              <a:t>　　美国西部</a:t>
            </a:r>
            <a:r>
              <a:rPr lang="en-US" altLang="zh-CN" sz="2000" b="1" dirty="0">
                <a:latin typeface="+mn-ea"/>
                <a:ea typeface="+mn-ea"/>
              </a:rPr>
              <a:t>17</a:t>
            </a:r>
            <a:r>
              <a:rPr lang="zh-CN" altLang="en-US" sz="2000" b="1" dirty="0">
                <a:latin typeface="+mn-ea"/>
                <a:ea typeface="+mn-ea"/>
              </a:rPr>
              <a:t>个州大部分属干旱和半干旱地区。通过兴建大规模的跨流域引水工程，大力开发利用地下水资源和改进灌溉技术，解决了旱地农业发展最关键的缺水问题，使光热资源生产潜力得以发挥，极大地提高了作物单产水平，农业产值甚至超过了东部湿润、半湿润地区。照片为亚利桑那州西南部尤马附近，利用地下水实施先进的中心旋转灌溉。每一个中心旋轴形成面积约</a:t>
            </a:r>
            <a:r>
              <a:rPr lang="en-US" altLang="zh-CN" sz="2000" b="1" dirty="0">
                <a:latin typeface="+mn-ea"/>
                <a:ea typeface="+mn-ea"/>
              </a:rPr>
              <a:t>52</a:t>
            </a:r>
            <a:r>
              <a:rPr lang="zh-CN" altLang="en-US" sz="2000" b="1" dirty="0">
                <a:latin typeface="+mn-ea"/>
                <a:ea typeface="+mn-ea"/>
              </a:rPr>
              <a:t>公顷的圆形灌区。这一个个圆形绿色良田如图案般出现在干涸的黄褐色大地上，人们誉称为“农业的艺术”。</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bwMode="auto">
          <a:xfrm>
            <a:off x="1187450" y="1052513"/>
            <a:ext cx="7270750" cy="647700"/>
          </a:xfrm>
          <a:ln>
            <a:miter lim="800000"/>
            <a:headEnd/>
            <a:tailEnd/>
          </a:ln>
        </p:spPr>
        <p:txBody>
          <a:bodyPr vert="horz" wrap="square" lIns="91440" tIns="45720" rIns="91440" bIns="45720" numCol="1" anchor="t" anchorCtr="0" compatLnSpc="1">
            <a:prstTxWarp prst="textNoShape">
              <a:avLst/>
            </a:prstTxWarp>
          </a:bodyPr>
          <a:lstStyle/>
          <a:p>
            <a:pPr algn="l" eaLnBrk="1" hangingPunct="1">
              <a:defRPr/>
            </a:pPr>
            <a:r>
              <a:rPr lang="zh-CN" sz="32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rPr>
              <a:t>阅读：</a:t>
            </a:r>
            <a:r>
              <a:rPr lang="zh-CN" sz="3200" b="1" dirty="0" smtClean="0">
                <a:latin typeface="黑体" pitchFamily="2" charset="-122"/>
                <a:ea typeface="黑体" pitchFamily="2" charset="-122"/>
              </a:rPr>
              <a:t>气候</a:t>
            </a:r>
            <a:r>
              <a:rPr lang="zh-CN" sz="3200" b="1" dirty="0" smtClean="0">
                <a:solidFill>
                  <a:srgbClr val="FF3300"/>
                </a:solidFill>
                <a:effectLst>
                  <a:outerShdw blurRad="38100" dist="38100" dir="2700000" algn="tl">
                    <a:srgbClr val="C0C0C0"/>
                  </a:outerShdw>
                </a:effectLst>
                <a:latin typeface="黑体" pitchFamily="2" charset="-122"/>
                <a:ea typeface="黑体" pitchFamily="2" charset="-122"/>
              </a:rPr>
              <a:t>变化</a:t>
            </a:r>
            <a:r>
              <a:rPr lang="zh-CN" sz="3200" b="1" dirty="0" smtClean="0">
                <a:latin typeface="黑体" pitchFamily="2" charset="-122"/>
                <a:ea typeface="黑体" pitchFamily="2" charset="-122"/>
              </a:rPr>
              <a:t>对农作物分布的</a:t>
            </a:r>
            <a:r>
              <a:rPr lang="zh-CN" sz="3200" b="1" dirty="0" smtClean="0">
                <a:solidFill>
                  <a:srgbClr val="00CC00"/>
                </a:solidFill>
                <a:effectLst>
                  <a:outerShdw blurRad="38100" dist="38100" dir="2700000" algn="tl">
                    <a:srgbClr val="C0C0C0"/>
                  </a:outerShdw>
                </a:effectLst>
                <a:latin typeface="黑体" pitchFamily="2" charset="-122"/>
                <a:ea typeface="黑体" pitchFamily="2" charset="-122"/>
              </a:rPr>
              <a:t>影响</a:t>
            </a:r>
          </a:p>
        </p:txBody>
      </p:sp>
      <p:sp>
        <p:nvSpPr>
          <p:cNvPr id="22531" name="Text Box 4"/>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6" name="TextBox 5"/>
          <p:cNvSpPr txBox="1"/>
          <p:nvPr/>
        </p:nvSpPr>
        <p:spPr>
          <a:xfrm>
            <a:off x="1258888" y="1957388"/>
            <a:ext cx="6697662" cy="3416300"/>
          </a:xfrm>
          <a:prstGeom prst="rect">
            <a:avLst/>
          </a:prstGeom>
          <a:noFill/>
        </p:spPr>
        <p:txBody>
          <a:bodyPr>
            <a:spAutoFit/>
          </a:bodyPr>
          <a:lstStyle/>
          <a:p>
            <a:pPr>
              <a:defRPr/>
            </a:pPr>
            <a:r>
              <a:rPr lang="zh-CN" altLang="en-US" sz="2400" b="1" dirty="0">
                <a:latin typeface="+mn-ea"/>
                <a:ea typeface="+mn-ea"/>
              </a:rPr>
              <a:t>　　长期的气候变化，会使生态系统发生本质性的改变，使生产布局和生产方式完全改变，从而影响人类社会的经济生活。</a:t>
            </a:r>
            <a:endParaRPr lang="en-US" altLang="zh-CN" sz="2400" b="1" dirty="0">
              <a:latin typeface="+mn-ea"/>
              <a:ea typeface="+mn-ea"/>
            </a:endParaRPr>
          </a:p>
          <a:p>
            <a:pPr>
              <a:defRPr/>
            </a:pPr>
            <a:r>
              <a:rPr lang="zh-CN" altLang="en-US" sz="2400" b="1" dirty="0">
                <a:latin typeface="+mn-ea"/>
                <a:ea typeface="+mn-ea"/>
              </a:rPr>
              <a:t>　　例如，在公元前</a:t>
            </a:r>
            <a:r>
              <a:rPr lang="en-US" altLang="zh-CN" sz="2400" b="1" dirty="0">
                <a:latin typeface="+mn-ea"/>
                <a:ea typeface="+mn-ea"/>
              </a:rPr>
              <a:t>3000—</a:t>
            </a:r>
            <a:r>
              <a:rPr lang="zh-CN" altLang="en-US" sz="2400" b="1" dirty="0">
                <a:latin typeface="+mn-ea"/>
              </a:rPr>
              <a:t>公元</a:t>
            </a:r>
            <a:r>
              <a:rPr lang="zh-CN" altLang="en-US" sz="2400" b="1" dirty="0">
                <a:latin typeface="+mn-ea"/>
                <a:ea typeface="+mn-ea"/>
              </a:rPr>
              <a:t>前</a:t>
            </a:r>
            <a:r>
              <a:rPr lang="en-US" altLang="zh-CN" sz="2400" b="1" dirty="0">
                <a:latin typeface="+mn-ea"/>
                <a:ea typeface="+mn-ea"/>
              </a:rPr>
              <a:t>1000</a:t>
            </a:r>
            <a:r>
              <a:rPr lang="zh-CN" altLang="en-US" sz="2400" b="1" dirty="0">
                <a:latin typeface="+mn-ea"/>
                <a:ea typeface="+mn-ea"/>
              </a:rPr>
              <a:t>年的温暖时期，竹类在黄河流域和东部沿海都有广泛分布；安阳殷墟发现水牛和野猪等热带亚热带动物；甲骨文记载打猎时捕获一象，表明殷墟的“化石象”是土产的。河南原称豫州，“豫”字含义就是一人牵着大象的意思。</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4"/>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5" name="TextBox 4"/>
          <p:cNvSpPr txBox="1"/>
          <p:nvPr/>
        </p:nvSpPr>
        <p:spPr>
          <a:xfrm>
            <a:off x="1187450" y="2349500"/>
            <a:ext cx="7129463" cy="1568450"/>
          </a:xfrm>
          <a:prstGeom prst="rect">
            <a:avLst/>
          </a:prstGeom>
          <a:noFill/>
        </p:spPr>
        <p:txBody>
          <a:bodyPr>
            <a:spAutoFit/>
          </a:bodyPr>
          <a:lstStyle/>
          <a:p>
            <a:pPr>
              <a:defRPr/>
            </a:pPr>
            <a:r>
              <a:rPr lang="zh-CN" altLang="en-US" sz="2400" b="1" dirty="0">
                <a:latin typeface="+mn-ea"/>
                <a:ea typeface="+mn-ea"/>
              </a:rPr>
              <a:t>　　秦汉时期气候也比较温暖，</a:t>
            </a:r>
            <a:r>
              <a:rPr lang="en-US" altLang="zh-CN" sz="2400" b="1" dirty="0">
                <a:latin typeface="+mn-ea"/>
                <a:ea typeface="+mn-ea"/>
              </a:rPr>
              <a:t>《</a:t>
            </a:r>
            <a:r>
              <a:rPr lang="zh-CN" altLang="en-US" sz="2400" b="1" dirty="0">
                <a:latin typeface="+mn-ea"/>
                <a:ea typeface="+mn-ea"/>
              </a:rPr>
              <a:t>史记</a:t>
            </a:r>
            <a:r>
              <a:rPr lang="en-US" altLang="zh-CN" sz="2400" b="1" dirty="0">
                <a:latin typeface="+mn-ea"/>
                <a:ea typeface="+mn-ea"/>
              </a:rPr>
              <a:t>》</a:t>
            </a:r>
            <a:r>
              <a:rPr lang="zh-CN" altLang="en-US" sz="2400" b="1" dirty="0">
                <a:latin typeface="+mn-ea"/>
                <a:ea typeface="+mn-ea"/>
              </a:rPr>
              <a:t>记载当时经济作物的地理分布是：“橘之在江陵，桑之在齐鲁，竹之在渭川，漆之在陈夏。”可知当时亚热带植物的地界比现在更加偏北。</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bwMode="auto">
          <a:xfrm>
            <a:off x="827088" y="1196975"/>
            <a:ext cx="8208962" cy="647700"/>
          </a:xfrm>
          <a:ln>
            <a:miter lim="800000"/>
            <a:headEnd/>
            <a:tailEnd/>
          </a:ln>
        </p:spPr>
        <p:txBody>
          <a:bodyPr vert="horz" wrap="square" lIns="91440" tIns="45720" rIns="91440" bIns="45720" numCol="1" anchor="t" anchorCtr="0" compatLnSpc="1">
            <a:prstTxWarp prst="textNoShape">
              <a:avLst/>
            </a:prstTxWarp>
          </a:bodyPr>
          <a:lstStyle/>
          <a:p>
            <a:pPr algn="l" eaLnBrk="1" hangingPunct="1">
              <a:defRPr/>
            </a:pPr>
            <a:r>
              <a:rPr lang="zh-CN" sz="3200" b="1" dirty="0" smtClean="0">
                <a:solidFill>
                  <a:srgbClr val="FF3300"/>
                </a:solidFill>
                <a:effectLst>
                  <a:outerShdw blurRad="38100" dist="38100" dir="2700000" algn="tl">
                    <a:srgbClr val="000000">
                      <a:alpha val="43137"/>
                    </a:srgbClr>
                  </a:outerShdw>
                </a:effectLst>
                <a:latin typeface="黑体" pitchFamily="2" charset="-122"/>
                <a:ea typeface="黑体" pitchFamily="2" charset="-122"/>
              </a:rPr>
              <a:t>阅读：</a:t>
            </a:r>
            <a:r>
              <a:rPr lang="zh-CN" sz="3200" b="1" dirty="0" smtClean="0">
                <a:solidFill>
                  <a:srgbClr val="FF3300"/>
                </a:solidFill>
                <a:latin typeface="黑体" pitchFamily="2" charset="-122"/>
                <a:ea typeface="黑体" pitchFamily="2" charset="-122"/>
              </a:rPr>
              <a:t>气象灾害</a:t>
            </a:r>
            <a:r>
              <a:rPr lang="zh-CN" altLang="zh-CN" sz="3200" b="1" dirty="0" smtClean="0">
                <a:solidFill>
                  <a:srgbClr val="FF3300"/>
                </a:solidFill>
                <a:latin typeface="黑体" pitchFamily="2" charset="-122"/>
                <a:ea typeface="黑体" pitchFamily="2" charset="-122"/>
              </a:rPr>
              <a:t>——</a:t>
            </a:r>
            <a:r>
              <a:rPr lang="zh-CN" sz="3200" b="1" dirty="0" smtClean="0">
                <a:solidFill>
                  <a:srgbClr val="0099FF"/>
                </a:solidFill>
                <a:effectLst>
                  <a:outerShdw blurRad="38100" dist="38100" dir="2700000" algn="tl">
                    <a:srgbClr val="C0C0C0"/>
                  </a:outerShdw>
                </a:effectLst>
                <a:latin typeface="黑体" pitchFamily="2" charset="-122"/>
                <a:ea typeface="黑体" pitchFamily="2" charset="-122"/>
              </a:rPr>
              <a:t>洪涝</a:t>
            </a:r>
            <a:r>
              <a:rPr lang="zh-CN" altLang="en-US" sz="3200" b="1" dirty="0" smtClean="0">
                <a:solidFill>
                  <a:srgbClr val="0099FF"/>
                </a:solidFill>
                <a:effectLst>
                  <a:outerShdw blurRad="38100" dist="38100" dir="2700000" algn="tl">
                    <a:srgbClr val="C0C0C0"/>
                  </a:outerShdw>
                </a:effectLst>
                <a:latin typeface="黑体" pitchFamily="2" charset="-122"/>
                <a:ea typeface="黑体" pitchFamily="2" charset="-122"/>
              </a:rPr>
              <a:t>冰雹</a:t>
            </a:r>
            <a:r>
              <a:rPr lang="zh-CN" sz="3200" b="1" dirty="0" smtClean="0">
                <a:solidFill>
                  <a:schemeClr val="accent2"/>
                </a:solidFill>
                <a:latin typeface="黑体" pitchFamily="2" charset="-122"/>
                <a:ea typeface="黑体" pitchFamily="2" charset="-122"/>
              </a:rPr>
              <a:t>对农业的影响</a:t>
            </a:r>
          </a:p>
        </p:txBody>
      </p:sp>
      <p:sp>
        <p:nvSpPr>
          <p:cNvPr id="26627" name="Text Box 4"/>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6" name="TextBox 5"/>
          <p:cNvSpPr txBox="1"/>
          <p:nvPr/>
        </p:nvSpPr>
        <p:spPr>
          <a:xfrm>
            <a:off x="827088" y="2060575"/>
            <a:ext cx="7345362" cy="2678113"/>
          </a:xfrm>
          <a:prstGeom prst="rect">
            <a:avLst/>
          </a:prstGeom>
          <a:noFill/>
        </p:spPr>
        <p:txBody>
          <a:bodyPr>
            <a:spAutoFit/>
          </a:bodyPr>
          <a:lstStyle/>
          <a:p>
            <a:pPr>
              <a:defRPr/>
            </a:pPr>
            <a:r>
              <a:rPr lang="zh-CN" altLang="en-US" sz="2400" b="1" dirty="0">
                <a:latin typeface="+mn-ea"/>
                <a:ea typeface="+mn-ea"/>
              </a:rPr>
              <a:t>　　</a:t>
            </a:r>
            <a:r>
              <a:rPr lang="zh-CN" altLang="zh-CN" sz="2400" b="1" dirty="0">
                <a:latin typeface="+mn-ea"/>
                <a:ea typeface="+mn-ea"/>
              </a:rPr>
              <a:t>1996年3月29</a:t>
            </a:r>
            <a:r>
              <a:rPr lang="en-US" altLang="zh-CN" sz="2400" b="1" dirty="0">
                <a:latin typeface="+mn-ea"/>
                <a:ea typeface="宋体" pitchFamily="2" charset="-122"/>
              </a:rPr>
              <a:t>—</a:t>
            </a:r>
            <a:r>
              <a:rPr lang="zh-CN" altLang="zh-CN" sz="2400" b="1" dirty="0">
                <a:latin typeface="+mn-ea"/>
                <a:ea typeface="+mn-ea"/>
              </a:rPr>
              <a:t>30日，福建省永定县出现连续性暴雨，日雨量为61.4毫米和57.2毫米。3月31日，连城(56.2毫米)、武平(80.3毫米)、上杭(86.6毫米)、漳平(71.2毫米)出现暴雨。这次暴雨过程，据调查，上杭县有20公顷秧田被水淹，260多公顷烟叶被冰雹打坏。永定全县农作物受灾333.3公顷，成灾266.7公顷，绝收66.7公顷。</a:t>
            </a:r>
            <a:endParaRPr lang="zh-CN" altLang="en-US" sz="2400" dirty="0">
              <a:latin typeface="+mn-ea"/>
              <a:ea typeface="+mn-ea"/>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bwMode="auto">
          <a:xfrm>
            <a:off x="971550" y="1277938"/>
            <a:ext cx="7499350" cy="566737"/>
          </a:xfrm>
          <a:ln>
            <a:miter lim="800000"/>
            <a:headEnd/>
            <a:tailEnd/>
          </a:ln>
        </p:spPr>
        <p:txBody>
          <a:bodyPr vert="horz" wrap="square" lIns="91440" tIns="45720" rIns="91440" bIns="45720" numCol="1" anchor="ctr" anchorCtr="0" compatLnSpc="1">
            <a:prstTxWarp prst="textNoShape">
              <a:avLst/>
            </a:prstTxWarp>
            <a:normAutofit fontScale="90000"/>
          </a:bodyPr>
          <a:lstStyle/>
          <a:p>
            <a:pPr algn="l" eaLnBrk="1" hangingPunct="1">
              <a:defRPr/>
            </a:pPr>
            <a:r>
              <a:rPr lang="zh-CN" sz="3200" b="1" dirty="0" smtClean="0">
                <a:solidFill>
                  <a:srgbClr val="FF3300"/>
                </a:solidFill>
                <a:effectLst>
                  <a:outerShdw blurRad="38100" dist="38100" dir="2700000" algn="tl">
                    <a:srgbClr val="000000">
                      <a:alpha val="43137"/>
                    </a:srgbClr>
                  </a:outerShdw>
                </a:effectLst>
                <a:latin typeface="黑体" pitchFamily="2" charset="-122"/>
                <a:ea typeface="黑体" pitchFamily="2" charset="-122"/>
              </a:rPr>
              <a:t>阅读：</a:t>
            </a:r>
            <a:r>
              <a:rPr lang="zh-CN" sz="3200" b="1" dirty="0" smtClean="0">
                <a:solidFill>
                  <a:srgbClr val="FF3300"/>
                </a:solidFill>
                <a:latin typeface="黑体" pitchFamily="2" charset="-122"/>
                <a:ea typeface="黑体" pitchFamily="2" charset="-122"/>
              </a:rPr>
              <a:t>气象灾害</a:t>
            </a:r>
            <a:r>
              <a:rPr lang="zh-CN" altLang="zh-CN" sz="3200" b="1" dirty="0" smtClean="0">
                <a:solidFill>
                  <a:srgbClr val="FF3300"/>
                </a:solidFill>
                <a:latin typeface="黑体" pitchFamily="2" charset="-122"/>
                <a:ea typeface="黑体" pitchFamily="2" charset="-122"/>
              </a:rPr>
              <a:t>——</a:t>
            </a:r>
            <a:r>
              <a:rPr lang="zh-CN" sz="3200" b="1" dirty="0" smtClean="0">
                <a:solidFill>
                  <a:srgbClr val="FFCC66"/>
                </a:solidFill>
                <a:effectLst>
                  <a:outerShdw blurRad="38100" dist="38100" dir="2700000" algn="tl">
                    <a:srgbClr val="C0C0C0"/>
                  </a:outerShdw>
                </a:effectLst>
                <a:latin typeface="黑体" pitchFamily="2" charset="-122"/>
                <a:ea typeface="黑体" pitchFamily="2" charset="-122"/>
              </a:rPr>
              <a:t>干旱</a:t>
            </a:r>
            <a:r>
              <a:rPr lang="zh-CN" sz="3200" b="1" dirty="0" smtClean="0">
                <a:solidFill>
                  <a:schemeClr val="accent2"/>
                </a:solidFill>
                <a:latin typeface="黑体" pitchFamily="2" charset="-122"/>
                <a:ea typeface="黑体" pitchFamily="2" charset="-122"/>
              </a:rPr>
              <a:t>对农业的影响</a:t>
            </a:r>
          </a:p>
        </p:txBody>
      </p:sp>
      <p:sp>
        <p:nvSpPr>
          <p:cNvPr id="27651" name="Text Box 4"/>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6" name="TextBox 5"/>
          <p:cNvSpPr txBox="1"/>
          <p:nvPr/>
        </p:nvSpPr>
        <p:spPr>
          <a:xfrm>
            <a:off x="981075" y="2060575"/>
            <a:ext cx="6985000" cy="2678113"/>
          </a:xfrm>
          <a:prstGeom prst="rect">
            <a:avLst/>
          </a:prstGeom>
          <a:noFill/>
        </p:spPr>
        <p:txBody>
          <a:bodyPr>
            <a:spAutoFit/>
          </a:bodyPr>
          <a:lstStyle/>
          <a:p>
            <a:pPr>
              <a:defRPr/>
            </a:pPr>
            <a:r>
              <a:rPr lang="zh-CN" altLang="en-US" sz="2400" b="1" dirty="0">
                <a:latin typeface="+mn-ea"/>
                <a:ea typeface="宋体" pitchFamily="2" charset="-122"/>
              </a:rPr>
              <a:t>　　</a:t>
            </a:r>
            <a:r>
              <a:rPr lang="zh-CN" altLang="zh-CN" sz="2400" b="1" dirty="0">
                <a:latin typeface="+mn-ea"/>
                <a:ea typeface="宋体" pitchFamily="2" charset="-122"/>
              </a:rPr>
              <a:t>各地干旱出现时间不同，发生频次也不一样。云南和贵州西南部多冬、春旱，以冬春连旱为主；四川盆地东部和贵州大部多夏、秋旱，以伏秋连旱为主；四川盆地西部则多春、夏旱。春旱往往是在冬干之后出现，常影响早稻播种、移栽及小麦扬花结实。伏旱不仅严重影响中稻抽穗扬花、晚稻移栽，而且影响蓄水等。</a:t>
            </a:r>
            <a:endParaRPr lang="zh-CN" altLang="en-US" sz="2400" dirty="0">
              <a:latin typeface="Arial" pitchFamily="34" charset="0"/>
              <a:ea typeface="宋体" pitchFamily="2" charset="-122"/>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1979613" y="2997200"/>
            <a:ext cx="6408737" cy="576263"/>
          </a:xfrm>
          <a:prstGeom prst="rect">
            <a:avLst/>
          </a:prstGeom>
          <a:noFill/>
          <a:ln w="9525">
            <a:noFill/>
            <a:miter lim="800000"/>
            <a:headEnd/>
            <a:tailEnd/>
          </a:ln>
          <a:effectLst/>
        </p:spPr>
        <p:txBody>
          <a:bodyPr anchor="ctr"/>
          <a:lstStyle/>
          <a:p>
            <a:pPr algn="ctr">
              <a:defRPr/>
            </a:pPr>
            <a:r>
              <a:rPr lang="zh-CN" sz="2400" b="1" dirty="0">
                <a:solidFill>
                  <a:schemeClr val="tx2"/>
                </a:solidFill>
                <a:latin typeface="+mn-ea"/>
                <a:ea typeface="+mn-ea"/>
              </a:rPr>
              <a:t>探究气候对人们</a:t>
            </a:r>
            <a:r>
              <a:rPr lang="zh-CN" sz="2400" b="1" dirty="0">
                <a:solidFill>
                  <a:srgbClr val="800080"/>
                </a:solidFill>
                <a:effectLst>
                  <a:outerShdw blurRad="38100" dist="38100" dir="2700000" algn="tl">
                    <a:srgbClr val="C0C0C0"/>
                  </a:outerShdw>
                </a:effectLst>
                <a:latin typeface="+mn-ea"/>
                <a:ea typeface="+mn-ea"/>
              </a:rPr>
              <a:t>衣、食、住、行</a:t>
            </a:r>
            <a:r>
              <a:rPr lang="zh-CN" sz="2400" b="1" dirty="0">
                <a:solidFill>
                  <a:schemeClr val="tx2"/>
                </a:solidFill>
                <a:latin typeface="+mn-ea"/>
                <a:ea typeface="+mn-ea"/>
              </a:rPr>
              <a:t>等的影响</a:t>
            </a:r>
            <a:r>
              <a:rPr lang="zh-CN" altLang="en-US" sz="2400" b="1" dirty="0">
                <a:solidFill>
                  <a:schemeClr val="tx2"/>
                </a:solidFill>
                <a:latin typeface="+mn-ea"/>
                <a:ea typeface="+mn-ea"/>
              </a:rPr>
              <a:t>。</a:t>
            </a:r>
            <a:endParaRPr lang="zh-CN" sz="2400" b="1" dirty="0">
              <a:solidFill>
                <a:schemeClr val="tx2"/>
              </a:solidFill>
              <a:latin typeface="+mn-ea"/>
              <a:ea typeface="+mn-ea"/>
            </a:endParaRPr>
          </a:p>
        </p:txBody>
      </p:sp>
      <p:sp>
        <p:nvSpPr>
          <p:cNvPr id="29699" name="AutoShape 3"/>
          <p:cNvSpPr>
            <a:spLocks noChangeArrowheads="1"/>
          </p:cNvSpPr>
          <p:nvPr/>
        </p:nvSpPr>
        <p:spPr bwMode="auto">
          <a:xfrm>
            <a:off x="1619250" y="1916113"/>
            <a:ext cx="2736850" cy="936625"/>
          </a:xfrm>
          <a:prstGeom prst="cloudCallout">
            <a:avLst>
              <a:gd name="adj1" fmla="val -33241"/>
              <a:gd name="adj2" fmla="val 92019"/>
            </a:avLst>
          </a:prstGeom>
          <a:gradFill rotWithShape="1">
            <a:gsLst>
              <a:gs pos="0">
                <a:srgbClr val="FFFF99"/>
              </a:gs>
              <a:gs pos="100000">
                <a:srgbClr val="FFFFFF"/>
              </a:gs>
            </a:gsLst>
            <a:lin ang="5400000" scaled="1"/>
          </a:gradFill>
          <a:ln w="9525">
            <a:solidFill>
              <a:schemeClr val="tx1"/>
            </a:solidFill>
            <a:round/>
            <a:headEnd/>
            <a:tailEnd/>
          </a:ln>
        </p:spPr>
        <p:txBody>
          <a:bodyPr lIns="0" tIns="0" rIns="0" bIns="0" anchor="ctr" anchorCtr="1"/>
          <a:lstStyle/>
          <a:p>
            <a:pPr algn="ctr">
              <a:defRPr/>
            </a:pPr>
            <a:r>
              <a:rPr lang="zh-CN" sz="3200" b="1" dirty="0">
                <a:solidFill>
                  <a:srgbClr val="FF0000"/>
                </a:solidFill>
                <a:effectLst>
                  <a:outerShdw blurRad="38100" dist="38100" dir="2700000" algn="tl">
                    <a:srgbClr val="000000">
                      <a:alpha val="43137"/>
                    </a:srgbClr>
                  </a:outerShdw>
                </a:effectLst>
                <a:latin typeface="黑体" pitchFamily="2" charset="-122"/>
                <a:ea typeface="黑体" pitchFamily="2" charset="-122"/>
              </a:rPr>
              <a:t>小组活动</a:t>
            </a:r>
          </a:p>
        </p:txBody>
      </p:sp>
      <p:sp>
        <p:nvSpPr>
          <p:cNvPr id="29700" name="Text Box 4"/>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body" idx="1"/>
          </p:nvPr>
        </p:nvSpPr>
        <p:spPr bwMode="auto">
          <a:xfrm>
            <a:off x="323850" y="1341438"/>
            <a:ext cx="8064500" cy="1295400"/>
          </a:xfrm>
          <a:solidFill>
            <a:srgbClr val="FFFFFF"/>
          </a:solidFill>
          <a:ln>
            <a:miter lim="800000"/>
            <a:headEnd/>
            <a:tailEnd/>
          </a:ln>
        </p:spPr>
        <p:txBody>
          <a:bodyPr vert="horz" wrap="square" lIns="91440" tIns="45720" rIns="91440" bIns="45720" numCol="1" anchor="t" anchorCtr="0" compatLnSpc="1">
            <a:prstTxWarp prst="textNoShape">
              <a:avLst/>
            </a:prstTxWarp>
          </a:bodyPr>
          <a:lstStyle/>
          <a:p>
            <a:pPr eaLnBrk="1" hangingPunct="1">
              <a:buFontTx/>
              <a:buNone/>
              <a:defRPr/>
            </a:pPr>
            <a:r>
              <a:rPr lang="zh-CN" altLang="en-US" sz="2400" b="1" dirty="0" smtClean="0">
                <a:latin typeface="+mn-ea"/>
              </a:rPr>
              <a:t>　　　</a:t>
            </a:r>
            <a:r>
              <a:rPr lang="zh-CN" sz="2400" b="1" dirty="0" smtClean="0">
                <a:latin typeface="+mn-ea"/>
              </a:rPr>
              <a:t>看下列气温曲线和降水量柱状图，位于温带地区亚欧大陆东岸的是</a:t>
            </a:r>
            <a:r>
              <a:rPr lang="zh-CN" sz="2400" b="1" u="sng" dirty="0" smtClean="0">
                <a:latin typeface="+mn-ea"/>
              </a:rPr>
              <a:t>        </a:t>
            </a:r>
            <a:r>
              <a:rPr lang="zh-CN" sz="2400" b="1" dirty="0" smtClean="0">
                <a:latin typeface="+mn-ea"/>
              </a:rPr>
              <a:t>， 内</a:t>
            </a:r>
            <a:r>
              <a:rPr lang="zh-CN" altLang="zh-CN" sz="2400" b="1" dirty="0" smtClean="0">
                <a:latin typeface="+mn-ea"/>
              </a:rPr>
              <a:t>陆</a:t>
            </a:r>
            <a:r>
              <a:rPr lang="zh-CN" sz="2400" b="1" dirty="0" smtClean="0">
                <a:latin typeface="+mn-ea"/>
              </a:rPr>
              <a:t>的是</a:t>
            </a:r>
            <a:r>
              <a:rPr lang="zh-CN" sz="2400" b="1" u="sng" dirty="0" smtClean="0">
                <a:latin typeface="+mn-ea"/>
              </a:rPr>
              <a:t>        </a:t>
            </a:r>
            <a:r>
              <a:rPr lang="zh-CN" sz="2400" b="1" dirty="0" smtClean="0">
                <a:latin typeface="+mn-ea"/>
              </a:rPr>
              <a:t>，西岸的是</a:t>
            </a:r>
            <a:r>
              <a:rPr lang="zh-CN" sz="2400" b="1" u="sng" dirty="0" smtClean="0">
                <a:latin typeface="+mn-ea"/>
              </a:rPr>
              <a:t>         </a:t>
            </a:r>
            <a:r>
              <a:rPr lang="zh-CN" sz="2400" b="1" dirty="0" smtClean="0">
                <a:latin typeface="+mn-ea"/>
              </a:rPr>
              <a:t>。</a:t>
            </a:r>
            <a:endParaRPr lang="zh-CN" altLang="zh-CN" sz="2400" dirty="0" smtClean="0">
              <a:latin typeface="+mn-ea"/>
            </a:endParaRPr>
          </a:p>
        </p:txBody>
      </p:sp>
      <p:sp>
        <p:nvSpPr>
          <p:cNvPr id="3075" name="Text Box 12"/>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14" name="TextBox 13"/>
          <p:cNvSpPr txBox="1"/>
          <p:nvPr/>
        </p:nvSpPr>
        <p:spPr>
          <a:xfrm>
            <a:off x="2124075" y="2565400"/>
            <a:ext cx="647700" cy="584200"/>
          </a:xfrm>
          <a:prstGeom prst="rect">
            <a:avLst/>
          </a:prstGeom>
          <a:noFill/>
        </p:spPr>
        <p:txBody>
          <a:bodyPr>
            <a:spAutoFit/>
          </a:bodyPr>
          <a:lstStyle/>
          <a:p>
            <a:pPr>
              <a:defRPr/>
            </a:pPr>
            <a:r>
              <a:rPr lang="zh-CN" altLang="zh-CN" sz="3200" b="1" dirty="0">
                <a:latin typeface="黑体" pitchFamily="2" charset="-122"/>
                <a:ea typeface="黑体" pitchFamily="2" charset="-122"/>
              </a:rPr>
              <a:t>A </a:t>
            </a:r>
            <a:r>
              <a:rPr lang="zh-CN" altLang="zh-CN" b="1" dirty="0">
                <a:latin typeface="+mn-ea"/>
              </a:rPr>
              <a:t>             　</a:t>
            </a:r>
            <a:endParaRPr lang="zh-CN" altLang="en-US" dirty="0">
              <a:latin typeface="Arial" pitchFamily="34" charset="0"/>
            </a:endParaRPr>
          </a:p>
        </p:txBody>
      </p:sp>
      <p:sp>
        <p:nvSpPr>
          <p:cNvPr id="3077" name="TextBox 14"/>
          <p:cNvSpPr txBox="1">
            <a:spLocks noChangeArrowheads="1"/>
          </p:cNvSpPr>
          <p:nvPr/>
        </p:nvSpPr>
        <p:spPr bwMode="auto">
          <a:xfrm>
            <a:off x="4356100" y="2565400"/>
            <a:ext cx="503238" cy="584200"/>
          </a:xfrm>
          <a:prstGeom prst="rect">
            <a:avLst/>
          </a:prstGeom>
          <a:noFill/>
          <a:ln w="9525">
            <a:noFill/>
            <a:miter lim="800000"/>
            <a:headEnd/>
            <a:tailEnd/>
          </a:ln>
        </p:spPr>
        <p:txBody>
          <a:bodyPr>
            <a:spAutoFit/>
          </a:bodyPr>
          <a:lstStyle/>
          <a:p>
            <a:r>
              <a:rPr lang="zh-CN" altLang="zh-CN" sz="3200" b="1">
                <a:latin typeface="黑体" pitchFamily="2" charset="-122"/>
                <a:ea typeface="黑体" pitchFamily="2" charset="-122"/>
              </a:rPr>
              <a:t>B              　</a:t>
            </a:r>
            <a:endParaRPr lang="zh-CN" altLang="en-US" sz="3200">
              <a:latin typeface="黑体" pitchFamily="2" charset="-122"/>
              <a:ea typeface="黑体" pitchFamily="2" charset="-122"/>
            </a:endParaRPr>
          </a:p>
        </p:txBody>
      </p:sp>
      <p:sp>
        <p:nvSpPr>
          <p:cNvPr id="3078" name="TextBox 15"/>
          <p:cNvSpPr txBox="1">
            <a:spLocks noChangeArrowheads="1"/>
          </p:cNvSpPr>
          <p:nvPr/>
        </p:nvSpPr>
        <p:spPr bwMode="auto">
          <a:xfrm>
            <a:off x="6556375" y="2565400"/>
            <a:ext cx="392113" cy="584200"/>
          </a:xfrm>
          <a:prstGeom prst="rect">
            <a:avLst/>
          </a:prstGeom>
          <a:noFill/>
          <a:ln w="9525">
            <a:noFill/>
            <a:miter lim="800000"/>
            <a:headEnd/>
            <a:tailEnd/>
          </a:ln>
        </p:spPr>
        <p:txBody>
          <a:bodyPr wrap="none">
            <a:spAutoFit/>
          </a:bodyPr>
          <a:lstStyle/>
          <a:p>
            <a:r>
              <a:rPr lang="zh-CN" altLang="zh-CN" sz="3200" b="1">
                <a:latin typeface="黑体" pitchFamily="2" charset="-122"/>
                <a:ea typeface="黑体" pitchFamily="2" charset="-122"/>
              </a:rPr>
              <a:t>C</a:t>
            </a:r>
            <a:endParaRPr lang="zh-CN" altLang="en-US" sz="3200">
              <a:latin typeface="黑体" pitchFamily="2" charset="-122"/>
              <a:ea typeface="黑体" pitchFamily="2" charset="-122"/>
            </a:endParaRPr>
          </a:p>
        </p:txBody>
      </p:sp>
      <p:sp>
        <p:nvSpPr>
          <p:cNvPr id="18" name="Rectangle 3"/>
          <p:cNvSpPr>
            <a:spLocks noGrp="1" noChangeArrowheads="1"/>
          </p:cNvSpPr>
          <p:nvPr>
            <p:ph type="title"/>
          </p:nvPr>
        </p:nvSpPr>
        <p:spPr bwMode="auto">
          <a:xfrm>
            <a:off x="1258888" y="765175"/>
            <a:ext cx="2314575" cy="647700"/>
          </a:xfrm>
          <a:ln>
            <a:miter lim="800000"/>
            <a:headEnd/>
            <a:tailEnd/>
          </a:ln>
        </p:spPr>
        <p:txBody>
          <a:bodyPr vert="horz" wrap="square" lIns="91440" tIns="45720" rIns="91440" bIns="45720" numCol="1" anchor="ctr" anchorCtr="0" compatLnSpc="1">
            <a:prstTxWarp prst="textNoShape">
              <a:avLst/>
            </a:prstTxWarp>
          </a:bodyPr>
          <a:lstStyle/>
          <a:p>
            <a:pPr algn="l" eaLnBrk="1" hangingPunct="1">
              <a:defRPr/>
            </a:pPr>
            <a:r>
              <a:rPr lang="zh-CN" sz="3200" b="1" dirty="0" smtClean="0">
                <a:solidFill>
                  <a:srgbClr val="FF0000"/>
                </a:solidFill>
                <a:effectLst>
                  <a:outerShdw blurRad="38100" dist="38100" dir="2700000" algn="tl">
                    <a:srgbClr val="C0C0C0"/>
                  </a:outerShdw>
                </a:effectLst>
                <a:latin typeface="黑体" pitchFamily="2" charset="-122"/>
                <a:ea typeface="黑体" pitchFamily="2" charset="-122"/>
              </a:rPr>
              <a:t>温故知新</a:t>
            </a:r>
          </a:p>
        </p:txBody>
      </p:sp>
      <p:grpSp>
        <p:nvGrpSpPr>
          <p:cNvPr id="2" name="组合 15"/>
          <p:cNvGrpSpPr>
            <a:grpSpLocks/>
          </p:cNvGrpSpPr>
          <p:nvPr/>
        </p:nvGrpSpPr>
        <p:grpSpPr bwMode="auto">
          <a:xfrm>
            <a:off x="814388" y="3101975"/>
            <a:ext cx="7358062" cy="3048000"/>
            <a:chOff x="815150" y="3101419"/>
            <a:chExt cx="7357300" cy="3048829"/>
          </a:xfrm>
        </p:grpSpPr>
        <p:pic>
          <p:nvPicPr>
            <p:cNvPr id="3081" name="Picture 6"/>
            <p:cNvPicPr>
              <a:picLocks noChangeAspect="1" noChangeArrowheads="1"/>
            </p:cNvPicPr>
            <p:nvPr/>
          </p:nvPicPr>
          <p:blipFill>
            <a:blip r:embed="rId2"/>
            <a:srcRect/>
            <a:stretch>
              <a:fillRect/>
            </a:stretch>
          </p:blipFill>
          <p:spPr bwMode="auto">
            <a:xfrm>
              <a:off x="1483899" y="3117850"/>
              <a:ext cx="1869854" cy="3030583"/>
            </a:xfrm>
            <a:prstGeom prst="rect">
              <a:avLst/>
            </a:prstGeom>
            <a:noFill/>
            <a:ln w="9525">
              <a:noFill/>
              <a:miter lim="800000"/>
              <a:headEnd/>
              <a:tailEnd/>
            </a:ln>
          </p:spPr>
        </p:pic>
        <p:pic>
          <p:nvPicPr>
            <p:cNvPr id="3082" name="Picture 7"/>
            <p:cNvPicPr>
              <a:picLocks noChangeAspect="1" noChangeArrowheads="1"/>
            </p:cNvPicPr>
            <p:nvPr/>
          </p:nvPicPr>
          <p:blipFill>
            <a:blip r:embed="rId3"/>
            <a:srcRect/>
            <a:stretch>
              <a:fillRect/>
            </a:stretch>
          </p:blipFill>
          <p:spPr bwMode="auto">
            <a:xfrm>
              <a:off x="3483114" y="3117850"/>
              <a:ext cx="1887494" cy="3013166"/>
            </a:xfrm>
            <a:prstGeom prst="rect">
              <a:avLst/>
            </a:prstGeom>
            <a:noFill/>
            <a:ln w="9525">
              <a:noFill/>
              <a:miter lim="800000"/>
              <a:headEnd/>
              <a:tailEnd/>
            </a:ln>
          </p:spPr>
        </p:pic>
        <p:pic>
          <p:nvPicPr>
            <p:cNvPr id="3083" name="Picture 8"/>
            <p:cNvPicPr>
              <a:picLocks noChangeAspect="1" noChangeArrowheads="1"/>
            </p:cNvPicPr>
            <p:nvPr/>
          </p:nvPicPr>
          <p:blipFill>
            <a:blip r:embed="rId4"/>
            <a:srcRect/>
            <a:stretch>
              <a:fillRect/>
            </a:stretch>
          </p:blipFill>
          <p:spPr bwMode="auto">
            <a:xfrm>
              <a:off x="5485270" y="3117850"/>
              <a:ext cx="1834574" cy="3013166"/>
            </a:xfrm>
            <a:prstGeom prst="rect">
              <a:avLst/>
            </a:prstGeom>
            <a:noFill/>
            <a:ln w="9525">
              <a:noFill/>
              <a:miter lim="800000"/>
              <a:headEnd/>
              <a:tailEnd/>
            </a:ln>
          </p:spPr>
        </p:pic>
        <p:pic>
          <p:nvPicPr>
            <p:cNvPr id="3084" name="Picture 9"/>
            <p:cNvPicPr>
              <a:picLocks noChangeAspect="1" noChangeArrowheads="1"/>
            </p:cNvPicPr>
            <p:nvPr/>
          </p:nvPicPr>
          <p:blipFill>
            <a:blip r:embed="rId5"/>
            <a:srcRect/>
            <a:stretch>
              <a:fillRect/>
            </a:stretch>
          </p:blipFill>
          <p:spPr bwMode="auto">
            <a:xfrm>
              <a:off x="7484485" y="3117850"/>
              <a:ext cx="687965" cy="3013166"/>
            </a:xfrm>
            <a:prstGeom prst="rect">
              <a:avLst/>
            </a:prstGeom>
            <a:noFill/>
            <a:ln w="9525">
              <a:noFill/>
              <a:miter lim="800000"/>
              <a:headEnd/>
              <a:tailEnd/>
            </a:ln>
          </p:spPr>
        </p:pic>
        <p:pic>
          <p:nvPicPr>
            <p:cNvPr id="3085" name="图片 14" descr="2-2-P03气温.jpg"/>
            <p:cNvPicPr>
              <a:picLocks noChangeAspect="1"/>
            </p:cNvPicPr>
            <p:nvPr/>
          </p:nvPicPr>
          <p:blipFill>
            <a:blip r:embed="rId6"/>
            <a:srcRect/>
            <a:stretch>
              <a:fillRect/>
            </a:stretch>
          </p:blipFill>
          <p:spPr bwMode="auto">
            <a:xfrm>
              <a:off x="815150" y="3101419"/>
              <a:ext cx="596510" cy="3048829"/>
            </a:xfrm>
            <a:prstGeom prst="rect">
              <a:avLst/>
            </a:prstGeom>
            <a:noFill/>
            <a:ln w="9525">
              <a:noFill/>
              <a:miter lim="800000"/>
              <a:headEnd/>
              <a:tailEnd/>
            </a:ln>
          </p:spPr>
        </p:pic>
      </p:grpSp>
      <p:sp>
        <p:nvSpPr>
          <p:cNvPr id="15" name="TextBox 14"/>
          <p:cNvSpPr txBox="1"/>
          <p:nvPr/>
        </p:nvSpPr>
        <p:spPr>
          <a:xfrm>
            <a:off x="3071802" y="1714488"/>
            <a:ext cx="428628" cy="461665"/>
          </a:xfrm>
          <a:prstGeom prst="rect">
            <a:avLst/>
          </a:prstGeom>
          <a:noFill/>
        </p:spPr>
        <p:txBody>
          <a:bodyPr wrap="square" rtlCol="0">
            <a:spAutoFit/>
          </a:bodyPr>
          <a:lstStyle/>
          <a:p>
            <a:r>
              <a:rPr lang="en-US" altLang="zh-CN" sz="2400" b="1" dirty="0" smtClean="0">
                <a:solidFill>
                  <a:srgbClr val="FF0000"/>
                </a:solidFill>
              </a:rPr>
              <a:t>C</a:t>
            </a:r>
            <a:endParaRPr lang="zh-CN" altLang="en-US" sz="2400" b="1" dirty="0">
              <a:solidFill>
                <a:srgbClr val="FF0000"/>
              </a:solidFill>
            </a:endParaRPr>
          </a:p>
        </p:txBody>
      </p:sp>
      <p:sp>
        <p:nvSpPr>
          <p:cNvPr id="16" name="TextBox 15"/>
          <p:cNvSpPr txBox="1"/>
          <p:nvPr/>
        </p:nvSpPr>
        <p:spPr>
          <a:xfrm>
            <a:off x="6143636" y="1643050"/>
            <a:ext cx="571504" cy="461665"/>
          </a:xfrm>
          <a:prstGeom prst="rect">
            <a:avLst/>
          </a:prstGeom>
          <a:noFill/>
        </p:spPr>
        <p:txBody>
          <a:bodyPr wrap="square" rtlCol="0">
            <a:spAutoFit/>
          </a:bodyPr>
          <a:lstStyle/>
          <a:p>
            <a:r>
              <a:rPr lang="en-US" altLang="zh-CN" sz="2400" b="1" dirty="0" smtClean="0">
                <a:solidFill>
                  <a:srgbClr val="FF0000"/>
                </a:solidFill>
              </a:rPr>
              <a:t>A</a:t>
            </a:r>
            <a:endParaRPr lang="zh-CN" altLang="en-US" sz="2400" b="1" dirty="0">
              <a:solidFill>
                <a:srgbClr val="FF0000"/>
              </a:solidFill>
            </a:endParaRPr>
          </a:p>
        </p:txBody>
      </p:sp>
      <p:sp>
        <p:nvSpPr>
          <p:cNvPr id="17" name="TextBox 16"/>
          <p:cNvSpPr txBox="1"/>
          <p:nvPr/>
        </p:nvSpPr>
        <p:spPr>
          <a:xfrm>
            <a:off x="1357290" y="2071678"/>
            <a:ext cx="785818" cy="461665"/>
          </a:xfrm>
          <a:prstGeom prst="rect">
            <a:avLst/>
          </a:prstGeom>
          <a:noFill/>
        </p:spPr>
        <p:txBody>
          <a:bodyPr wrap="square" rtlCol="0">
            <a:spAutoFit/>
          </a:bodyPr>
          <a:lstStyle/>
          <a:p>
            <a:r>
              <a:rPr lang="en-US" altLang="zh-CN" sz="2400" b="1" dirty="0" smtClean="0">
                <a:solidFill>
                  <a:srgbClr val="FF0000"/>
                </a:solidFill>
              </a:rPr>
              <a:t>B</a:t>
            </a:r>
            <a:endParaRPr lang="zh-CN" altLang="en-US" sz="2400"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bwMode="auto">
          <a:xfrm>
            <a:off x="611188" y="612775"/>
            <a:ext cx="2016125" cy="620713"/>
          </a:xfrm>
          <a:ln>
            <a:miter lim="800000"/>
            <a:headEnd/>
            <a:tailEnd/>
          </a:ln>
        </p:spPr>
        <p:txBody>
          <a:bodyPr vert="horz" wrap="square" lIns="91440" tIns="45720" rIns="91440" bIns="45720" numCol="1" anchor="t" anchorCtr="0" compatLnSpc="1">
            <a:prstTxWarp prst="textNoShape">
              <a:avLst/>
            </a:prstTxWarp>
          </a:bodyPr>
          <a:lstStyle/>
          <a:p>
            <a:pPr algn="l" eaLnBrk="1" hangingPunct="1">
              <a:defRPr/>
            </a:pPr>
            <a:r>
              <a:rPr lang="zh-CN" sz="32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rPr>
              <a:t>思 考</a:t>
            </a:r>
          </a:p>
        </p:txBody>
      </p:sp>
      <p:sp>
        <p:nvSpPr>
          <p:cNvPr id="30723" name="Rectangle 3"/>
          <p:cNvSpPr>
            <a:spLocks noGrp="1" noChangeArrowheads="1"/>
          </p:cNvSpPr>
          <p:nvPr>
            <p:ph type="body" idx="1"/>
          </p:nvPr>
        </p:nvSpPr>
        <p:spPr bwMode="auto">
          <a:xfrm>
            <a:off x="1763713" y="793750"/>
            <a:ext cx="3600450" cy="504825"/>
          </a:xfrm>
          <a:ln>
            <a:miter lim="800000"/>
            <a:headEnd/>
            <a:tailEnd/>
          </a:ln>
        </p:spPr>
        <p:txBody>
          <a:bodyPr vert="horz" wrap="square" lIns="91440" tIns="45720" rIns="91440" bIns="45720" numCol="1" anchor="t" anchorCtr="0" compatLnSpc="1">
            <a:prstTxWarp prst="textNoShape">
              <a:avLst/>
            </a:prstTxWarp>
          </a:bodyPr>
          <a:lstStyle/>
          <a:p>
            <a:pPr eaLnBrk="1" hangingPunct="1">
              <a:buFontTx/>
              <a:buNone/>
              <a:defRPr/>
            </a:pPr>
            <a:r>
              <a:rPr lang="zh-CN" altLang="en-US" sz="2000" b="1" dirty="0" smtClean="0">
                <a:latin typeface="+mn-ea"/>
              </a:rPr>
              <a:t>（教科书</a:t>
            </a:r>
            <a:r>
              <a:rPr lang="zh-CN" altLang="zh-CN" sz="2000" b="1" dirty="0" smtClean="0">
                <a:latin typeface="+mn-ea"/>
              </a:rPr>
              <a:t>P</a:t>
            </a:r>
            <a:r>
              <a:rPr lang="en-US" altLang="zh-CN" sz="2000" b="1" dirty="0" smtClean="0">
                <a:latin typeface="+mn-ea"/>
              </a:rPr>
              <a:t>60</a:t>
            </a:r>
            <a:r>
              <a:rPr lang="zh-CN" sz="2000" b="1" dirty="0" smtClean="0">
                <a:latin typeface="+mn-ea"/>
              </a:rPr>
              <a:t>思考</a:t>
            </a:r>
            <a:r>
              <a:rPr lang="zh-CN" altLang="en-US" sz="2000" b="1" dirty="0" smtClean="0">
                <a:latin typeface="+mn-ea"/>
              </a:rPr>
              <a:t>活动</a:t>
            </a:r>
            <a:r>
              <a:rPr lang="zh-CN" sz="2000" b="1" dirty="0" smtClean="0">
                <a:latin typeface="+mn-ea"/>
              </a:rPr>
              <a:t>和图</a:t>
            </a:r>
            <a:r>
              <a:rPr lang="en-US" altLang="zh-CN" sz="2000" b="1" dirty="0" smtClean="0">
                <a:latin typeface="+mn-ea"/>
              </a:rPr>
              <a:t>K</a:t>
            </a:r>
            <a:r>
              <a:rPr lang="zh-CN" altLang="en-US" sz="2000" b="1" dirty="0" smtClean="0">
                <a:latin typeface="+mn-ea"/>
              </a:rPr>
              <a:t>）</a:t>
            </a:r>
            <a:endParaRPr lang="zh-CN" altLang="zh-CN" sz="2000" b="1" dirty="0" smtClean="0">
              <a:latin typeface="+mn-ea"/>
            </a:endParaRPr>
          </a:p>
        </p:txBody>
      </p:sp>
      <p:sp>
        <p:nvSpPr>
          <p:cNvPr id="28676" name="Text Box 5"/>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pic>
        <p:nvPicPr>
          <p:cNvPr id="28677" name="图片 5" descr="2-3-P28欧洲墙壁厚度变化.jpg"/>
          <p:cNvPicPr>
            <a:picLocks noChangeAspect="1"/>
          </p:cNvPicPr>
          <p:nvPr/>
        </p:nvPicPr>
        <p:blipFill>
          <a:blip r:embed="rId2"/>
          <a:srcRect/>
          <a:stretch>
            <a:fillRect/>
          </a:stretch>
        </p:blipFill>
        <p:spPr bwMode="auto">
          <a:xfrm>
            <a:off x="611188" y="1300163"/>
            <a:ext cx="8208962" cy="3849687"/>
          </a:xfrm>
          <a:prstGeom prst="rect">
            <a:avLst/>
          </a:prstGeom>
          <a:noFill/>
          <a:ln w="9525">
            <a:noFill/>
            <a:miter lim="800000"/>
            <a:headEnd/>
            <a:tailEnd/>
          </a:ln>
        </p:spPr>
      </p:pic>
      <p:sp>
        <p:nvSpPr>
          <p:cNvPr id="6" name="TextBox 5"/>
          <p:cNvSpPr txBox="1"/>
          <p:nvPr/>
        </p:nvSpPr>
        <p:spPr>
          <a:xfrm>
            <a:off x="684213" y="5294313"/>
            <a:ext cx="8135937" cy="1014412"/>
          </a:xfrm>
          <a:prstGeom prst="rect">
            <a:avLst/>
          </a:prstGeom>
          <a:noFill/>
        </p:spPr>
        <p:txBody>
          <a:bodyPr>
            <a:spAutoFit/>
          </a:bodyPr>
          <a:lstStyle/>
          <a:p>
            <a:pPr algn="just">
              <a:defRPr/>
            </a:pPr>
            <a:r>
              <a:rPr lang="zh-CN" altLang="en-US" sz="2000" b="1" dirty="0">
                <a:latin typeface="+mn-ea"/>
                <a:ea typeface="+mn-ea"/>
              </a:rPr>
              <a:t>　　在建筑保温材料还没有普遍应用的年代，从英国南部往东至俄罗斯，欧洲传统民居的墙壁厚度有一定的变化规律。图</a:t>
            </a:r>
            <a:r>
              <a:rPr lang="en-US" altLang="zh-CN" sz="2000" b="1" dirty="0">
                <a:latin typeface="+mn-ea"/>
                <a:ea typeface="+mn-ea"/>
              </a:rPr>
              <a:t>K</a:t>
            </a:r>
            <a:r>
              <a:rPr lang="zh-CN" altLang="en-US" sz="2000" b="1" dirty="0">
                <a:latin typeface="+mn-ea"/>
                <a:ea typeface="+mn-ea"/>
              </a:rPr>
              <a:t>反映了这种规律。请你说出产生这种规律的气候原因。</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bwMode="auto">
          <a:xfrm>
            <a:off x="684213" y="836613"/>
            <a:ext cx="1943100" cy="720725"/>
          </a:xfrm>
          <a:ln>
            <a:miter lim="800000"/>
            <a:headEnd/>
            <a:tailEnd/>
          </a:ln>
        </p:spPr>
        <p:txBody>
          <a:bodyPr vert="horz" wrap="square" lIns="91440" tIns="45720" rIns="91440" bIns="45720" numCol="1" anchor="t" anchorCtr="0" compatLnSpc="1">
            <a:prstTxWarp prst="textNoShape">
              <a:avLst/>
            </a:prstTxWarp>
          </a:bodyPr>
          <a:lstStyle/>
          <a:p>
            <a:pPr algn="l" eaLnBrk="1" hangingPunct="1">
              <a:defRPr/>
            </a:pPr>
            <a:r>
              <a:rPr lang="zh-CN" sz="32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rPr>
              <a:t>阅</a:t>
            </a:r>
            <a:r>
              <a:rPr lang="en-US" altLang="zh-CN" sz="32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rPr>
              <a:t> </a:t>
            </a:r>
            <a:r>
              <a:rPr lang="zh-CN" sz="32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rPr>
              <a:t>读</a:t>
            </a:r>
          </a:p>
        </p:txBody>
      </p:sp>
      <p:sp>
        <p:nvSpPr>
          <p:cNvPr id="32771" name="Rectangle 3"/>
          <p:cNvSpPr>
            <a:spLocks noGrp="1" noChangeArrowheads="1"/>
          </p:cNvSpPr>
          <p:nvPr>
            <p:ph type="body" idx="1"/>
          </p:nvPr>
        </p:nvSpPr>
        <p:spPr bwMode="auto">
          <a:xfrm>
            <a:off x="1835150" y="981075"/>
            <a:ext cx="3097213" cy="503238"/>
          </a:xfrm>
          <a:ln>
            <a:miter lim="800000"/>
            <a:headEnd/>
            <a:tailEnd/>
          </a:ln>
        </p:spPr>
        <p:txBody>
          <a:bodyPr vert="horz" wrap="square" lIns="91440" tIns="45720" rIns="91440" bIns="45720" numCol="1" anchor="t" anchorCtr="0" compatLnSpc="1">
            <a:prstTxWarp prst="textNoShape">
              <a:avLst/>
            </a:prstTxWarp>
          </a:bodyPr>
          <a:lstStyle/>
          <a:p>
            <a:pPr eaLnBrk="1" hangingPunct="1">
              <a:buFontTx/>
              <a:buNone/>
              <a:defRPr/>
            </a:pPr>
            <a:r>
              <a:rPr lang="zh-CN" altLang="en-US" sz="2000" b="1" dirty="0" smtClean="0">
                <a:latin typeface="+mn-ea"/>
              </a:rPr>
              <a:t>（教科书</a:t>
            </a:r>
            <a:r>
              <a:rPr lang="zh-CN" altLang="zh-CN" sz="2000" b="1" dirty="0" smtClean="0">
                <a:latin typeface="+mn-ea"/>
              </a:rPr>
              <a:t>P</a:t>
            </a:r>
            <a:r>
              <a:rPr lang="en-US" altLang="zh-CN" sz="2000" b="1" dirty="0" smtClean="0">
                <a:latin typeface="+mn-ea"/>
              </a:rPr>
              <a:t>59</a:t>
            </a:r>
            <a:r>
              <a:rPr lang="zh-CN" sz="2000" b="1" dirty="0" smtClean="0">
                <a:latin typeface="+mn-ea"/>
              </a:rPr>
              <a:t>阅读材料</a:t>
            </a:r>
            <a:r>
              <a:rPr lang="zh-CN" altLang="en-US" sz="2000" b="1" dirty="0" smtClean="0">
                <a:latin typeface="+mn-ea"/>
              </a:rPr>
              <a:t>）</a:t>
            </a:r>
            <a:endParaRPr lang="zh-CN" sz="2000" b="1" dirty="0" smtClean="0">
              <a:latin typeface="+mn-ea"/>
            </a:endParaRPr>
          </a:p>
        </p:txBody>
      </p:sp>
      <p:sp>
        <p:nvSpPr>
          <p:cNvPr id="30724" name="Text Box 4"/>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pic>
        <p:nvPicPr>
          <p:cNvPr id="30725" name="图片 4" descr="2-3-p30秘鲁利马的土坯房屋.jpg"/>
          <p:cNvPicPr>
            <a:picLocks noChangeAspect="1"/>
          </p:cNvPicPr>
          <p:nvPr/>
        </p:nvPicPr>
        <p:blipFill>
          <a:blip r:embed="rId2"/>
          <a:srcRect/>
          <a:stretch>
            <a:fillRect/>
          </a:stretch>
        </p:blipFill>
        <p:spPr bwMode="auto">
          <a:xfrm>
            <a:off x="4551363" y="1739900"/>
            <a:ext cx="4268787" cy="3481388"/>
          </a:xfrm>
          <a:prstGeom prst="rect">
            <a:avLst/>
          </a:prstGeom>
          <a:noFill/>
          <a:ln w="9525">
            <a:noFill/>
            <a:miter lim="800000"/>
            <a:headEnd/>
            <a:tailEnd/>
          </a:ln>
        </p:spPr>
      </p:pic>
      <p:sp>
        <p:nvSpPr>
          <p:cNvPr id="6" name="TextBox 5"/>
          <p:cNvSpPr txBox="1"/>
          <p:nvPr/>
        </p:nvSpPr>
        <p:spPr>
          <a:xfrm>
            <a:off x="755650" y="2243138"/>
            <a:ext cx="3311525" cy="1939925"/>
          </a:xfrm>
          <a:prstGeom prst="rect">
            <a:avLst/>
          </a:prstGeom>
          <a:noFill/>
        </p:spPr>
        <p:txBody>
          <a:bodyPr>
            <a:spAutoFit/>
          </a:bodyPr>
          <a:lstStyle/>
          <a:p>
            <a:pPr>
              <a:defRPr/>
            </a:pPr>
            <a:r>
              <a:rPr lang="zh-CN" altLang="en-US" sz="2000" b="1" dirty="0">
                <a:latin typeface="+mn-ea"/>
                <a:ea typeface="+mn-ea"/>
              </a:rPr>
              <a:t>　　秘鲁首都利马地处热带沙漠气候区。由于终年高温少雨，年降水量只有</a:t>
            </a:r>
            <a:r>
              <a:rPr lang="en-US" altLang="zh-CN" sz="2000" b="1" dirty="0">
                <a:latin typeface="+mn-ea"/>
                <a:ea typeface="+mn-ea"/>
              </a:rPr>
              <a:t>29</a:t>
            </a:r>
            <a:r>
              <a:rPr lang="zh-CN" altLang="en-US" sz="2000" b="1" dirty="0">
                <a:latin typeface="+mn-ea"/>
                <a:ea typeface="+mn-ea"/>
              </a:rPr>
              <a:t>毫米，所以，利马居民建造了适应当地气候的土坯房屋，厚实的墙壁可以抵御高温。</a:t>
            </a:r>
          </a:p>
        </p:txBody>
      </p:sp>
      <p:sp>
        <p:nvSpPr>
          <p:cNvPr id="30727" name="TextBox 6"/>
          <p:cNvSpPr txBox="1">
            <a:spLocks noChangeArrowheads="1"/>
          </p:cNvSpPr>
          <p:nvPr/>
        </p:nvSpPr>
        <p:spPr bwMode="auto">
          <a:xfrm>
            <a:off x="755650" y="1700213"/>
            <a:ext cx="4103688" cy="461962"/>
          </a:xfrm>
          <a:prstGeom prst="rect">
            <a:avLst/>
          </a:prstGeom>
          <a:noFill/>
          <a:ln w="9525">
            <a:noFill/>
            <a:miter lim="800000"/>
            <a:headEnd/>
            <a:tailEnd/>
          </a:ln>
        </p:spPr>
        <p:txBody>
          <a:bodyPr>
            <a:spAutoFit/>
          </a:bodyPr>
          <a:lstStyle/>
          <a:p>
            <a:r>
              <a:rPr lang="zh-CN" altLang="en-US" sz="2400">
                <a:latin typeface="黑体" pitchFamily="2" charset="-122"/>
                <a:ea typeface="黑体" pitchFamily="2" charset="-122"/>
              </a:rPr>
              <a:t>秘鲁利马的房屋建筑与气候</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WordArt 3"/>
          <p:cNvSpPr>
            <a:spLocks noChangeArrowheads="1" noChangeShapeType="1"/>
          </p:cNvSpPr>
          <p:nvPr/>
        </p:nvSpPr>
        <p:spPr bwMode="auto">
          <a:xfrm>
            <a:off x="2484438" y="1196975"/>
            <a:ext cx="4319587" cy="6477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a:ea typeface="黑体"/>
              </a:rPr>
              <a:t>厄尔尼诺现象</a:t>
            </a:r>
          </a:p>
        </p:txBody>
      </p:sp>
      <p:sp>
        <p:nvSpPr>
          <p:cNvPr id="31747" name="Text Box 4"/>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6" name="TextBox 5"/>
          <p:cNvSpPr txBox="1"/>
          <p:nvPr/>
        </p:nvSpPr>
        <p:spPr>
          <a:xfrm>
            <a:off x="755650" y="2100263"/>
            <a:ext cx="7705725" cy="3416300"/>
          </a:xfrm>
          <a:prstGeom prst="rect">
            <a:avLst/>
          </a:prstGeom>
          <a:noFill/>
        </p:spPr>
        <p:txBody>
          <a:bodyPr>
            <a:spAutoFit/>
          </a:bodyPr>
          <a:lstStyle/>
          <a:p>
            <a:pPr>
              <a:defRPr/>
            </a:pPr>
            <a:r>
              <a:rPr lang="zh-CN" altLang="en-US" sz="2400" b="1" dirty="0">
                <a:latin typeface="+mn-ea"/>
                <a:ea typeface="宋体" pitchFamily="2" charset="-122"/>
              </a:rPr>
              <a:t>　　</a:t>
            </a:r>
            <a:r>
              <a:rPr lang="zh-CN" altLang="zh-CN" sz="2400" b="1" dirty="0">
                <a:latin typeface="+mn-ea"/>
                <a:ea typeface="宋体" pitchFamily="2" charset="-122"/>
              </a:rPr>
              <a:t>厄尔尼诺（西班牙语为“圣婴”）这个名称最早起源于19世纪末秘鲁沿岸的渔民中间，指季节性的向南流动的暖洋流入侵，取代了往常他们捕鱼时向北流动的冷洋流，这种现象一般发生在圣诞节前后。如今，厄尔尼诺不再指局地性的洋流的季节性变化，而是指厄尔尼诺/南方涛动（ENSO）现象中的一部分。ENSO指的是影响全球的连续但不规则的大气和海洋循环变化的一种现象。厄尔尼诺指中东太平洋地区海洋表面异常增温并与低层大气相互作用，它能产生</a:t>
            </a:r>
            <a:r>
              <a:rPr lang="zh-CN" altLang="en-US" sz="2400" b="1" dirty="0">
                <a:latin typeface="+mn-ea"/>
                <a:ea typeface="宋体" pitchFamily="2" charset="-122"/>
              </a:rPr>
              <a:t>对</a:t>
            </a:r>
            <a:r>
              <a:rPr lang="zh-CN" altLang="zh-CN" sz="2400" b="1" dirty="0">
                <a:latin typeface="+mn-ea"/>
                <a:ea typeface="宋体" pitchFamily="2" charset="-122"/>
              </a:rPr>
              <a:t>天气较为显著的影响。</a:t>
            </a:r>
            <a:endParaRPr lang="zh-CN" altLang="en-US" sz="2400" dirty="0">
              <a:latin typeface="Arial" pitchFamily="34" charset="0"/>
              <a:ea typeface="宋体" pitchFamily="2" charset="-122"/>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bwMode="auto">
          <a:xfrm>
            <a:off x="2268538" y="549275"/>
            <a:ext cx="4679950" cy="574675"/>
          </a:xfrm>
          <a:ln>
            <a:miter lim="800000"/>
            <a:headEnd/>
            <a:tailEnd/>
          </a:ln>
        </p:spPr>
        <p:txBody>
          <a:bodyPr vert="horz" wrap="square" lIns="91440" tIns="45720" rIns="91440" bIns="45720" numCol="1" anchor="t" anchorCtr="0" compatLnSpc="1">
            <a:prstTxWarp prst="textNoShape">
              <a:avLst/>
            </a:prstTxWarp>
            <a:normAutofit fontScale="90000"/>
          </a:bodyPr>
          <a:lstStyle/>
          <a:p>
            <a:pPr algn="l" eaLnBrk="1" hangingPunct="1">
              <a:defRPr/>
            </a:pPr>
            <a:r>
              <a:rPr lang="zh-CN" sz="3200" b="1" dirty="0" smtClean="0">
                <a:solidFill>
                  <a:srgbClr val="0099FF"/>
                </a:solidFill>
                <a:effectLst>
                  <a:outerShdw blurRad="38100" dist="38100" dir="2700000" algn="tl">
                    <a:srgbClr val="C0C0C0"/>
                  </a:outerShdw>
                </a:effectLst>
                <a:latin typeface="黑体" pitchFamily="2" charset="-122"/>
                <a:ea typeface="黑体" pitchFamily="2" charset="-122"/>
              </a:rPr>
              <a:t>阅读：孟加拉国的水灾</a:t>
            </a:r>
          </a:p>
        </p:txBody>
      </p:sp>
      <p:pic>
        <p:nvPicPr>
          <p:cNvPr id="32771" name="Picture 4" descr="AB9A2A9B8B7662D6">
            <a:hlinkClick r:id="rId2"/>
          </p:cNvPr>
          <p:cNvPicPr>
            <a:picLocks noChangeAspect="1" noChangeArrowheads="1"/>
          </p:cNvPicPr>
          <p:nvPr>
            <p:ph sz="half" idx="2"/>
          </p:nvPr>
        </p:nvPicPr>
        <p:blipFill>
          <a:blip r:embed="rId3"/>
          <a:srcRect/>
          <a:stretch>
            <a:fillRect/>
          </a:stretch>
        </p:blipFill>
        <p:spPr bwMode="auto">
          <a:xfrm>
            <a:off x="2268538" y="3284538"/>
            <a:ext cx="4464050" cy="3143250"/>
          </a:xfrm>
          <a:noFill/>
          <a:ln>
            <a:miter lim="800000"/>
            <a:headEnd/>
            <a:tailEnd/>
          </a:ln>
        </p:spPr>
      </p:pic>
      <p:sp>
        <p:nvSpPr>
          <p:cNvPr id="34821" name="Text Box 5"/>
          <p:cNvSpPr txBox="1">
            <a:spLocks noChangeArrowheads="1"/>
          </p:cNvSpPr>
          <p:nvPr/>
        </p:nvSpPr>
        <p:spPr bwMode="auto">
          <a:xfrm>
            <a:off x="6875463" y="5300663"/>
            <a:ext cx="1296987" cy="1077912"/>
          </a:xfrm>
          <a:prstGeom prst="rect">
            <a:avLst/>
          </a:prstGeom>
          <a:noFill/>
          <a:ln w="9525">
            <a:noFill/>
            <a:miter lim="800000"/>
            <a:headEnd/>
            <a:tailEnd/>
          </a:ln>
          <a:effectLst/>
        </p:spPr>
        <p:txBody>
          <a:bodyPr>
            <a:spAutoFit/>
          </a:bodyPr>
          <a:lstStyle/>
          <a:p>
            <a:pPr>
              <a:spcBef>
                <a:spcPct val="50000"/>
              </a:spcBef>
              <a:defRPr/>
            </a:pPr>
            <a:r>
              <a:rPr lang="zh-CN" sz="1600" b="1" dirty="0">
                <a:latin typeface="+mn-ea"/>
                <a:ea typeface="+mn-ea"/>
              </a:rPr>
              <a:t>图为一个女孩手举煤油灯在水中艰难地前行。</a:t>
            </a:r>
          </a:p>
        </p:txBody>
      </p:sp>
      <p:sp>
        <p:nvSpPr>
          <p:cNvPr id="32773" name="Text Box 6"/>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8" name="TextBox 7"/>
          <p:cNvSpPr txBox="1"/>
          <p:nvPr/>
        </p:nvSpPr>
        <p:spPr>
          <a:xfrm>
            <a:off x="611188" y="1196975"/>
            <a:ext cx="7921625" cy="1938338"/>
          </a:xfrm>
          <a:prstGeom prst="rect">
            <a:avLst/>
          </a:prstGeom>
          <a:noFill/>
        </p:spPr>
        <p:txBody>
          <a:bodyPr>
            <a:spAutoFit/>
          </a:bodyPr>
          <a:lstStyle/>
          <a:p>
            <a:pPr>
              <a:defRPr/>
            </a:pPr>
            <a:r>
              <a:rPr lang="zh-CN" altLang="en-US" sz="2400" b="1" dirty="0">
                <a:latin typeface="+mn-ea"/>
                <a:ea typeface="+mn-ea"/>
              </a:rPr>
              <a:t>　　</a:t>
            </a:r>
            <a:r>
              <a:rPr lang="zh-CN" altLang="zh-CN" sz="2400" b="1" dirty="0">
                <a:latin typeface="+mn-ea"/>
                <a:ea typeface="+mn-ea"/>
              </a:rPr>
              <a:t>在世界各国中，孟加拉国的水患最为严重。恒河、布拉马普特拉河、梅克纳河等淹没平原约为全国土地的80％。孟加拉国的水灾频繁。1960</a:t>
            </a:r>
            <a:r>
              <a:rPr lang="zh-CN" altLang="en-US" sz="2400" b="1" dirty="0">
                <a:latin typeface="+mn-ea"/>
                <a:ea typeface="+mn-ea"/>
              </a:rPr>
              <a:t>年</a:t>
            </a:r>
            <a:r>
              <a:rPr lang="en-US" altLang="zh-CN" sz="2400" b="1" dirty="0">
                <a:latin typeface="+mn-ea"/>
                <a:ea typeface="+mn-ea"/>
              </a:rPr>
              <a:t>—</a:t>
            </a:r>
            <a:r>
              <a:rPr lang="zh-CN" altLang="zh-CN" sz="2400" b="1" dirty="0">
                <a:latin typeface="+mn-ea"/>
                <a:ea typeface="+mn-ea"/>
              </a:rPr>
              <a:t>1970年，13次热带风暴席卷了沿岸地带</a:t>
            </a:r>
            <a:r>
              <a:rPr lang="zh-CN" altLang="en-US" sz="2400" b="1" dirty="0">
                <a:latin typeface="+mn-ea"/>
                <a:ea typeface="+mn-ea"/>
              </a:rPr>
              <a:t>；</a:t>
            </a:r>
            <a:r>
              <a:rPr lang="zh-CN" altLang="zh-CN" sz="2400" b="1" dirty="0">
                <a:latin typeface="+mn-ea"/>
                <a:ea typeface="+mn-ea"/>
              </a:rPr>
              <a:t>从1950年</a:t>
            </a:r>
            <a:r>
              <a:rPr lang="en-US" altLang="zh-CN" sz="2400" b="1" dirty="0">
                <a:latin typeface="+mn-ea"/>
                <a:ea typeface="宋体" pitchFamily="2" charset="-122"/>
              </a:rPr>
              <a:t>—</a:t>
            </a:r>
            <a:r>
              <a:rPr lang="zh-CN" altLang="zh-CN" sz="2400" b="1" dirty="0">
                <a:latin typeface="+mn-ea"/>
                <a:ea typeface="+mn-ea"/>
              </a:rPr>
              <a:t>1988年发生了25起严重的水灾</a:t>
            </a:r>
            <a:r>
              <a:rPr lang="zh-CN" altLang="en-US" sz="2400" b="1" dirty="0">
                <a:latin typeface="+mn-ea"/>
                <a:ea typeface="+mn-ea"/>
              </a:rPr>
              <a:t>。</a:t>
            </a:r>
            <a:r>
              <a:rPr lang="zh-CN" altLang="zh-CN" sz="2400" b="1" dirty="0">
                <a:latin typeface="+mn-ea"/>
                <a:ea typeface="+mn-ea"/>
              </a:rPr>
              <a:t>1970年水灾造成30万人死亡。</a:t>
            </a:r>
            <a:endParaRPr lang="zh-CN" altLang="en-US" sz="2400" dirty="0">
              <a:latin typeface="+mn-ea"/>
              <a:ea typeface="+mn-ea"/>
            </a:endParaRPr>
          </a:p>
        </p:txBody>
      </p:sp>
    </p:spTree>
  </p:cSld>
  <p:clrMapOvr>
    <a:masterClrMapping/>
  </p:clrMapOvr>
  <p:transition>
    <p:strips dir="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3"/>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5" name="TextBox 4"/>
          <p:cNvSpPr txBox="1"/>
          <p:nvPr/>
        </p:nvSpPr>
        <p:spPr>
          <a:xfrm>
            <a:off x="900113" y="1196975"/>
            <a:ext cx="7272337" cy="3416300"/>
          </a:xfrm>
          <a:prstGeom prst="rect">
            <a:avLst/>
          </a:prstGeom>
          <a:noFill/>
        </p:spPr>
        <p:txBody>
          <a:bodyPr>
            <a:spAutoFit/>
          </a:bodyPr>
          <a:lstStyle/>
          <a:p>
            <a:pPr algn="just">
              <a:defRPr/>
            </a:pPr>
            <a:r>
              <a:rPr lang="zh-CN" altLang="en-US" sz="2400" b="1" dirty="0">
                <a:latin typeface="+mn-ea"/>
                <a:ea typeface="+mn-ea"/>
              </a:rPr>
              <a:t>　　</a:t>
            </a:r>
            <a:r>
              <a:rPr lang="zh-CN" altLang="zh-CN" sz="2400" b="1" dirty="0">
                <a:latin typeface="+mn-ea"/>
                <a:ea typeface="+mn-ea"/>
              </a:rPr>
              <a:t>1987年和1988年的水灾引起了全世界的关注。据官方统计，1988年水灾</a:t>
            </a:r>
            <a:r>
              <a:rPr lang="zh-CN" altLang="zh-CN" sz="2400" b="1" dirty="0">
                <a:latin typeface="+mn-ea"/>
                <a:ea typeface="宋体" pitchFamily="2" charset="-122"/>
              </a:rPr>
              <a:t>孟加拉国</a:t>
            </a:r>
            <a:r>
              <a:rPr lang="zh-CN" altLang="zh-CN" sz="2400" b="1" dirty="0">
                <a:latin typeface="+mn-ea"/>
                <a:ea typeface="+mn-ea"/>
              </a:rPr>
              <a:t>淹没了国土8.2万</a:t>
            </a:r>
            <a:r>
              <a:rPr lang="zh-CN" altLang="en-US" sz="2400" b="1" dirty="0">
                <a:latin typeface="+mn-ea"/>
                <a:ea typeface="宋体" pitchFamily="2" charset="-122"/>
              </a:rPr>
              <a:t>平方</a:t>
            </a:r>
            <a:r>
              <a:rPr lang="zh-CN" altLang="zh-CN" sz="2400" b="1" dirty="0">
                <a:latin typeface="+mn-ea"/>
                <a:ea typeface="+mn-ea"/>
              </a:rPr>
              <a:t>千米，占全部国土14．48万</a:t>
            </a:r>
            <a:r>
              <a:rPr lang="zh-CN" altLang="en-US" sz="2400" b="1" dirty="0">
                <a:latin typeface="+mn-ea"/>
                <a:ea typeface="+mn-ea"/>
              </a:rPr>
              <a:t>平方</a:t>
            </a:r>
            <a:r>
              <a:rPr lang="zh-CN" altLang="zh-CN" sz="2400" b="1" dirty="0">
                <a:latin typeface="+mn-ea"/>
                <a:ea typeface="+mn-ea"/>
              </a:rPr>
              <a:t>千米的一半以上，毁坏了720万栋房屋，2</a:t>
            </a:r>
            <a:r>
              <a:rPr lang="en-US" altLang="zh-CN" sz="2400" b="1" dirty="0">
                <a:latin typeface="+mn-ea"/>
                <a:ea typeface="+mn-ea"/>
              </a:rPr>
              <a:t> </a:t>
            </a:r>
            <a:r>
              <a:rPr lang="zh-CN" altLang="zh-CN" sz="2400" b="1" dirty="0">
                <a:latin typeface="+mn-ea"/>
                <a:ea typeface="+mn-ea"/>
              </a:rPr>
              <a:t>379人丧生，死亡牛17.2万头；淹没主干道3</a:t>
            </a:r>
            <a:r>
              <a:rPr lang="en-US" altLang="zh-CN" sz="2400" b="1" dirty="0">
                <a:latin typeface="+mn-ea"/>
                <a:ea typeface="+mn-ea"/>
              </a:rPr>
              <a:t> </a:t>
            </a:r>
            <a:r>
              <a:rPr lang="zh-CN" altLang="zh-CN" sz="2400" b="1" dirty="0">
                <a:latin typeface="+mn-ea"/>
                <a:ea typeface="+mn-ea"/>
              </a:rPr>
              <a:t>000千米。乡间道路10</a:t>
            </a:r>
            <a:r>
              <a:rPr lang="en-US" altLang="zh-CN" sz="2400" b="1" dirty="0">
                <a:latin typeface="+mn-ea"/>
                <a:ea typeface="+mn-ea"/>
              </a:rPr>
              <a:t> </a:t>
            </a:r>
            <a:r>
              <a:rPr lang="zh-CN" altLang="zh-CN" sz="2400" b="1" dirty="0">
                <a:latin typeface="+mn-ea"/>
                <a:ea typeface="+mn-ea"/>
              </a:rPr>
              <a:t>000千米，桥涵898座。铁路线1</a:t>
            </a:r>
            <a:r>
              <a:rPr lang="en-US" altLang="zh-CN" sz="2400" b="1" dirty="0">
                <a:latin typeface="+mn-ea"/>
                <a:ea typeface="+mn-ea"/>
              </a:rPr>
              <a:t> </a:t>
            </a:r>
            <a:r>
              <a:rPr lang="zh-CN" altLang="zh-CN" sz="2400" b="1" dirty="0">
                <a:latin typeface="+mn-ea"/>
                <a:ea typeface="+mn-ea"/>
              </a:rPr>
              <a:t>300千米。铁路桥270座、堤防1990千米、灌溉渠283千米、电站18座、输电线路2000千米；1</a:t>
            </a:r>
            <a:r>
              <a:rPr lang="en-US" altLang="zh-CN" sz="2400" b="1" dirty="0">
                <a:latin typeface="+mn-ea"/>
                <a:ea typeface="+mn-ea"/>
              </a:rPr>
              <a:t> </a:t>
            </a:r>
            <a:r>
              <a:rPr lang="zh-CN" altLang="zh-CN" sz="2400" b="1" dirty="0">
                <a:latin typeface="+mn-ea"/>
                <a:ea typeface="+mn-ea"/>
              </a:rPr>
              <a:t>000余家工业企业、1</a:t>
            </a:r>
            <a:r>
              <a:rPr lang="en-US" altLang="zh-CN" sz="2400" b="1" dirty="0">
                <a:latin typeface="+mn-ea"/>
                <a:ea typeface="+mn-ea"/>
              </a:rPr>
              <a:t> </a:t>
            </a:r>
            <a:r>
              <a:rPr lang="zh-CN" altLang="zh-CN" sz="2400" b="1" dirty="0">
                <a:latin typeface="+mn-ea"/>
                <a:ea typeface="+mn-ea"/>
              </a:rPr>
              <a:t>400所医院以及19所学校遭破坏。</a:t>
            </a:r>
            <a:endParaRPr lang="zh-CN" altLang="en-US" sz="2400" dirty="0">
              <a:latin typeface="+mn-ea"/>
              <a:ea typeface="+mn-ea"/>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bwMode="auto">
          <a:xfrm>
            <a:off x="1835150" y="1628775"/>
            <a:ext cx="3887788" cy="649288"/>
          </a:xfrm>
          <a:ln>
            <a:miter lim="800000"/>
            <a:headEnd/>
            <a:tailEnd/>
          </a:ln>
        </p:spPr>
        <p:txBody>
          <a:bodyPr vert="horz" wrap="square" lIns="91440" tIns="45720" rIns="91440" bIns="45720" numCol="1" anchor="t" anchorCtr="0" compatLnSpc="1">
            <a:prstTxWarp prst="textNoShape">
              <a:avLst/>
            </a:prstTxWarp>
          </a:bodyPr>
          <a:lstStyle/>
          <a:p>
            <a:pPr algn="l" eaLnBrk="1" hangingPunct="1">
              <a:defRPr/>
            </a:pPr>
            <a:r>
              <a:rPr lang="zh-CN" sz="3200" b="1" dirty="0" smtClean="0">
                <a:solidFill>
                  <a:srgbClr val="CC6600"/>
                </a:solidFill>
                <a:effectLst>
                  <a:outerShdw blurRad="38100" dist="38100" dir="2700000" algn="tl">
                    <a:srgbClr val="C0C0C0"/>
                  </a:outerShdw>
                </a:effectLst>
                <a:latin typeface="黑体" pitchFamily="2" charset="-122"/>
                <a:ea typeface="黑体" pitchFamily="2" charset="-122"/>
              </a:rPr>
              <a:t>阅读：非洲的旱灾</a:t>
            </a:r>
          </a:p>
        </p:txBody>
      </p:sp>
      <p:graphicFrame>
        <p:nvGraphicFramePr>
          <p:cNvPr id="36868" name="Group 4"/>
          <p:cNvGraphicFramePr>
            <a:graphicFrameLocks noGrp="1"/>
          </p:cNvGraphicFramePr>
          <p:nvPr/>
        </p:nvGraphicFramePr>
        <p:xfrm>
          <a:off x="-4325938" y="3033713"/>
          <a:ext cx="208280" cy="518160"/>
        </p:xfrm>
        <a:graphic>
          <a:graphicData uri="http://schemas.openxmlformats.org/drawingml/2006/table">
            <a:tbl>
              <a:tblPr/>
              <a:tblGrid>
                <a:gridCol w="208280"/>
              </a:tblGrid>
              <a:tr h="517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anchor="ctr" horzOverflow="overflow">
                    <a:lnL cap="flat">
                      <a:noFill/>
                    </a:lnL>
                    <a:lnR cap="flat">
                      <a:noFill/>
                    </a:lnR>
                    <a:lnT cap="flat">
                      <a:noFill/>
                    </a:lnT>
                    <a:lnB cap="flat">
                      <a:noFill/>
                    </a:lnB>
                    <a:lnTlToBr>
                      <a:noFill/>
                    </a:lnTlToBr>
                    <a:lnBlToTr>
                      <a:noFill/>
                    </a:lnBlToTr>
                    <a:noFill/>
                  </a:tcPr>
                </a:tc>
              </a:tr>
            </a:tbl>
          </a:graphicData>
        </a:graphic>
      </p:graphicFrame>
      <p:sp>
        <p:nvSpPr>
          <p:cNvPr id="34821" name="Text Box 10"/>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12" name="TextBox 11"/>
          <p:cNvSpPr txBox="1"/>
          <p:nvPr/>
        </p:nvSpPr>
        <p:spPr>
          <a:xfrm>
            <a:off x="1187450" y="2205038"/>
            <a:ext cx="6480175" cy="1570037"/>
          </a:xfrm>
          <a:prstGeom prst="rect">
            <a:avLst/>
          </a:prstGeom>
          <a:noFill/>
        </p:spPr>
        <p:txBody>
          <a:bodyPr>
            <a:spAutoFit/>
          </a:bodyPr>
          <a:lstStyle/>
          <a:p>
            <a:pPr>
              <a:defRPr/>
            </a:pPr>
            <a:r>
              <a:rPr lang="zh-CN" altLang="en-US" sz="2400" b="1" dirty="0">
                <a:effectLst>
                  <a:outerShdw blurRad="38100" dist="38100" dir="2700000" algn="tl">
                    <a:srgbClr val="C0C0C0"/>
                  </a:outerShdw>
                </a:effectLst>
                <a:latin typeface="+mn-ea"/>
                <a:ea typeface="宋体" pitchFamily="2" charset="-122"/>
              </a:rPr>
              <a:t>　　</a:t>
            </a:r>
            <a:r>
              <a:rPr lang="zh-CN" altLang="zh-CN" sz="2400" b="1" dirty="0">
                <a:latin typeface="+mn-ea"/>
                <a:ea typeface="宋体" pitchFamily="2" charset="-122"/>
              </a:rPr>
              <a:t>1968年</a:t>
            </a:r>
            <a:r>
              <a:rPr lang="en-US" altLang="zh-CN" sz="2400" b="1" dirty="0">
                <a:latin typeface="+mn-ea"/>
                <a:ea typeface="宋体" pitchFamily="2" charset="-122"/>
              </a:rPr>
              <a:t>—</a:t>
            </a:r>
            <a:r>
              <a:rPr lang="zh-CN" altLang="zh-CN" sz="2400" b="1" dirty="0">
                <a:latin typeface="+mn-ea"/>
                <a:ea typeface="宋体" pitchFamily="2" charset="-122"/>
              </a:rPr>
              <a:t>1973年非洲干旱是非洲人民的一次大灾难，使得乍得、尼日尔</a:t>
            </a:r>
            <a:r>
              <a:rPr lang="zh-CN" altLang="en-US" sz="2400" b="1" dirty="0">
                <a:latin typeface="+mn-ea"/>
                <a:ea typeface="宋体" pitchFamily="2" charset="-122"/>
              </a:rPr>
              <a:t>和</a:t>
            </a:r>
            <a:r>
              <a:rPr lang="zh-CN" altLang="zh-CN" sz="2400" b="1" dirty="0">
                <a:latin typeface="+mn-ea"/>
                <a:ea typeface="宋体" pitchFamily="2" charset="-122"/>
              </a:rPr>
              <a:t>埃塞俄比亚的牲口损失70％</a:t>
            </a:r>
            <a:r>
              <a:rPr lang="en-US" altLang="zh-CN" sz="2400" b="1" dirty="0">
                <a:latin typeface="+mn-ea"/>
                <a:ea typeface="宋体" pitchFamily="2" charset="-122"/>
              </a:rPr>
              <a:t>—</a:t>
            </a:r>
            <a:r>
              <a:rPr lang="zh-CN" altLang="zh-CN" sz="2400" b="1" dirty="0">
                <a:latin typeface="+mn-ea"/>
                <a:ea typeface="宋体" pitchFamily="2" charset="-122"/>
              </a:rPr>
              <a:t>90％，仅在埃塞俄比亚的沃洛省就饿死20万人。</a:t>
            </a:r>
            <a:endParaRPr lang="zh-CN" altLang="en-US" sz="2400" dirty="0">
              <a:latin typeface="Arial" pitchFamily="34" charset="0"/>
              <a:ea typeface="宋体" pitchFamily="2" charset="-122"/>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bwMode="auto">
          <a:xfrm>
            <a:off x="971550" y="701675"/>
            <a:ext cx="6551613" cy="711200"/>
          </a:xfrm>
          <a:ln>
            <a:miter lim="800000"/>
            <a:headEnd/>
            <a:tailEnd/>
          </a:ln>
        </p:spPr>
        <p:txBody>
          <a:bodyPr vert="horz" wrap="square" lIns="91440" tIns="45720" rIns="91440" bIns="45720" numCol="1" anchor="t" anchorCtr="0" compatLnSpc="1">
            <a:prstTxWarp prst="textNoShape">
              <a:avLst/>
            </a:prstTxWarp>
          </a:bodyPr>
          <a:lstStyle/>
          <a:p>
            <a:pPr algn="l" eaLnBrk="1" hangingPunct="1">
              <a:defRPr/>
            </a:pPr>
            <a:r>
              <a:rPr lang="zh-CN" sz="3200" b="1" dirty="0" smtClean="0">
                <a:solidFill>
                  <a:srgbClr val="CC6600"/>
                </a:solidFill>
                <a:effectLst>
                  <a:outerShdw blurRad="38100" dist="38100" dir="2700000" algn="tl">
                    <a:srgbClr val="C0C0C0"/>
                  </a:outerShdw>
                </a:effectLst>
                <a:latin typeface="黑体" pitchFamily="2" charset="-122"/>
                <a:ea typeface="黑体" pitchFamily="2" charset="-122"/>
              </a:rPr>
              <a:t>阅读：肯尼亚东北部地区旱灾严重</a:t>
            </a:r>
          </a:p>
        </p:txBody>
      </p:sp>
      <p:pic>
        <p:nvPicPr>
          <p:cNvPr id="35843" name="Picture 4" descr="F200603062130391380228417"/>
          <p:cNvPicPr>
            <a:picLocks noChangeAspect="1" noChangeArrowheads="1"/>
          </p:cNvPicPr>
          <p:nvPr/>
        </p:nvPicPr>
        <p:blipFill>
          <a:blip r:embed="rId2"/>
          <a:srcRect/>
          <a:stretch>
            <a:fillRect/>
          </a:stretch>
        </p:blipFill>
        <p:spPr bwMode="auto">
          <a:xfrm>
            <a:off x="1763713" y="2708275"/>
            <a:ext cx="5543550" cy="3695700"/>
          </a:xfrm>
          <a:prstGeom prst="rect">
            <a:avLst/>
          </a:prstGeom>
          <a:noFill/>
          <a:ln w="9525">
            <a:noFill/>
            <a:miter lim="800000"/>
            <a:headEnd/>
            <a:tailEnd/>
          </a:ln>
        </p:spPr>
      </p:pic>
      <p:sp>
        <p:nvSpPr>
          <p:cNvPr id="35844" name="Text Box 5"/>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6" name="TextBox 5"/>
          <p:cNvSpPr txBox="1"/>
          <p:nvPr/>
        </p:nvSpPr>
        <p:spPr>
          <a:xfrm>
            <a:off x="755650" y="1365250"/>
            <a:ext cx="7632700" cy="1200150"/>
          </a:xfrm>
          <a:prstGeom prst="rect">
            <a:avLst/>
          </a:prstGeom>
          <a:noFill/>
        </p:spPr>
        <p:txBody>
          <a:bodyPr>
            <a:spAutoFit/>
          </a:bodyPr>
          <a:lstStyle/>
          <a:p>
            <a:pPr>
              <a:defRPr/>
            </a:pPr>
            <a:r>
              <a:rPr lang="zh-CN" altLang="en-US" sz="2400" b="1" dirty="0">
                <a:latin typeface="+mn-ea"/>
                <a:ea typeface="+mn-ea"/>
              </a:rPr>
              <a:t>　　</a:t>
            </a:r>
            <a:r>
              <a:rPr lang="en-US" altLang="zh-CN" sz="2400" b="1" dirty="0">
                <a:latin typeface="+mn-ea"/>
                <a:ea typeface="+mn-ea"/>
              </a:rPr>
              <a:t>2006</a:t>
            </a:r>
            <a:r>
              <a:rPr lang="zh-CN" altLang="en-US" sz="2400" b="1" dirty="0">
                <a:latin typeface="+mn-ea"/>
                <a:ea typeface="+mn-ea"/>
              </a:rPr>
              <a:t>年</a:t>
            </a:r>
            <a:r>
              <a:rPr lang="en-US" altLang="zh-CN" sz="2400" b="1" dirty="0">
                <a:latin typeface="+mn-ea"/>
                <a:ea typeface="+mn-ea"/>
              </a:rPr>
              <a:t>3</a:t>
            </a:r>
            <a:r>
              <a:rPr lang="zh-CN" altLang="en-US" sz="2400" b="1" dirty="0">
                <a:latin typeface="+mn-ea"/>
                <a:ea typeface="+mn-ea"/>
              </a:rPr>
              <a:t>月</a:t>
            </a:r>
            <a:r>
              <a:rPr lang="en-US" altLang="zh-CN" sz="2400" b="1" dirty="0">
                <a:latin typeface="+mn-ea"/>
                <a:ea typeface="+mn-ea"/>
              </a:rPr>
              <a:t>4</a:t>
            </a:r>
            <a:r>
              <a:rPr lang="zh-CN" altLang="en-US" sz="2400" b="1" dirty="0">
                <a:latin typeface="+mn-ea"/>
                <a:ea typeface="+mn-ea"/>
              </a:rPr>
              <a:t>日，在肯尼亚东北部埃勒瓦克村，几名肯尼亚儿童在简陋的棚屋里玩耍。由于持续的干旱，肯尼亚东北部地区约</a:t>
            </a:r>
            <a:r>
              <a:rPr lang="en-US" altLang="zh-CN" sz="2400" b="1" dirty="0">
                <a:latin typeface="+mn-ea"/>
                <a:ea typeface="+mn-ea"/>
              </a:rPr>
              <a:t>350</a:t>
            </a:r>
            <a:r>
              <a:rPr lang="zh-CN" altLang="en-US" sz="2400" b="1" dirty="0">
                <a:latin typeface="+mn-ea"/>
                <a:ea typeface="+mn-ea"/>
              </a:rPr>
              <a:t>万人遭受着饥饿的折磨。</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bwMode="auto">
          <a:xfrm>
            <a:off x="827088" y="936625"/>
            <a:ext cx="7202487" cy="692150"/>
          </a:xfrm>
          <a:ln>
            <a:miter lim="800000"/>
            <a:headEnd/>
            <a:tailEnd/>
          </a:ln>
        </p:spPr>
        <p:txBody>
          <a:bodyPr vert="horz" wrap="square" lIns="91440" tIns="45720" rIns="91440" bIns="45720" numCol="1" anchor="t" anchorCtr="0" compatLnSpc="1">
            <a:prstTxWarp prst="textNoShape">
              <a:avLst/>
            </a:prstTxWarp>
          </a:bodyPr>
          <a:lstStyle/>
          <a:p>
            <a:pPr algn="l" eaLnBrk="1" hangingPunct="1">
              <a:defRPr/>
            </a:pPr>
            <a:r>
              <a:rPr lang="zh-CN" sz="3200" b="1" dirty="0" smtClean="0">
                <a:solidFill>
                  <a:srgbClr val="FF3300"/>
                </a:solidFill>
                <a:effectLst>
                  <a:outerShdw blurRad="38100" dist="38100" dir="2700000" algn="tl">
                    <a:srgbClr val="C0C0C0"/>
                  </a:outerShdw>
                </a:effectLst>
                <a:latin typeface="黑体" pitchFamily="2" charset="-122"/>
                <a:ea typeface="黑体" pitchFamily="2" charset="-122"/>
              </a:rPr>
              <a:t>阅读：印度遇酷热乌鸦喝游客饮用水</a:t>
            </a:r>
          </a:p>
        </p:txBody>
      </p:sp>
      <p:sp>
        <p:nvSpPr>
          <p:cNvPr id="38915" name="Rectangle 3"/>
          <p:cNvSpPr>
            <a:spLocks noGrp="1" noChangeArrowheads="1"/>
          </p:cNvSpPr>
          <p:nvPr>
            <p:ph type="body" idx="1"/>
          </p:nvPr>
        </p:nvSpPr>
        <p:spPr bwMode="auto">
          <a:xfrm>
            <a:off x="611188" y="1528763"/>
            <a:ext cx="7704137" cy="1539875"/>
          </a:xfrm>
          <a:ln>
            <a:miter lim="800000"/>
            <a:headEnd/>
            <a:tailEnd/>
          </a:ln>
        </p:spPr>
        <p:txBody>
          <a:bodyPr vert="horz" wrap="square" lIns="0" tIns="0" rIns="0" bIns="0" numCol="1" anchor="ctr" anchorCtr="0" compatLnSpc="1">
            <a:prstTxWarp prst="textNoShape">
              <a:avLst/>
            </a:prstTxWarp>
            <a:noAutofit/>
          </a:bodyPr>
          <a:lstStyle/>
          <a:p>
            <a:pPr algn="just" eaLnBrk="1" hangingPunct="1">
              <a:buFontTx/>
              <a:buNone/>
              <a:defRPr/>
            </a:pPr>
            <a:r>
              <a:rPr lang="zh-CN" altLang="en-US" sz="2400" b="1" dirty="0" smtClean="0">
                <a:latin typeface="+mn-ea"/>
              </a:rPr>
              <a:t>　　　</a:t>
            </a:r>
            <a:r>
              <a:rPr lang="en-US" altLang="zh-CN" sz="2400" b="1" dirty="0" smtClean="0">
                <a:latin typeface="+mn-ea"/>
              </a:rPr>
              <a:t>2006</a:t>
            </a:r>
            <a:r>
              <a:rPr lang="zh-CN" altLang="en-US" sz="2400" b="1" dirty="0" smtClean="0">
                <a:latin typeface="+mn-ea"/>
              </a:rPr>
              <a:t>年</a:t>
            </a:r>
            <a:r>
              <a:rPr lang="zh-CN" altLang="zh-CN" sz="2400" b="1" dirty="0" smtClean="0">
                <a:latin typeface="+mn-ea"/>
              </a:rPr>
              <a:t>3</a:t>
            </a:r>
            <a:r>
              <a:rPr lang="zh-CN" sz="2400" b="1" dirty="0" smtClean="0">
                <a:latin typeface="+mn-ea"/>
              </a:rPr>
              <a:t>月</a:t>
            </a:r>
            <a:r>
              <a:rPr lang="zh-CN" altLang="zh-CN" sz="2400" b="1" dirty="0" smtClean="0">
                <a:latin typeface="+mn-ea"/>
              </a:rPr>
              <a:t>29</a:t>
            </a:r>
            <a:r>
              <a:rPr lang="zh-CN" sz="2400" b="1" dirty="0" smtClean="0">
                <a:latin typeface="+mn-ea"/>
              </a:rPr>
              <a:t>日，印度加尔各答一家动物园内，一只乌鸦在为游客储存的饮用水出口处喝水。南亚炎热的夏天已经来到，温度突破了</a:t>
            </a:r>
            <a:r>
              <a:rPr lang="zh-CN" altLang="zh-CN" sz="2400" b="1" dirty="0" smtClean="0">
                <a:latin typeface="+mn-ea"/>
              </a:rPr>
              <a:t>40℃</a:t>
            </a:r>
            <a:r>
              <a:rPr lang="zh-CN" sz="2400" b="1" dirty="0" smtClean="0">
                <a:latin typeface="+mn-ea"/>
              </a:rPr>
              <a:t>大关，自然饮用水源开始干涸。 </a:t>
            </a:r>
          </a:p>
        </p:txBody>
      </p:sp>
      <p:pic>
        <p:nvPicPr>
          <p:cNvPr id="36868" name="Picture 4" descr="2006032920030072181"/>
          <p:cNvPicPr>
            <a:picLocks noChangeAspect="1" noChangeArrowheads="1"/>
          </p:cNvPicPr>
          <p:nvPr/>
        </p:nvPicPr>
        <p:blipFill>
          <a:blip r:embed="rId2"/>
          <a:srcRect/>
          <a:stretch>
            <a:fillRect/>
          </a:stretch>
        </p:blipFill>
        <p:spPr bwMode="auto">
          <a:xfrm>
            <a:off x="1979613" y="3068638"/>
            <a:ext cx="4608512" cy="3179762"/>
          </a:xfrm>
          <a:prstGeom prst="rect">
            <a:avLst/>
          </a:prstGeom>
          <a:noFill/>
          <a:ln w="9525">
            <a:noFill/>
            <a:miter lim="800000"/>
            <a:headEnd/>
            <a:tailEnd/>
          </a:ln>
        </p:spPr>
      </p:pic>
      <p:sp>
        <p:nvSpPr>
          <p:cNvPr id="36869" name="Text Box 5"/>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bwMode="auto">
          <a:xfrm>
            <a:off x="1700213" y="2857500"/>
            <a:ext cx="6832600" cy="935038"/>
          </a:xfrm>
          <a:ln>
            <a:miter lim="800000"/>
            <a:headEnd/>
            <a:tailEnd/>
          </a:ln>
        </p:spPr>
        <p:txBody>
          <a:bodyPr vert="horz" wrap="square" lIns="91440" tIns="45720" rIns="91440" bIns="45720" numCol="1" anchor="t" anchorCtr="0" compatLnSpc="1">
            <a:prstTxWarp prst="textNoShape">
              <a:avLst/>
            </a:prstTxWarp>
          </a:bodyPr>
          <a:lstStyle/>
          <a:p>
            <a:pPr eaLnBrk="1" hangingPunct="1">
              <a:buFontTx/>
              <a:buNone/>
              <a:defRPr/>
            </a:pPr>
            <a:r>
              <a:rPr lang="zh-CN" altLang="en-US" sz="2400" b="1" dirty="0" smtClean="0">
                <a:latin typeface="+mn-ea"/>
              </a:rPr>
              <a:t>教科书</a:t>
            </a:r>
            <a:r>
              <a:rPr lang="zh-CN" altLang="zh-CN" sz="2400" b="1" dirty="0" smtClean="0">
                <a:latin typeface="+mn-ea"/>
              </a:rPr>
              <a:t>P</a:t>
            </a:r>
            <a:r>
              <a:rPr lang="en-US" altLang="zh-CN" sz="2400" b="1" dirty="0" smtClean="0">
                <a:latin typeface="+mn-ea"/>
              </a:rPr>
              <a:t>58</a:t>
            </a:r>
            <a:r>
              <a:rPr lang="zh-CN" sz="2400" b="1" dirty="0" smtClean="0">
                <a:latin typeface="+mn-ea"/>
              </a:rPr>
              <a:t>阅读材料</a:t>
            </a:r>
          </a:p>
        </p:txBody>
      </p:sp>
      <p:sp>
        <p:nvSpPr>
          <p:cNvPr id="37891" name="Rectangle 3"/>
          <p:cNvSpPr>
            <a:spLocks noChangeArrowheads="1"/>
          </p:cNvSpPr>
          <p:nvPr/>
        </p:nvSpPr>
        <p:spPr bwMode="auto">
          <a:xfrm>
            <a:off x="684213" y="2276475"/>
            <a:ext cx="8229600" cy="1143000"/>
          </a:xfrm>
          <a:prstGeom prst="rect">
            <a:avLst/>
          </a:prstGeom>
          <a:noFill/>
          <a:ln w="9525">
            <a:noFill/>
            <a:miter lim="800000"/>
            <a:headEnd/>
            <a:tailEnd/>
          </a:ln>
        </p:spPr>
        <p:txBody>
          <a:bodyPr anchor="ctr"/>
          <a:lstStyle/>
          <a:p>
            <a:pPr algn="ctr"/>
            <a:endParaRPr lang="zh-CN" altLang="zh-CN" sz="6600">
              <a:solidFill>
                <a:schemeClr val="tx2"/>
              </a:solidFill>
              <a:ea typeface="华文新魏" pitchFamily="2" charset="-122"/>
            </a:endParaRPr>
          </a:p>
        </p:txBody>
      </p:sp>
      <p:sp>
        <p:nvSpPr>
          <p:cNvPr id="37893" name="AutoShape 5"/>
          <p:cNvSpPr>
            <a:spLocks noChangeArrowheads="1"/>
          </p:cNvSpPr>
          <p:nvPr/>
        </p:nvSpPr>
        <p:spPr bwMode="auto">
          <a:xfrm>
            <a:off x="1042988" y="1341438"/>
            <a:ext cx="2952750" cy="1079500"/>
          </a:xfrm>
          <a:prstGeom prst="cloudCallout">
            <a:avLst>
              <a:gd name="adj1" fmla="val -26894"/>
              <a:gd name="adj2" fmla="val 111352"/>
            </a:avLst>
          </a:prstGeom>
          <a:gradFill rotWithShape="1">
            <a:gsLst>
              <a:gs pos="0">
                <a:srgbClr val="99FF99"/>
              </a:gs>
              <a:gs pos="50000">
                <a:srgbClr val="FFFFFF"/>
              </a:gs>
              <a:gs pos="100000">
                <a:srgbClr val="99FF99"/>
              </a:gs>
            </a:gsLst>
            <a:lin ang="5400000" scaled="1"/>
          </a:gradFill>
          <a:ln w="9525">
            <a:solidFill>
              <a:schemeClr val="tx1"/>
            </a:solidFill>
            <a:round/>
            <a:headEnd/>
            <a:tailEnd/>
          </a:ln>
        </p:spPr>
        <p:txBody>
          <a:bodyPr/>
          <a:lstStyle/>
          <a:p>
            <a:pPr algn="ctr">
              <a:defRPr/>
            </a:pPr>
            <a:r>
              <a:rPr lang="zh-CN" sz="3200" b="1" dirty="0">
                <a:solidFill>
                  <a:srgbClr val="FF0000"/>
                </a:solidFill>
                <a:effectLst>
                  <a:outerShdw blurRad="38100" dist="38100" dir="2700000" algn="tl">
                    <a:srgbClr val="000000">
                      <a:alpha val="43137"/>
                    </a:srgbClr>
                  </a:outerShdw>
                </a:effectLst>
                <a:latin typeface="黑体" pitchFamily="2" charset="-122"/>
                <a:ea typeface="黑体" pitchFamily="2" charset="-122"/>
              </a:rPr>
              <a:t>阅读分析</a:t>
            </a:r>
          </a:p>
        </p:txBody>
      </p:sp>
      <p:sp>
        <p:nvSpPr>
          <p:cNvPr id="2" name="Text Box 6"/>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37894" name="TextBox 6"/>
          <p:cNvSpPr txBox="1">
            <a:spLocks noChangeArrowheads="1"/>
          </p:cNvSpPr>
          <p:nvPr/>
        </p:nvSpPr>
        <p:spPr bwMode="auto">
          <a:xfrm>
            <a:off x="1692275" y="3429000"/>
            <a:ext cx="6372225" cy="830263"/>
          </a:xfrm>
          <a:prstGeom prst="rect">
            <a:avLst/>
          </a:prstGeom>
          <a:noFill/>
          <a:ln w="9525">
            <a:noFill/>
            <a:miter lim="800000"/>
            <a:headEnd/>
            <a:tailEnd/>
          </a:ln>
        </p:spPr>
        <p:txBody>
          <a:bodyPr wrap="none">
            <a:spAutoFit/>
          </a:bodyPr>
          <a:lstStyle/>
          <a:p>
            <a:r>
              <a:rPr lang="zh-CN" altLang="en-US" sz="2400" b="1"/>
              <a:t>你还能说出哪些气候对人类生产生活产生影响</a:t>
            </a:r>
            <a:endParaRPr lang="en-US" altLang="zh-CN" sz="2400" b="1"/>
          </a:p>
          <a:p>
            <a:r>
              <a:rPr lang="zh-CN" altLang="en-US" sz="2400" b="1"/>
              <a:t>的例子？ </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bwMode="auto">
          <a:xfrm>
            <a:off x="1187450" y="3040063"/>
            <a:ext cx="6913563" cy="1109662"/>
          </a:xfrm>
          <a:ln>
            <a:miter lim="800000"/>
            <a:headEnd/>
            <a:tailEnd/>
          </a:ln>
        </p:spPr>
        <p:txBody>
          <a:bodyPr vert="horz" wrap="square" lIns="91440" tIns="45720" rIns="91440" bIns="45720" numCol="1" anchor="t" anchorCtr="0" compatLnSpc="1">
            <a:prstTxWarp prst="textNoShape">
              <a:avLst/>
            </a:prstTxWarp>
          </a:bodyPr>
          <a:lstStyle/>
          <a:p>
            <a:pPr eaLnBrk="1" hangingPunct="1">
              <a:buFontTx/>
              <a:buNone/>
              <a:defRPr/>
            </a:pPr>
            <a:r>
              <a:rPr lang="zh-CN" altLang="zh-CN" sz="2400" b="1" dirty="0" smtClean="0">
                <a:latin typeface="+mn-ea"/>
              </a:rPr>
              <a:t>      </a:t>
            </a:r>
            <a:r>
              <a:rPr lang="zh-CN" altLang="en-US" sz="2400" b="1" dirty="0" smtClean="0">
                <a:latin typeface="+mn-ea"/>
              </a:rPr>
              <a:t>查找</a:t>
            </a:r>
            <a:r>
              <a:rPr lang="zh-CN" sz="2400" b="1" dirty="0" smtClean="0">
                <a:latin typeface="+mn-ea"/>
              </a:rPr>
              <a:t>人类活动对气候的影响</a:t>
            </a:r>
            <a:r>
              <a:rPr lang="zh-CN" altLang="en-US" sz="2400" b="1" dirty="0" smtClean="0">
                <a:latin typeface="+mn-ea"/>
              </a:rPr>
              <a:t>的相关资料</a:t>
            </a:r>
            <a:r>
              <a:rPr lang="zh-CN" sz="2400" b="1" dirty="0" smtClean="0">
                <a:latin typeface="+mn-ea"/>
              </a:rPr>
              <a:t>，分析人类活动对气候有益或不利的影响。</a:t>
            </a:r>
          </a:p>
        </p:txBody>
      </p:sp>
      <p:sp>
        <p:nvSpPr>
          <p:cNvPr id="38915" name="AutoShape 3"/>
          <p:cNvSpPr>
            <a:spLocks noChangeArrowheads="1"/>
          </p:cNvSpPr>
          <p:nvPr/>
        </p:nvSpPr>
        <p:spPr bwMode="auto">
          <a:xfrm>
            <a:off x="889000" y="1641475"/>
            <a:ext cx="2808288" cy="1079500"/>
          </a:xfrm>
          <a:prstGeom prst="cloudCallout">
            <a:avLst>
              <a:gd name="adj1" fmla="val -27736"/>
              <a:gd name="adj2" fmla="val 99968"/>
            </a:avLst>
          </a:prstGeom>
          <a:gradFill rotWithShape="1">
            <a:gsLst>
              <a:gs pos="0">
                <a:srgbClr val="99FF99"/>
              </a:gs>
              <a:gs pos="50000">
                <a:srgbClr val="FFFFFF"/>
              </a:gs>
              <a:gs pos="100000">
                <a:srgbClr val="99FF99"/>
              </a:gs>
            </a:gsLst>
            <a:lin ang="5400000" scaled="1"/>
          </a:gradFill>
          <a:ln w="9525">
            <a:solidFill>
              <a:schemeClr val="tx1"/>
            </a:solidFill>
            <a:round/>
            <a:headEnd/>
            <a:tailEnd/>
          </a:ln>
        </p:spPr>
        <p:txBody>
          <a:bodyPr/>
          <a:lstStyle/>
          <a:p>
            <a:pPr algn="ctr">
              <a:defRPr/>
            </a:pPr>
            <a:r>
              <a:rPr lang="zh-CN" sz="3200" b="1" dirty="0">
                <a:solidFill>
                  <a:srgbClr val="FF0000"/>
                </a:solidFill>
                <a:effectLst>
                  <a:outerShdw blurRad="38100" dist="38100" dir="2700000" algn="tl">
                    <a:srgbClr val="000000">
                      <a:alpha val="43137"/>
                    </a:srgbClr>
                  </a:outerShdw>
                </a:effectLst>
                <a:latin typeface="黑体" pitchFamily="2" charset="-122"/>
                <a:ea typeface="黑体" pitchFamily="2" charset="-122"/>
              </a:rPr>
              <a:t>阅读分析</a:t>
            </a:r>
          </a:p>
        </p:txBody>
      </p:sp>
      <p:sp>
        <p:nvSpPr>
          <p:cNvPr id="38916" name="Text Box 4"/>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83000"/>
          <p:cNvPicPr>
            <a:picLocks noGrp="1" noChangeAspect="1" noChangeArrowheads="1"/>
          </p:cNvPicPr>
          <p:nvPr>
            <p:ph sz="quarter" idx="1"/>
          </p:nvPr>
        </p:nvPicPr>
        <p:blipFill>
          <a:blip r:embed="rId2"/>
          <a:srcRect t="7962" b="5507"/>
          <a:stretch>
            <a:fillRect/>
          </a:stretch>
        </p:blipFill>
        <p:spPr bwMode="auto">
          <a:xfrm>
            <a:off x="6084888" y="4556125"/>
            <a:ext cx="1943100" cy="1752600"/>
          </a:xfrm>
          <a:noFill/>
          <a:ln>
            <a:solidFill>
              <a:schemeClr val="folHlink"/>
            </a:solidFill>
            <a:miter lim="800000"/>
            <a:headEnd/>
            <a:tailEnd/>
          </a:ln>
        </p:spPr>
      </p:pic>
      <p:pic>
        <p:nvPicPr>
          <p:cNvPr id="4099" name="Picture 3" descr="a005"/>
          <p:cNvPicPr>
            <a:picLocks noGrp="1" noChangeAspect="1" noChangeArrowheads="1"/>
          </p:cNvPicPr>
          <p:nvPr>
            <p:ph sz="quarter" idx="2"/>
          </p:nvPr>
        </p:nvPicPr>
        <p:blipFill>
          <a:blip r:embed="rId3"/>
          <a:srcRect l="35574" r="26216" b="27890"/>
          <a:stretch>
            <a:fillRect/>
          </a:stretch>
        </p:blipFill>
        <p:spPr bwMode="auto">
          <a:xfrm>
            <a:off x="3563938" y="4581525"/>
            <a:ext cx="2016125" cy="1709738"/>
          </a:xfrm>
          <a:noFill/>
          <a:ln>
            <a:solidFill>
              <a:srgbClr val="33CC33"/>
            </a:solidFill>
            <a:miter lim="800000"/>
            <a:headEnd/>
            <a:tailEnd/>
          </a:ln>
        </p:spPr>
      </p:pic>
      <p:pic>
        <p:nvPicPr>
          <p:cNvPr id="4100" name="Picture 7" descr="07016"/>
          <p:cNvPicPr>
            <a:picLocks noGrp="1" noChangeAspect="1" noChangeArrowheads="1"/>
          </p:cNvPicPr>
          <p:nvPr>
            <p:ph sz="quarter" idx="4"/>
          </p:nvPr>
        </p:nvPicPr>
        <p:blipFill>
          <a:blip r:embed="rId4"/>
          <a:srcRect l="9630" t="16182" r="5362" b="4790"/>
          <a:stretch>
            <a:fillRect/>
          </a:stretch>
        </p:blipFill>
        <p:spPr bwMode="auto">
          <a:xfrm>
            <a:off x="1116013" y="4579938"/>
            <a:ext cx="2016125" cy="1728787"/>
          </a:xfrm>
          <a:noFill/>
          <a:ln>
            <a:solidFill>
              <a:srgbClr val="00FFFF"/>
            </a:solidFill>
            <a:miter lim="800000"/>
            <a:headEnd/>
            <a:tailEnd/>
          </a:ln>
        </p:spPr>
      </p:pic>
      <p:sp>
        <p:nvSpPr>
          <p:cNvPr id="6152" name="Text Box 8"/>
          <p:cNvSpPr txBox="1">
            <a:spLocks noChangeArrowheads="1"/>
          </p:cNvSpPr>
          <p:nvPr/>
        </p:nvSpPr>
        <p:spPr bwMode="auto">
          <a:xfrm>
            <a:off x="900113" y="1085850"/>
            <a:ext cx="7272337" cy="830263"/>
          </a:xfrm>
          <a:prstGeom prst="rect">
            <a:avLst/>
          </a:prstGeom>
          <a:noFill/>
          <a:ln w="9525">
            <a:noFill/>
            <a:miter lim="800000"/>
            <a:headEnd/>
            <a:tailEnd/>
          </a:ln>
          <a:effectLst/>
        </p:spPr>
        <p:txBody>
          <a:bodyPr>
            <a:spAutoFit/>
          </a:bodyPr>
          <a:lstStyle/>
          <a:p>
            <a:pPr>
              <a:spcBef>
                <a:spcPct val="50000"/>
              </a:spcBef>
              <a:defRPr/>
            </a:pPr>
            <a:r>
              <a:rPr lang="zh-CN" altLang="en-US" sz="2400" b="1" dirty="0">
                <a:solidFill>
                  <a:schemeClr val="tx2"/>
                </a:solidFill>
                <a:latin typeface="+mn-ea"/>
                <a:ea typeface="+mn-ea"/>
              </a:rPr>
              <a:t>　　</a:t>
            </a:r>
            <a:r>
              <a:rPr lang="zh-CN" sz="2400" b="1" dirty="0">
                <a:solidFill>
                  <a:schemeClr val="tx2"/>
                </a:solidFill>
                <a:latin typeface="+mn-ea"/>
                <a:ea typeface="+mn-ea"/>
              </a:rPr>
              <a:t>说出下列气候图所表示的气候类型名称并与其相</a:t>
            </a:r>
            <a:r>
              <a:rPr lang="zh-CN" altLang="en-US" sz="2400" b="1" dirty="0">
                <a:solidFill>
                  <a:schemeClr val="tx2"/>
                </a:solidFill>
                <a:latin typeface="+mn-ea"/>
                <a:ea typeface="+mn-ea"/>
              </a:rPr>
              <a:t>对</a:t>
            </a:r>
            <a:r>
              <a:rPr lang="zh-CN" sz="2400" b="1" dirty="0">
                <a:solidFill>
                  <a:schemeClr val="tx2"/>
                </a:solidFill>
                <a:latin typeface="+mn-ea"/>
                <a:ea typeface="+mn-ea"/>
              </a:rPr>
              <a:t>应的自然景观图片连线。</a:t>
            </a:r>
          </a:p>
        </p:txBody>
      </p:sp>
      <p:sp>
        <p:nvSpPr>
          <p:cNvPr id="4102" name="Text Box 10"/>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11" name="Rectangle 3"/>
          <p:cNvSpPr>
            <a:spLocks noGrp="1" noChangeArrowheads="1"/>
          </p:cNvSpPr>
          <p:nvPr>
            <p:ph type="title"/>
          </p:nvPr>
        </p:nvSpPr>
        <p:spPr bwMode="auto">
          <a:xfrm>
            <a:off x="962025" y="476250"/>
            <a:ext cx="2314575" cy="649288"/>
          </a:xfrm>
          <a:ln>
            <a:miter lim="800000"/>
            <a:headEnd/>
            <a:tailEnd/>
          </a:ln>
        </p:spPr>
        <p:txBody>
          <a:bodyPr vert="horz" wrap="square" lIns="91440" tIns="45720" rIns="91440" bIns="45720" numCol="1" anchor="ctr" anchorCtr="0" compatLnSpc="1">
            <a:prstTxWarp prst="textNoShape">
              <a:avLst/>
            </a:prstTxWarp>
          </a:bodyPr>
          <a:lstStyle/>
          <a:p>
            <a:pPr algn="l" eaLnBrk="1" hangingPunct="1">
              <a:defRPr/>
            </a:pPr>
            <a:r>
              <a:rPr lang="zh-CN" sz="3200" b="1" dirty="0" smtClean="0">
                <a:solidFill>
                  <a:srgbClr val="FF0000"/>
                </a:solidFill>
                <a:effectLst>
                  <a:outerShdw blurRad="38100" dist="38100" dir="2700000" algn="tl">
                    <a:srgbClr val="C0C0C0"/>
                  </a:outerShdw>
                </a:effectLst>
                <a:latin typeface="黑体" pitchFamily="2" charset="-122"/>
                <a:ea typeface="黑体" pitchFamily="2" charset="-122"/>
              </a:rPr>
              <a:t>温故知新</a:t>
            </a:r>
          </a:p>
        </p:txBody>
      </p:sp>
      <p:pic>
        <p:nvPicPr>
          <p:cNvPr id="4104" name="图片 12" descr="0东方站.jpg"/>
          <p:cNvPicPr>
            <a:picLocks noChangeAspect="1"/>
          </p:cNvPicPr>
          <p:nvPr/>
        </p:nvPicPr>
        <p:blipFill>
          <a:blip r:embed="rId5"/>
          <a:srcRect t="16402"/>
          <a:stretch>
            <a:fillRect/>
          </a:stretch>
        </p:blipFill>
        <p:spPr bwMode="auto">
          <a:xfrm>
            <a:off x="6000760" y="1785926"/>
            <a:ext cx="2133600" cy="2220912"/>
          </a:xfrm>
          <a:prstGeom prst="rect">
            <a:avLst/>
          </a:prstGeom>
          <a:noFill/>
          <a:ln w="9525">
            <a:noFill/>
            <a:miter lim="800000"/>
            <a:headEnd/>
            <a:tailEnd/>
          </a:ln>
        </p:spPr>
      </p:pic>
      <p:pic>
        <p:nvPicPr>
          <p:cNvPr id="4105" name="图片 13" descr="0乌兰巴托.jpg"/>
          <p:cNvPicPr>
            <a:picLocks noChangeAspect="1"/>
          </p:cNvPicPr>
          <p:nvPr/>
        </p:nvPicPr>
        <p:blipFill>
          <a:blip r:embed="rId6"/>
          <a:srcRect t="15749"/>
          <a:stretch>
            <a:fillRect/>
          </a:stretch>
        </p:blipFill>
        <p:spPr bwMode="auto">
          <a:xfrm>
            <a:off x="3643306" y="1857364"/>
            <a:ext cx="2087563" cy="2249487"/>
          </a:xfrm>
          <a:prstGeom prst="rect">
            <a:avLst/>
          </a:prstGeom>
          <a:noFill/>
          <a:ln w="9525">
            <a:noFill/>
            <a:miter lim="800000"/>
            <a:headEnd/>
            <a:tailEnd/>
          </a:ln>
        </p:spPr>
      </p:pic>
      <p:pic>
        <p:nvPicPr>
          <p:cNvPr id="4106" name="图片 14" descr="0新加坡.jpg"/>
          <p:cNvPicPr>
            <a:picLocks noChangeAspect="1"/>
          </p:cNvPicPr>
          <p:nvPr/>
        </p:nvPicPr>
        <p:blipFill>
          <a:blip r:embed="rId7"/>
          <a:srcRect t="14850"/>
          <a:stretch>
            <a:fillRect/>
          </a:stretch>
        </p:blipFill>
        <p:spPr bwMode="auto">
          <a:xfrm>
            <a:off x="1071538" y="1857364"/>
            <a:ext cx="2160587" cy="2206625"/>
          </a:xfrm>
          <a:prstGeom prst="rect">
            <a:avLst/>
          </a:prstGeom>
          <a:noFill/>
          <a:ln w="9525">
            <a:noFill/>
            <a:miter lim="800000"/>
            <a:headEnd/>
            <a:tailEnd/>
          </a:ln>
        </p:spPr>
      </p:pic>
      <p:cxnSp>
        <p:nvCxnSpPr>
          <p:cNvPr id="13" name="直接连接符 12"/>
          <p:cNvCxnSpPr/>
          <p:nvPr/>
        </p:nvCxnSpPr>
        <p:spPr>
          <a:xfrm rot="16200000" flipH="1">
            <a:off x="4250529" y="4321975"/>
            <a:ext cx="857256" cy="214314"/>
          </a:xfrm>
          <a:prstGeom prst="line">
            <a:avLst/>
          </a:prstGeom>
        </p:spPr>
        <p:style>
          <a:lnRef idx="3">
            <a:schemeClr val="dk1"/>
          </a:lnRef>
          <a:fillRef idx="0">
            <a:schemeClr val="dk1"/>
          </a:fillRef>
          <a:effectRef idx="2">
            <a:schemeClr val="dk1"/>
          </a:effectRef>
          <a:fontRef idx="minor">
            <a:schemeClr val="tx1"/>
          </a:fontRef>
        </p:style>
      </p:cxnSp>
      <p:cxnSp>
        <p:nvCxnSpPr>
          <p:cNvPr id="15" name="直接连接符 14"/>
          <p:cNvCxnSpPr/>
          <p:nvPr/>
        </p:nvCxnSpPr>
        <p:spPr>
          <a:xfrm>
            <a:off x="2285984" y="3929066"/>
            <a:ext cx="4071966" cy="1143008"/>
          </a:xfrm>
          <a:prstGeom prst="line">
            <a:avLst/>
          </a:prstGeom>
        </p:spPr>
        <p:style>
          <a:lnRef idx="3">
            <a:schemeClr val="dk1"/>
          </a:lnRef>
          <a:fillRef idx="0">
            <a:schemeClr val="dk1"/>
          </a:fillRef>
          <a:effectRef idx="2">
            <a:schemeClr val="dk1"/>
          </a:effectRef>
          <a:fontRef idx="minor">
            <a:schemeClr val="tx1"/>
          </a:fontRef>
        </p:style>
      </p:cxnSp>
      <p:cxnSp>
        <p:nvCxnSpPr>
          <p:cNvPr id="17" name="直接连接符 16"/>
          <p:cNvCxnSpPr/>
          <p:nvPr/>
        </p:nvCxnSpPr>
        <p:spPr>
          <a:xfrm rot="10800000" flipV="1">
            <a:off x="2786050" y="3571876"/>
            <a:ext cx="4143404" cy="1285884"/>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ph type="title"/>
          </p:nvPr>
        </p:nvSpPr>
        <p:spPr bwMode="auto">
          <a:xfrm>
            <a:off x="4932363" y="1268413"/>
            <a:ext cx="2735262" cy="1152525"/>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zh-CN" sz="3200" b="1" smtClean="0">
                <a:solidFill>
                  <a:schemeClr val="accent2"/>
                </a:solidFill>
                <a:latin typeface="黑体" pitchFamily="2" charset="-122"/>
                <a:ea typeface="黑体" pitchFamily="2" charset="-122"/>
              </a:rPr>
              <a:t>南极冰架崩裂</a:t>
            </a:r>
            <a:r>
              <a:rPr lang="en-US" altLang="zh-CN" sz="3200" b="1" smtClean="0">
                <a:solidFill>
                  <a:schemeClr val="accent2"/>
                </a:solidFill>
                <a:latin typeface="黑体" pitchFamily="2" charset="-122"/>
                <a:ea typeface="黑体" pitchFamily="2" charset="-122"/>
              </a:rPr>
              <a:t/>
            </a:r>
            <a:br>
              <a:rPr lang="en-US" altLang="zh-CN" sz="3200" b="1" smtClean="0">
                <a:solidFill>
                  <a:schemeClr val="accent2"/>
                </a:solidFill>
                <a:latin typeface="黑体" pitchFamily="2" charset="-122"/>
                <a:ea typeface="黑体" pitchFamily="2" charset="-122"/>
              </a:rPr>
            </a:br>
            <a:r>
              <a:rPr lang="zh-CN" sz="3200" b="1" smtClean="0">
                <a:solidFill>
                  <a:schemeClr val="accent2"/>
                </a:solidFill>
                <a:latin typeface="黑体" pitchFamily="2" charset="-122"/>
                <a:ea typeface="黑体" pitchFamily="2" charset="-122"/>
              </a:rPr>
              <a:t>祸起全球变暖</a:t>
            </a:r>
          </a:p>
        </p:txBody>
      </p:sp>
      <p:pic>
        <p:nvPicPr>
          <p:cNvPr id="39939" name="Picture 3" descr="9caa7c363247e4f6f4818f67692f9e26"/>
          <p:cNvPicPr>
            <a:picLocks noChangeAspect="1" noChangeArrowheads="1"/>
          </p:cNvPicPr>
          <p:nvPr/>
        </p:nvPicPr>
        <p:blipFill>
          <a:blip r:embed="rId2"/>
          <a:srcRect l="1454" t="4437" r="1454" b="22189"/>
          <a:stretch>
            <a:fillRect/>
          </a:stretch>
        </p:blipFill>
        <p:spPr bwMode="auto">
          <a:xfrm>
            <a:off x="376238" y="881063"/>
            <a:ext cx="3465512" cy="5151437"/>
          </a:xfrm>
          <a:prstGeom prst="rect">
            <a:avLst/>
          </a:prstGeom>
          <a:noFill/>
          <a:ln w="9525">
            <a:noFill/>
            <a:miter lim="800000"/>
            <a:headEnd/>
            <a:tailEnd/>
          </a:ln>
        </p:spPr>
      </p:pic>
      <p:sp>
        <p:nvSpPr>
          <p:cNvPr id="39940" name="Text Box 4"/>
          <p:cNvSpPr txBox="1">
            <a:spLocks noChangeArrowheads="1"/>
          </p:cNvSpPr>
          <p:nvPr/>
        </p:nvSpPr>
        <p:spPr bwMode="auto">
          <a:xfrm>
            <a:off x="8410575" y="0"/>
            <a:ext cx="733425" cy="6858000"/>
          </a:xfrm>
          <a:prstGeom prst="rect">
            <a:avLst/>
          </a:prstGeom>
          <a:noFill/>
          <a:ln w="9525">
            <a:noFill/>
            <a:miter lim="800000"/>
            <a:headEnd/>
            <a:tailEnd/>
          </a:ln>
        </p:spPr>
        <p:txBody>
          <a:bodyPr vert="eaVert">
            <a:spAutoFit/>
          </a:bodyPr>
          <a:lstStyle/>
          <a:p>
            <a:pPr>
              <a:spcBef>
                <a:spcPct val="50000"/>
              </a:spcBef>
            </a:pPr>
            <a:endParaRPr lang="zh-CN" altLang="zh-CN" sz="3600" b="1">
              <a:solidFill>
                <a:schemeClr val="accent2"/>
              </a:solidFill>
              <a:ea typeface="黑体" pitchFamily="2" charset="-122"/>
            </a:endParaRPr>
          </a:p>
        </p:txBody>
      </p:sp>
      <p:pic>
        <p:nvPicPr>
          <p:cNvPr id="43013" name="Picture 5" descr="9caa7c363247e4f6f4818f67692f9e26"/>
          <p:cNvPicPr>
            <a:picLocks noChangeAspect="1" noChangeArrowheads="1"/>
          </p:cNvPicPr>
          <p:nvPr/>
        </p:nvPicPr>
        <p:blipFill>
          <a:blip r:embed="rId2"/>
          <a:srcRect l="2907" t="79880" r="2907" b="1109"/>
          <a:stretch>
            <a:fillRect/>
          </a:stretch>
        </p:blipFill>
        <p:spPr bwMode="auto">
          <a:xfrm>
            <a:off x="2878138" y="3068638"/>
            <a:ext cx="5764212" cy="2466975"/>
          </a:xfrm>
          <a:prstGeom prst="rect">
            <a:avLst/>
          </a:prstGeom>
          <a:noFill/>
          <a:ln w="9525">
            <a:noFill/>
            <a:miter lim="800000"/>
            <a:headEnd/>
            <a:tailEnd/>
          </a:ln>
        </p:spPr>
      </p:pic>
      <p:sp>
        <p:nvSpPr>
          <p:cNvPr id="39942" name="Text Box 6"/>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013"/>
                                        </p:tgtEl>
                                        <p:attrNameLst>
                                          <p:attrName>style.visibility</p:attrName>
                                        </p:attrNameLst>
                                      </p:cBhvr>
                                      <p:to>
                                        <p:strVal val="visible"/>
                                      </p:to>
                                    </p:set>
                                    <p:anim calcmode="lin" valueType="num">
                                      <p:cBhvr additive="base">
                                        <p:cTn id="7" dur="500" fill="hold"/>
                                        <p:tgtEl>
                                          <p:spTgt spid="43013"/>
                                        </p:tgtEl>
                                        <p:attrNameLst>
                                          <p:attrName>ppt_x</p:attrName>
                                        </p:attrNameLst>
                                      </p:cBhvr>
                                      <p:tavLst>
                                        <p:tav tm="0">
                                          <p:val>
                                            <p:strVal val="#ppt_x"/>
                                          </p:val>
                                        </p:tav>
                                        <p:tav tm="100000">
                                          <p:val>
                                            <p:strVal val="#ppt_x"/>
                                          </p:val>
                                        </p:tav>
                                      </p:tavLst>
                                    </p:anim>
                                    <p:anim calcmode="lin" valueType="num">
                                      <p:cBhvr additive="base">
                                        <p:cTn id="8" dur="500" fill="hold"/>
                                        <p:tgtEl>
                                          <p:spTgt spid="430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3" descr="xinsrc_4420103231033265210333"/>
          <p:cNvPicPr>
            <a:picLocks noChangeAspect="1" noChangeArrowheads="1"/>
          </p:cNvPicPr>
          <p:nvPr/>
        </p:nvPicPr>
        <p:blipFill>
          <a:blip r:embed="rId2"/>
          <a:srcRect/>
          <a:stretch>
            <a:fillRect/>
          </a:stretch>
        </p:blipFill>
        <p:spPr bwMode="auto">
          <a:xfrm>
            <a:off x="873125" y="701675"/>
            <a:ext cx="5427663" cy="5535613"/>
          </a:xfrm>
          <a:prstGeom prst="rect">
            <a:avLst/>
          </a:prstGeom>
          <a:noFill/>
          <a:ln w="9525">
            <a:noFill/>
            <a:miter lim="800000"/>
            <a:headEnd/>
            <a:tailEnd/>
          </a:ln>
        </p:spPr>
      </p:pic>
      <p:sp>
        <p:nvSpPr>
          <p:cNvPr id="45060" name="Text Box 4"/>
          <p:cNvSpPr txBox="1">
            <a:spLocks noChangeArrowheads="1"/>
          </p:cNvSpPr>
          <p:nvPr/>
        </p:nvSpPr>
        <p:spPr bwMode="auto">
          <a:xfrm>
            <a:off x="7092950" y="836613"/>
            <a:ext cx="923925" cy="5400675"/>
          </a:xfrm>
          <a:prstGeom prst="rect">
            <a:avLst/>
          </a:prstGeom>
          <a:noFill/>
          <a:ln w="9525">
            <a:noFill/>
            <a:miter lim="800000"/>
            <a:headEnd/>
            <a:tailEnd/>
          </a:ln>
          <a:effectLst/>
        </p:spPr>
        <p:txBody>
          <a:bodyPr vert="eaVert">
            <a:spAutoFit/>
          </a:bodyPr>
          <a:lstStyle/>
          <a:p>
            <a:pPr>
              <a:spcBef>
                <a:spcPct val="50000"/>
              </a:spcBef>
              <a:defRPr/>
            </a:pPr>
            <a:r>
              <a:rPr lang="zh-CN" sz="2400" b="1" dirty="0">
                <a:latin typeface="+mn-ea"/>
                <a:ea typeface="+mn-ea"/>
              </a:rPr>
              <a:t>全球变暖三问题：冬天</a:t>
            </a:r>
            <a:r>
              <a:rPr lang="zh-CN" altLang="en-US" sz="2400" b="1" dirty="0">
                <a:latin typeface="+mn-ea"/>
                <a:ea typeface="+mn-ea"/>
              </a:rPr>
              <a:t>暖</a:t>
            </a:r>
            <a:r>
              <a:rPr lang="zh-CN" sz="2400" b="1" dirty="0">
                <a:latin typeface="+mn-ea"/>
                <a:ea typeface="+mn-ea"/>
              </a:rPr>
              <a:t>、 瘟疫易流行、 毛毛虫泛滥 </a:t>
            </a:r>
          </a:p>
        </p:txBody>
      </p:sp>
      <p:sp>
        <p:nvSpPr>
          <p:cNvPr id="41988" name="Text Box 5"/>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bwMode="auto">
          <a:xfrm>
            <a:off x="468313" y="692150"/>
            <a:ext cx="1295400" cy="577850"/>
          </a:xfrm>
          <a:ln>
            <a:miter lim="800000"/>
            <a:headEnd/>
            <a:tailEnd/>
          </a:ln>
        </p:spPr>
        <p:txBody>
          <a:bodyPr vert="horz" wrap="square" lIns="91440" tIns="45720" rIns="91440" bIns="45720" numCol="1" anchor="t" anchorCtr="0" compatLnSpc="1">
            <a:prstTxWarp prst="textNoShape">
              <a:avLst/>
            </a:prstTxWarp>
            <a:normAutofit fontScale="90000"/>
          </a:bodyPr>
          <a:lstStyle/>
          <a:p>
            <a:pPr algn="l" eaLnBrk="1" hangingPunct="1">
              <a:defRPr/>
            </a:pPr>
            <a:r>
              <a:rPr lang="zh-CN" sz="3200" b="1" dirty="0" smtClean="0">
                <a:solidFill>
                  <a:srgbClr val="FF9900"/>
                </a:solidFill>
                <a:effectLst>
                  <a:outerShdw blurRad="38100" dist="38100" dir="2700000" algn="tl">
                    <a:srgbClr val="C0C0C0"/>
                  </a:outerShdw>
                </a:effectLst>
                <a:latin typeface="黑体" pitchFamily="2" charset="-122"/>
                <a:ea typeface="黑体" pitchFamily="2" charset="-122"/>
              </a:rPr>
              <a:t>酸雨</a:t>
            </a:r>
          </a:p>
        </p:txBody>
      </p:sp>
      <p:sp>
        <p:nvSpPr>
          <p:cNvPr id="46083" name="Rectangle 3"/>
          <p:cNvSpPr>
            <a:spLocks noGrp="1" noChangeArrowheads="1"/>
          </p:cNvSpPr>
          <p:nvPr>
            <p:ph type="body" idx="1"/>
          </p:nvPr>
        </p:nvSpPr>
        <p:spPr bwMode="auto">
          <a:xfrm>
            <a:off x="71438" y="1268413"/>
            <a:ext cx="3636962" cy="2592387"/>
          </a:xfrm>
          <a:ln>
            <a:miter lim="800000"/>
            <a:headEnd/>
            <a:tailEnd/>
          </a:ln>
        </p:spPr>
        <p:txBody>
          <a:bodyPr vert="horz" wrap="square" lIns="91440" tIns="45720" rIns="91440" bIns="45720" numCol="1" anchor="t" anchorCtr="0" compatLnSpc="1">
            <a:prstTxWarp prst="textNoShape">
              <a:avLst/>
            </a:prstTxWarp>
          </a:bodyPr>
          <a:lstStyle/>
          <a:p>
            <a:pPr eaLnBrk="1" hangingPunct="1">
              <a:buFontTx/>
              <a:buNone/>
              <a:defRPr/>
            </a:pPr>
            <a:r>
              <a:rPr lang="zh-CN" altLang="zh-CN" sz="2000" b="1" dirty="0" smtClean="0">
                <a:latin typeface="+mn-ea"/>
              </a:rPr>
              <a:t>      </a:t>
            </a:r>
            <a:r>
              <a:rPr lang="zh-CN" sz="2000" b="1" dirty="0" smtClean="0">
                <a:latin typeface="+mn-ea"/>
              </a:rPr>
              <a:t>工业</a:t>
            </a:r>
            <a:r>
              <a:rPr lang="zh-CN" altLang="en-US" sz="2000" b="1" dirty="0" smtClean="0">
                <a:latin typeface="+mn-ea"/>
              </a:rPr>
              <a:t>生产中</a:t>
            </a:r>
            <a:r>
              <a:rPr lang="zh-CN" sz="2000" b="1" dirty="0" smtClean="0">
                <a:latin typeface="+mn-ea"/>
              </a:rPr>
              <a:t>，燃料大量使用，</a:t>
            </a:r>
            <a:r>
              <a:rPr lang="zh-CN" altLang="en-US" sz="2000" b="1" dirty="0" smtClean="0">
                <a:latin typeface="+mn-ea"/>
              </a:rPr>
              <a:t>在</a:t>
            </a:r>
            <a:r>
              <a:rPr lang="zh-CN" sz="2000" b="1" dirty="0" smtClean="0">
                <a:latin typeface="+mn-ea"/>
              </a:rPr>
              <a:t>燃烧过程中产生一氧化碳、二氧化碳、碳氢化物、氮氧化物及悬浮固体物，排放至大气环境中，经光化学反应生成硫酸、硝酸等酸性物质使得雨水之</a:t>
            </a:r>
            <a:r>
              <a:rPr lang="zh-CN" altLang="zh-CN" sz="2000" b="1" dirty="0" smtClean="0">
                <a:latin typeface="+mn-ea"/>
              </a:rPr>
              <a:t>pH</a:t>
            </a:r>
            <a:r>
              <a:rPr lang="zh-CN" sz="2000" b="1" dirty="0" smtClean="0">
                <a:latin typeface="+mn-ea"/>
              </a:rPr>
              <a:t>值降低，形成酸雨。 </a:t>
            </a:r>
          </a:p>
        </p:txBody>
      </p:sp>
      <p:pic>
        <p:nvPicPr>
          <p:cNvPr id="43012" name="Picture 4" descr="image002"/>
          <p:cNvPicPr>
            <a:picLocks noChangeAspect="1" noChangeArrowheads="1"/>
          </p:cNvPicPr>
          <p:nvPr/>
        </p:nvPicPr>
        <p:blipFill>
          <a:blip r:embed="rId2"/>
          <a:srcRect t="5604"/>
          <a:stretch>
            <a:fillRect/>
          </a:stretch>
        </p:blipFill>
        <p:spPr bwMode="auto">
          <a:xfrm>
            <a:off x="4067175" y="836613"/>
            <a:ext cx="4608513" cy="5688012"/>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43013" name="Text Box 5"/>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3" descr="gongyefeiqi"/>
          <p:cNvPicPr>
            <a:picLocks noChangeAspect="1" noChangeArrowheads="1"/>
          </p:cNvPicPr>
          <p:nvPr/>
        </p:nvPicPr>
        <p:blipFill>
          <a:blip r:embed="rId2"/>
          <a:srcRect/>
          <a:stretch>
            <a:fillRect/>
          </a:stretch>
        </p:blipFill>
        <p:spPr bwMode="auto">
          <a:xfrm>
            <a:off x="1763713" y="2205038"/>
            <a:ext cx="3313112" cy="3754437"/>
          </a:xfrm>
          <a:prstGeom prst="rect">
            <a:avLst/>
          </a:prstGeom>
          <a:noFill/>
          <a:ln w="9525">
            <a:solidFill>
              <a:srgbClr val="FF9900"/>
            </a:solidFill>
            <a:miter lim="800000"/>
            <a:headEnd/>
            <a:tailEnd/>
          </a:ln>
        </p:spPr>
      </p:pic>
      <p:grpSp>
        <p:nvGrpSpPr>
          <p:cNvPr id="2" name="Group 4"/>
          <p:cNvGrpSpPr>
            <a:grpSpLocks/>
          </p:cNvGrpSpPr>
          <p:nvPr/>
        </p:nvGrpSpPr>
        <p:grpSpPr bwMode="auto">
          <a:xfrm>
            <a:off x="5292725" y="2227263"/>
            <a:ext cx="3233738" cy="3687762"/>
            <a:chOff x="0" y="0"/>
            <a:chExt cx="2627" cy="2903"/>
          </a:xfrm>
        </p:grpSpPr>
        <p:pic>
          <p:nvPicPr>
            <p:cNvPr id="44039" name="Picture 5" descr="qicheweiqi"/>
            <p:cNvPicPr>
              <a:picLocks noChangeAspect="1" noChangeArrowheads="1"/>
            </p:cNvPicPr>
            <p:nvPr/>
          </p:nvPicPr>
          <p:blipFill>
            <a:blip r:embed="rId3"/>
            <a:srcRect/>
            <a:stretch>
              <a:fillRect/>
            </a:stretch>
          </p:blipFill>
          <p:spPr bwMode="auto">
            <a:xfrm>
              <a:off x="46" y="0"/>
              <a:ext cx="2581" cy="2903"/>
            </a:xfrm>
            <a:prstGeom prst="rect">
              <a:avLst/>
            </a:prstGeom>
            <a:noFill/>
            <a:ln w="9525">
              <a:solidFill>
                <a:srgbClr val="FF9900"/>
              </a:solidFill>
              <a:miter lim="800000"/>
              <a:headEnd/>
              <a:tailEnd/>
            </a:ln>
          </p:spPr>
        </p:pic>
        <p:sp>
          <p:nvSpPr>
            <p:cNvPr id="44040" name="Text Box 6"/>
            <p:cNvSpPr txBox="1">
              <a:spLocks noChangeArrowheads="1"/>
            </p:cNvSpPr>
            <p:nvPr/>
          </p:nvSpPr>
          <p:spPr bwMode="auto">
            <a:xfrm>
              <a:off x="0" y="2585"/>
              <a:ext cx="1079" cy="288"/>
            </a:xfrm>
            <a:prstGeom prst="rect">
              <a:avLst/>
            </a:prstGeom>
            <a:noFill/>
            <a:ln w="9525">
              <a:noFill/>
              <a:miter lim="800000"/>
              <a:headEnd/>
              <a:tailEnd/>
            </a:ln>
          </p:spPr>
          <p:txBody>
            <a:bodyPr>
              <a:spAutoFit/>
            </a:bodyPr>
            <a:lstStyle/>
            <a:p>
              <a:pPr>
                <a:spcBef>
                  <a:spcPct val="50000"/>
                </a:spcBef>
              </a:pPr>
              <a:r>
                <a:rPr lang="zh-CN" sz="2400">
                  <a:solidFill>
                    <a:schemeClr val="bg1"/>
                  </a:solidFill>
                  <a:ea typeface="黑体" pitchFamily="2" charset="-122"/>
                </a:rPr>
                <a:t>汽车尾气</a:t>
              </a:r>
            </a:p>
          </p:txBody>
        </p:sp>
      </p:grpSp>
      <p:sp>
        <p:nvSpPr>
          <p:cNvPr id="47111" name="Text Box 7"/>
          <p:cNvSpPr txBox="1">
            <a:spLocks noChangeArrowheads="1"/>
          </p:cNvSpPr>
          <p:nvPr/>
        </p:nvSpPr>
        <p:spPr bwMode="auto">
          <a:xfrm>
            <a:off x="1692275" y="776288"/>
            <a:ext cx="6840538" cy="708025"/>
          </a:xfrm>
          <a:prstGeom prst="rect">
            <a:avLst/>
          </a:prstGeom>
          <a:noFill/>
          <a:ln w="9525">
            <a:noFill/>
            <a:miter lim="800000"/>
            <a:headEnd/>
            <a:tailEnd/>
          </a:ln>
          <a:effectLst/>
        </p:spPr>
        <p:txBody>
          <a:bodyPr>
            <a:spAutoFit/>
          </a:bodyPr>
          <a:lstStyle/>
          <a:p>
            <a:pPr>
              <a:spcBef>
                <a:spcPct val="50000"/>
              </a:spcBef>
              <a:defRPr/>
            </a:pPr>
            <a:r>
              <a:rPr lang="zh-CN" altLang="en-US" sz="2000" b="1" dirty="0">
                <a:latin typeface="+mn-ea"/>
                <a:ea typeface="+mn-ea"/>
              </a:rPr>
              <a:t>　　酸雨的形成是一种复杂的大气化学和大气物理变化。酸雨中含有多种无机酸、有机酸，主要是硫酸和硝酸。</a:t>
            </a:r>
            <a:endParaRPr lang="zh-CN" sz="2000" b="1" dirty="0">
              <a:latin typeface="+mn-ea"/>
              <a:ea typeface="+mn-ea"/>
            </a:endParaRPr>
          </a:p>
        </p:txBody>
      </p:sp>
      <p:sp>
        <p:nvSpPr>
          <p:cNvPr id="44037" name="Text Box 8"/>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10" name="Rectangle 2"/>
          <p:cNvSpPr>
            <a:spLocks noGrp="1" noChangeArrowheads="1"/>
          </p:cNvSpPr>
          <p:nvPr>
            <p:ph type="title"/>
          </p:nvPr>
        </p:nvSpPr>
        <p:spPr bwMode="auto">
          <a:xfrm>
            <a:off x="468313" y="711200"/>
            <a:ext cx="1295400" cy="576263"/>
          </a:xfrm>
          <a:ln>
            <a:miter lim="800000"/>
            <a:headEnd/>
            <a:tailEnd/>
          </a:ln>
        </p:spPr>
        <p:txBody>
          <a:bodyPr vert="horz" wrap="square" lIns="91440" tIns="45720" rIns="91440" bIns="45720" numCol="1" anchor="t" anchorCtr="0" compatLnSpc="1">
            <a:prstTxWarp prst="textNoShape">
              <a:avLst/>
            </a:prstTxWarp>
            <a:normAutofit fontScale="90000"/>
          </a:bodyPr>
          <a:lstStyle/>
          <a:p>
            <a:pPr algn="l" eaLnBrk="1" hangingPunct="1">
              <a:defRPr/>
            </a:pPr>
            <a:r>
              <a:rPr lang="zh-CN" sz="3200" b="1" dirty="0" smtClean="0">
                <a:solidFill>
                  <a:srgbClr val="FF9900"/>
                </a:solidFill>
                <a:effectLst>
                  <a:outerShdw blurRad="38100" dist="38100" dir="2700000" algn="tl">
                    <a:srgbClr val="C0C0C0"/>
                  </a:outerShdw>
                </a:effectLst>
                <a:latin typeface="黑体" pitchFamily="2" charset="-122"/>
                <a:ea typeface="黑体" pitchFamily="2" charset="-122"/>
              </a:rPr>
              <a:t>酸雨</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bwMode="auto">
          <a:xfrm>
            <a:off x="647700" y="620713"/>
            <a:ext cx="6069013" cy="782637"/>
          </a:xfrm>
          <a:ln>
            <a:miter lim="800000"/>
            <a:headEnd/>
            <a:tailEnd/>
          </a:ln>
        </p:spPr>
        <p:txBody>
          <a:bodyPr vert="horz" wrap="square" lIns="91440" tIns="45720" rIns="91440" bIns="45720" numCol="1" anchor="t" anchorCtr="0" compatLnSpc="1">
            <a:prstTxWarp prst="textNoShape">
              <a:avLst/>
            </a:prstTxWarp>
            <a:normAutofit fontScale="90000"/>
          </a:bodyPr>
          <a:lstStyle/>
          <a:p>
            <a:pPr algn="l" eaLnBrk="1" hangingPunct="1">
              <a:defRPr/>
            </a:pPr>
            <a:r>
              <a:rPr lang="zh-CN" sz="3200" b="1" dirty="0" smtClean="0">
                <a:solidFill>
                  <a:srgbClr val="FF9900"/>
                </a:solidFill>
                <a:effectLst>
                  <a:outerShdw blurRad="38100" dist="38100" dir="2700000" algn="tl">
                    <a:srgbClr val="C0C0C0"/>
                  </a:outerShdw>
                </a:effectLst>
                <a:latin typeface="黑体" pitchFamily="2" charset="-122"/>
                <a:ea typeface="黑体" pitchFamily="2" charset="-122"/>
              </a:rPr>
              <a:t>酸雨对人类及自然生态的影响</a:t>
            </a:r>
            <a:br>
              <a:rPr lang="zh-CN" sz="3200" b="1" dirty="0" smtClean="0">
                <a:solidFill>
                  <a:srgbClr val="FF9900"/>
                </a:solidFill>
                <a:effectLst>
                  <a:outerShdw blurRad="38100" dist="38100" dir="2700000" algn="tl">
                    <a:srgbClr val="C0C0C0"/>
                  </a:outerShdw>
                </a:effectLst>
                <a:latin typeface="黑体" pitchFamily="2" charset="-122"/>
                <a:ea typeface="黑体" pitchFamily="2" charset="-122"/>
              </a:rPr>
            </a:br>
            <a:endParaRPr lang="zh-CN" sz="3200" b="1" dirty="0" smtClean="0">
              <a:solidFill>
                <a:srgbClr val="FF9900"/>
              </a:solidFill>
              <a:effectLst>
                <a:outerShdw blurRad="38100" dist="38100" dir="2700000" algn="tl">
                  <a:srgbClr val="C0C0C0"/>
                </a:outerShdw>
              </a:effectLst>
              <a:latin typeface="黑体" pitchFamily="2" charset="-122"/>
              <a:ea typeface="黑体" pitchFamily="2" charset="-122"/>
            </a:endParaRPr>
          </a:p>
        </p:txBody>
      </p:sp>
      <p:sp>
        <p:nvSpPr>
          <p:cNvPr id="48131" name="Rectangle 3"/>
          <p:cNvSpPr>
            <a:spLocks noGrp="1" noChangeArrowheads="1"/>
          </p:cNvSpPr>
          <p:nvPr>
            <p:ph type="body" idx="1"/>
          </p:nvPr>
        </p:nvSpPr>
        <p:spPr bwMode="auto">
          <a:xfrm>
            <a:off x="611188" y="1260475"/>
            <a:ext cx="7885112" cy="5184775"/>
          </a:xfrm>
          <a:ln>
            <a:miter lim="800000"/>
            <a:headEnd/>
            <a:tailEnd/>
          </a:ln>
        </p:spPr>
        <p:txBody>
          <a:bodyPr vert="horz" wrap="square" lIns="91440" tIns="45720" rIns="91440" bIns="45720" numCol="1" anchor="t" anchorCtr="0" compatLnSpc="1">
            <a:prstTxWarp prst="textNoShape">
              <a:avLst/>
            </a:prstTxWarp>
          </a:bodyPr>
          <a:lstStyle/>
          <a:p>
            <a:pPr eaLnBrk="1" hangingPunct="1">
              <a:defRPr/>
            </a:pPr>
            <a:r>
              <a:rPr lang="zh-CN" sz="2400" b="1" dirty="0" smtClean="0">
                <a:latin typeface="+mn-ea"/>
              </a:rPr>
              <a:t>酸雨因</a:t>
            </a:r>
            <a:r>
              <a:rPr lang="zh-CN" altLang="zh-CN" sz="2400" b="1" dirty="0" smtClean="0">
                <a:latin typeface="+mn-ea"/>
              </a:rPr>
              <a:t>pH</a:t>
            </a:r>
            <a:r>
              <a:rPr lang="zh-CN" sz="2400" b="1" dirty="0" smtClean="0">
                <a:latin typeface="+mn-ea"/>
              </a:rPr>
              <a:t>值小于</a:t>
            </a:r>
            <a:r>
              <a:rPr lang="zh-CN" altLang="zh-CN" sz="2400" b="1" dirty="0" smtClean="0">
                <a:latin typeface="+mn-ea"/>
              </a:rPr>
              <a:t>5.6</a:t>
            </a:r>
            <a:r>
              <a:rPr lang="zh-CN" sz="2400" b="1" dirty="0" smtClean="0">
                <a:latin typeface="+mn-ea"/>
              </a:rPr>
              <a:t>，造成土壤、岩石中的有毒金属元素溶解，流入河川或湖泊，严重时使得鱼类大量死亡。 </a:t>
            </a:r>
          </a:p>
          <a:p>
            <a:pPr eaLnBrk="1" hangingPunct="1">
              <a:defRPr/>
            </a:pPr>
            <a:r>
              <a:rPr lang="zh-CN" sz="2400" b="1" dirty="0" smtClean="0">
                <a:latin typeface="+mn-ea"/>
              </a:rPr>
              <a:t>水生植物和</a:t>
            </a:r>
            <a:r>
              <a:rPr lang="zh-CN" altLang="en-US" sz="2400" b="1" dirty="0" smtClean="0">
                <a:latin typeface="+mn-ea"/>
              </a:rPr>
              <a:t>用</a:t>
            </a:r>
            <a:r>
              <a:rPr lang="zh-CN" sz="2400" b="1" dirty="0" smtClean="0">
                <a:latin typeface="+mn-ea"/>
              </a:rPr>
              <a:t>河川酸化水质灌溉的农作物，因累积有毒金属，经由食物链进入人体，影响人类的健康。 </a:t>
            </a:r>
          </a:p>
          <a:p>
            <a:pPr eaLnBrk="1" hangingPunct="1">
              <a:defRPr/>
            </a:pPr>
            <a:r>
              <a:rPr lang="zh-CN" sz="2400" b="1" dirty="0" smtClean="0">
                <a:latin typeface="+mn-ea"/>
              </a:rPr>
              <a:t>酸雨会影响农林作物的叶子，同时土壤中的金属元素因被酸雨溶解，造成矿物质大量流失，植物无法获得充足的养分，将枯萎、死亡。 </a:t>
            </a:r>
          </a:p>
          <a:p>
            <a:pPr eaLnBrk="1" hangingPunct="1">
              <a:defRPr/>
            </a:pPr>
            <a:r>
              <a:rPr lang="zh-CN" sz="2400" b="1" dirty="0" smtClean="0">
                <a:latin typeface="+mn-ea"/>
              </a:rPr>
              <a:t>湖泊酸化后，可能使生态系改变，甚至湖中生物死亡，生态系活动因而无法进行，最后变成死湖。 </a:t>
            </a:r>
          </a:p>
          <a:p>
            <a:pPr eaLnBrk="1" hangingPunct="1">
              <a:defRPr/>
            </a:pPr>
            <a:r>
              <a:rPr lang="zh-CN" sz="2400" b="1" dirty="0" smtClean="0">
                <a:latin typeface="+mn-ea"/>
              </a:rPr>
              <a:t>腐蚀建筑物、公共设施、古迹和金属物质，造成人类经济、财物及文化遗产的</a:t>
            </a:r>
            <a:r>
              <a:rPr lang="zh-CN" altLang="en-US" sz="2400" b="1" dirty="0" smtClean="0">
                <a:latin typeface="+mn-ea"/>
              </a:rPr>
              <a:t>破坏</a:t>
            </a:r>
            <a:r>
              <a:rPr lang="zh-CN" sz="2400" b="1" dirty="0" smtClean="0">
                <a:latin typeface="+mn-ea"/>
              </a:rPr>
              <a:t>。 </a:t>
            </a:r>
          </a:p>
          <a:p>
            <a:pPr eaLnBrk="1" hangingPunct="1">
              <a:defRPr/>
            </a:pPr>
            <a:r>
              <a:rPr lang="zh-CN" sz="2400" b="1" dirty="0" smtClean="0">
                <a:latin typeface="+mn-ea"/>
              </a:rPr>
              <a:t>刺激人类眼睛和皮肤，对人体造成伤害。</a:t>
            </a:r>
          </a:p>
        </p:txBody>
      </p:sp>
      <p:sp>
        <p:nvSpPr>
          <p:cNvPr id="45060" name="Text Box 4"/>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3" descr="图片1"/>
          <p:cNvPicPr>
            <a:picLocks noChangeAspect="1" noChangeArrowheads="1"/>
          </p:cNvPicPr>
          <p:nvPr>
            <p:ph idx="1"/>
          </p:nvPr>
        </p:nvPicPr>
        <p:blipFill>
          <a:blip r:embed="rId2"/>
          <a:srcRect b="10629"/>
          <a:stretch>
            <a:fillRect/>
          </a:stretch>
        </p:blipFill>
        <p:spPr bwMode="auto">
          <a:xfrm>
            <a:off x="684213" y="989013"/>
            <a:ext cx="7920037" cy="4719637"/>
          </a:xfrm>
          <a:noFill/>
          <a:ln>
            <a:miter lim="800000"/>
            <a:headEnd/>
            <a:tailEnd/>
          </a:ln>
        </p:spPr>
      </p:pic>
      <p:sp>
        <p:nvSpPr>
          <p:cNvPr id="46083" name="Text Box 4"/>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4" name="TextBox 3"/>
          <p:cNvSpPr txBox="1"/>
          <p:nvPr/>
        </p:nvSpPr>
        <p:spPr>
          <a:xfrm>
            <a:off x="1476375" y="5837238"/>
            <a:ext cx="6596063" cy="400050"/>
          </a:xfrm>
          <a:prstGeom prst="rect">
            <a:avLst/>
          </a:prstGeom>
          <a:noFill/>
        </p:spPr>
        <p:txBody>
          <a:bodyPr wrap="none">
            <a:spAutoFit/>
          </a:bodyPr>
          <a:lstStyle/>
          <a:p>
            <a:pPr>
              <a:defRPr/>
            </a:pPr>
            <a:r>
              <a:rPr lang="zh-CN" altLang="en-US" sz="2000" b="1" dirty="0">
                <a:latin typeface="+mn-ea"/>
                <a:ea typeface="+mn-ea"/>
              </a:rPr>
              <a:t>经历了</a:t>
            </a:r>
            <a:r>
              <a:rPr lang="en-US" altLang="zh-CN" sz="2000" b="1" dirty="0">
                <a:latin typeface="+mn-ea"/>
                <a:ea typeface="+mn-ea"/>
              </a:rPr>
              <a:t>60</a:t>
            </a:r>
            <a:r>
              <a:rPr lang="zh-CN" altLang="en-US" sz="2000" b="1" dirty="0">
                <a:latin typeface="+mn-ea"/>
                <a:ea typeface="+mn-ea"/>
              </a:rPr>
              <a:t>年，德国的这座石雕像已经彻底被酸雨毁坏了。</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3"/>
          <p:cNvSpPr txBox="1">
            <a:spLocks noChangeArrowheads="1"/>
          </p:cNvSpPr>
          <p:nvPr/>
        </p:nvSpPr>
        <p:spPr bwMode="auto">
          <a:xfrm>
            <a:off x="830263" y="2781300"/>
            <a:ext cx="552450" cy="2376488"/>
          </a:xfrm>
          <a:prstGeom prst="rect">
            <a:avLst/>
          </a:prstGeom>
          <a:solidFill>
            <a:schemeClr val="bg1"/>
          </a:solidFill>
          <a:ln w="9525">
            <a:solidFill>
              <a:schemeClr val="tx1"/>
            </a:solidFill>
            <a:miter lim="800000"/>
            <a:headEnd/>
            <a:tailEnd/>
          </a:ln>
        </p:spPr>
        <p:txBody>
          <a:bodyPr vert="eaVert" anchor="ctr" anchorCtr="1">
            <a:spAutoFit/>
          </a:bodyPr>
          <a:lstStyle/>
          <a:p>
            <a:pPr>
              <a:spcBef>
                <a:spcPct val="50000"/>
              </a:spcBef>
            </a:pPr>
            <a:r>
              <a:rPr lang="zh-CN" sz="2400" b="1">
                <a:ea typeface="黑体" pitchFamily="2" charset="-122"/>
              </a:rPr>
              <a:t>气候与人类活动</a:t>
            </a:r>
          </a:p>
        </p:txBody>
      </p:sp>
      <p:sp>
        <p:nvSpPr>
          <p:cNvPr id="47107" name="Line 4"/>
          <p:cNvSpPr>
            <a:spLocks noChangeShapeType="1"/>
          </p:cNvSpPr>
          <p:nvPr/>
        </p:nvSpPr>
        <p:spPr bwMode="auto">
          <a:xfrm>
            <a:off x="1403350" y="3933825"/>
            <a:ext cx="142875" cy="0"/>
          </a:xfrm>
          <a:prstGeom prst="line">
            <a:avLst/>
          </a:prstGeom>
          <a:noFill/>
          <a:ln w="9525">
            <a:solidFill>
              <a:schemeClr val="tx1"/>
            </a:solidFill>
            <a:round/>
            <a:headEnd/>
            <a:tailEnd/>
          </a:ln>
        </p:spPr>
        <p:txBody>
          <a:bodyPr/>
          <a:lstStyle/>
          <a:p>
            <a:endParaRPr lang="zh-CN" altLang="en-US"/>
          </a:p>
        </p:txBody>
      </p:sp>
      <p:sp>
        <p:nvSpPr>
          <p:cNvPr id="47108" name="Line 5"/>
          <p:cNvSpPr>
            <a:spLocks noChangeShapeType="1"/>
          </p:cNvSpPr>
          <p:nvPr/>
        </p:nvSpPr>
        <p:spPr bwMode="auto">
          <a:xfrm>
            <a:off x="1546225" y="2644775"/>
            <a:ext cx="0" cy="2663825"/>
          </a:xfrm>
          <a:prstGeom prst="line">
            <a:avLst/>
          </a:prstGeom>
          <a:noFill/>
          <a:ln w="9525">
            <a:solidFill>
              <a:schemeClr val="tx1"/>
            </a:solidFill>
            <a:round/>
            <a:headEnd/>
            <a:tailEnd/>
          </a:ln>
        </p:spPr>
        <p:txBody>
          <a:bodyPr/>
          <a:lstStyle/>
          <a:p>
            <a:endParaRPr lang="zh-CN" altLang="en-US"/>
          </a:p>
        </p:txBody>
      </p:sp>
      <p:sp>
        <p:nvSpPr>
          <p:cNvPr id="47109" name="Line 6"/>
          <p:cNvSpPr>
            <a:spLocks noChangeShapeType="1"/>
          </p:cNvSpPr>
          <p:nvPr/>
        </p:nvSpPr>
        <p:spPr bwMode="auto">
          <a:xfrm>
            <a:off x="1546225" y="2644775"/>
            <a:ext cx="215900" cy="0"/>
          </a:xfrm>
          <a:prstGeom prst="line">
            <a:avLst/>
          </a:prstGeom>
          <a:noFill/>
          <a:ln w="9525">
            <a:solidFill>
              <a:schemeClr val="tx1"/>
            </a:solidFill>
            <a:round/>
            <a:headEnd/>
            <a:tailEnd/>
          </a:ln>
        </p:spPr>
        <p:txBody>
          <a:bodyPr/>
          <a:lstStyle/>
          <a:p>
            <a:endParaRPr lang="zh-CN" altLang="en-US"/>
          </a:p>
        </p:txBody>
      </p:sp>
      <p:sp>
        <p:nvSpPr>
          <p:cNvPr id="47110" name="Line 7"/>
          <p:cNvSpPr>
            <a:spLocks noChangeShapeType="1"/>
          </p:cNvSpPr>
          <p:nvPr/>
        </p:nvSpPr>
        <p:spPr bwMode="auto">
          <a:xfrm>
            <a:off x="1546225" y="5308600"/>
            <a:ext cx="215900" cy="0"/>
          </a:xfrm>
          <a:prstGeom prst="line">
            <a:avLst/>
          </a:prstGeom>
          <a:noFill/>
          <a:ln w="9525">
            <a:solidFill>
              <a:schemeClr val="tx1"/>
            </a:solidFill>
            <a:round/>
            <a:headEnd/>
            <a:tailEnd/>
          </a:ln>
        </p:spPr>
        <p:txBody>
          <a:bodyPr/>
          <a:lstStyle/>
          <a:p>
            <a:endParaRPr lang="zh-CN" altLang="en-US"/>
          </a:p>
        </p:txBody>
      </p:sp>
      <p:sp>
        <p:nvSpPr>
          <p:cNvPr id="47111" name="Text Box 8"/>
          <p:cNvSpPr txBox="1">
            <a:spLocks noChangeArrowheads="1"/>
          </p:cNvSpPr>
          <p:nvPr/>
        </p:nvSpPr>
        <p:spPr bwMode="auto">
          <a:xfrm>
            <a:off x="1762125" y="2212975"/>
            <a:ext cx="1800225" cy="768350"/>
          </a:xfrm>
          <a:prstGeom prst="rect">
            <a:avLst/>
          </a:prstGeom>
          <a:solidFill>
            <a:schemeClr val="bg1"/>
          </a:solidFill>
          <a:ln w="9525">
            <a:solidFill>
              <a:schemeClr val="tx1"/>
            </a:solidFill>
            <a:miter lim="800000"/>
            <a:headEnd/>
            <a:tailEnd/>
          </a:ln>
        </p:spPr>
        <p:txBody>
          <a:bodyPr>
            <a:spAutoFit/>
          </a:bodyPr>
          <a:lstStyle/>
          <a:p>
            <a:pPr>
              <a:spcBef>
                <a:spcPct val="50000"/>
              </a:spcBef>
              <a:defRPr/>
            </a:pPr>
            <a:r>
              <a:rPr lang="zh-CN" sz="2200" b="1" dirty="0">
                <a:latin typeface="+mn-ea"/>
                <a:ea typeface="+mn-ea"/>
              </a:rPr>
              <a:t>气候对人类活动的影响</a:t>
            </a:r>
          </a:p>
        </p:txBody>
      </p:sp>
      <p:sp>
        <p:nvSpPr>
          <p:cNvPr id="47112" name="Text Box 9"/>
          <p:cNvSpPr txBox="1">
            <a:spLocks noChangeArrowheads="1"/>
          </p:cNvSpPr>
          <p:nvPr/>
        </p:nvSpPr>
        <p:spPr bwMode="auto">
          <a:xfrm>
            <a:off x="1762125" y="4876800"/>
            <a:ext cx="1800225" cy="769938"/>
          </a:xfrm>
          <a:prstGeom prst="rect">
            <a:avLst/>
          </a:prstGeom>
          <a:solidFill>
            <a:schemeClr val="bg1"/>
          </a:solidFill>
          <a:ln w="9525">
            <a:solidFill>
              <a:schemeClr val="tx1"/>
            </a:solidFill>
            <a:miter lim="800000"/>
            <a:headEnd/>
            <a:tailEnd/>
          </a:ln>
        </p:spPr>
        <p:txBody>
          <a:bodyPr>
            <a:spAutoFit/>
          </a:bodyPr>
          <a:lstStyle/>
          <a:p>
            <a:pPr>
              <a:spcBef>
                <a:spcPct val="50000"/>
              </a:spcBef>
              <a:defRPr/>
            </a:pPr>
            <a:r>
              <a:rPr lang="zh-CN" sz="2200" b="1" dirty="0">
                <a:latin typeface="+mn-ea"/>
                <a:ea typeface="+mn-ea"/>
              </a:rPr>
              <a:t>人类活动对气候的影响</a:t>
            </a:r>
          </a:p>
        </p:txBody>
      </p:sp>
      <p:grpSp>
        <p:nvGrpSpPr>
          <p:cNvPr id="2" name="Group 11"/>
          <p:cNvGrpSpPr>
            <a:grpSpLocks/>
          </p:cNvGrpSpPr>
          <p:nvPr/>
        </p:nvGrpSpPr>
        <p:grpSpPr bwMode="auto">
          <a:xfrm>
            <a:off x="3562350" y="1708150"/>
            <a:ext cx="431800" cy="2376488"/>
            <a:chOff x="0" y="0"/>
            <a:chExt cx="272" cy="1134"/>
          </a:xfrm>
        </p:grpSpPr>
        <p:sp>
          <p:nvSpPr>
            <p:cNvPr id="47132" name="Line 12"/>
            <p:cNvSpPr>
              <a:spLocks noChangeShapeType="1"/>
            </p:cNvSpPr>
            <p:nvPr/>
          </p:nvSpPr>
          <p:spPr bwMode="auto">
            <a:xfrm>
              <a:off x="0" y="499"/>
              <a:ext cx="136" cy="0"/>
            </a:xfrm>
            <a:prstGeom prst="line">
              <a:avLst/>
            </a:prstGeom>
            <a:noFill/>
            <a:ln w="9525">
              <a:solidFill>
                <a:schemeClr val="tx1"/>
              </a:solidFill>
              <a:round/>
              <a:headEnd/>
              <a:tailEnd/>
            </a:ln>
          </p:spPr>
          <p:txBody>
            <a:bodyPr/>
            <a:lstStyle/>
            <a:p>
              <a:endParaRPr lang="zh-CN" altLang="en-US"/>
            </a:p>
          </p:txBody>
        </p:sp>
        <p:sp>
          <p:nvSpPr>
            <p:cNvPr id="47133" name="Line 13"/>
            <p:cNvSpPr>
              <a:spLocks noChangeShapeType="1"/>
            </p:cNvSpPr>
            <p:nvPr/>
          </p:nvSpPr>
          <p:spPr bwMode="auto">
            <a:xfrm>
              <a:off x="136" y="0"/>
              <a:ext cx="0" cy="1134"/>
            </a:xfrm>
            <a:prstGeom prst="line">
              <a:avLst/>
            </a:prstGeom>
            <a:noFill/>
            <a:ln w="9525">
              <a:solidFill>
                <a:schemeClr val="tx1"/>
              </a:solidFill>
              <a:round/>
              <a:headEnd/>
              <a:tailEnd/>
            </a:ln>
          </p:spPr>
          <p:txBody>
            <a:bodyPr/>
            <a:lstStyle/>
            <a:p>
              <a:endParaRPr lang="zh-CN" altLang="en-US"/>
            </a:p>
          </p:txBody>
        </p:sp>
        <p:sp>
          <p:nvSpPr>
            <p:cNvPr id="47134" name="Line 14"/>
            <p:cNvSpPr>
              <a:spLocks noChangeShapeType="1"/>
            </p:cNvSpPr>
            <p:nvPr/>
          </p:nvSpPr>
          <p:spPr bwMode="auto">
            <a:xfrm>
              <a:off x="136" y="0"/>
              <a:ext cx="136" cy="0"/>
            </a:xfrm>
            <a:prstGeom prst="line">
              <a:avLst/>
            </a:prstGeom>
            <a:noFill/>
            <a:ln w="9525">
              <a:solidFill>
                <a:schemeClr val="tx1"/>
              </a:solidFill>
              <a:round/>
              <a:headEnd/>
              <a:tailEnd/>
            </a:ln>
          </p:spPr>
          <p:txBody>
            <a:bodyPr/>
            <a:lstStyle/>
            <a:p>
              <a:endParaRPr lang="zh-CN" altLang="en-US"/>
            </a:p>
          </p:txBody>
        </p:sp>
        <p:sp>
          <p:nvSpPr>
            <p:cNvPr id="47135" name="Line 15"/>
            <p:cNvSpPr>
              <a:spLocks noChangeShapeType="1"/>
            </p:cNvSpPr>
            <p:nvPr/>
          </p:nvSpPr>
          <p:spPr bwMode="auto">
            <a:xfrm>
              <a:off x="136" y="1134"/>
              <a:ext cx="136" cy="0"/>
            </a:xfrm>
            <a:prstGeom prst="line">
              <a:avLst/>
            </a:prstGeom>
            <a:noFill/>
            <a:ln w="9525">
              <a:solidFill>
                <a:schemeClr val="tx1"/>
              </a:solidFill>
              <a:round/>
              <a:headEnd/>
              <a:tailEnd/>
            </a:ln>
          </p:spPr>
          <p:txBody>
            <a:bodyPr/>
            <a:lstStyle/>
            <a:p>
              <a:endParaRPr lang="zh-CN" altLang="en-US"/>
            </a:p>
          </p:txBody>
        </p:sp>
      </p:grpSp>
      <p:sp>
        <p:nvSpPr>
          <p:cNvPr id="47115" name="Text Box 16"/>
          <p:cNvSpPr txBox="1">
            <a:spLocks noChangeArrowheads="1"/>
          </p:cNvSpPr>
          <p:nvPr/>
        </p:nvSpPr>
        <p:spPr bwMode="auto">
          <a:xfrm>
            <a:off x="3994150" y="3652838"/>
            <a:ext cx="1657350" cy="768350"/>
          </a:xfrm>
          <a:prstGeom prst="rect">
            <a:avLst/>
          </a:prstGeom>
          <a:solidFill>
            <a:schemeClr val="bg1"/>
          </a:solidFill>
          <a:ln w="9525">
            <a:solidFill>
              <a:schemeClr val="tx1"/>
            </a:solidFill>
            <a:miter lim="800000"/>
            <a:headEnd/>
            <a:tailEnd/>
          </a:ln>
        </p:spPr>
        <p:txBody>
          <a:bodyPr>
            <a:spAutoFit/>
          </a:bodyPr>
          <a:lstStyle/>
          <a:p>
            <a:pPr>
              <a:spcBef>
                <a:spcPct val="50000"/>
              </a:spcBef>
              <a:defRPr/>
            </a:pPr>
            <a:r>
              <a:rPr lang="zh-CN" sz="2200" b="1" dirty="0">
                <a:latin typeface="+mn-ea"/>
                <a:ea typeface="+mn-ea"/>
              </a:rPr>
              <a:t>气候对人类生活的影响</a:t>
            </a:r>
          </a:p>
        </p:txBody>
      </p:sp>
      <p:grpSp>
        <p:nvGrpSpPr>
          <p:cNvPr id="6" name="Group 17"/>
          <p:cNvGrpSpPr>
            <a:grpSpLocks/>
          </p:cNvGrpSpPr>
          <p:nvPr/>
        </p:nvGrpSpPr>
        <p:grpSpPr bwMode="auto">
          <a:xfrm>
            <a:off x="3562350" y="4876800"/>
            <a:ext cx="431800" cy="863600"/>
            <a:chOff x="0" y="0"/>
            <a:chExt cx="272" cy="1134"/>
          </a:xfrm>
        </p:grpSpPr>
        <p:sp>
          <p:nvSpPr>
            <p:cNvPr id="47128" name="Line 18"/>
            <p:cNvSpPr>
              <a:spLocks noChangeShapeType="1"/>
            </p:cNvSpPr>
            <p:nvPr/>
          </p:nvSpPr>
          <p:spPr bwMode="auto">
            <a:xfrm>
              <a:off x="0" y="499"/>
              <a:ext cx="136" cy="0"/>
            </a:xfrm>
            <a:prstGeom prst="line">
              <a:avLst/>
            </a:prstGeom>
            <a:noFill/>
            <a:ln w="9525">
              <a:solidFill>
                <a:schemeClr val="tx1"/>
              </a:solidFill>
              <a:round/>
              <a:headEnd/>
              <a:tailEnd/>
            </a:ln>
          </p:spPr>
          <p:txBody>
            <a:bodyPr/>
            <a:lstStyle/>
            <a:p>
              <a:endParaRPr lang="zh-CN" altLang="en-US"/>
            </a:p>
          </p:txBody>
        </p:sp>
        <p:sp>
          <p:nvSpPr>
            <p:cNvPr id="47129" name="Line 19"/>
            <p:cNvSpPr>
              <a:spLocks noChangeShapeType="1"/>
            </p:cNvSpPr>
            <p:nvPr/>
          </p:nvSpPr>
          <p:spPr bwMode="auto">
            <a:xfrm>
              <a:off x="136" y="0"/>
              <a:ext cx="0" cy="1134"/>
            </a:xfrm>
            <a:prstGeom prst="line">
              <a:avLst/>
            </a:prstGeom>
            <a:noFill/>
            <a:ln w="9525">
              <a:solidFill>
                <a:schemeClr val="tx1"/>
              </a:solidFill>
              <a:round/>
              <a:headEnd/>
              <a:tailEnd/>
            </a:ln>
          </p:spPr>
          <p:txBody>
            <a:bodyPr/>
            <a:lstStyle/>
            <a:p>
              <a:endParaRPr lang="zh-CN" altLang="en-US"/>
            </a:p>
          </p:txBody>
        </p:sp>
        <p:sp>
          <p:nvSpPr>
            <p:cNvPr id="47130" name="Line 20"/>
            <p:cNvSpPr>
              <a:spLocks noChangeShapeType="1"/>
            </p:cNvSpPr>
            <p:nvPr/>
          </p:nvSpPr>
          <p:spPr bwMode="auto">
            <a:xfrm>
              <a:off x="136" y="0"/>
              <a:ext cx="136" cy="0"/>
            </a:xfrm>
            <a:prstGeom prst="line">
              <a:avLst/>
            </a:prstGeom>
            <a:noFill/>
            <a:ln w="9525">
              <a:solidFill>
                <a:schemeClr val="tx1"/>
              </a:solidFill>
              <a:round/>
              <a:headEnd/>
              <a:tailEnd/>
            </a:ln>
          </p:spPr>
          <p:txBody>
            <a:bodyPr/>
            <a:lstStyle/>
            <a:p>
              <a:endParaRPr lang="zh-CN" altLang="en-US"/>
            </a:p>
          </p:txBody>
        </p:sp>
        <p:sp>
          <p:nvSpPr>
            <p:cNvPr id="47131" name="Line 21"/>
            <p:cNvSpPr>
              <a:spLocks noChangeShapeType="1"/>
            </p:cNvSpPr>
            <p:nvPr/>
          </p:nvSpPr>
          <p:spPr bwMode="auto">
            <a:xfrm>
              <a:off x="136" y="1134"/>
              <a:ext cx="136" cy="0"/>
            </a:xfrm>
            <a:prstGeom prst="line">
              <a:avLst/>
            </a:prstGeom>
            <a:noFill/>
            <a:ln w="9525">
              <a:solidFill>
                <a:schemeClr val="tx1"/>
              </a:solidFill>
              <a:round/>
              <a:headEnd/>
              <a:tailEnd/>
            </a:ln>
          </p:spPr>
          <p:txBody>
            <a:bodyPr/>
            <a:lstStyle/>
            <a:p>
              <a:endParaRPr lang="zh-CN" altLang="en-US"/>
            </a:p>
          </p:txBody>
        </p:sp>
      </p:grpSp>
      <p:sp>
        <p:nvSpPr>
          <p:cNvPr id="47117" name="Text Box 22"/>
          <p:cNvSpPr txBox="1">
            <a:spLocks noChangeArrowheads="1"/>
          </p:cNvSpPr>
          <p:nvPr/>
        </p:nvSpPr>
        <p:spPr bwMode="auto">
          <a:xfrm>
            <a:off x="3994150" y="4660900"/>
            <a:ext cx="1657350" cy="430213"/>
          </a:xfrm>
          <a:prstGeom prst="rect">
            <a:avLst/>
          </a:prstGeom>
          <a:solidFill>
            <a:schemeClr val="bg1"/>
          </a:solidFill>
          <a:ln w="9525">
            <a:solidFill>
              <a:schemeClr val="tx1"/>
            </a:solidFill>
            <a:miter lim="800000"/>
            <a:headEnd/>
            <a:tailEnd/>
          </a:ln>
        </p:spPr>
        <p:txBody>
          <a:bodyPr>
            <a:spAutoFit/>
          </a:bodyPr>
          <a:lstStyle/>
          <a:p>
            <a:pPr>
              <a:spcBef>
                <a:spcPct val="50000"/>
              </a:spcBef>
              <a:defRPr/>
            </a:pPr>
            <a:r>
              <a:rPr lang="zh-CN" sz="2200" b="1" dirty="0">
                <a:latin typeface="+mn-ea"/>
                <a:ea typeface="+mn-ea"/>
              </a:rPr>
              <a:t>有利的影响</a:t>
            </a:r>
          </a:p>
        </p:txBody>
      </p:sp>
      <p:sp>
        <p:nvSpPr>
          <p:cNvPr id="47118" name="Text Box 23"/>
          <p:cNvSpPr txBox="1">
            <a:spLocks noChangeArrowheads="1"/>
          </p:cNvSpPr>
          <p:nvPr/>
        </p:nvSpPr>
        <p:spPr bwMode="auto">
          <a:xfrm>
            <a:off x="3994150" y="5524500"/>
            <a:ext cx="1657350" cy="431800"/>
          </a:xfrm>
          <a:prstGeom prst="rect">
            <a:avLst/>
          </a:prstGeom>
          <a:solidFill>
            <a:schemeClr val="bg1"/>
          </a:solidFill>
          <a:ln w="9525">
            <a:solidFill>
              <a:schemeClr val="tx1"/>
            </a:solidFill>
            <a:miter lim="800000"/>
            <a:headEnd/>
            <a:tailEnd/>
          </a:ln>
        </p:spPr>
        <p:txBody>
          <a:bodyPr>
            <a:spAutoFit/>
          </a:bodyPr>
          <a:lstStyle/>
          <a:p>
            <a:pPr>
              <a:spcBef>
                <a:spcPct val="50000"/>
              </a:spcBef>
              <a:defRPr/>
            </a:pPr>
            <a:r>
              <a:rPr lang="zh-CN" sz="2200" b="1" dirty="0">
                <a:latin typeface="+mn-ea"/>
                <a:ea typeface="+mn-ea"/>
              </a:rPr>
              <a:t>不利的影响</a:t>
            </a:r>
          </a:p>
        </p:txBody>
      </p:sp>
      <p:sp>
        <p:nvSpPr>
          <p:cNvPr id="3" name="Line 24"/>
          <p:cNvSpPr>
            <a:spLocks noChangeShapeType="1"/>
          </p:cNvSpPr>
          <p:nvPr/>
        </p:nvSpPr>
        <p:spPr bwMode="auto">
          <a:xfrm>
            <a:off x="5651500" y="4043363"/>
            <a:ext cx="358775" cy="0"/>
          </a:xfrm>
          <a:prstGeom prst="line">
            <a:avLst/>
          </a:prstGeom>
          <a:noFill/>
          <a:ln w="9525">
            <a:solidFill>
              <a:schemeClr val="tx1"/>
            </a:solidFill>
            <a:round/>
            <a:headEnd/>
            <a:tailEnd/>
          </a:ln>
        </p:spPr>
        <p:txBody>
          <a:bodyPr/>
          <a:lstStyle/>
          <a:p>
            <a:endParaRPr lang="zh-CN" altLang="en-US"/>
          </a:p>
        </p:txBody>
      </p:sp>
      <p:sp>
        <p:nvSpPr>
          <p:cNvPr id="47119" name="Line 25"/>
          <p:cNvSpPr>
            <a:spLocks noChangeShapeType="1"/>
          </p:cNvSpPr>
          <p:nvPr/>
        </p:nvSpPr>
        <p:spPr bwMode="auto">
          <a:xfrm flipV="1">
            <a:off x="5003800" y="1989138"/>
            <a:ext cx="0" cy="511175"/>
          </a:xfrm>
          <a:prstGeom prst="line">
            <a:avLst/>
          </a:prstGeom>
          <a:noFill/>
          <a:ln w="9525">
            <a:solidFill>
              <a:schemeClr val="tx1"/>
            </a:solidFill>
            <a:round/>
            <a:headEnd/>
            <a:tailEnd/>
          </a:ln>
        </p:spPr>
        <p:txBody>
          <a:bodyPr/>
          <a:lstStyle/>
          <a:p>
            <a:endParaRPr lang="zh-CN" altLang="en-US"/>
          </a:p>
        </p:txBody>
      </p:sp>
      <p:sp>
        <p:nvSpPr>
          <p:cNvPr id="47120" name="Line 26"/>
          <p:cNvSpPr>
            <a:spLocks noChangeShapeType="1"/>
          </p:cNvSpPr>
          <p:nvPr/>
        </p:nvSpPr>
        <p:spPr bwMode="auto">
          <a:xfrm flipV="1">
            <a:off x="5003800" y="3141663"/>
            <a:ext cx="0" cy="512762"/>
          </a:xfrm>
          <a:prstGeom prst="line">
            <a:avLst/>
          </a:prstGeom>
          <a:noFill/>
          <a:ln w="9525">
            <a:solidFill>
              <a:schemeClr val="tx1"/>
            </a:solidFill>
            <a:round/>
            <a:headEnd/>
            <a:tailEnd/>
          </a:ln>
        </p:spPr>
        <p:txBody>
          <a:bodyPr/>
          <a:lstStyle/>
          <a:p>
            <a:endParaRPr lang="zh-CN" altLang="en-US"/>
          </a:p>
        </p:txBody>
      </p:sp>
      <p:sp>
        <p:nvSpPr>
          <p:cNvPr id="47121" name="Line 27"/>
          <p:cNvSpPr>
            <a:spLocks noChangeShapeType="1"/>
          </p:cNvSpPr>
          <p:nvPr/>
        </p:nvSpPr>
        <p:spPr bwMode="auto">
          <a:xfrm>
            <a:off x="5794375" y="1708150"/>
            <a:ext cx="217488" cy="0"/>
          </a:xfrm>
          <a:prstGeom prst="line">
            <a:avLst/>
          </a:prstGeom>
          <a:noFill/>
          <a:ln w="9525">
            <a:solidFill>
              <a:schemeClr val="tx1"/>
            </a:solidFill>
            <a:round/>
            <a:headEnd/>
            <a:tailEnd/>
          </a:ln>
        </p:spPr>
        <p:txBody>
          <a:bodyPr/>
          <a:lstStyle/>
          <a:p>
            <a:endParaRPr lang="zh-CN" altLang="en-US"/>
          </a:p>
        </p:txBody>
      </p:sp>
      <p:sp>
        <p:nvSpPr>
          <p:cNvPr id="47123" name="Text Box 28"/>
          <p:cNvSpPr txBox="1">
            <a:spLocks noChangeArrowheads="1"/>
          </p:cNvSpPr>
          <p:nvPr/>
        </p:nvSpPr>
        <p:spPr bwMode="auto">
          <a:xfrm>
            <a:off x="6011863" y="1196975"/>
            <a:ext cx="2447925" cy="1016000"/>
          </a:xfrm>
          <a:prstGeom prst="rect">
            <a:avLst/>
          </a:prstGeom>
          <a:solidFill>
            <a:schemeClr val="bg1"/>
          </a:solidFill>
          <a:ln w="9525">
            <a:solidFill>
              <a:schemeClr val="tx1"/>
            </a:solidFill>
            <a:miter lim="800000"/>
            <a:headEnd/>
            <a:tailEnd/>
          </a:ln>
        </p:spPr>
        <p:txBody>
          <a:bodyPr>
            <a:spAutoFit/>
          </a:bodyPr>
          <a:lstStyle/>
          <a:p>
            <a:pPr>
              <a:spcBef>
                <a:spcPct val="50000"/>
              </a:spcBef>
              <a:defRPr/>
            </a:pPr>
            <a:r>
              <a:rPr lang="zh-CN" sz="2000" b="1" dirty="0">
                <a:latin typeface="+mn-ea"/>
                <a:ea typeface="+mn-ea"/>
              </a:rPr>
              <a:t>气候对农业、工业、交通、能源利用、工程建设等的影响</a:t>
            </a:r>
          </a:p>
        </p:txBody>
      </p:sp>
      <p:sp>
        <p:nvSpPr>
          <p:cNvPr id="47124" name="Text Box 29"/>
          <p:cNvSpPr txBox="1">
            <a:spLocks noChangeArrowheads="1"/>
          </p:cNvSpPr>
          <p:nvPr/>
        </p:nvSpPr>
        <p:spPr bwMode="auto">
          <a:xfrm>
            <a:off x="6011863" y="3673475"/>
            <a:ext cx="2447925" cy="708025"/>
          </a:xfrm>
          <a:prstGeom prst="rect">
            <a:avLst/>
          </a:prstGeom>
          <a:solidFill>
            <a:schemeClr val="bg1"/>
          </a:solidFill>
          <a:ln w="9525">
            <a:solidFill>
              <a:schemeClr val="tx1"/>
            </a:solidFill>
            <a:miter lim="800000"/>
            <a:headEnd/>
            <a:tailEnd/>
          </a:ln>
        </p:spPr>
        <p:txBody>
          <a:bodyPr>
            <a:spAutoFit/>
          </a:bodyPr>
          <a:lstStyle/>
          <a:p>
            <a:pPr>
              <a:spcBef>
                <a:spcPct val="50000"/>
              </a:spcBef>
              <a:defRPr/>
            </a:pPr>
            <a:r>
              <a:rPr lang="zh-CN" sz="2000" b="1" dirty="0">
                <a:latin typeface="+mn-ea"/>
                <a:ea typeface="+mn-ea"/>
              </a:rPr>
              <a:t>气候对衣、食、住、行等的影响</a:t>
            </a:r>
          </a:p>
        </p:txBody>
      </p:sp>
      <p:sp>
        <p:nvSpPr>
          <p:cNvPr id="47125" name="Text Box 30"/>
          <p:cNvSpPr txBox="1">
            <a:spLocks noChangeArrowheads="1"/>
          </p:cNvSpPr>
          <p:nvPr/>
        </p:nvSpPr>
        <p:spPr bwMode="auto">
          <a:xfrm>
            <a:off x="3994150" y="2460625"/>
            <a:ext cx="2162175" cy="769938"/>
          </a:xfrm>
          <a:prstGeom prst="rect">
            <a:avLst/>
          </a:prstGeom>
          <a:solidFill>
            <a:schemeClr val="bg1"/>
          </a:solidFill>
          <a:ln w="9525">
            <a:solidFill>
              <a:schemeClr val="tx1"/>
            </a:solidFill>
            <a:miter lim="800000"/>
            <a:headEnd/>
            <a:tailEnd/>
          </a:ln>
        </p:spPr>
        <p:txBody>
          <a:bodyPr>
            <a:spAutoFit/>
          </a:bodyPr>
          <a:lstStyle/>
          <a:p>
            <a:pPr>
              <a:spcBef>
                <a:spcPct val="50000"/>
              </a:spcBef>
              <a:defRPr/>
            </a:pPr>
            <a:r>
              <a:rPr lang="zh-CN" sz="2200" b="1" dirty="0">
                <a:latin typeface="+mn-ea"/>
                <a:ea typeface="+mn-ea"/>
              </a:rPr>
              <a:t>气候异常对人类生产生活的影响</a:t>
            </a:r>
          </a:p>
        </p:txBody>
      </p:sp>
      <p:sp>
        <p:nvSpPr>
          <p:cNvPr id="4" name="Text Box 31"/>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33" name="Text Box 2"/>
          <p:cNvSpPr txBox="1">
            <a:spLocks noChangeArrowheads="1"/>
          </p:cNvSpPr>
          <p:nvPr/>
        </p:nvSpPr>
        <p:spPr bwMode="auto">
          <a:xfrm>
            <a:off x="771525" y="915988"/>
            <a:ext cx="2936875" cy="641350"/>
          </a:xfrm>
          <a:prstGeom prst="rect">
            <a:avLst/>
          </a:prstGeom>
          <a:noFill/>
          <a:ln w="9525">
            <a:noFill/>
            <a:miter lim="800000"/>
            <a:headEnd/>
            <a:tailEnd/>
          </a:ln>
          <a:effectLst/>
        </p:spPr>
        <p:txBody>
          <a:bodyPr wrap="none">
            <a:spAutoFit/>
          </a:bodyPr>
          <a:lstStyle/>
          <a:p>
            <a:pPr>
              <a:defRPr/>
            </a:pPr>
            <a:r>
              <a:rPr lang="zh-CN" altLang="en-US" sz="3600" b="1" dirty="0">
                <a:solidFill>
                  <a:srgbClr val="FF0000"/>
                </a:solidFill>
                <a:effectLst>
                  <a:outerShdw blurRad="38100" dist="38100" dir="2700000" algn="tl">
                    <a:srgbClr val="C0C0C0"/>
                  </a:outerShdw>
                </a:effectLst>
                <a:latin typeface="黑体" pitchFamily="2" charset="-122"/>
                <a:ea typeface="黑体" pitchFamily="2" charset="-122"/>
              </a:rPr>
              <a:t>本节知识小结</a:t>
            </a:r>
          </a:p>
        </p:txBody>
      </p:sp>
      <p:sp>
        <p:nvSpPr>
          <p:cNvPr id="5" name="Text Box 10"/>
          <p:cNvSpPr txBox="1">
            <a:spLocks noChangeArrowheads="1"/>
          </p:cNvSpPr>
          <p:nvPr/>
        </p:nvSpPr>
        <p:spPr bwMode="auto">
          <a:xfrm>
            <a:off x="3994150" y="1276350"/>
            <a:ext cx="1800225" cy="769938"/>
          </a:xfrm>
          <a:prstGeom prst="rect">
            <a:avLst/>
          </a:prstGeom>
          <a:solidFill>
            <a:schemeClr val="bg1"/>
          </a:solidFill>
          <a:ln w="9525">
            <a:solidFill>
              <a:schemeClr val="tx1"/>
            </a:solidFill>
            <a:miter lim="800000"/>
            <a:headEnd/>
            <a:tailEnd/>
          </a:ln>
        </p:spPr>
        <p:txBody>
          <a:bodyPr>
            <a:spAutoFit/>
          </a:bodyPr>
          <a:lstStyle/>
          <a:p>
            <a:pPr>
              <a:spcBef>
                <a:spcPct val="50000"/>
              </a:spcBef>
              <a:defRPr/>
            </a:pPr>
            <a:r>
              <a:rPr lang="zh-CN" sz="2200" b="1" dirty="0">
                <a:latin typeface="+mn-ea"/>
                <a:ea typeface="+mn-ea"/>
              </a:rPr>
              <a:t>气候对人类生产的影响</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Text Box 4"/>
          <p:cNvSpPr txBox="1">
            <a:spLocks noChangeArrowheads="1"/>
          </p:cNvSpPr>
          <p:nvPr/>
        </p:nvSpPr>
        <p:spPr bwMode="auto">
          <a:xfrm>
            <a:off x="5003800" y="1851025"/>
            <a:ext cx="3816350" cy="830997"/>
          </a:xfrm>
          <a:prstGeom prst="rect">
            <a:avLst/>
          </a:prstGeom>
          <a:noFill/>
          <a:ln w="9525">
            <a:noFill/>
            <a:miter lim="800000"/>
            <a:headEnd/>
            <a:tailEnd/>
          </a:ln>
          <a:effectLst/>
        </p:spPr>
        <p:txBody>
          <a:bodyPr>
            <a:spAutoFit/>
          </a:bodyPr>
          <a:lstStyle/>
          <a:p>
            <a:pPr>
              <a:spcBef>
                <a:spcPct val="50000"/>
              </a:spcBef>
              <a:defRPr/>
            </a:pPr>
            <a:r>
              <a:rPr lang="zh-CN" sz="2400" b="1" dirty="0" smtClean="0">
                <a:latin typeface="+mn-ea"/>
                <a:ea typeface="+mn-ea"/>
              </a:rPr>
              <a:t>请</a:t>
            </a:r>
            <a:r>
              <a:rPr lang="zh-CN" sz="2400" b="1" dirty="0">
                <a:latin typeface="+mn-ea"/>
                <a:ea typeface="+mn-ea"/>
              </a:rPr>
              <a:t>根据左图判断，</a:t>
            </a:r>
            <a:r>
              <a:rPr lang="zh-CN" altLang="en-US" sz="2400" b="1" dirty="0">
                <a:latin typeface="+mn-ea"/>
                <a:ea typeface="+mn-ea"/>
              </a:rPr>
              <a:t>此地</a:t>
            </a:r>
            <a:r>
              <a:rPr lang="zh-CN" sz="2400" b="1" dirty="0">
                <a:latin typeface="+mn-ea"/>
                <a:ea typeface="+mn-ea"/>
              </a:rPr>
              <a:t>属于什么气候类型</a:t>
            </a:r>
            <a:r>
              <a:rPr lang="zh-CN" sz="2400" b="1" dirty="0" smtClean="0">
                <a:latin typeface="+mn-ea"/>
                <a:ea typeface="+mn-ea"/>
              </a:rPr>
              <a:t>？</a:t>
            </a:r>
            <a:endParaRPr lang="zh-CN" sz="2400" b="1" dirty="0">
              <a:latin typeface="+mn-ea"/>
              <a:ea typeface="+mn-ea"/>
            </a:endParaRPr>
          </a:p>
        </p:txBody>
      </p:sp>
      <p:sp>
        <p:nvSpPr>
          <p:cNvPr id="5123" name="Text Box 5"/>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7" name="Rectangle 3"/>
          <p:cNvSpPr>
            <a:spLocks noGrp="1" noChangeArrowheads="1"/>
          </p:cNvSpPr>
          <p:nvPr>
            <p:ph type="title"/>
          </p:nvPr>
        </p:nvSpPr>
        <p:spPr bwMode="auto">
          <a:xfrm>
            <a:off x="4994275" y="1130300"/>
            <a:ext cx="2314575" cy="647700"/>
          </a:xfrm>
          <a:ln>
            <a:miter lim="800000"/>
            <a:headEnd/>
            <a:tailEnd/>
          </a:ln>
        </p:spPr>
        <p:txBody>
          <a:bodyPr vert="horz" wrap="square" lIns="91440" tIns="45720" rIns="91440" bIns="45720" numCol="1" anchor="ctr" anchorCtr="0" compatLnSpc="1">
            <a:prstTxWarp prst="textNoShape">
              <a:avLst/>
            </a:prstTxWarp>
          </a:bodyPr>
          <a:lstStyle/>
          <a:p>
            <a:pPr algn="l" eaLnBrk="1" hangingPunct="1">
              <a:defRPr/>
            </a:pPr>
            <a:r>
              <a:rPr lang="zh-CN" sz="3200" b="1" dirty="0" smtClean="0">
                <a:solidFill>
                  <a:srgbClr val="FF0000"/>
                </a:solidFill>
                <a:effectLst>
                  <a:outerShdw blurRad="38100" dist="38100" dir="2700000" algn="tl">
                    <a:srgbClr val="C0C0C0"/>
                  </a:outerShdw>
                </a:effectLst>
                <a:latin typeface="黑体" pitchFamily="2" charset="-122"/>
                <a:ea typeface="黑体" pitchFamily="2" charset="-122"/>
              </a:rPr>
              <a:t>温故知新</a:t>
            </a:r>
          </a:p>
        </p:txBody>
      </p:sp>
      <p:pic>
        <p:nvPicPr>
          <p:cNvPr id="5125" name="图片 7" descr="2-3-p05什么气候类型.jpg"/>
          <p:cNvPicPr>
            <a:picLocks noChangeAspect="1"/>
          </p:cNvPicPr>
          <p:nvPr/>
        </p:nvPicPr>
        <p:blipFill>
          <a:blip r:embed="rId2"/>
          <a:srcRect/>
          <a:stretch>
            <a:fillRect/>
          </a:stretch>
        </p:blipFill>
        <p:spPr bwMode="auto">
          <a:xfrm>
            <a:off x="360363" y="1125538"/>
            <a:ext cx="4427537" cy="4895850"/>
          </a:xfrm>
          <a:prstGeom prst="rect">
            <a:avLst/>
          </a:prstGeom>
          <a:noFill/>
          <a:ln w="9525">
            <a:noFill/>
            <a:miter lim="800000"/>
            <a:headEnd/>
            <a:tailEnd/>
          </a:ln>
        </p:spPr>
      </p:pic>
      <p:sp>
        <p:nvSpPr>
          <p:cNvPr id="6" name="TextBox 5"/>
          <p:cNvSpPr txBox="1"/>
          <p:nvPr/>
        </p:nvSpPr>
        <p:spPr>
          <a:xfrm>
            <a:off x="5286380" y="2786058"/>
            <a:ext cx="1928826" cy="369332"/>
          </a:xfrm>
          <a:prstGeom prst="rect">
            <a:avLst/>
          </a:prstGeom>
          <a:noFill/>
        </p:spPr>
        <p:txBody>
          <a:bodyPr wrap="square" rtlCol="0">
            <a:spAutoFit/>
          </a:bodyPr>
          <a:lstStyle/>
          <a:p>
            <a:r>
              <a:rPr lang="zh-CN" altLang="en-US" b="1" dirty="0" smtClean="0">
                <a:solidFill>
                  <a:srgbClr val="FF0000"/>
                </a:solidFill>
              </a:rPr>
              <a:t>地中海气候</a:t>
            </a:r>
            <a:endParaRPr lang="zh-CN" altLang="en-US" b="1" dirty="0">
              <a:solidFill>
                <a:srgbClr val="FF0000"/>
              </a:solidFill>
            </a:endParaRPr>
          </a:p>
        </p:txBody>
      </p:sp>
      <p:sp>
        <p:nvSpPr>
          <p:cNvPr id="8" name="TextBox 7"/>
          <p:cNvSpPr txBox="1"/>
          <p:nvPr/>
        </p:nvSpPr>
        <p:spPr>
          <a:xfrm>
            <a:off x="4929190" y="3214686"/>
            <a:ext cx="3143272" cy="830997"/>
          </a:xfrm>
          <a:prstGeom prst="rect">
            <a:avLst/>
          </a:prstGeom>
          <a:noFill/>
        </p:spPr>
        <p:txBody>
          <a:bodyPr wrap="square" rtlCol="0">
            <a:spAutoFit/>
          </a:bodyPr>
          <a:lstStyle/>
          <a:p>
            <a:r>
              <a:rPr lang="zh-CN" altLang="en-US" sz="2400" b="1" dirty="0" smtClean="0">
                <a:latin typeface="+mn-ea"/>
              </a:rPr>
              <a:t>此地</a:t>
            </a:r>
            <a:r>
              <a:rPr lang="zh-CN" sz="2400" b="1" dirty="0" smtClean="0">
                <a:latin typeface="+mn-ea"/>
                <a:ea typeface="+mn-ea"/>
              </a:rPr>
              <a:t>生长的植物有何特点</a:t>
            </a:r>
            <a:r>
              <a:rPr lang="zh-CN" b="1" dirty="0" smtClean="0">
                <a:latin typeface="+mn-ea"/>
                <a:ea typeface="+mn-ea"/>
              </a:rPr>
              <a:t>？</a:t>
            </a:r>
            <a:endParaRPr lang="zh-CN" altLang="en-US" dirty="0"/>
          </a:p>
        </p:txBody>
      </p:sp>
      <p:sp>
        <p:nvSpPr>
          <p:cNvPr id="9" name="TextBox 8"/>
          <p:cNvSpPr txBox="1"/>
          <p:nvPr/>
        </p:nvSpPr>
        <p:spPr>
          <a:xfrm>
            <a:off x="4929190" y="4143380"/>
            <a:ext cx="2428892" cy="369332"/>
          </a:xfrm>
          <a:prstGeom prst="rect">
            <a:avLst/>
          </a:prstGeom>
          <a:noFill/>
        </p:spPr>
        <p:txBody>
          <a:bodyPr wrap="square" rtlCol="0">
            <a:spAutoFit/>
          </a:bodyPr>
          <a:lstStyle/>
          <a:p>
            <a:r>
              <a:rPr lang="zh-CN" altLang="en-US" b="1" dirty="0" smtClean="0">
                <a:solidFill>
                  <a:srgbClr val="FF0000"/>
                </a:solidFill>
              </a:rPr>
              <a:t>常绿硬叶林</a:t>
            </a:r>
            <a:endParaRPr lang="zh-CN" altLang="en-US" b="1" dirty="0">
              <a:solidFill>
                <a:srgbClr val="FF0000"/>
              </a:solidFill>
            </a:endParaRPr>
          </a:p>
        </p:txBody>
      </p:sp>
      <p:sp>
        <p:nvSpPr>
          <p:cNvPr id="10" name="TextBox 9"/>
          <p:cNvSpPr txBox="1"/>
          <p:nvPr/>
        </p:nvSpPr>
        <p:spPr>
          <a:xfrm>
            <a:off x="4857752" y="4714884"/>
            <a:ext cx="3000396" cy="830997"/>
          </a:xfrm>
          <a:prstGeom prst="rect">
            <a:avLst/>
          </a:prstGeom>
          <a:noFill/>
        </p:spPr>
        <p:txBody>
          <a:bodyPr wrap="square" rtlCol="0">
            <a:spAutoFit/>
          </a:bodyPr>
          <a:lstStyle/>
          <a:p>
            <a:pPr>
              <a:spcBef>
                <a:spcPct val="50000"/>
              </a:spcBef>
              <a:defRPr/>
            </a:pPr>
            <a:r>
              <a:rPr lang="zh-CN" altLang="en-US" sz="2400" b="1" dirty="0">
                <a:latin typeface="+mn-ea"/>
              </a:rPr>
              <a:t>你能说出这里出产的两种水果名称吗？ </a:t>
            </a:r>
          </a:p>
        </p:txBody>
      </p:sp>
      <p:sp>
        <p:nvSpPr>
          <p:cNvPr id="11" name="TextBox 10"/>
          <p:cNvSpPr txBox="1"/>
          <p:nvPr/>
        </p:nvSpPr>
        <p:spPr>
          <a:xfrm>
            <a:off x="4857752" y="5715016"/>
            <a:ext cx="2928958" cy="369332"/>
          </a:xfrm>
          <a:prstGeom prst="rect">
            <a:avLst/>
          </a:prstGeom>
          <a:noFill/>
        </p:spPr>
        <p:txBody>
          <a:bodyPr wrap="square" rtlCol="0">
            <a:spAutoFit/>
          </a:bodyPr>
          <a:lstStyle/>
          <a:p>
            <a:r>
              <a:rPr lang="zh-CN" altLang="en-US" b="1" dirty="0" smtClean="0">
                <a:solidFill>
                  <a:srgbClr val="FF0000"/>
                </a:solidFill>
              </a:rPr>
              <a:t>葡萄 、橄榄、无花果</a:t>
            </a:r>
            <a:endParaRPr lang="zh-CN" altLang="en-US"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descr="http://www.zonen-tech.com/upload-files/image/20130810/20130810141050255025.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副标题 2"/>
          <p:cNvSpPr>
            <a:spLocks noGrp="1"/>
          </p:cNvSpPr>
          <p:nvPr>
            <p:ph type="subTitle" idx="1"/>
          </p:nvPr>
        </p:nvSpPr>
        <p:spPr/>
        <p:txBody>
          <a:bodyPr/>
          <a:lstStyle/>
          <a:p>
            <a:endParaRPr lang="zh-CN" altLang="en-US" dirty="0"/>
          </a:p>
        </p:txBody>
      </p:sp>
      <p:sp>
        <p:nvSpPr>
          <p:cNvPr id="6" name="矩形 5"/>
          <p:cNvSpPr/>
          <p:nvPr/>
        </p:nvSpPr>
        <p:spPr>
          <a:xfrm>
            <a:off x="1142976" y="1643050"/>
            <a:ext cx="7298794" cy="2714644"/>
          </a:xfrm>
          <a:prstGeom prst="rect">
            <a:avLst/>
          </a:prstGeom>
          <a:noFill/>
        </p:spPr>
        <p:txBody>
          <a:bodyPr wrap="none" lIns="91440" tIns="45720" rIns="91440" bIns="45720">
            <a:prstTxWarp prst="textChevronInverted">
              <a:avLst/>
            </a:prstTxWarp>
            <a:spAutoFit/>
          </a:bodyPr>
          <a:lstStyle/>
          <a:p>
            <a:pPr algn="ctr"/>
            <a:r>
              <a:rPr lang="zh-CN" alt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C000"/>
                </a:solidFill>
                <a:effectLst>
                  <a:outerShdw blurRad="50800" dist="40000" dir="5400000" algn="tl" rotWithShape="0">
                    <a:srgbClr val="000000">
                      <a:shade val="5000"/>
                      <a:satMod val="120000"/>
                      <a:alpha val="33000"/>
                    </a:srgbClr>
                  </a:outerShdw>
                </a:effectLst>
              </a:rPr>
              <a:t>第三节 气候与人类活动</a:t>
            </a:r>
            <a:endParaRPr lang="zh-CN" alt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C000"/>
              </a:solidFill>
              <a:effectLst>
                <a:outerShdw blurRad="50800" dist="40000" dir="5400000" algn="tl" rotWithShape="0">
                  <a:srgbClr val="000000">
                    <a:shade val="5000"/>
                    <a:satMod val="120000"/>
                    <a:alpha val="33000"/>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6" descr="2-3-P06历届冬奥会举办城市分布.jpg"/>
          <p:cNvPicPr>
            <a:picLocks noChangeAspect="1"/>
          </p:cNvPicPr>
          <p:nvPr/>
        </p:nvPicPr>
        <p:blipFill>
          <a:blip r:embed="rId2"/>
          <a:srcRect/>
          <a:stretch>
            <a:fillRect/>
          </a:stretch>
        </p:blipFill>
        <p:spPr bwMode="auto">
          <a:xfrm>
            <a:off x="155575" y="1293813"/>
            <a:ext cx="8818563" cy="5159375"/>
          </a:xfrm>
          <a:prstGeom prst="rect">
            <a:avLst/>
          </a:prstGeom>
          <a:noFill/>
          <a:ln w="9525">
            <a:noFill/>
            <a:miter lim="800000"/>
            <a:headEnd/>
            <a:tailEnd/>
          </a:ln>
        </p:spPr>
      </p:pic>
      <p:sp>
        <p:nvSpPr>
          <p:cNvPr id="2" name="Rectangle 2"/>
          <p:cNvSpPr>
            <a:spLocks noGrp="1" noChangeArrowheads="1"/>
          </p:cNvSpPr>
          <p:nvPr>
            <p:ph type="title"/>
          </p:nvPr>
        </p:nvSpPr>
        <p:spPr bwMode="auto">
          <a:xfrm>
            <a:off x="468313" y="576263"/>
            <a:ext cx="2016125" cy="692150"/>
          </a:xfrm>
          <a:ln>
            <a:miter lim="800000"/>
            <a:headEnd/>
            <a:tailEnd/>
          </a:ln>
        </p:spPr>
        <p:txBody>
          <a:bodyPr vert="horz" wrap="square" lIns="91440" tIns="45720" rIns="91440" bIns="45720" numCol="1" anchor="t" anchorCtr="0" compatLnSpc="1">
            <a:prstTxWarp prst="textNoShape">
              <a:avLst/>
            </a:prstTxWarp>
          </a:bodyPr>
          <a:lstStyle/>
          <a:p>
            <a:pPr algn="l" eaLnBrk="1" hangingPunct="1">
              <a:defRPr/>
            </a:pPr>
            <a:r>
              <a:rPr lang="zh-CN" sz="32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rPr>
              <a:t>探索活动</a:t>
            </a:r>
          </a:p>
        </p:txBody>
      </p:sp>
      <p:sp>
        <p:nvSpPr>
          <p:cNvPr id="6148" name="Text Box 4"/>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5" name="TextBox 4"/>
          <p:cNvSpPr txBox="1"/>
          <p:nvPr/>
        </p:nvSpPr>
        <p:spPr>
          <a:xfrm>
            <a:off x="2195513" y="723900"/>
            <a:ext cx="2160587" cy="401638"/>
          </a:xfrm>
          <a:prstGeom prst="rect">
            <a:avLst/>
          </a:prstGeom>
          <a:noFill/>
        </p:spPr>
        <p:txBody>
          <a:bodyPr>
            <a:spAutoFit/>
          </a:bodyPr>
          <a:lstStyle/>
          <a:p>
            <a:pPr>
              <a:defRPr/>
            </a:pPr>
            <a:r>
              <a:rPr lang="zh-CN" altLang="en-US" sz="2000" b="1" dirty="0">
                <a:latin typeface="+mn-ea"/>
                <a:ea typeface="+mn-ea"/>
              </a:rPr>
              <a:t>（教科书</a:t>
            </a:r>
            <a:r>
              <a:rPr lang="zh-CN" altLang="zh-CN" sz="2000" b="1" dirty="0">
                <a:latin typeface="+mn-ea"/>
                <a:ea typeface="+mn-ea"/>
              </a:rPr>
              <a:t>P</a:t>
            </a:r>
            <a:r>
              <a:rPr lang="en-US" altLang="zh-CN" sz="2000" b="1" dirty="0">
                <a:latin typeface="+mn-ea"/>
                <a:ea typeface="+mn-ea"/>
              </a:rPr>
              <a:t>56</a:t>
            </a:r>
            <a:r>
              <a:rPr lang="zh-CN" altLang="en-US" sz="2000" b="1" dirty="0">
                <a:latin typeface="+mn-ea"/>
                <a:ea typeface="+mn-ea"/>
              </a:rPr>
              <a:t>）</a:t>
            </a:r>
            <a:endParaRPr lang="zh-CN" altLang="en-US" sz="2000" dirty="0">
              <a:latin typeface="+mn-ea"/>
              <a:ea typeface="+mn-ea"/>
            </a:endParaRPr>
          </a:p>
        </p:txBody>
      </p:sp>
      <p:sp>
        <p:nvSpPr>
          <p:cNvPr id="6150" name="TextBox 5"/>
          <p:cNvSpPr txBox="1">
            <a:spLocks noChangeArrowheads="1"/>
          </p:cNvSpPr>
          <p:nvPr/>
        </p:nvSpPr>
        <p:spPr bwMode="auto">
          <a:xfrm>
            <a:off x="1547813" y="5384800"/>
            <a:ext cx="6192837" cy="708025"/>
          </a:xfrm>
          <a:prstGeom prst="rect">
            <a:avLst/>
          </a:prstGeom>
          <a:noFill/>
          <a:ln w="9525">
            <a:noFill/>
            <a:miter lim="800000"/>
            <a:headEnd/>
            <a:tailEnd/>
          </a:ln>
        </p:spPr>
        <p:txBody>
          <a:bodyPr>
            <a:spAutoFit/>
          </a:bodyPr>
          <a:lstStyle/>
          <a:p>
            <a:r>
              <a:rPr lang="zh-CN" altLang="en-US" sz="2000" b="1"/>
              <a:t>　　历届冬奥会举办城市都分布在什么纬度带上？你知道这是为什么吗？</a:t>
            </a:r>
          </a:p>
        </p:txBody>
      </p:sp>
      <p:sp>
        <p:nvSpPr>
          <p:cNvPr id="6151" name="TextBox 6"/>
          <p:cNvSpPr txBox="1">
            <a:spLocks noChangeArrowheads="1"/>
          </p:cNvSpPr>
          <p:nvPr/>
        </p:nvSpPr>
        <p:spPr bwMode="auto">
          <a:xfrm>
            <a:off x="2987675" y="1187450"/>
            <a:ext cx="3097213" cy="369888"/>
          </a:xfrm>
          <a:prstGeom prst="rect">
            <a:avLst/>
          </a:prstGeom>
          <a:noFill/>
          <a:ln w="9525">
            <a:noFill/>
            <a:miter lim="800000"/>
            <a:headEnd/>
            <a:tailEnd/>
          </a:ln>
        </p:spPr>
        <p:txBody>
          <a:bodyPr>
            <a:spAutoFit/>
          </a:bodyPr>
          <a:lstStyle/>
          <a:p>
            <a:r>
              <a:rPr lang="zh-CN" altLang="en-US" b="1"/>
              <a:t>历届冬奥会举办城市的分布</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3708400" y="1354138"/>
            <a:ext cx="2025650" cy="850900"/>
          </a:xfrm>
          <a:ln>
            <a:miter lim="800000"/>
            <a:headEnd/>
            <a:tailEnd/>
          </a:ln>
        </p:spPr>
        <p:txBody>
          <a:bodyPr vert="horz" wrap="square" lIns="91440" tIns="45720" rIns="91440" bIns="45720" numCol="1" anchor="t" anchorCtr="0" compatLnSpc="1">
            <a:prstTxWarp prst="textNoShape">
              <a:avLst/>
            </a:prstTxWarp>
          </a:bodyPr>
          <a:lstStyle/>
          <a:p>
            <a:pPr algn="l" eaLnBrk="1" hangingPunct="1">
              <a:defRPr/>
            </a:pPr>
            <a:r>
              <a:rPr lang="zh-CN" sz="36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rPr>
              <a:t>引　言</a:t>
            </a:r>
          </a:p>
        </p:txBody>
      </p:sp>
      <p:sp>
        <p:nvSpPr>
          <p:cNvPr id="7171" name="Text Box 4"/>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sp>
        <p:nvSpPr>
          <p:cNvPr id="5" name="TextBox 4"/>
          <p:cNvSpPr txBox="1"/>
          <p:nvPr/>
        </p:nvSpPr>
        <p:spPr>
          <a:xfrm>
            <a:off x="1476375" y="2133600"/>
            <a:ext cx="6480175" cy="2954338"/>
          </a:xfrm>
          <a:prstGeom prst="rect">
            <a:avLst/>
          </a:prstGeom>
          <a:noFill/>
        </p:spPr>
        <p:txBody>
          <a:bodyPr>
            <a:spAutoFit/>
          </a:bodyPr>
          <a:lstStyle/>
          <a:p>
            <a:pPr>
              <a:defRPr/>
            </a:pPr>
            <a:r>
              <a:rPr lang="zh-CN" altLang="en-US" sz="2400" b="1" dirty="0">
                <a:latin typeface="+mn-ea"/>
                <a:ea typeface="+mn-ea"/>
              </a:rPr>
              <a:t>　　</a:t>
            </a:r>
            <a:r>
              <a:rPr lang="zh-CN" altLang="zh-CN" sz="2400" b="1" dirty="0">
                <a:latin typeface="+mn-ea"/>
                <a:ea typeface="+mn-ea"/>
              </a:rPr>
              <a:t>世界上的气候类型多种多样，气候特点</a:t>
            </a:r>
            <a:r>
              <a:rPr lang="zh-CN" altLang="en-US" sz="2400" b="1" dirty="0">
                <a:latin typeface="+mn-ea"/>
                <a:ea typeface="+mn-ea"/>
              </a:rPr>
              <a:t>也</a:t>
            </a:r>
            <a:r>
              <a:rPr lang="zh-CN" altLang="zh-CN" sz="2400" b="1" dirty="0">
                <a:latin typeface="+mn-ea"/>
                <a:ea typeface="+mn-ea"/>
              </a:rPr>
              <a:t>各不相同，天气状况更是短时多变。但是，现在人们不仅能够解释风雨阴晴等天气变化形成的原因，</a:t>
            </a:r>
            <a:r>
              <a:rPr lang="zh-CN" altLang="en-US" sz="2400" b="1" dirty="0">
                <a:latin typeface="+mn-ea"/>
                <a:ea typeface="+mn-ea"/>
              </a:rPr>
              <a:t>总结</a:t>
            </a:r>
            <a:r>
              <a:rPr lang="zh-CN" altLang="zh-CN" sz="2400" b="1" dirty="0">
                <a:latin typeface="+mn-ea"/>
                <a:ea typeface="+mn-ea"/>
              </a:rPr>
              <a:t>气候变化的一般规律</a:t>
            </a:r>
            <a:r>
              <a:rPr lang="zh-CN" altLang="en-US" sz="2400" b="1" dirty="0">
                <a:latin typeface="+mn-ea"/>
                <a:ea typeface="+mn-ea"/>
              </a:rPr>
              <a:t>。</a:t>
            </a:r>
            <a:r>
              <a:rPr lang="zh-CN" altLang="zh-CN" sz="2400" b="1" dirty="0">
                <a:latin typeface="+mn-ea"/>
                <a:ea typeface="+mn-ea"/>
              </a:rPr>
              <a:t>同时，人们还可以按照气候的变化规律，科学合理地安排工作和生活。气候已成为人类生产和生活中一种重要的自然资源。</a:t>
            </a:r>
          </a:p>
          <a:p>
            <a:pPr>
              <a:defRPr/>
            </a:pPr>
            <a:endParaRPr lang="zh-CN" altLang="en-US" dirty="0">
              <a:latin typeface="Arial"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7" descr="2-3-p08东南亚的水稻田.jpg"/>
          <p:cNvPicPr>
            <a:picLocks noChangeAspect="1"/>
          </p:cNvPicPr>
          <p:nvPr/>
        </p:nvPicPr>
        <p:blipFill>
          <a:blip r:embed="rId2"/>
          <a:srcRect/>
          <a:stretch>
            <a:fillRect/>
          </a:stretch>
        </p:blipFill>
        <p:spPr bwMode="auto">
          <a:xfrm>
            <a:off x="4787900" y="3429000"/>
            <a:ext cx="3455988" cy="2660650"/>
          </a:xfrm>
          <a:prstGeom prst="rect">
            <a:avLst/>
          </a:prstGeom>
          <a:noFill/>
          <a:ln w="9525">
            <a:noFill/>
            <a:miter lim="800000"/>
            <a:headEnd/>
            <a:tailEnd/>
          </a:ln>
        </p:spPr>
      </p:pic>
      <p:sp>
        <p:nvSpPr>
          <p:cNvPr id="9219" name="Rectangle 2"/>
          <p:cNvSpPr>
            <a:spLocks noGrp="1" noChangeArrowheads="1"/>
          </p:cNvSpPr>
          <p:nvPr>
            <p:ph type="title"/>
          </p:nvPr>
        </p:nvSpPr>
        <p:spPr bwMode="auto">
          <a:xfrm>
            <a:off x="1258888" y="908050"/>
            <a:ext cx="1441450" cy="576263"/>
          </a:xfrm>
          <a:ln>
            <a:miter lim="800000"/>
            <a:headEnd/>
            <a:tailEnd/>
          </a:ln>
        </p:spPr>
        <p:txBody>
          <a:bodyPr vert="horz" wrap="square" lIns="91440" tIns="45720" rIns="91440" bIns="45720" numCol="1" anchor="t" anchorCtr="0" compatLnSpc="1">
            <a:prstTxWarp prst="textNoShape">
              <a:avLst/>
            </a:prstTxWarp>
            <a:normAutofit fontScale="90000"/>
          </a:bodyPr>
          <a:lstStyle/>
          <a:p>
            <a:pPr algn="l" eaLnBrk="1" hangingPunct="1">
              <a:defRPr/>
            </a:pPr>
            <a:r>
              <a:rPr lang="zh-CN" sz="32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rPr>
              <a:t>思</a:t>
            </a:r>
            <a:r>
              <a:rPr lang="en-US" altLang="zh-CN" sz="32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rPr>
              <a:t> </a:t>
            </a:r>
            <a:r>
              <a:rPr lang="zh-CN" sz="3200" b="1" dirty="0" smtClean="0">
                <a:solidFill>
                  <a:srgbClr val="FF0000"/>
                </a:solidFill>
                <a:effectLst>
                  <a:outerShdw blurRad="38100" dist="38100" dir="2700000" algn="tl">
                    <a:srgbClr val="000000">
                      <a:alpha val="43137"/>
                    </a:srgbClr>
                  </a:outerShdw>
                </a:effectLst>
                <a:latin typeface="黑体" pitchFamily="2" charset="-122"/>
                <a:ea typeface="黑体" pitchFamily="2" charset="-122"/>
              </a:rPr>
              <a:t>考</a:t>
            </a:r>
          </a:p>
        </p:txBody>
      </p:sp>
      <p:sp>
        <p:nvSpPr>
          <p:cNvPr id="10243" name="Rectangle 3"/>
          <p:cNvSpPr>
            <a:spLocks noGrp="1" noChangeArrowheads="1"/>
          </p:cNvSpPr>
          <p:nvPr>
            <p:ph type="body" idx="1"/>
          </p:nvPr>
        </p:nvSpPr>
        <p:spPr bwMode="auto">
          <a:xfrm>
            <a:off x="1258888" y="1412875"/>
            <a:ext cx="3025775" cy="1152525"/>
          </a:xfrm>
          <a:ln>
            <a:miter lim="800000"/>
            <a:headEnd/>
            <a:tailEnd/>
          </a:ln>
        </p:spPr>
        <p:txBody>
          <a:bodyPr vert="horz" wrap="square" lIns="91440" tIns="45720" rIns="91440" bIns="45720" numCol="1" anchor="t" anchorCtr="0" compatLnSpc="1">
            <a:prstTxWarp prst="textNoShape">
              <a:avLst/>
            </a:prstTxWarp>
          </a:bodyPr>
          <a:lstStyle/>
          <a:p>
            <a:pPr eaLnBrk="1" hangingPunct="1">
              <a:buFontTx/>
              <a:buNone/>
              <a:defRPr/>
            </a:pPr>
            <a:r>
              <a:rPr lang="zh-CN" altLang="en-US" sz="2400" b="1" dirty="0" smtClean="0">
                <a:latin typeface="+mn-ea"/>
              </a:rPr>
              <a:t>教科书</a:t>
            </a:r>
            <a:r>
              <a:rPr lang="zh-CN" altLang="zh-CN" sz="2400" b="1" dirty="0" smtClean="0">
                <a:latin typeface="+mn-ea"/>
              </a:rPr>
              <a:t>P</a:t>
            </a:r>
            <a:r>
              <a:rPr lang="en-US" altLang="zh-CN" sz="2400" b="1" dirty="0" smtClean="0">
                <a:latin typeface="+mn-ea"/>
              </a:rPr>
              <a:t>57</a:t>
            </a:r>
            <a:r>
              <a:rPr lang="zh-CN" sz="2400" b="1" dirty="0" smtClean="0">
                <a:latin typeface="+mn-ea"/>
              </a:rPr>
              <a:t>思考题</a:t>
            </a:r>
            <a:endParaRPr lang="en-US" altLang="zh-CN" sz="2400" b="1" dirty="0" smtClean="0">
              <a:latin typeface="+mn-ea"/>
            </a:endParaRPr>
          </a:p>
          <a:p>
            <a:pPr eaLnBrk="1" hangingPunct="1">
              <a:buFontTx/>
              <a:buNone/>
              <a:defRPr/>
            </a:pPr>
            <a:r>
              <a:rPr lang="zh-CN" sz="2400" b="1" dirty="0" smtClean="0">
                <a:latin typeface="+mn-ea"/>
              </a:rPr>
              <a:t>和图</a:t>
            </a:r>
            <a:r>
              <a:rPr lang="zh-CN" altLang="zh-CN" sz="2400" b="1" dirty="0" smtClean="0">
                <a:latin typeface="+mn-ea"/>
              </a:rPr>
              <a:t>C</a:t>
            </a:r>
            <a:r>
              <a:rPr lang="zh-CN" sz="2400" b="1" dirty="0" smtClean="0">
                <a:latin typeface="+mn-ea"/>
              </a:rPr>
              <a:t>、图</a:t>
            </a:r>
            <a:r>
              <a:rPr lang="zh-CN" altLang="zh-CN" sz="2400" b="1" dirty="0" smtClean="0">
                <a:latin typeface="+mn-ea"/>
              </a:rPr>
              <a:t>D、图</a:t>
            </a:r>
            <a:r>
              <a:rPr lang="en-US" altLang="zh-CN" sz="2400" b="1" dirty="0" smtClean="0">
                <a:latin typeface="+mn-ea"/>
              </a:rPr>
              <a:t>E</a:t>
            </a:r>
            <a:endParaRPr lang="zh-CN" altLang="zh-CN" sz="2400" b="1" dirty="0" smtClean="0">
              <a:latin typeface="+mn-ea"/>
            </a:endParaRPr>
          </a:p>
          <a:p>
            <a:pPr eaLnBrk="1" hangingPunct="1">
              <a:buFontTx/>
              <a:buNone/>
              <a:defRPr/>
            </a:pPr>
            <a:endParaRPr lang="zh-CN" altLang="zh-CN" sz="2400" b="1" dirty="0" smtClean="0">
              <a:latin typeface="+mn-ea"/>
            </a:endParaRPr>
          </a:p>
        </p:txBody>
      </p:sp>
      <p:sp>
        <p:nvSpPr>
          <p:cNvPr id="8197" name="Text Box 6"/>
          <p:cNvSpPr txBox="1">
            <a:spLocks noChangeArrowheads="1"/>
          </p:cNvSpPr>
          <p:nvPr/>
        </p:nvSpPr>
        <p:spPr bwMode="auto">
          <a:xfrm>
            <a:off x="6921500" y="90488"/>
            <a:ext cx="2222500" cy="320675"/>
          </a:xfrm>
          <a:prstGeom prst="rect">
            <a:avLst/>
          </a:prstGeom>
          <a:noFill/>
          <a:ln w="9525">
            <a:noFill/>
            <a:miter lim="800000"/>
            <a:headEnd/>
            <a:tailEnd/>
          </a:ln>
        </p:spPr>
        <p:txBody>
          <a:bodyPr wrap="none"/>
          <a:lstStyle/>
          <a:p>
            <a:r>
              <a:rPr lang="zh-CN" sz="1500" b="1">
                <a:solidFill>
                  <a:srgbClr val="FF3300"/>
                </a:solidFill>
              </a:rPr>
              <a:t>第三节 气候与人类活动</a:t>
            </a:r>
          </a:p>
        </p:txBody>
      </p:sp>
      <p:pic>
        <p:nvPicPr>
          <p:cNvPr id="8198" name="图片 6" descr="2-3-p08突尼斯的吉比利绿洲.jpg"/>
          <p:cNvPicPr>
            <a:picLocks noChangeAspect="1"/>
          </p:cNvPicPr>
          <p:nvPr/>
        </p:nvPicPr>
        <p:blipFill>
          <a:blip r:embed="rId3"/>
          <a:srcRect/>
          <a:stretch>
            <a:fillRect/>
          </a:stretch>
        </p:blipFill>
        <p:spPr bwMode="auto">
          <a:xfrm>
            <a:off x="4841875" y="908050"/>
            <a:ext cx="3330575" cy="2413000"/>
          </a:xfrm>
          <a:prstGeom prst="rect">
            <a:avLst/>
          </a:prstGeom>
          <a:noFill/>
          <a:ln w="9525">
            <a:noFill/>
            <a:miter lim="800000"/>
            <a:headEnd/>
            <a:tailEnd/>
          </a:ln>
        </p:spPr>
      </p:pic>
      <p:pic>
        <p:nvPicPr>
          <p:cNvPr id="8199" name="图片 8" descr="2-3-p08法国的葡萄种植园.jpg"/>
          <p:cNvPicPr>
            <a:picLocks noChangeAspect="1"/>
          </p:cNvPicPr>
          <p:nvPr/>
        </p:nvPicPr>
        <p:blipFill>
          <a:blip r:embed="rId4"/>
          <a:srcRect/>
          <a:stretch>
            <a:fillRect/>
          </a:stretch>
        </p:blipFill>
        <p:spPr bwMode="auto">
          <a:xfrm>
            <a:off x="1042988" y="3533775"/>
            <a:ext cx="3600450" cy="27035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otalTime>64</TotalTime>
  <Words>1153</Words>
  <Application>Microsoft Office PowerPoint</Application>
  <PresentationFormat>全屏显示(4:3)</PresentationFormat>
  <Paragraphs>215</Paragraphs>
  <Slides>46</Slides>
  <Notes>2</Notes>
  <HiddenSlides>0</HiddenSlides>
  <MMClips>0</MMClips>
  <ScaleCrop>false</ScaleCrop>
  <HeadingPairs>
    <vt:vector size="4" baseType="variant">
      <vt:variant>
        <vt:lpstr>主题</vt:lpstr>
      </vt:variant>
      <vt:variant>
        <vt:i4>1</vt:i4>
      </vt:variant>
      <vt:variant>
        <vt:lpstr>幻灯片标题</vt:lpstr>
      </vt:variant>
      <vt:variant>
        <vt:i4>46</vt:i4>
      </vt:variant>
    </vt:vector>
  </HeadingPairs>
  <TitlesOfParts>
    <vt:vector size="47" baseType="lpstr">
      <vt:lpstr>Office 主题</vt:lpstr>
      <vt:lpstr>温故知新</vt:lpstr>
      <vt:lpstr>幻灯片 2</vt:lpstr>
      <vt:lpstr>温故知新</vt:lpstr>
      <vt:lpstr>温故知新</vt:lpstr>
      <vt:lpstr>温故知新</vt:lpstr>
      <vt:lpstr>幻灯片 6</vt:lpstr>
      <vt:lpstr>探索活动</vt:lpstr>
      <vt:lpstr>引　言</vt:lpstr>
      <vt:lpstr>思 考</vt:lpstr>
      <vt:lpstr>（1）葡萄为什么适合在地中海地区种植</vt:lpstr>
      <vt:lpstr>（2）水稻要适宜在什么条件下种植</vt:lpstr>
      <vt:lpstr>南橘北枳</vt:lpstr>
      <vt:lpstr>幻灯片 13</vt:lpstr>
      <vt:lpstr>幻灯片 14</vt:lpstr>
      <vt:lpstr>幻灯片 15</vt:lpstr>
      <vt:lpstr>幻灯片 16</vt:lpstr>
      <vt:lpstr>幻灯片 17</vt:lpstr>
      <vt:lpstr>活动积温 小于1600℃</vt:lpstr>
      <vt:lpstr>幻灯片 19</vt:lpstr>
      <vt:lpstr>幻灯片 20</vt:lpstr>
      <vt:lpstr>幻灯片 21</vt:lpstr>
      <vt:lpstr>幻灯片 22</vt:lpstr>
      <vt:lpstr>幻灯片 23</vt:lpstr>
      <vt:lpstr>幻灯片 24</vt:lpstr>
      <vt:lpstr>阅读：气候变化对农作物分布的影响</vt:lpstr>
      <vt:lpstr>幻灯片 26</vt:lpstr>
      <vt:lpstr>阅读：气象灾害——洪涝冰雹对农业的影响</vt:lpstr>
      <vt:lpstr>阅读：气象灾害——干旱对农业的影响</vt:lpstr>
      <vt:lpstr>幻灯片 29</vt:lpstr>
      <vt:lpstr>思 考</vt:lpstr>
      <vt:lpstr>阅 读</vt:lpstr>
      <vt:lpstr>幻灯片 32</vt:lpstr>
      <vt:lpstr>阅读：孟加拉国的水灾</vt:lpstr>
      <vt:lpstr>幻灯片 34</vt:lpstr>
      <vt:lpstr>阅读：非洲的旱灾</vt:lpstr>
      <vt:lpstr>阅读：肯尼亚东北部地区旱灾严重</vt:lpstr>
      <vt:lpstr>阅读：印度遇酷热乌鸦喝游客饮用水</vt:lpstr>
      <vt:lpstr>幻灯片 38</vt:lpstr>
      <vt:lpstr>幻灯片 39</vt:lpstr>
      <vt:lpstr>南极冰架崩裂 祸起全球变暖</vt:lpstr>
      <vt:lpstr>幻灯片 41</vt:lpstr>
      <vt:lpstr>酸雨</vt:lpstr>
      <vt:lpstr>酸雨</vt:lpstr>
      <vt:lpstr>酸雨对人类及自然生态的影响 </vt:lpstr>
      <vt:lpstr>幻灯片 45</vt:lpstr>
      <vt:lpstr>幻灯片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温故知新</dc:title>
  <dc:creator>lenovo</dc:creator>
  <cp:lastModifiedBy>lenovo</cp:lastModifiedBy>
  <cp:revision>2</cp:revision>
  <dcterms:created xsi:type="dcterms:W3CDTF">2016-10-03T03:54:02Z</dcterms:created>
  <dcterms:modified xsi:type="dcterms:W3CDTF">2016-10-03T07:07:47Z</dcterms:modified>
</cp:coreProperties>
</file>