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7" r:id="rId1"/>
  </p:sldMasterIdLst>
  <p:notesMasterIdLst>
    <p:notesMasterId r:id="rId27"/>
  </p:notesMasterIdLst>
  <p:sldIdLst>
    <p:sldId id="381" r:id="rId2"/>
    <p:sldId id="410" r:id="rId3"/>
    <p:sldId id="411" r:id="rId4"/>
    <p:sldId id="412" r:id="rId5"/>
    <p:sldId id="413" r:id="rId6"/>
    <p:sldId id="414" r:id="rId7"/>
    <p:sldId id="384" r:id="rId8"/>
    <p:sldId id="387" r:id="rId9"/>
    <p:sldId id="388" r:id="rId10"/>
    <p:sldId id="389" r:id="rId11"/>
    <p:sldId id="390" r:id="rId12"/>
    <p:sldId id="391" r:id="rId13"/>
    <p:sldId id="392" r:id="rId14"/>
    <p:sldId id="393" r:id="rId15"/>
    <p:sldId id="394" r:id="rId16"/>
    <p:sldId id="395" r:id="rId17"/>
    <p:sldId id="396" r:id="rId18"/>
    <p:sldId id="416" r:id="rId19"/>
    <p:sldId id="417" r:id="rId20"/>
    <p:sldId id="419" r:id="rId21"/>
    <p:sldId id="420" r:id="rId22"/>
    <p:sldId id="427" r:id="rId23"/>
    <p:sldId id="428" r:id="rId24"/>
    <p:sldId id="429" r:id="rId25"/>
    <p:sldId id="430" r:id="rId26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FFFF"/>
    <a:srgbClr val="FF3300"/>
    <a:srgbClr val="66CCFF"/>
    <a:srgbClr val="FFFF00"/>
    <a:srgbClr val="669900"/>
    <a:srgbClr val="99FF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683" autoAdjust="0"/>
  </p:normalViewPr>
  <p:slideViewPr>
    <p:cSldViewPr>
      <p:cViewPr>
        <p:scale>
          <a:sx n="60" d="100"/>
          <a:sy n="60" d="100"/>
        </p:scale>
        <p:origin x="-1194" y="-300"/>
      </p:cViewPr>
      <p:guideLst>
        <p:guide orient="horz" pos="2041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6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6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2EA4211B-E6D7-4212-8DE7-4332C65DB0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242057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Times New Roman" pitchFamily="18" charset="0"/>
            </a:endParaRPr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CE2098F-1C39-4425-AFF8-53E668A814FC}" type="slidenum">
              <a:rPr lang="en-US" altLang="zh-CN" sz="1200" smtClean="0"/>
              <a:pPr eaLnBrk="1" hangingPunct="1"/>
              <a:t>9</a:t>
            </a:fld>
            <a:endParaRPr lang="en-US" altLang="zh-CN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54"/>
          <a:stretch/>
        </p:blipFill>
        <p:spPr>
          <a:xfrm>
            <a:off x="0" y="0"/>
            <a:ext cx="11522075" cy="6500748"/>
          </a:xfrm>
          <a:prstGeom prst="rect">
            <a:avLst/>
          </a:prstGeom>
        </p:spPr>
      </p:pic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764079" y="1645291"/>
            <a:ext cx="4115026" cy="354297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>
            <a:noAutofit/>
          </a:bodyPr>
          <a:lstStyle>
            <a:lvl1pPr marL="0" indent="0" algn="ctr">
              <a:buNone/>
              <a:defRPr sz="17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32054" indent="0" algn="ctr">
              <a:buNone/>
              <a:defRPr sz="1900"/>
            </a:lvl2pPr>
            <a:lvl3pPr marL="864108" indent="0" algn="ctr">
              <a:buNone/>
              <a:defRPr sz="1700"/>
            </a:lvl3pPr>
            <a:lvl4pPr marL="1296162" indent="0" algn="ctr">
              <a:buNone/>
              <a:defRPr sz="1500"/>
            </a:lvl4pPr>
            <a:lvl5pPr marL="1728216" indent="0" algn="ctr">
              <a:buNone/>
              <a:defRPr sz="1500"/>
            </a:lvl5pPr>
            <a:lvl6pPr marL="2160270" indent="0" algn="ctr">
              <a:buNone/>
              <a:defRPr sz="1500"/>
            </a:lvl6pPr>
            <a:lvl7pPr marL="2592324" indent="0" algn="ctr">
              <a:buNone/>
              <a:defRPr sz="1500"/>
            </a:lvl7pPr>
            <a:lvl8pPr marL="3024378" indent="0" algn="ctr">
              <a:buNone/>
              <a:defRPr sz="1500"/>
            </a:lvl8pPr>
            <a:lvl9pPr marL="3456432" indent="0" algn="ctr">
              <a:buNone/>
              <a:defRPr sz="15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547659" y="932494"/>
            <a:ext cx="8547869" cy="712798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threePt" dir="t"/>
            </a:scene3d>
            <a:sp3d extrusionH="44450">
              <a:bevelT w="57150" h="50800" prst="divot"/>
            </a:sp3d>
          </a:bodyPr>
          <a:lstStyle>
            <a:lvl1pPr algn="ctr">
              <a:defRPr sz="4200">
                <a:solidFill>
                  <a:schemeClr val="accent1"/>
                </a:solidFill>
                <a:effectLst/>
                <a:latin typeface="Arial Rounded MT Bold" panose="020F0704030504030204" pitchFamily="34" charset="0"/>
              </a:defRPr>
            </a:lvl1pPr>
          </a:lstStyle>
          <a:p>
            <a:r>
              <a:rPr lang="zh-CN" altLang="en-US" dirty="0" smtClean="0"/>
              <a:t>单击此处添加您的标题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7461846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967">
          <p15:clr>
            <a:srgbClr val="FBAE40"/>
          </p15:clr>
        </p15:guide>
        <p15:guide id="0" orient="horz" pos="2160" userDrawn="1">
          <p15:clr>
            <a:srgbClr val="FBAE40"/>
          </p15:clr>
        </p15:guide>
        <p15:guide id="2" pos="662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92562" y="186514"/>
            <a:ext cx="10547352" cy="66105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592562" y="1020070"/>
            <a:ext cx="10536683" cy="49071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7704124-8E0F-4FE0-84B3-B32AB210F45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34580514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9612400" y="345009"/>
            <a:ext cx="1117534" cy="549164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997691" y="345009"/>
            <a:ext cx="7497352" cy="54916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2017/12/11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4542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51767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49219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983357" y="1845991"/>
            <a:ext cx="7555362" cy="1167032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3800"/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866752" y="3087083"/>
            <a:ext cx="3788573" cy="34432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07950" h="38100"/>
          </a:sp3d>
        </p:spPr>
        <p:txBody>
          <a:bodyPr vert="horz" lIns="86411" tIns="43205" rIns="86411" bIns="43205" rtlCol="0" anchor="ctr">
            <a:noAutofit/>
          </a:bodyPr>
          <a:lstStyle>
            <a:lvl1pPr marL="337543" indent="-337543" algn="ctr">
              <a:buNone/>
              <a:defRPr lang="en-US" altLang="zh-CN" sz="1500" dirty="0">
                <a:solidFill>
                  <a:schemeClr val="bg1"/>
                </a:solidFill>
              </a:defRPr>
            </a:lvl1pPr>
          </a:lstStyle>
          <a:p>
            <a:pPr marL="0" lvl="0" indent="0" algn="ctr"/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2017/12/11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269318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92562" y="186514"/>
            <a:ext cx="10547352" cy="66105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22905" y="1176033"/>
            <a:ext cx="4800865" cy="4660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161109" y="1176033"/>
            <a:ext cx="4814205" cy="4660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2017/12/11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7435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176391" y="112002"/>
            <a:ext cx="8800420" cy="677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024" y="1300534"/>
            <a:ext cx="4874377" cy="77852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700" b="1"/>
            </a:lvl1pPr>
            <a:lvl2pPr marL="432054" indent="0">
              <a:buNone/>
              <a:defRPr sz="1900" b="1"/>
            </a:lvl2pPr>
            <a:lvl3pPr marL="864108" indent="0">
              <a:buNone/>
              <a:defRPr sz="1700" b="1"/>
            </a:lvl3pPr>
            <a:lvl4pPr marL="1296162" indent="0">
              <a:buNone/>
              <a:defRPr sz="1500" b="1"/>
            </a:lvl4pPr>
            <a:lvl5pPr marL="1728216" indent="0">
              <a:buNone/>
              <a:defRPr sz="1500" b="1"/>
            </a:lvl5pPr>
            <a:lvl6pPr marL="2160270" indent="0">
              <a:buNone/>
              <a:defRPr sz="1500" b="1"/>
            </a:lvl6pPr>
            <a:lvl7pPr marL="2592324" indent="0">
              <a:buNone/>
              <a:defRPr sz="1500" b="1"/>
            </a:lvl7pPr>
            <a:lvl8pPr marL="3024378" indent="0">
              <a:buNone/>
              <a:defRPr sz="1500" b="1"/>
            </a:lvl8pPr>
            <a:lvl9pPr marL="3456432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39024" y="2079055"/>
            <a:ext cx="4874377" cy="3481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8429" y="1300534"/>
            <a:ext cx="4898383" cy="77852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700" b="1"/>
            </a:lvl1pPr>
            <a:lvl2pPr marL="432054" indent="0">
              <a:buNone/>
              <a:defRPr sz="1900" b="1"/>
            </a:lvl2pPr>
            <a:lvl3pPr marL="864108" indent="0">
              <a:buNone/>
              <a:defRPr sz="1700" b="1"/>
            </a:lvl3pPr>
            <a:lvl4pPr marL="1296162" indent="0">
              <a:buNone/>
              <a:defRPr sz="1500" b="1"/>
            </a:lvl4pPr>
            <a:lvl5pPr marL="1728216" indent="0">
              <a:buNone/>
              <a:defRPr sz="1500" b="1"/>
            </a:lvl5pPr>
            <a:lvl6pPr marL="2160270" indent="0">
              <a:buNone/>
              <a:defRPr sz="1500" b="1"/>
            </a:lvl6pPr>
            <a:lvl7pPr marL="2592324" indent="0">
              <a:buNone/>
              <a:defRPr sz="1500" b="1"/>
            </a:lvl7pPr>
            <a:lvl8pPr marL="3024378" indent="0">
              <a:buNone/>
              <a:defRPr sz="1500" b="1"/>
            </a:lvl8pPr>
            <a:lvl9pPr marL="3456432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078429" y="2079055"/>
            <a:ext cx="4898383" cy="3481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fld id="{C9E60F58-3108-4415-857A-6D0360DF626E}" type="datetimeFigureOut">
              <a:rPr lang="zh-CN" altLang="en-US" smtClean="0"/>
              <a:pPr/>
              <a:t>2017/12/11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fld id="{4AE85CE2-CEAD-46BB-861E-7D62265DC9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7549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92562" y="186514"/>
            <a:ext cx="10547352" cy="66105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2017/12/11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0730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E2B0806-530F-45CF-BE29-8A8FDABFCE90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49272719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081698" y="504015"/>
            <a:ext cx="3716169" cy="1512041"/>
          </a:xfrm>
          <a:prstGeom prst="rect">
            <a:avLst/>
          </a:prstGeo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186436" y="1005032"/>
            <a:ext cx="5833050" cy="46051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081698" y="2016056"/>
            <a:ext cx="3716169" cy="36015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432054" indent="0">
              <a:buNone/>
              <a:defRPr sz="1300"/>
            </a:lvl2pPr>
            <a:lvl3pPr marL="864108" indent="0">
              <a:buNone/>
              <a:defRPr sz="1100"/>
            </a:lvl3pPr>
            <a:lvl4pPr marL="1296162" indent="0">
              <a:buNone/>
              <a:defRPr sz="900"/>
            </a:lvl4pPr>
            <a:lvl5pPr marL="1728216" indent="0">
              <a:buNone/>
              <a:defRPr sz="900"/>
            </a:lvl5pPr>
            <a:lvl6pPr marL="2160270" indent="0">
              <a:buNone/>
              <a:defRPr sz="900"/>
            </a:lvl6pPr>
            <a:lvl7pPr marL="2592324" indent="0">
              <a:buNone/>
              <a:defRPr sz="900"/>
            </a:lvl7pPr>
            <a:lvl8pPr marL="3024378" indent="0">
              <a:buNone/>
              <a:defRPr sz="900"/>
            </a:lvl8pPr>
            <a:lvl9pPr marL="345643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2017/12/11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1473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77717" y="432012"/>
            <a:ext cx="3716169" cy="1512041"/>
          </a:xfrm>
          <a:prstGeom prst="rect">
            <a:avLst/>
          </a:prstGeo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143761" y="933028"/>
            <a:ext cx="5833050" cy="4605124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000"/>
            </a:lvl1pPr>
            <a:lvl2pPr marL="432054" indent="0">
              <a:buNone/>
              <a:defRPr sz="2600"/>
            </a:lvl2pPr>
            <a:lvl3pPr marL="864108" indent="0">
              <a:buNone/>
              <a:defRPr sz="2300"/>
            </a:lvl3pPr>
            <a:lvl4pPr marL="1296162" indent="0">
              <a:buNone/>
              <a:defRPr sz="1900"/>
            </a:lvl4pPr>
            <a:lvl5pPr marL="1728216" indent="0">
              <a:buNone/>
              <a:defRPr sz="1900"/>
            </a:lvl5pPr>
            <a:lvl6pPr marL="2160270" indent="0">
              <a:buNone/>
              <a:defRPr sz="1900"/>
            </a:lvl6pPr>
            <a:lvl7pPr marL="2592324" indent="0">
              <a:buNone/>
              <a:defRPr sz="1900"/>
            </a:lvl7pPr>
            <a:lvl8pPr marL="3024378" indent="0">
              <a:buNone/>
              <a:defRPr sz="1900"/>
            </a:lvl8pPr>
            <a:lvl9pPr marL="3456432" indent="0">
              <a:buNone/>
              <a:defRPr sz="19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77717" y="1944052"/>
            <a:ext cx="3716169" cy="36015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432054" indent="0">
              <a:buNone/>
              <a:defRPr sz="1300"/>
            </a:lvl2pPr>
            <a:lvl3pPr marL="864108" indent="0">
              <a:buNone/>
              <a:defRPr sz="1100"/>
            </a:lvl3pPr>
            <a:lvl4pPr marL="1296162" indent="0">
              <a:buNone/>
              <a:defRPr sz="900"/>
            </a:lvl4pPr>
            <a:lvl5pPr marL="1728216" indent="0">
              <a:buNone/>
              <a:defRPr sz="900"/>
            </a:lvl5pPr>
            <a:lvl6pPr marL="2160270" indent="0">
              <a:buNone/>
              <a:defRPr sz="900"/>
            </a:lvl6pPr>
            <a:lvl7pPr marL="2592324" indent="0">
              <a:buNone/>
              <a:defRPr sz="900"/>
            </a:lvl7pPr>
            <a:lvl8pPr marL="3024378" indent="0">
              <a:buNone/>
              <a:defRPr sz="900"/>
            </a:lvl8pPr>
            <a:lvl9pPr marL="345643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2017/12/11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1298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38775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l" defTabSz="864108" rtl="0" eaLnBrk="1" latinLnBrk="0" hangingPunct="1">
        <a:lnSpc>
          <a:spcPct val="90000"/>
        </a:lnSpc>
        <a:spcBef>
          <a:spcPct val="0"/>
        </a:spcBef>
        <a:buNone/>
        <a:defRPr lang="en-US" altLang="en-US" sz="2600" b="1" i="0" kern="1200" baseline="0" dirty="0">
          <a:solidFill>
            <a:schemeClr val="accent1"/>
          </a:solidFill>
          <a:effectLst/>
          <a:latin typeface="Arial Rounded MT Bold" panose="020F0704030504030204" pitchFamily="34" charset="0"/>
          <a:ea typeface="微软雅黑" panose="020B0503020204020204" pitchFamily="34" charset="-122"/>
          <a:cs typeface="+mj-cs"/>
        </a:defRPr>
      </a:lvl1pPr>
    </p:titleStyle>
    <p:bodyStyle>
      <a:lvl1pPr marL="337543" indent="-337543" algn="just" defTabSz="864108" rtl="0" eaLnBrk="1" latinLnBrk="0" hangingPunct="1">
        <a:lnSpc>
          <a:spcPct val="110000"/>
        </a:lnSpc>
        <a:spcBef>
          <a:spcPts val="1701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" panose="05000000000000000000" pitchFamily="2" charset="2"/>
        <a:buChar char=""/>
        <a:defRPr sz="2300" kern="1200" baseline="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37543" indent="-337543" algn="just" defTabSz="864108" rtl="0" eaLnBrk="1" latinLnBrk="0" hangingPunct="1">
        <a:lnSpc>
          <a:spcPct val="130000"/>
        </a:lnSpc>
        <a:spcBef>
          <a:spcPts val="0"/>
        </a:spcBef>
        <a:spcAft>
          <a:spcPts val="567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9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080135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189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243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297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351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459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54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08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162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216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324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378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432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0523" y="790755"/>
            <a:ext cx="6422141" cy="1262767"/>
          </a:xfrm>
        </p:spPr>
        <p:txBody>
          <a:bodyPr>
            <a:noAutofit/>
          </a:bodyPr>
          <a:lstStyle/>
          <a:p>
            <a:r>
              <a:rPr lang="zh-CN" altLang="en-US" sz="8800">
                <a:solidFill>
                  <a:srgbClr val="FF0000"/>
                </a:solidFill>
              </a:rPr>
              <a:t>人种和</a:t>
            </a:r>
            <a:r>
              <a:rPr lang="zh-CN" altLang="en-US" sz="8800" smtClean="0">
                <a:solidFill>
                  <a:srgbClr val="FF0000"/>
                </a:solidFill>
              </a:rPr>
              <a:t>人口</a:t>
            </a:r>
            <a:endParaRPr lang="zh-CN" altLang="en-US" sz="800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768350" y="647700"/>
            <a:ext cx="9217025" cy="4824413"/>
            <a:chOff x="144" y="720"/>
            <a:chExt cx="4608" cy="3216"/>
          </a:xfrm>
        </p:grpSpPr>
        <p:grpSp>
          <p:nvGrpSpPr>
            <p:cNvPr id="27669" name="Group 23"/>
            <p:cNvGrpSpPr>
              <a:grpSpLocks/>
            </p:cNvGrpSpPr>
            <p:nvPr/>
          </p:nvGrpSpPr>
          <p:grpSpPr bwMode="auto">
            <a:xfrm>
              <a:off x="4656" y="720"/>
              <a:ext cx="48" cy="3216"/>
              <a:chOff x="4637" y="1536"/>
              <a:chExt cx="127" cy="2208"/>
            </a:xfrm>
          </p:grpSpPr>
          <p:sp>
            <p:nvSpPr>
              <p:cNvPr id="27678" name="Line 24"/>
              <p:cNvSpPr>
                <a:spLocks noChangeShapeType="1"/>
              </p:cNvSpPr>
              <p:nvPr/>
            </p:nvSpPr>
            <p:spPr bwMode="auto">
              <a:xfrm>
                <a:off x="4637" y="1536"/>
                <a:ext cx="0" cy="2208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7679" name="Line 25"/>
              <p:cNvSpPr>
                <a:spLocks noChangeShapeType="1"/>
              </p:cNvSpPr>
              <p:nvPr/>
            </p:nvSpPr>
            <p:spPr bwMode="auto">
              <a:xfrm>
                <a:off x="4637" y="3312"/>
                <a:ext cx="117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7680" name="Line 26"/>
              <p:cNvSpPr>
                <a:spLocks noChangeShapeType="1"/>
              </p:cNvSpPr>
              <p:nvPr/>
            </p:nvSpPr>
            <p:spPr bwMode="auto">
              <a:xfrm>
                <a:off x="4637" y="2880"/>
                <a:ext cx="117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7681" name="Line 27"/>
              <p:cNvSpPr>
                <a:spLocks noChangeShapeType="1"/>
              </p:cNvSpPr>
              <p:nvPr/>
            </p:nvSpPr>
            <p:spPr bwMode="auto">
              <a:xfrm>
                <a:off x="4647" y="2448"/>
                <a:ext cx="117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7682" name="Line 28"/>
              <p:cNvSpPr>
                <a:spLocks noChangeShapeType="1"/>
              </p:cNvSpPr>
              <p:nvPr/>
            </p:nvSpPr>
            <p:spPr bwMode="auto">
              <a:xfrm>
                <a:off x="4647" y="1968"/>
                <a:ext cx="117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7683" name="Line 29"/>
              <p:cNvSpPr>
                <a:spLocks noChangeShapeType="1"/>
              </p:cNvSpPr>
              <p:nvPr/>
            </p:nvSpPr>
            <p:spPr bwMode="auto">
              <a:xfrm>
                <a:off x="4647" y="1536"/>
                <a:ext cx="117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7670" name="Line 30"/>
            <p:cNvSpPr>
              <a:spLocks noChangeShapeType="1"/>
            </p:cNvSpPr>
            <p:nvPr/>
          </p:nvSpPr>
          <p:spPr bwMode="auto">
            <a:xfrm>
              <a:off x="144" y="3840"/>
              <a:ext cx="4608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grpSp>
          <p:nvGrpSpPr>
            <p:cNvPr id="27671" name="Group 33"/>
            <p:cNvGrpSpPr>
              <a:grpSpLocks/>
            </p:cNvGrpSpPr>
            <p:nvPr/>
          </p:nvGrpSpPr>
          <p:grpSpPr bwMode="auto">
            <a:xfrm>
              <a:off x="336" y="3749"/>
              <a:ext cx="3674" cy="91"/>
              <a:chOff x="336" y="3749"/>
              <a:chExt cx="3674" cy="91"/>
            </a:xfrm>
          </p:grpSpPr>
          <p:sp>
            <p:nvSpPr>
              <p:cNvPr id="27672" name="Line 8"/>
              <p:cNvSpPr>
                <a:spLocks noChangeShapeType="1"/>
              </p:cNvSpPr>
              <p:nvPr/>
            </p:nvSpPr>
            <p:spPr bwMode="auto">
              <a:xfrm rot="-5400000">
                <a:off x="3973" y="3786"/>
                <a:ext cx="73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7673" name="Line 11"/>
              <p:cNvSpPr>
                <a:spLocks noChangeShapeType="1"/>
              </p:cNvSpPr>
              <p:nvPr/>
            </p:nvSpPr>
            <p:spPr bwMode="auto">
              <a:xfrm rot="-5400000">
                <a:off x="3103" y="3812"/>
                <a:ext cx="39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7674" name="Line 12"/>
              <p:cNvSpPr>
                <a:spLocks noChangeShapeType="1"/>
              </p:cNvSpPr>
              <p:nvPr/>
            </p:nvSpPr>
            <p:spPr bwMode="auto">
              <a:xfrm rot="-5400000">
                <a:off x="2377" y="3821"/>
                <a:ext cx="39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7675" name="Line 13"/>
              <p:cNvSpPr>
                <a:spLocks noChangeShapeType="1"/>
              </p:cNvSpPr>
              <p:nvPr/>
            </p:nvSpPr>
            <p:spPr bwMode="auto">
              <a:xfrm rot="-5400000">
                <a:off x="1571" y="3821"/>
                <a:ext cx="39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7676" name="Line 14"/>
              <p:cNvSpPr>
                <a:spLocks noChangeShapeType="1"/>
              </p:cNvSpPr>
              <p:nvPr/>
            </p:nvSpPr>
            <p:spPr bwMode="auto">
              <a:xfrm rot="-5400000">
                <a:off x="845" y="3821"/>
                <a:ext cx="39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7677" name="Line 31"/>
              <p:cNvSpPr>
                <a:spLocks noChangeShapeType="1"/>
              </p:cNvSpPr>
              <p:nvPr/>
            </p:nvSpPr>
            <p:spPr bwMode="auto">
              <a:xfrm rot="-5400000">
                <a:off x="316" y="3821"/>
                <a:ext cx="39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27651" name="Text Box 36"/>
          <p:cNvSpPr txBox="1">
            <a:spLocks noChangeArrowheads="1"/>
          </p:cNvSpPr>
          <p:nvPr/>
        </p:nvSpPr>
        <p:spPr bwMode="auto">
          <a:xfrm>
            <a:off x="576263" y="5256213"/>
            <a:ext cx="1152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1750</a:t>
            </a:r>
          </a:p>
        </p:txBody>
      </p:sp>
      <p:sp>
        <p:nvSpPr>
          <p:cNvPr id="27652" name="Text Box 41"/>
          <p:cNvSpPr txBox="1">
            <a:spLocks noChangeArrowheads="1"/>
          </p:cNvSpPr>
          <p:nvPr/>
        </p:nvSpPr>
        <p:spPr bwMode="auto">
          <a:xfrm>
            <a:off x="1920875" y="5256213"/>
            <a:ext cx="11509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1800</a:t>
            </a:r>
          </a:p>
        </p:txBody>
      </p:sp>
      <p:sp>
        <p:nvSpPr>
          <p:cNvPr id="27653" name="Text Box 42"/>
          <p:cNvSpPr txBox="1">
            <a:spLocks noChangeArrowheads="1"/>
          </p:cNvSpPr>
          <p:nvPr/>
        </p:nvSpPr>
        <p:spPr bwMode="auto">
          <a:xfrm>
            <a:off x="3263900" y="5256213"/>
            <a:ext cx="1152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1850</a:t>
            </a:r>
          </a:p>
        </p:txBody>
      </p:sp>
      <p:sp>
        <p:nvSpPr>
          <p:cNvPr id="27654" name="Text Box 43"/>
          <p:cNvSpPr txBox="1">
            <a:spLocks noChangeArrowheads="1"/>
          </p:cNvSpPr>
          <p:nvPr/>
        </p:nvSpPr>
        <p:spPr bwMode="auto">
          <a:xfrm>
            <a:off x="4800600" y="5256213"/>
            <a:ext cx="1152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1900</a:t>
            </a:r>
          </a:p>
        </p:txBody>
      </p:sp>
      <p:sp>
        <p:nvSpPr>
          <p:cNvPr id="27655" name="Text Box 44"/>
          <p:cNvSpPr txBox="1">
            <a:spLocks noChangeArrowheads="1"/>
          </p:cNvSpPr>
          <p:nvPr/>
        </p:nvSpPr>
        <p:spPr bwMode="auto">
          <a:xfrm>
            <a:off x="6337300" y="5256213"/>
            <a:ext cx="1152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1950</a:t>
            </a:r>
          </a:p>
        </p:txBody>
      </p:sp>
      <p:sp>
        <p:nvSpPr>
          <p:cNvPr id="27656" name="Text Box 45"/>
          <p:cNvSpPr txBox="1">
            <a:spLocks noChangeArrowheads="1"/>
          </p:cNvSpPr>
          <p:nvPr/>
        </p:nvSpPr>
        <p:spPr bwMode="auto">
          <a:xfrm>
            <a:off x="8066088" y="5256213"/>
            <a:ext cx="1150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2000</a:t>
            </a:r>
          </a:p>
        </p:txBody>
      </p:sp>
      <p:sp>
        <p:nvSpPr>
          <p:cNvPr id="27657" name="Text Box 46"/>
          <p:cNvSpPr txBox="1">
            <a:spLocks noChangeArrowheads="1"/>
          </p:cNvSpPr>
          <p:nvPr/>
        </p:nvSpPr>
        <p:spPr bwMode="auto">
          <a:xfrm>
            <a:off x="9313863" y="5472113"/>
            <a:ext cx="1152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2050</a:t>
            </a:r>
          </a:p>
        </p:txBody>
      </p:sp>
      <p:sp>
        <p:nvSpPr>
          <p:cNvPr id="27658" name="Rectangle 47"/>
          <p:cNvSpPr>
            <a:spLocks noChangeArrowheads="1"/>
          </p:cNvSpPr>
          <p:nvPr/>
        </p:nvSpPr>
        <p:spPr bwMode="auto">
          <a:xfrm>
            <a:off x="9313863" y="5759450"/>
            <a:ext cx="1003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年份</a:t>
            </a:r>
          </a:p>
        </p:txBody>
      </p:sp>
      <p:sp>
        <p:nvSpPr>
          <p:cNvPr id="27659" name="Rectangle 55"/>
          <p:cNvSpPr>
            <a:spLocks noChangeArrowheads="1"/>
          </p:cNvSpPr>
          <p:nvPr/>
        </p:nvSpPr>
        <p:spPr bwMode="auto">
          <a:xfrm>
            <a:off x="0" y="2097088"/>
            <a:ext cx="11522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660" name="Text Box 60"/>
          <p:cNvSpPr txBox="1">
            <a:spLocks noChangeArrowheads="1"/>
          </p:cNvSpPr>
          <p:nvPr/>
        </p:nvSpPr>
        <p:spPr bwMode="auto">
          <a:xfrm>
            <a:off x="9985375" y="4176713"/>
            <a:ext cx="9604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27661" name="Text Box 61"/>
          <p:cNvSpPr txBox="1">
            <a:spLocks noChangeArrowheads="1"/>
          </p:cNvSpPr>
          <p:nvPr/>
        </p:nvSpPr>
        <p:spPr bwMode="auto">
          <a:xfrm>
            <a:off x="9985375" y="3311525"/>
            <a:ext cx="9604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27662" name="Text Box 62"/>
          <p:cNvSpPr txBox="1">
            <a:spLocks noChangeArrowheads="1"/>
          </p:cNvSpPr>
          <p:nvPr/>
        </p:nvSpPr>
        <p:spPr bwMode="auto">
          <a:xfrm>
            <a:off x="9985375" y="2447925"/>
            <a:ext cx="9604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60</a:t>
            </a:r>
          </a:p>
        </p:txBody>
      </p:sp>
      <p:sp>
        <p:nvSpPr>
          <p:cNvPr id="27663" name="Text Box 63"/>
          <p:cNvSpPr txBox="1">
            <a:spLocks noChangeArrowheads="1"/>
          </p:cNvSpPr>
          <p:nvPr/>
        </p:nvSpPr>
        <p:spPr bwMode="auto">
          <a:xfrm>
            <a:off x="9985375" y="1439863"/>
            <a:ext cx="9604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80</a:t>
            </a:r>
          </a:p>
        </p:txBody>
      </p:sp>
      <p:sp>
        <p:nvSpPr>
          <p:cNvPr id="27664" name="Text Box 65"/>
          <p:cNvSpPr txBox="1">
            <a:spLocks noChangeArrowheads="1"/>
          </p:cNvSpPr>
          <p:nvPr/>
        </p:nvSpPr>
        <p:spPr bwMode="auto">
          <a:xfrm>
            <a:off x="8929688" y="71438"/>
            <a:ext cx="24003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人口</a:t>
            </a: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亿</a:t>
            </a:r>
          </a:p>
        </p:txBody>
      </p:sp>
      <p:pic>
        <p:nvPicPr>
          <p:cNvPr id="27665" name="Picture 66" descr="BS02064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5075" y="3743325"/>
            <a:ext cx="216852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69"/>
          <p:cNvGrpSpPr>
            <a:grpSpLocks/>
          </p:cNvGrpSpPr>
          <p:nvPr/>
        </p:nvGrpSpPr>
        <p:grpSpPr bwMode="auto">
          <a:xfrm>
            <a:off x="863600" y="792163"/>
            <a:ext cx="8834438" cy="4248150"/>
            <a:chOff x="432" y="528"/>
            <a:chExt cx="4416" cy="2832"/>
          </a:xfrm>
        </p:grpSpPr>
        <p:sp>
          <p:nvSpPr>
            <p:cNvPr id="27667" name="Freeform 67"/>
            <p:cNvSpPr>
              <a:spLocks/>
            </p:cNvSpPr>
            <p:nvPr/>
          </p:nvSpPr>
          <p:spPr bwMode="auto">
            <a:xfrm>
              <a:off x="432" y="1632"/>
              <a:ext cx="3696" cy="1728"/>
            </a:xfrm>
            <a:custGeom>
              <a:avLst/>
              <a:gdLst>
                <a:gd name="T0" fmla="*/ 0 w 3408"/>
                <a:gd name="T1" fmla="*/ 1584 h 1584"/>
                <a:gd name="T2" fmla="*/ 576 w 3408"/>
                <a:gd name="T3" fmla="*/ 1536 h 1584"/>
                <a:gd name="T4" fmla="*/ 864 w 3408"/>
                <a:gd name="T5" fmla="*/ 1488 h 1584"/>
                <a:gd name="T6" fmla="*/ 1200 w 3408"/>
                <a:gd name="T7" fmla="*/ 1440 h 1584"/>
                <a:gd name="T8" fmla="*/ 1536 w 3408"/>
                <a:gd name="T9" fmla="*/ 1392 h 1584"/>
                <a:gd name="T10" fmla="*/ 1872 w 3408"/>
                <a:gd name="T11" fmla="*/ 1344 h 1584"/>
                <a:gd name="T12" fmla="*/ 2208 w 3408"/>
                <a:gd name="T13" fmla="*/ 1296 h 1584"/>
                <a:gd name="T14" fmla="*/ 2592 w 3408"/>
                <a:gd name="T15" fmla="*/ 1152 h 1584"/>
                <a:gd name="T16" fmla="*/ 2976 w 3408"/>
                <a:gd name="T17" fmla="*/ 816 h 1584"/>
                <a:gd name="T18" fmla="*/ 3216 w 3408"/>
                <a:gd name="T19" fmla="*/ 432 h 1584"/>
                <a:gd name="T20" fmla="*/ 3408 w 3408"/>
                <a:gd name="T21" fmla="*/ 0 h 158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08"/>
                <a:gd name="T34" fmla="*/ 0 h 1584"/>
                <a:gd name="T35" fmla="*/ 3408 w 3408"/>
                <a:gd name="T36" fmla="*/ 1584 h 158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08" h="1584">
                  <a:moveTo>
                    <a:pt x="0" y="1584"/>
                  </a:moveTo>
                  <a:cubicBezTo>
                    <a:pt x="216" y="1568"/>
                    <a:pt x="432" y="1552"/>
                    <a:pt x="576" y="1536"/>
                  </a:cubicBezTo>
                  <a:cubicBezTo>
                    <a:pt x="720" y="1520"/>
                    <a:pt x="760" y="1504"/>
                    <a:pt x="864" y="1488"/>
                  </a:cubicBezTo>
                  <a:cubicBezTo>
                    <a:pt x="968" y="1472"/>
                    <a:pt x="1088" y="1456"/>
                    <a:pt x="1200" y="1440"/>
                  </a:cubicBezTo>
                  <a:cubicBezTo>
                    <a:pt x="1312" y="1424"/>
                    <a:pt x="1424" y="1408"/>
                    <a:pt x="1536" y="1392"/>
                  </a:cubicBezTo>
                  <a:cubicBezTo>
                    <a:pt x="1648" y="1376"/>
                    <a:pt x="1760" y="1360"/>
                    <a:pt x="1872" y="1344"/>
                  </a:cubicBezTo>
                  <a:cubicBezTo>
                    <a:pt x="1984" y="1328"/>
                    <a:pt x="2088" y="1328"/>
                    <a:pt x="2208" y="1296"/>
                  </a:cubicBezTo>
                  <a:cubicBezTo>
                    <a:pt x="2328" y="1264"/>
                    <a:pt x="2464" y="1232"/>
                    <a:pt x="2592" y="1152"/>
                  </a:cubicBezTo>
                  <a:cubicBezTo>
                    <a:pt x="2720" y="1072"/>
                    <a:pt x="2872" y="936"/>
                    <a:pt x="2976" y="816"/>
                  </a:cubicBezTo>
                  <a:cubicBezTo>
                    <a:pt x="3080" y="696"/>
                    <a:pt x="3144" y="568"/>
                    <a:pt x="3216" y="432"/>
                  </a:cubicBezTo>
                  <a:cubicBezTo>
                    <a:pt x="3288" y="296"/>
                    <a:pt x="3348" y="148"/>
                    <a:pt x="3408" y="0"/>
                  </a:cubicBezTo>
                </a:path>
              </a:pathLst>
            </a:custGeom>
            <a:noFill/>
            <a:ln w="57150">
              <a:pattFill prst="pct5">
                <a:fgClr>
                  <a:schemeClr val="tx1"/>
                </a:fgClr>
                <a:bgClr>
                  <a:srgbClr val="FF0000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7668" name="Freeform 68"/>
            <p:cNvSpPr>
              <a:spLocks/>
            </p:cNvSpPr>
            <p:nvPr/>
          </p:nvSpPr>
          <p:spPr bwMode="auto">
            <a:xfrm>
              <a:off x="4128" y="528"/>
              <a:ext cx="720" cy="1104"/>
            </a:xfrm>
            <a:custGeom>
              <a:avLst/>
              <a:gdLst>
                <a:gd name="T0" fmla="*/ 0 w 576"/>
                <a:gd name="T1" fmla="*/ 816 h 816"/>
                <a:gd name="T2" fmla="*/ 240 w 576"/>
                <a:gd name="T3" fmla="*/ 432 h 816"/>
                <a:gd name="T4" fmla="*/ 336 w 576"/>
                <a:gd name="T5" fmla="*/ 288 h 816"/>
                <a:gd name="T6" fmla="*/ 528 w 576"/>
                <a:gd name="T7" fmla="*/ 96 h 816"/>
                <a:gd name="T8" fmla="*/ 576 w 576"/>
                <a:gd name="T9" fmla="*/ 0 h 8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816"/>
                <a:gd name="T17" fmla="*/ 576 w 576"/>
                <a:gd name="T18" fmla="*/ 816 h 8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816">
                  <a:moveTo>
                    <a:pt x="0" y="816"/>
                  </a:moveTo>
                  <a:cubicBezTo>
                    <a:pt x="92" y="668"/>
                    <a:pt x="184" y="520"/>
                    <a:pt x="240" y="432"/>
                  </a:cubicBezTo>
                  <a:cubicBezTo>
                    <a:pt x="296" y="344"/>
                    <a:pt x="288" y="344"/>
                    <a:pt x="336" y="288"/>
                  </a:cubicBezTo>
                  <a:cubicBezTo>
                    <a:pt x="384" y="232"/>
                    <a:pt x="488" y="144"/>
                    <a:pt x="528" y="96"/>
                  </a:cubicBezTo>
                  <a:cubicBezTo>
                    <a:pt x="568" y="48"/>
                    <a:pt x="568" y="8"/>
                    <a:pt x="576" y="0"/>
                  </a:cubicBezTo>
                </a:path>
              </a:pathLst>
            </a:custGeom>
            <a:noFill/>
            <a:ln w="5715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746273" y="1511895"/>
            <a:ext cx="38924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993300"/>
                </a:solidFill>
              </a:rPr>
              <a:t>二、世界人口的增长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1325537" y="3025775"/>
            <a:ext cx="1627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缓慢增长</a:t>
            </a: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4760913" y="3025775"/>
            <a:ext cx="1265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18</a:t>
            </a:r>
            <a:r>
              <a:rPr lang="zh-CN" altLang="en-US" sz="2800" b="1"/>
              <a:t>世纪</a:t>
            </a: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7969250" y="3025775"/>
            <a:ext cx="1627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迅速增长</a:t>
            </a:r>
          </a:p>
        </p:txBody>
      </p:sp>
      <p:sp>
        <p:nvSpPr>
          <p:cNvPr id="44043" name="AutoShape 11"/>
          <p:cNvSpPr>
            <a:spLocks noChangeArrowheads="1"/>
          </p:cNvSpPr>
          <p:nvPr/>
        </p:nvSpPr>
        <p:spPr bwMode="auto">
          <a:xfrm>
            <a:off x="6546850" y="3025775"/>
            <a:ext cx="1055688" cy="431800"/>
          </a:xfrm>
          <a:prstGeom prst="rightArrow">
            <a:avLst>
              <a:gd name="adj1" fmla="val 50000"/>
              <a:gd name="adj2" fmla="val 45833"/>
            </a:avLst>
          </a:prstGeom>
          <a:gradFill rotWithShape="0">
            <a:gsLst>
              <a:gs pos="0">
                <a:schemeClr val="bg1"/>
              </a:gs>
              <a:gs pos="50000">
                <a:srgbClr val="FF0000"/>
              </a:gs>
              <a:gs pos="100000">
                <a:schemeClr val="bg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2800" b="1"/>
          </a:p>
        </p:txBody>
      </p:sp>
      <p:sp>
        <p:nvSpPr>
          <p:cNvPr id="44044" name="AutoShape 12"/>
          <p:cNvSpPr>
            <a:spLocks noChangeArrowheads="1"/>
          </p:cNvSpPr>
          <p:nvPr/>
        </p:nvSpPr>
        <p:spPr bwMode="auto">
          <a:xfrm>
            <a:off x="3263900" y="3095625"/>
            <a:ext cx="1230313" cy="431800"/>
          </a:xfrm>
          <a:prstGeom prst="leftArrow">
            <a:avLst>
              <a:gd name="adj1" fmla="val 50000"/>
              <a:gd name="adj2" fmla="val 53385"/>
            </a:avLst>
          </a:prstGeom>
          <a:gradFill rotWithShape="0">
            <a:gsLst>
              <a:gs pos="0">
                <a:schemeClr val="bg1"/>
              </a:gs>
              <a:gs pos="50000">
                <a:srgbClr val="FF0000"/>
              </a:gs>
              <a:gs pos="100000">
                <a:schemeClr val="bg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2800" b="1"/>
          </a:p>
        </p:txBody>
      </p:sp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1283965" y="4156372"/>
            <a:ext cx="4837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自然增长率 </a:t>
            </a:r>
            <a:r>
              <a:rPr lang="en-US" altLang="zh-CN" sz="2800" b="1"/>
              <a:t>= </a:t>
            </a:r>
            <a:r>
              <a:rPr lang="zh-CN" altLang="en-US" sz="2800" b="1"/>
              <a:t>出生率 </a:t>
            </a:r>
            <a:r>
              <a:rPr lang="en-US" altLang="zh-CN" sz="2800" b="1"/>
              <a:t>- </a:t>
            </a:r>
            <a:r>
              <a:rPr lang="zh-CN" altLang="en-US" sz="2800" b="1"/>
              <a:t>死亡率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utoUpdateAnimBg="0"/>
      <p:bldP spid="44038" grpId="0" autoUpdateAnimBg="0"/>
      <p:bldP spid="44040" grpId="0" autoUpdateAnimBg="0"/>
      <p:bldP spid="44042" grpId="0" autoUpdateAnimBg="0"/>
      <p:bldP spid="44043" grpId="0" animBg="1"/>
      <p:bldP spid="44044" grpId="0" animBg="1"/>
      <p:bldP spid="4404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002"/>
          <p:cNvPicPr>
            <a:picLocks noChangeAspect="1" noChangeArrowheads="1"/>
          </p:cNvPicPr>
          <p:nvPr/>
        </p:nvPicPr>
        <p:blipFill>
          <a:blip r:embed="rId2" cstate="print">
            <a:lum bright="-24000" contrast="4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37" t="21071" r="12723" b="12523"/>
          <a:stretch>
            <a:fillRect/>
          </a:stretch>
        </p:blipFill>
        <p:spPr bwMode="auto">
          <a:xfrm>
            <a:off x="8830" y="0"/>
            <a:ext cx="11546425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026"/>
          <p:cNvSpPr txBox="1">
            <a:spLocks noChangeArrowheads="1"/>
          </p:cNvSpPr>
          <p:nvPr/>
        </p:nvSpPr>
        <p:spPr bwMode="auto">
          <a:xfrm>
            <a:off x="0" y="647700"/>
            <a:ext cx="63357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FFFF"/>
                </a:solidFill>
              </a:rPr>
              <a:t>人口自然增长率   </a:t>
            </a:r>
            <a:r>
              <a:rPr lang="en-US" altLang="zh-CN" sz="2800" b="1">
                <a:solidFill>
                  <a:srgbClr val="FFFFFF"/>
                </a:solidFill>
              </a:rPr>
              <a:t>=   </a:t>
            </a:r>
            <a:r>
              <a:rPr lang="zh-CN" altLang="en-US" sz="2800" b="1">
                <a:solidFill>
                  <a:srgbClr val="FFFFFF"/>
                </a:solidFill>
              </a:rPr>
              <a:t>出生率  </a:t>
            </a:r>
            <a:r>
              <a:rPr lang="en-US" altLang="zh-CN" sz="2800" b="1">
                <a:solidFill>
                  <a:srgbClr val="FFFFFF"/>
                </a:solidFill>
              </a:rPr>
              <a:t>—  </a:t>
            </a:r>
            <a:r>
              <a:rPr lang="zh-CN" altLang="en-US" sz="2800" b="1">
                <a:solidFill>
                  <a:srgbClr val="FFFFFF"/>
                </a:solidFill>
              </a:rPr>
              <a:t>死亡率</a:t>
            </a:r>
          </a:p>
        </p:txBody>
      </p:sp>
      <p:sp>
        <p:nvSpPr>
          <p:cNvPr id="24581" name="AutoShape 1029"/>
          <p:cNvSpPr>
            <a:spLocks noChangeArrowheads="1"/>
          </p:cNvSpPr>
          <p:nvPr/>
        </p:nvSpPr>
        <p:spPr bwMode="auto">
          <a:xfrm rot="953234">
            <a:off x="117491" y="412080"/>
            <a:ext cx="11155045" cy="5568617"/>
          </a:xfrm>
          <a:prstGeom prst="irregularSeal2">
            <a:avLst/>
          </a:prstGeom>
          <a:gradFill rotWithShape="0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24582" name="Text Box 1030"/>
          <p:cNvSpPr txBox="1">
            <a:spLocks noChangeArrowheads="1"/>
          </p:cNvSpPr>
          <p:nvPr/>
        </p:nvSpPr>
        <p:spPr bwMode="auto">
          <a:xfrm>
            <a:off x="2088133" y="2299266"/>
            <a:ext cx="604996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/>
                <a:ea typeface="楷体_GB2312"/>
                <a:cs typeface="楷体_GB2312"/>
              </a:rPr>
              <a:t>假如某地区一年内每</a:t>
            </a: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100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人当中出生并成活的婴儿数是</a:t>
            </a: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1.5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人，死亡的人数是</a:t>
            </a: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人。那么该地区的出生率是多少？死亡率是多少？自然增长率呢？</a:t>
            </a:r>
            <a:endParaRPr lang="zh-CN" altLang="en-US" sz="280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  <p:bldP spid="24581" grpId="0" animBg="1"/>
      <p:bldP spid="2458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4" name="AutoShape 14"/>
          <p:cNvSpPr>
            <a:spLocks noChangeArrowheads="1"/>
          </p:cNvSpPr>
          <p:nvPr/>
        </p:nvSpPr>
        <p:spPr bwMode="auto">
          <a:xfrm>
            <a:off x="397" y="-273"/>
            <a:ext cx="11521678" cy="1296987"/>
          </a:xfrm>
          <a:prstGeom prst="wave">
            <a:avLst>
              <a:gd name="adj1" fmla="val 13005"/>
              <a:gd name="adj2" fmla="val 0"/>
            </a:avLst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100000" b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1539855" y="3312095"/>
            <a:ext cx="24929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</a:rPr>
              <a:t>自然增长率</a:t>
            </a: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1608509" y="1276052"/>
            <a:ext cx="4800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思考一下</a:t>
            </a:r>
          </a:p>
        </p:txBody>
      </p:sp>
      <p:sp>
        <p:nvSpPr>
          <p:cNvPr id="25615" name="AutoShape 15"/>
          <p:cNvSpPr>
            <a:spLocks/>
          </p:cNvSpPr>
          <p:nvPr/>
        </p:nvSpPr>
        <p:spPr bwMode="auto">
          <a:xfrm>
            <a:off x="4321175" y="2016125"/>
            <a:ext cx="479425" cy="3311525"/>
          </a:xfrm>
          <a:prstGeom prst="leftBrace">
            <a:avLst>
              <a:gd name="adj1" fmla="val 76748"/>
              <a:gd name="adj2" fmla="val 50000"/>
            </a:avLst>
          </a:prstGeom>
          <a:gradFill rotWithShape="0">
            <a:gsLst>
              <a:gs pos="0">
                <a:srgbClr val="000099"/>
              </a:gs>
              <a:gs pos="100000">
                <a:schemeClr val="tx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5095874" y="2087959"/>
            <a:ext cx="7328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/>
              <a:t>&gt;o</a:t>
            </a: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5095874" y="3238896"/>
            <a:ext cx="7328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/>
              <a:t>=o</a:t>
            </a:r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5095874" y="4391421"/>
            <a:ext cx="7328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/>
              <a:t>&lt;o</a:t>
            </a:r>
          </a:p>
        </p:txBody>
      </p:sp>
      <p:sp>
        <p:nvSpPr>
          <p:cNvPr id="25619" name="AutoShape 19"/>
          <p:cNvSpPr>
            <a:spLocks noChangeArrowheads="1"/>
          </p:cNvSpPr>
          <p:nvPr/>
        </p:nvSpPr>
        <p:spPr bwMode="auto">
          <a:xfrm>
            <a:off x="7008813" y="1943943"/>
            <a:ext cx="3744912" cy="2447925"/>
          </a:xfrm>
          <a:prstGeom prst="wedgeEllipseCallout">
            <a:avLst>
              <a:gd name="adj1" fmla="val 44657"/>
              <a:gd name="adj2" fmla="val 53921"/>
            </a:avLst>
          </a:pr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2800"/>
          </a:p>
        </p:txBody>
      </p:sp>
      <p:sp>
        <p:nvSpPr>
          <p:cNvPr id="25620" name="Text Box 20"/>
          <p:cNvSpPr txBox="1">
            <a:spLocks noChangeArrowheads="1"/>
          </p:cNvSpPr>
          <p:nvPr/>
        </p:nvSpPr>
        <p:spPr bwMode="auto">
          <a:xfrm>
            <a:off x="7910988" y="2934071"/>
            <a:ext cx="22292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</a:rPr>
              <a:t>说明了什</a:t>
            </a:r>
          </a:p>
          <a:p>
            <a:pPr eaLnBrk="1" hangingPunct="1"/>
            <a:r>
              <a:rPr lang="zh-CN" altLang="en-US" sz="2800" b="1">
                <a:solidFill>
                  <a:srgbClr val="FF0000"/>
                </a:solidFill>
              </a:rPr>
              <a:t>么问题</a:t>
            </a:r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1728589" y="5597187"/>
            <a:ext cx="61553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人口自然增长率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=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出生率 </a:t>
            </a:r>
            <a:r>
              <a:rPr lang="en-US" altLang="zh-CN" sz="2800" b="1">
                <a:ea typeface="黑体" pitchFamily="49" charset="-122"/>
              </a:rPr>
              <a:t>—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死亡率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5622" name="Picture 22" descr="BD00028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55213" y="4464050"/>
            <a:ext cx="1566862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4" grpId="0" animBg="1"/>
      <p:bldP spid="25610" grpId="0" autoUpdateAnimBg="0"/>
      <p:bldP spid="25613" grpId="0" autoUpdateAnimBg="0"/>
      <p:bldP spid="25615" grpId="0" animBg="1"/>
      <p:bldP spid="25616" grpId="0" autoUpdateAnimBg="0"/>
      <p:bldP spid="25617" grpId="0" autoUpdateAnimBg="0"/>
      <p:bldP spid="25618" grpId="0" autoUpdateAnimBg="0"/>
      <p:bldP spid="25619" grpId="0" animBg="1" autoUpdateAnimBg="0"/>
      <p:bldP spid="25620" grpId="0" autoUpdateAnimBg="0"/>
      <p:bldP spid="2562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45" name="Group 10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9468502"/>
              </p:ext>
            </p:extLst>
          </p:nvPr>
        </p:nvGraphicFramePr>
        <p:xfrm>
          <a:off x="288429" y="1311275"/>
          <a:ext cx="10873208" cy="3913189"/>
        </p:xfrm>
        <a:graphic>
          <a:graphicData uri="http://schemas.openxmlformats.org/drawingml/2006/table">
            <a:tbl>
              <a:tblPr/>
              <a:tblGrid>
                <a:gridCol w="2214420"/>
                <a:gridCol w="2692366"/>
                <a:gridCol w="2592353"/>
                <a:gridCol w="3374069"/>
              </a:tblGrid>
              <a:tr h="1249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国家</a:t>
                      </a: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出生率</a:t>
                      </a:r>
                      <a:r>
                        <a:rPr kumimoji="1" lang="en-US" altLang="zh-CN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</a:t>
                      </a:r>
                      <a:r>
                        <a:rPr kumimoji="1" lang="en-US" altLang="zh-CN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%</a:t>
                      </a:r>
                      <a:endParaRPr kumimoji="1" lang="en-US" altLang="zh-CN" sz="3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死亡率</a:t>
                      </a:r>
                      <a:r>
                        <a:rPr kumimoji="1" lang="en-US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</a:t>
                      </a:r>
                      <a:r>
                        <a:rPr kumimoji="1" lang="en-US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%</a:t>
                      </a:r>
                      <a:endParaRPr kumimoji="1" lang="en-US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自然增长率</a:t>
                      </a:r>
                      <a:r>
                        <a:rPr kumimoji="1" lang="en-US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</a:t>
                      </a:r>
                      <a:r>
                        <a:rPr kumimoji="1" lang="en-US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%</a:t>
                      </a:r>
                      <a:endParaRPr kumimoji="1" lang="en-US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9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英国</a:t>
                      </a: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1.20</a:t>
                      </a: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1.08</a:t>
                      </a: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9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巴西</a:t>
                      </a: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2.03</a:t>
                      </a: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1.3</a:t>
                      </a: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9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德国</a:t>
                      </a: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0.97</a:t>
                      </a: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1.04</a:t>
                      </a: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9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尼日利亚</a:t>
                      </a: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1.23</a:t>
                      </a: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2.78</a:t>
                      </a:r>
                    </a:p>
                  </a:txBody>
                  <a:tcPr marL="115216" marR="115216" marT="43196" marB="43196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581" name="Text Box 437"/>
          <p:cNvSpPr txBox="1">
            <a:spLocks noChangeArrowheads="1"/>
          </p:cNvSpPr>
          <p:nvPr/>
        </p:nvSpPr>
        <p:spPr bwMode="auto">
          <a:xfrm>
            <a:off x="143618" y="557560"/>
            <a:ext cx="115220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计算下列</a:t>
            </a:r>
            <a:r>
              <a:rPr lang="en-US" altLang="zh-CN" sz="2800" b="1"/>
              <a:t>4</a:t>
            </a:r>
            <a:r>
              <a:rPr lang="zh-CN" altLang="en-US" sz="2800" b="1"/>
              <a:t>个国家</a:t>
            </a:r>
            <a:r>
              <a:rPr lang="en-US" altLang="zh-CN" sz="2800" b="1"/>
              <a:t>1998</a:t>
            </a:r>
            <a:r>
              <a:rPr lang="zh-CN" altLang="en-US" sz="2800" b="1"/>
              <a:t>年的人口出生率、死亡率和自然增长率。</a:t>
            </a:r>
          </a:p>
        </p:txBody>
      </p:sp>
      <p:sp>
        <p:nvSpPr>
          <p:cNvPr id="6591" name="Text Box 447"/>
          <p:cNvSpPr txBox="1">
            <a:spLocks noChangeArrowheads="1"/>
          </p:cNvSpPr>
          <p:nvPr/>
        </p:nvSpPr>
        <p:spPr bwMode="auto">
          <a:xfrm>
            <a:off x="9047163" y="2597150"/>
            <a:ext cx="1152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0.12</a:t>
            </a:r>
          </a:p>
        </p:txBody>
      </p:sp>
      <p:sp>
        <p:nvSpPr>
          <p:cNvPr id="6592" name="Text Box 448"/>
          <p:cNvSpPr txBox="1">
            <a:spLocks noChangeArrowheads="1"/>
          </p:cNvSpPr>
          <p:nvPr/>
        </p:nvSpPr>
        <p:spPr bwMode="auto">
          <a:xfrm>
            <a:off x="6120680" y="3311525"/>
            <a:ext cx="1152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0.73</a:t>
            </a:r>
          </a:p>
        </p:txBody>
      </p:sp>
      <p:sp>
        <p:nvSpPr>
          <p:cNvPr id="6593" name="Text Box 449"/>
          <p:cNvSpPr txBox="1">
            <a:spLocks noChangeArrowheads="1"/>
          </p:cNvSpPr>
          <p:nvPr/>
        </p:nvSpPr>
        <p:spPr bwMode="auto">
          <a:xfrm>
            <a:off x="9048873" y="3954463"/>
            <a:ext cx="1536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</a:rPr>
              <a:t>-</a:t>
            </a:r>
            <a:r>
              <a:rPr lang="en-US" altLang="zh-CN" sz="2800" b="1">
                <a:solidFill>
                  <a:srgbClr val="FF0000"/>
                </a:solidFill>
              </a:rPr>
              <a:t>0.07</a:t>
            </a:r>
          </a:p>
        </p:txBody>
      </p:sp>
      <p:sp>
        <p:nvSpPr>
          <p:cNvPr id="6594" name="Text Box 450"/>
          <p:cNvSpPr txBox="1">
            <a:spLocks noChangeArrowheads="1"/>
          </p:cNvSpPr>
          <p:nvPr/>
        </p:nvSpPr>
        <p:spPr bwMode="auto">
          <a:xfrm>
            <a:off x="3384376" y="4668838"/>
            <a:ext cx="1152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4.01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7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5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5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5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81" grpId="0" autoUpdateAnimBg="0"/>
      <p:bldP spid="6591" grpId="0" autoUpdateAnimBg="0"/>
      <p:bldP spid="6592" grpId="0" autoUpdateAnimBg="0"/>
      <p:bldP spid="6593" grpId="0" autoUpdateAnimBg="0"/>
      <p:bldP spid="6594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1296541" y="2019683"/>
            <a:ext cx="5473700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5E00"/>
                </a:solidFill>
                <a:latin typeface="宋体" pitchFamily="2" charset="-122"/>
              </a:rPr>
              <a:t>地球上六十多亿人口是不是均匀地分布在</a:t>
            </a:r>
            <a:r>
              <a:rPr lang="en-US" altLang="zh-CN" sz="3200" b="1">
                <a:solidFill>
                  <a:srgbClr val="005E00"/>
                </a:solidFill>
                <a:latin typeface="宋体" pitchFamily="2" charset="-122"/>
              </a:rPr>
              <a:t>1.49</a:t>
            </a:r>
            <a:r>
              <a:rPr lang="zh-CN" altLang="en-US" sz="3200" b="1">
                <a:solidFill>
                  <a:srgbClr val="005E00"/>
                </a:solidFill>
                <a:latin typeface="宋体" pitchFamily="2" charset="-122"/>
              </a:rPr>
              <a:t>亿平方千米的陆地上呢？</a:t>
            </a:r>
          </a:p>
        </p:txBody>
      </p:sp>
      <p:pic>
        <p:nvPicPr>
          <p:cNvPr id="22538" name="Picture 10" descr="BD06675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9229" y="1964406"/>
            <a:ext cx="2881313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080517" y="1222053"/>
            <a:ext cx="8710612" cy="3242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2800" b="1"/>
              <a:t>       </a:t>
            </a:r>
            <a:r>
              <a:rPr lang="zh-CN" sz="2800" b="1"/>
              <a:t>人口问题包含两方面内容，一方面是人口数量过多，人口增长过快；另一方面是人口数量过少，人口处于负增长。</a:t>
            </a:r>
            <a:br>
              <a:rPr lang="zh-CN" sz="2800" b="1"/>
            </a:br>
            <a:r>
              <a:rPr lang="zh-CN" sz="2800" b="1"/>
              <a:t>        </a:t>
            </a:r>
            <a:br>
              <a:rPr lang="zh-CN" sz="2800" b="1"/>
            </a:br>
            <a:r>
              <a:rPr lang="zh-CN" sz="2800" b="1"/>
              <a:t>       人口过多或过少带来的种种问题就是人口问题。</a:t>
            </a:r>
          </a:p>
        </p:txBody>
      </p:sp>
    </p:spTree>
  </p:cSld>
  <p:clrMapOvr>
    <a:masterClrMapping/>
  </p:clrMapOvr>
  <p:transition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679450" y="449263"/>
            <a:ext cx="1265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00B0F0"/>
                </a:solidFill>
                <a:ea typeface="黑体" pitchFamily="49" charset="-122"/>
              </a:rPr>
              <a:t>思考</a:t>
            </a:r>
            <a:r>
              <a:rPr lang="zh-CN" sz="2800">
                <a:solidFill>
                  <a:srgbClr val="00B0F0"/>
                </a:solidFill>
              </a:rPr>
              <a:t>：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769938" y="1062038"/>
            <a:ext cx="36861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00B0F0"/>
                </a:solidFill>
              </a:rPr>
              <a:t>1.</a:t>
            </a:r>
            <a:r>
              <a:rPr lang="zh-CN" sz="2800">
                <a:solidFill>
                  <a:srgbClr val="00B0F0"/>
                </a:solidFill>
              </a:rPr>
              <a:t>人类在地球上的生存</a:t>
            </a:r>
          </a:p>
          <a:p>
            <a:pPr eaLnBrk="1" hangingPunct="1"/>
            <a:r>
              <a:rPr lang="zh-CN" sz="2800">
                <a:solidFill>
                  <a:srgbClr val="00B0F0"/>
                </a:solidFill>
              </a:rPr>
              <a:t>空间是不是无限的？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5946402" y="4056063"/>
            <a:ext cx="377507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2800">
                <a:solidFill>
                  <a:srgbClr val="00B0F0"/>
                </a:solidFill>
              </a:rPr>
              <a:t>2.</a:t>
            </a:r>
            <a:r>
              <a:rPr lang="zh-CN" sz="2800">
                <a:solidFill>
                  <a:srgbClr val="00B0F0"/>
                </a:solidFill>
              </a:rPr>
              <a:t>世界人口的急剧增长</a:t>
            </a:r>
          </a:p>
          <a:p>
            <a:pPr eaLnBrk="1" hangingPunct="1">
              <a:lnSpc>
                <a:spcPct val="125000"/>
              </a:lnSpc>
            </a:pPr>
            <a:r>
              <a:rPr lang="zh-CN" sz="2800">
                <a:solidFill>
                  <a:srgbClr val="00B0F0"/>
                </a:solidFill>
              </a:rPr>
              <a:t>会对地球上的资源带来</a:t>
            </a:r>
          </a:p>
          <a:p>
            <a:pPr eaLnBrk="1" hangingPunct="1">
              <a:lnSpc>
                <a:spcPct val="125000"/>
              </a:lnSpc>
            </a:pPr>
            <a:r>
              <a:rPr lang="zh-CN" sz="2800">
                <a:solidFill>
                  <a:srgbClr val="00B0F0"/>
                </a:solidFill>
              </a:rPr>
              <a:t>哪些影响？</a:t>
            </a:r>
          </a:p>
        </p:txBody>
      </p:sp>
      <p:pic>
        <p:nvPicPr>
          <p:cNvPr id="6149" name="Picture 5" descr="fdan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0879" y="463054"/>
            <a:ext cx="4477800" cy="2732862"/>
          </a:xfrm>
          <a:prstGeom prst="rect">
            <a:avLst/>
          </a:prstGeom>
          <a:noFill/>
          <a:ln w="38100">
            <a:solidFill>
              <a:srgbClr val="66FF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8785373" y="3312095"/>
            <a:ext cx="1862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800">
                <a:solidFill>
                  <a:srgbClr val="00B0F0"/>
                </a:solidFill>
              </a:rPr>
              <a:t>1999-10-12</a:t>
            </a:r>
          </a:p>
        </p:txBody>
      </p:sp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632" y="2736031"/>
            <a:ext cx="4648357" cy="329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799802" y="4988174"/>
            <a:ext cx="11522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200"/>
              <a:t>       </a:t>
            </a:r>
            <a:r>
              <a:rPr lang="zh-CN" altLang="en-US" sz="3200" b="1"/>
              <a:t>人口密度 </a:t>
            </a:r>
            <a:r>
              <a:rPr lang="en-US" altLang="zh-CN" sz="3200" b="1"/>
              <a:t>= </a:t>
            </a:r>
            <a:endParaRPr lang="en-US" altLang="zh-CN" sz="2000"/>
          </a:p>
        </p:txBody>
      </p:sp>
      <p:graphicFrame>
        <p:nvGraphicFramePr>
          <p:cNvPr id="1024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6729892"/>
              </p:ext>
            </p:extLst>
          </p:nvPr>
        </p:nvGraphicFramePr>
        <p:xfrm>
          <a:off x="4582374" y="4695148"/>
          <a:ext cx="4419023" cy="1137227"/>
        </p:xfrm>
        <a:graphic>
          <a:graphicData uri="http://schemas.openxmlformats.org/presentationml/2006/ole">
            <p:oleObj spid="_x0000_s1031" name="Equation" r:id="rId3" imgW="1054100" imgH="368300" progId="Equation.3">
              <p:embed/>
            </p:oleObj>
          </a:graphicData>
        </a:graphic>
      </p:graphicFrame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1294655" y="1028155"/>
            <a:ext cx="7778750" cy="3311525"/>
          </a:xfrm>
          <a:prstGeom prst="wedgeEllipseCallout">
            <a:avLst>
              <a:gd name="adj1" fmla="val 30580"/>
              <a:gd name="adj2" fmla="val 54764"/>
            </a:avLst>
          </a:prstGeom>
          <a:gradFill rotWithShape="0">
            <a:gsLst>
              <a:gs pos="0">
                <a:srgbClr val="2E18D0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2376263" y="1978775"/>
            <a:ext cx="57610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世界上有的地方人口稠密，有的地方人口稀疏，人口疏密的程度可以用人口密度来表示！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20477" y="360919"/>
            <a:ext cx="38924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993300"/>
                </a:solidFill>
              </a:rPr>
              <a:t>一、世界人口的分布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utoUpdateAnimBg="0"/>
      <p:bldP spid="10251" grpId="0" animBg="1" autoUpdateAnimBg="0"/>
      <p:bldP spid="10252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852449" y="1851031"/>
            <a:ext cx="8782241" cy="65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FF00FF"/>
                </a:solidFill>
                <a:latin typeface="宋体" pitchFamily="2" charset="-122"/>
              </a:rPr>
              <a:t>人口急剧增长，人类在地球上的生存空间面临挑战</a:t>
            </a:r>
            <a:r>
              <a:rPr lang="zh-CN" altLang="zh-CN" sz="2800" b="1">
                <a:solidFill>
                  <a:srgbClr val="FF00FF"/>
                </a:solidFill>
                <a:latin typeface="宋体" pitchFamily="2" charset="-122"/>
              </a:rPr>
              <a:t>.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852449" y="2863204"/>
            <a:ext cx="987714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2800" b="1" smtClean="0">
                <a:solidFill>
                  <a:srgbClr val="FF00FF"/>
                </a:solidFill>
                <a:latin typeface="宋体" pitchFamily="2" charset="-122"/>
              </a:rPr>
              <a:t>地球</a:t>
            </a:r>
            <a:r>
              <a:rPr lang="zh-CN" sz="2800" b="1">
                <a:solidFill>
                  <a:srgbClr val="FF00FF"/>
                </a:solidFill>
                <a:latin typeface="宋体" pitchFamily="2" charset="-122"/>
              </a:rPr>
              <a:t>上的资源是有限的，人类无节制地利用资源会造成资源的枯竭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utoUpdateAnimBg="0"/>
      <p:bldP spid="8196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3106290" y="973534"/>
            <a:ext cx="740727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sz="2800" b="1">
                <a:solidFill>
                  <a:srgbClr val="FF99FF"/>
                </a:solidFill>
              </a:rPr>
              <a:t>为了供养越来越多的人口，人类会采取些什么措施呢？这些措施对生存环境带会带来影响吗？</a:t>
            </a:r>
          </a:p>
        </p:txBody>
      </p:sp>
      <p:sp>
        <p:nvSpPr>
          <p:cNvPr id="9219" name="Oval 3"/>
          <p:cNvSpPr>
            <a:spLocks noChangeArrowheads="1"/>
          </p:cNvSpPr>
          <p:nvPr/>
        </p:nvSpPr>
        <p:spPr bwMode="auto">
          <a:xfrm>
            <a:off x="540172" y="863823"/>
            <a:ext cx="2268537" cy="13858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sz="2800" b="1"/>
              <a:t>思考</a:t>
            </a:r>
          </a:p>
        </p:txBody>
      </p:sp>
      <p:sp>
        <p:nvSpPr>
          <p:cNvPr id="40964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604294" y="5097362"/>
            <a:ext cx="2813050" cy="735013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zh-CN" sz="2800" b="1"/>
              <a:t>开采矿产</a:t>
            </a:r>
          </a:p>
        </p:txBody>
      </p:sp>
      <p:grpSp>
        <p:nvGrpSpPr>
          <p:cNvPr id="40965" name="Group 5"/>
          <p:cNvGrpSpPr>
            <a:grpSpLocks/>
          </p:cNvGrpSpPr>
          <p:nvPr/>
        </p:nvGrpSpPr>
        <p:grpSpPr bwMode="auto">
          <a:xfrm>
            <a:off x="3240757" y="2880047"/>
            <a:ext cx="3176587" cy="735013"/>
            <a:chOff x="0" y="0"/>
            <a:chExt cx="1588" cy="490"/>
          </a:xfrm>
        </p:grpSpPr>
        <p:sp>
          <p:nvSpPr>
            <p:cNvPr id="40970" name="AutoShape 6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182" y="0"/>
              <a:ext cx="1406" cy="490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zh-CN" sz="2800" b="1"/>
                <a:t>砍伐森林</a:t>
              </a:r>
            </a:p>
          </p:txBody>
        </p:sp>
        <p:sp>
          <p:nvSpPr>
            <p:cNvPr id="40971" name="AutoShape 7"/>
            <p:cNvSpPr>
              <a:spLocks noChangeArrowheads="1"/>
            </p:cNvSpPr>
            <p:nvPr/>
          </p:nvSpPr>
          <p:spPr bwMode="auto">
            <a:xfrm>
              <a:off x="0" y="229"/>
              <a:ext cx="169" cy="13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800" b="1"/>
            </a:p>
          </p:txBody>
        </p:sp>
      </p:grpSp>
      <p:grpSp>
        <p:nvGrpSpPr>
          <p:cNvPr id="40966" name="Group 8"/>
          <p:cNvGrpSpPr>
            <a:grpSpLocks/>
          </p:cNvGrpSpPr>
          <p:nvPr/>
        </p:nvGrpSpPr>
        <p:grpSpPr bwMode="auto">
          <a:xfrm>
            <a:off x="3240757" y="4030985"/>
            <a:ext cx="3176587" cy="735012"/>
            <a:chOff x="0" y="0"/>
            <a:chExt cx="1588" cy="490"/>
          </a:xfrm>
        </p:grpSpPr>
        <p:sp>
          <p:nvSpPr>
            <p:cNvPr id="40968" name="AutoShape 9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182" y="0"/>
              <a:ext cx="1406" cy="490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zh-CN" sz="2800" b="1"/>
                <a:t>开垦草原</a:t>
              </a:r>
            </a:p>
          </p:txBody>
        </p:sp>
        <p:sp>
          <p:nvSpPr>
            <p:cNvPr id="40969" name="AutoShape 10"/>
            <p:cNvSpPr>
              <a:spLocks noChangeArrowheads="1"/>
            </p:cNvSpPr>
            <p:nvPr/>
          </p:nvSpPr>
          <p:spPr bwMode="auto">
            <a:xfrm>
              <a:off x="0" y="202"/>
              <a:ext cx="169" cy="13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800" b="1"/>
            </a:p>
          </p:txBody>
        </p:sp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35759109"/>
              </p:ext>
            </p:extLst>
          </p:nvPr>
        </p:nvGraphicFramePr>
        <p:xfrm>
          <a:off x="576263" y="1661554"/>
          <a:ext cx="10369547" cy="3783096"/>
        </p:xfrm>
        <a:graphic>
          <a:graphicData uri="http://schemas.openxmlformats.org/drawingml/2006/table">
            <a:tbl>
              <a:tblPr/>
              <a:tblGrid>
                <a:gridCol w="1480221"/>
                <a:gridCol w="1482222"/>
                <a:gridCol w="1482220"/>
                <a:gridCol w="1480221"/>
                <a:gridCol w="1482222"/>
                <a:gridCol w="1482220"/>
                <a:gridCol w="1480221"/>
              </a:tblGrid>
              <a:tr h="6974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问题</a:t>
                      </a:r>
                    </a:p>
                  </a:txBody>
                  <a:tcPr marL="115217" marR="115217" marT="43203" marB="432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噪声污染</a:t>
                      </a:r>
                    </a:p>
                  </a:txBody>
                  <a:tcPr marL="115217" marR="115217" marT="43203" marB="432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供水不足</a:t>
                      </a:r>
                    </a:p>
                  </a:txBody>
                  <a:tcPr marL="115217" marR="115217" marT="43203" marB="432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犯罪增加</a:t>
                      </a:r>
                    </a:p>
                  </a:txBody>
                  <a:tcPr marL="115217" marR="115217" marT="43203" marB="432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交通拥挤</a:t>
                      </a:r>
                    </a:p>
                  </a:txBody>
                  <a:tcPr marL="115217" marR="115217" marT="43203" marB="432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工业污染</a:t>
                      </a:r>
                    </a:p>
                  </a:txBody>
                  <a:tcPr marL="115217" marR="115217" marT="43203" marB="432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住房紧张</a:t>
                      </a:r>
                    </a:p>
                  </a:txBody>
                  <a:tcPr marL="115217" marR="115217" marT="43203" marB="432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11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建议</a:t>
                      </a:r>
                    </a:p>
                  </a:txBody>
                  <a:tcPr marL="115217" marR="115217" marT="43203" marB="432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合理布局交通线修建隔音墙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禁鸣喇叭等</a:t>
                      </a:r>
                    </a:p>
                  </a:txBody>
                  <a:tcPr marL="115217" marR="115217" marT="43203" marB="432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植树造林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涵养水土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节约用水</a:t>
                      </a:r>
                    </a:p>
                  </a:txBody>
                  <a:tcPr marL="115217" marR="115217" marT="43203" marB="432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对公民进行法制教育健全法制</a:t>
                      </a:r>
                    </a:p>
                  </a:txBody>
                  <a:tcPr marL="115217" marR="115217" marT="43203" marB="432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拓宽道路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修建立交桥、地铁</a:t>
                      </a:r>
                    </a:p>
                  </a:txBody>
                  <a:tcPr marL="115217" marR="115217" marT="43203" marB="432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合理布局工业，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防治工业污染</a:t>
                      </a:r>
                    </a:p>
                  </a:txBody>
                  <a:tcPr marL="115217" marR="115217" marT="43203" marB="432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控制大城市规模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合理发展中等城市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积极建设小城镇</a:t>
                      </a:r>
                    </a:p>
                  </a:txBody>
                  <a:tcPr marL="115217" marR="115217" marT="43203" marB="432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156" name="Text Box 32"/>
          <p:cNvSpPr txBox="1">
            <a:spLocks noChangeArrowheads="1"/>
          </p:cNvSpPr>
          <p:nvPr/>
        </p:nvSpPr>
        <p:spPr bwMode="auto">
          <a:xfrm>
            <a:off x="1080517" y="774836"/>
            <a:ext cx="8876034" cy="576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sz="2800" b="1" smtClean="0">
                <a:solidFill>
                  <a:srgbClr val="FF3300"/>
                </a:solidFill>
              </a:rPr>
              <a:t>人口</a:t>
            </a:r>
            <a:r>
              <a:rPr lang="zh-CN" sz="2800" b="1">
                <a:solidFill>
                  <a:srgbClr val="FF3300"/>
                </a:solidFill>
              </a:rPr>
              <a:t>的急剧增长</a:t>
            </a:r>
            <a:r>
              <a:rPr lang="zh-CN" altLang="zh-CN" sz="2800" b="1">
                <a:solidFill>
                  <a:srgbClr val="FF3300"/>
                </a:solidFill>
              </a:rPr>
              <a:t>,</a:t>
            </a:r>
            <a:r>
              <a:rPr lang="zh-CN" sz="2800" b="1">
                <a:solidFill>
                  <a:srgbClr val="FF3300"/>
                </a:solidFill>
              </a:rPr>
              <a:t>给人类的社会经济带来</a:t>
            </a:r>
            <a:r>
              <a:rPr lang="zh-CN" sz="2800" b="1" smtClean="0">
                <a:solidFill>
                  <a:srgbClr val="FF3300"/>
                </a:solidFill>
              </a:rPr>
              <a:t>了一系列</a:t>
            </a:r>
            <a:r>
              <a:rPr lang="zh-CN" sz="2800" b="1">
                <a:solidFill>
                  <a:srgbClr val="FF3300"/>
                </a:solidFill>
              </a:rPr>
              <a:t>的问题。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720477" y="1943943"/>
            <a:ext cx="10094912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2800">
                <a:solidFill>
                  <a:srgbClr val="00FF00"/>
                </a:solidFill>
              </a:rPr>
              <a:t>	</a:t>
            </a:r>
            <a:r>
              <a:rPr lang="zh-CN" sz="2800" b="1">
                <a:solidFill>
                  <a:srgbClr val="FF3300"/>
                </a:solidFill>
              </a:rPr>
              <a:t>亚洲、非洲和拉丁美洲的一些国家，人口增长过多过快，给社会经济发展造成很大压力，使居民的就业、居住、教育、医疗等问题难以解决，还有一部分国家则长期处于贫困状态。</a:t>
            </a:r>
          </a:p>
        </p:txBody>
      </p:sp>
    </p:spTree>
  </p:cSld>
  <p:clrMapOvr>
    <a:masterClrMapping/>
  </p:clrMapOvr>
  <p:transition>
    <p:split orient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871014" y="791815"/>
            <a:ext cx="10434639" cy="1303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2800"/>
              <a:t>    </a:t>
            </a:r>
            <a:r>
              <a:rPr lang="zh-CN" sz="2800"/>
              <a:t>思考：一个国家人口过多会给资源和环境带来一系列的问题，那么是不是人口越少越好呢？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491171" y="2482131"/>
            <a:ext cx="3624690" cy="2947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2800" b="1">
                <a:solidFill>
                  <a:srgbClr val="00FF00"/>
                </a:solidFill>
              </a:rPr>
              <a:t>在欧洲的一些国家，比如意大利、德国和瑞典，近些年来人口一直处于负增长状态。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874750" y="2482131"/>
            <a:ext cx="4350783" cy="2947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2800" b="1">
                <a:solidFill>
                  <a:srgbClr val="FF3300"/>
                </a:solidFill>
              </a:rPr>
              <a:t>人口负增长的国家，同样存在人口问题，例如劳动力短缺、人口老龄化、兵源不足等。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utoUpdateAnimBg="0"/>
      <p:bldP spid="18435" grpId="0" bldLvl="0" autoUpdateAnimBg="0"/>
      <p:bldP spid="18436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1440557" y="1498535"/>
            <a:ext cx="855662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2800" smtClean="0">
                <a:solidFill>
                  <a:srgbClr val="FF3300"/>
                </a:solidFill>
              </a:rPr>
              <a:t>小结</a:t>
            </a:r>
            <a:endParaRPr lang="zh-CN" altLang="zh-CN" sz="2800"/>
          </a:p>
          <a:p>
            <a:pPr eaLnBrk="1" hangingPunct="1">
              <a:lnSpc>
                <a:spcPct val="150000"/>
              </a:lnSpc>
            </a:pPr>
            <a:r>
              <a:rPr lang="zh-CN" sz="2800"/>
              <a:t>人口问题包括两方面的含义</a:t>
            </a:r>
            <a:r>
              <a:rPr lang="zh-CN" sz="2800" smtClean="0"/>
              <a:t>：</a:t>
            </a:r>
            <a:endParaRPr lang="zh-CN" altLang="zh-CN" sz="2800"/>
          </a:p>
          <a:p>
            <a:pPr eaLnBrk="1" hangingPunct="1">
              <a:lnSpc>
                <a:spcPct val="150000"/>
              </a:lnSpc>
            </a:pPr>
            <a:r>
              <a:rPr lang="zh-CN" sz="2800"/>
              <a:t>过快</a:t>
            </a:r>
            <a:r>
              <a:rPr lang="zh-CN" altLang="zh-CN" sz="2800"/>
              <a:t>————</a:t>
            </a:r>
            <a:r>
              <a:rPr lang="zh-CN" sz="2800"/>
              <a:t>全球性问题；</a:t>
            </a:r>
          </a:p>
          <a:p>
            <a:pPr eaLnBrk="1" hangingPunct="1">
              <a:lnSpc>
                <a:spcPct val="150000"/>
              </a:lnSpc>
            </a:pPr>
            <a:r>
              <a:rPr lang="zh-CN" sz="2800"/>
              <a:t>过慢</a:t>
            </a:r>
            <a:r>
              <a:rPr lang="zh-CN" altLang="zh-CN" sz="2800"/>
              <a:t>————</a:t>
            </a:r>
            <a:r>
              <a:rPr lang="zh-CN" sz="2800"/>
              <a:t>部分国家的经济发展受到限制。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07" name="Group 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63038017"/>
              </p:ext>
            </p:extLst>
          </p:nvPr>
        </p:nvGraphicFramePr>
        <p:xfrm>
          <a:off x="277366" y="1284138"/>
          <a:ext cx="10884271" cy="3540125"/>
        </p:xfrm>
        <a:graphic>
          <a:graphicData uri="http://schemas.openxmlformats.org/drawingml/2006/table">
            <a:tbl>
              <a:tblPr/>
              <a:tblGrid>
                <a:gridCol w="1452284"/>
                <a:gridCol w="2358460"/>
                <a:gridCol w="2994586"/>
                <a:gridCol w="4078941"/>
              </a:tblGrid>
              <a:tr h="1850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地区</a:t>
                      </a:r>
                    </a:p>
                  </a:txBody>
                  <a:tcPr marL="115223" marR="115223" marT="43220" marB="43220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面积</a:t>
                      </a:r>
                      <a:r>
                        <a:rPr kumimoji="1" lang="en-US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</a:t>
                      </a:r>
                      <a:r>
                        <a:rPr kumimoji="1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千米</a:t>
                      </a:r>
                      <a:r>
                        <a:rPr kumimoji="1" lang="en-US" altLang="zh-CN" sz="3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</a:t>
                      </a:r>
                    </a:p>
                  </a:txBody>
                  <a:tcPr marL="115223" marR="115223" marT="43220" marB="43220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人口数</a:t>
                      </a:r>
                      <a:r>
                        <a:rPr kumimoji="1" lang="en-US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</a:t>
                      </a:r>
                      <a:r>
                        <a:rPr kumimoji="1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人</a:t>
                      </a:r>
                    </a:p>
                  </a:txBody>
                  <a:tcPr marL="115223" marR="115223" marT="43220" marB="43220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人口密度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（每平方千米人口数）</a:t>
                      </a:r>
                    </a:p>
                  </a:txBody>
                  <a:tcPr marL="0" marR="0" marT="43220" marB="43220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1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A</a:t>
                      </a:r>
                      <a:r>
                        <a:rPr kumimoji="1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地</a:t>
                      </a:r>
                    </a:p>
                  </a:txBody>
                  <a:tcPr marL="115223" marR="115223" marT="43220" marB="43220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23" marR="115223" marT="43220" marB="43220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23" marR="115223" marT="43220" marB="43220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23" marR="115223" marT="43220" marB="43220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8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B</a:t>
                      </a:r>
                      <a:r>
                        <a:rPr kumimoji="1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地</a:t>
                      </a:r>
                    </a:p>
                  </a:txBody>
                  <a:tcPr marL="115223" marR="115223" marT="43220" marB="43220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23" marR="115223" marT="43220" marB="43220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23" marR="115223" marT="43220" marB="43220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23" marR="115223" marT="43220" marB="43220" anchor="ctr" anchorCtr="1"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62" name="Text Box 46"/>
          <p:cNvSpPr txBox="1">
            <a:spLocks noChangeArrowheads="1"/>
          </p:cNvSpPr>
          <p:nvPr/>
        </p:nvSpPr>
        <p:spPr bwMode="auto">
          <a:xfrm>
            <a:off x="4544566" y="4143226"/>
            <a:ext cx="18240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>
                <a:solidFill>
                  <a:srgbClr val="FF0000"/>
                </a:solidFill>
              </a:rPr>
              <a:t>1600000</a:t>
            </a:r>
          </a:p>
        </p:txBody>
      </p:sp>
      <p:sp>
        <p:nvSpPr>
          <p:cNvPr id="9267" name="Text Box 51"/>
          <p:cNvSpPr txBox="1">
            <a:spLocks noChangeArrowheads="1"/>
          </p:cNvSpPr>
          <p:nvPr/>
        </p:nvSpPr>
        <p:spPr bwMode="auto">
          <a:xfrm>
            <a:off x="4561830" y="3314551"/>
            <a:ext cx="191928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>
                <a:solidFill>
                  <a:srgbClr val="FF0000"/>
                </a:solidFill>
              </a:rPr>
              <a:t>1000000</a:t>
            </a:r>
          </a:p>
        </p:txBody>
      </p:sp>
      <p:sp>
        <p:nvSpPr>
          <p:cNvPr id="9268" name="Text Box 52"/>
          <p:cNvSpPr txBox="1">
            <a:spLocks noChangeArrowheads="1"/>
          </p:cNvSpPr>
          <p:nvPr/>
        </p:nvSpPr>
        <p:spPr bwMode="auto">
          <a:xfrm>
            <a:off x="9194354" y="3351063"/>
            <a:ext cx="8636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>
                <a:solidFill>
                  <a:srgbClr val="FF0000"/>
                </a:solidFill>
              </a:rPr>
              <a:t>80</a:t>
            </a:r>
          </a:p>
        </p:txBody>
      </p:sp>
      <p:sp>
        <p:nvSpPr>
          <p:cNvPr id="9269" name="Text Box 53"/>
          <p:cNvSpPr txBox="1">
            <a:spLocks noChangeArrowheads="1"/>
          </p:cNvSpPr>
          <p:nvPr/>
        </p:nvSpPr>
        <p:spPr bwMode="auto">
          <a:xfrm>
            <a:off x="9121329" y="4143226"/>
            <a:ext cx="10572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>
                <a:solidFill>
                  <a:srgbClr val="FF0000"/>
                </a:solidFill>
              </a:rPr>
              <a:t>160</a:t>
            </a:r>
          </a:p>
        </p:txBody>
      </p:sp>
      <p:sp>
        <p:nvSpPr>
          <p:cNvPr id="9270" name="Text Box 54"/>
          <p:cNvSpPr txBox="1">
            <a:spLocks noChangeArrowheads="1"/>
          </p:cNvSpPr>
          <p:nvPr/>
        </p:nvSpPr>
        <p:spPr bwMode="auto">
          <a:xfrm>
            <a:off x="2088629" y="4178151"/>
            <a:ext cx="18240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>
                <a:solidFill>
                  <a:srgbClr val="FF0000"/>
                </a:solidFill>
              </a:rPr>
              <a:t>10000</a:t>
            </a:r>
          </a:p>
        </p:txBody>
      </p:sp>
      <p:sp>
        <p:nvSpPr>
          <p:cNvPr id="9271" name="Text Box 55"/>
          <p:cNvSpPr txBox="1">
            <a:spLocks noChangeArrowheads="1"/>
          </p:cNvSpPr>
          <p:nvPr/>
        </p:nvSpPr>
        <p:spPr bwMode="auto">
          <a:xfrm>
            <a:off x="2095054" y="3351063"/>
            <a:ext cx="18240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>
                <a:solidFill>
                  <a:srgbClr val="FF0000"/>
                </a:solidFill>
              </a:rPr>
              <a:t>12500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9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2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2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62" grpId="0" autoUpdateAnimBg="0"/>
      <p:bldP spid="9267" grpId="0" autoUpdateAnimBg="0"/>
      <p:bldP spid="9268" grpId="0" autoUpdateAnimBg="0"/>
      <p:bldP spid="9269" grpId="0" autoUpdateAnimBg="0"/>
      <p:bldP spid="9270" grpId="0" autoUpdateAnimBg="0"/>
      <p:bldP spid="927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123"/>
          <p:cNvPicPr>
            <a:picLocks noChangeAspect="1" noChangeArrowheads="1"/>
          </p:cNvPicPr>
          <p:nvPr/>
        </p:nvPicPr>
        <p:blipFill>
          <a:blip r:embed="rId2" cstate="print">
            <a:lum bright="-24000" contras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461" y="71735"/>
            <a:ext cx="10301432" cy="5791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1512565" y="988020"/>
            <a:ext cx="3430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93300"/>
                </a:solidFill>
              </a:rPr>
              <a:t>一、世界人口的分布</a:t>
            </a:r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1292225" y="2557463"/>
            <a:ext cx="184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2800" b="1"/>
          </a:p>
        </p:txBody>
      </p:sp>
      <p:graphicFrame>
        <p:nvGraphicFramePr>
          <p:cNvPr id="4609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36483493"/>
              </p:ext>
            </p:extLst>
          </p:nvPr>
        </p:nvGraphicFramePr>
        <p:xfrm>
          <a:off x="4206996" y="2141954"/>
          <a:ext cx="4650385" cy="1196290"/>
        </p:xfrm>
        <a:graphic>
          <a:graphicData uri="http://schemas.openxmlformats.org/presentationml/2006/ole">
            <p:oleObj spid="_x0000_s2058" name="Equation" r:id="rId3" imgW="1054100" imgH="368300" progId="Equation.3">
              <p:embed/>
            </p:oleObj>
          </a:graphicData>
        </a:graphic>
      </p:graphicFrame>
      <p:sp>
        <p:nvSpPr>
          <p:cNvPr id="2053" name="Rectangle 11"/>
          <p:cNvSpPr>
            <a:spLocks noChangeArrowheads="1"/>
          </p:cNvSpPr>
          <p:nvPr/>
        </p:nvSpPr>
        <p:spPr bwMode="auto">
          <a:xfrm>
            <a:off x="2042589" y="2428155"/>
            <a:ext cx="2101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hlink"/>
                </a:solidFill>
              </a:rPr>
              <a:t> </a:t>
            </a:r>
            <a:r>
              <a:rPr lang="zh-CN" altLang="en-US" sz="2800" b="1">
                <a:solidFill>
                  <a:schemeClr val="hlink"/>
                </a:solidFill>
              </a:rPr>
              <a:t>人口密度 </a:t>
            </a:r>
            <a:r>
              <a:rPr lang="en-US" altLang="zh-CN" sz="2800" b="1">
                <a:solidFill>
                  <a:schemeClr val="hlink"/>
                </a:solidFill>
              </a:rPr>
              <a:t>=</a:t>
            </a:r>
            <a:r>
              <a:rPr lang="en-US" altLang="zh-CN" sz="2800" b="1"/>
              <a:t> </a:t>
            </a:r>
          </a:p>
        </p:txBody>
      </p:sp>
      <p:sp>
        <p:nvSpPr>
          <p:cNvPr id="2054" name="Text Box 12"/>
          <p:cNvSpPr txBox="1">
            <a:spLocks noChangeArrowheads="1"/>
          </p:cNvSpPr>
          <p:nvPr/>
        </p:nvSpPr>
        <p:spPr bwMode="auto">
          <a:xfrm>
            <a:off x="2042589" y="3509366"/>
            <a:ext cx="2709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人口分布稠密区</a:t>
            </a:r>
          </a:p>
        </p:txBody>
      </p:sp>
      <p:sp>
        <p:nvSpPr>
          <p:cNvPr id="2055" name="Text Box 13"/>
          <p:cNvSpPr txBox="1">
            <a:spLocks noChangeArrowheads="1"/>
          </p:cNvSpPr>
          <p:nvPr/>
        </p:nvSpPr>
        <p:spPr bwMode="auto">
          <a:xfrm>
            <a:off x="2042589" y="4445991"/>
            <a:ext cx="27098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人口分布稀疏区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656581" y="1173151"/>
            <a:ext cx="9794875" cy="554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2800" b="1" smtClean="0">
                <a:solidFill>
                  <a:srgbClr val="00B0F0"/>
                </a:solidFill>
              </a:rPr>
              <a:t>人口稠密区</a:t>
            </a:r>
          </a:p>
        </p:txBody>
      </p:sp>
      <p:sp>
        <p:nvSpPr>
          <p:cNvPr id="47112" name="Rectangle 8"/>
          <p:cNvSpPr>
            <a:spLocks noGrp="1" noChangeArrowheads="1"/>
          </p:cNvSpPr>
          <p:nvPr>
            <p:ph idx="4294967295"/>
          </p:nvPr>
        </p:nvSpPr>
        <p:spPr bwMode="auto">
          <a:xfrm>
            <a:off x="3807650" y="2024707"/>
            <a:ext cx="202539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800" smtClean="0">
                <a:solidFill>
                  <a:srgbClr val="FF0000"/>
                </a:solidFill>
              </a:rPr>
              <a:t>亚洲东部</a:t>
            </a: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4189413" y="3730029"/>
            <a:ext cx="9064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欧洲</a:t>
            </a: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4117975" y="4444404"/>
            <a:ext cx="2349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北美洲的东部</a:t>
            </a: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4046538" y="2872779"/>
            <a:ext cx="162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亚洲南部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utoUpdateAnimBg="0"/>
      <p:bldP spid="47112" grpId="0" build="p" autoUpdateAnimBg="0"/>
      <p:bldP spid="47109" grpId="0" autoUpdateAnimBg="0"/>
      <p:bldP spid="47110" grpId="0" autoUpdateAnimBg="0"/>
      <p:bldP spid="4711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2959867" y="2592015"/>
            <a:ext cx="57534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b="1"/>
              <a:t>二、世界人口的增长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43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5188022"/>
              </p:ext>
            </p:extLst>
          </p:nvPr>
        </p:nvGraphicFramePr>
        <p:xfrm>
          <a:off x="72405" y="270"/>
          <a:ext cx="11377264" cy="6480177"/>
        </p:xfrm>
        <a:graphic>
          <a:graphicData uri="http://schemas.openxmlformats.org/drawingml/2006/table">
            <a:tbl>
              <a:tblPr/>
              <a:tblGrid>
                <a:gridCol w="4079460"/>
                <a:gridCol w="7297804"/>
              </a:tblGrid>
              <a:tr h="1455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人口</a:t>
                      </a:r>
                      <a:r>
                        <a:rPr kumimoji="1" lang="en-US" altLang="zh-CN" sz="3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</a:t>
                      </a:r>
                      <a:r>
                        <a:rPr kumimoji="1" lang="zh-CN" altLang="en-US" sz="3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亿</a:t>
                      </a:r>
                    </a:p>
                  </a:txBody>
                  <a:tcPr marL="115229" marR="115229" marT="43201" marB="43201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每增加</a:t>
                      </a:r>
                      <a:r>
                        <a:rPr kumimoji="1" lang="en-US" altLang="zh-CN" sz="3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</a:t>
                      </a:r>
                      <a:r>
                        <a:rPr kumimoji="1" lang="zh-CN" altLang="en-US" sz="3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亿所需的时间</a:t>
                      </a:r>
                      <a:r>
                        <a:rPr kumimoji="1" lang="en-US" altLang="zh-CN" sz="3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</a:t>
                      </a:r>
                      <a:r>
                        <a:rPr kumimoji="1" lang="zh-CN" altLang="en-US" sz="3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</a:p>
                  </a:txBody>
                  <a:tcPr marL="115229" marR="115229" marT="43201" marB="4320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3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10        20</a:t>
                      </a:r>
                    </a:p>
                  </a:txBody>
                  <a:tcPr marL="115229" marR="115229" marT="43201" marB="43201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29" marR="115229" marT="43201" marB="4320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6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20        30</a:t>
                      </a:r>
                    </a:p>
                  </a:txBody>
                  <a:tcPr marL="115229" marR="115229" marT="43201" marB="43201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29" marR="115229" marT="43201" marB="4320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6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30        40</a:t>
                      </a:r>
                    </a:p>
                  </a:txBody>
                  <a:tcPr marL="115229" marR="115229" marT="43201" marB="43201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4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29" marR="115229" marT="43201" marB="4320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20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40       50</a:t>
                      </a:r>
                    </a:p>
                  </a:txBody>
                  <a:tcPr marL="115229" marR="115229" marT="43201" marB="43201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4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29" marR="115229" marT="43201" marB="4320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6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50       60</a:t>
                      </a:r>
                    </a:p>
                  </a:txBody>
                  <a:tcPr marL="115229" marR="115229" marT="43201" marB="43201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15229" marR="115229" marT="43201" marB="4320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21" name="Line 29"/>
          <p:cNvSpPr>
            <a:spLocks noChangeShapeType="1"/>
          </p:cNvSpPr>
          <p:nvPr/>
        </p:nvSpPr>
        <p:spPr bwMode="auto">
          <a:xfrm>
            <a:off x="1780976" y="1937020"/>
            <a:ext cx="767773" cy="0"/>
          </a:xfrm>
          <a:prstGeom prst="line">
            <a:avLst/>
          </a:prstGeom>
          <a:noFill/>
          <a:ln w="10160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4" name="Line 42"/>
          <p:cNvSpPr>
            <a:spLocks noChangeShapeType="1"/>
          </p:cNvSpPr>
          <p:nvPr/>
        </p:nvSpPr>
        <p:spPr bwMode="auto">
          <a:xfrm>
            <a:off x="1773039" y="2953020"/>
            <a:ext cx="767773" cy="0"/>
          </a:xfrm>
          <a:prstGeom prst="line">
            <a:avLst/>
          </a:prstGeom>
          <a:noFill/>
          <a:ln w="10160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5" name="Line 43"/>
          <p:cNvSpPr>
            <a:spLocks noChangeShapeType="1"/>
          </p:cNvSpPr>
          <p:nvPr/>
        </p:nvSpPr>
        <p:spPr bwMode="auto">
          <a:xfrm>
            <a:off x="1798439" y="3961083"/>
            <a:ext cx="767773" cy="0"/>
          </a:xfrm>
          <a:prstGeom prst="line">
            <a:avLst/>
          </a:prstGeom>
          <a:noFill/>
          <a:ln w="10160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6" name="Line 44"/>
          <p:cNvSpPr>
            <a:spLocks noChangeShapeType="1"/>
          </p:cNvSpPr>
          <p:nvPr/>
        </p:nvSpPr>
        <p:spPr bwMode="auto">
          <a:xfrm>
            <a:off x="1755503" y="4942158"/>
            <a:ext cx="766330" cy="0"/>
          </a:xfrm>
          <a:prstGeom prst="line">
            <a:avLst/>
          </a:prstGeom>
          <a:noFill/>
          <a:ln w="10160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7" name="Line 45"/>
          <p:cNvSpPr>
            <a:spLocks noChangeShapeType="1"/>
          </p:cNvSpPr>
          <p:nvPr/>
        </p:nvSpPr>
        <p:spPr bwMode="auto">
          <a:xfrm>
            <a:off x="1728589" y="5977208"/>
            <a:ext cx="767773" cy="0"/>
          </a:xfrm>
          <a:prstGeom prst="line">
            <a:avLst/>
          </a:prstGeom>
          <a:noFill/>
          <a:ln w="10160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8" name="Text Box 46"/>
          <p:cNvSpPr txBox="1">
            <a:spLocks noChangeArrowheads="1"/>
          </p:cNvSpPr>
          <p:nvPr/>
        </p:nvSpPr>
        <p:spPr bwMode="auto">
          <a:xfrm>
            <a:off x="6812582" y="1670320"/>
            <a:ext cx="16319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8239" name="Text Box 47"/>
          <p:cNvSpPr txBox="1">
            <a:spLocks noChangeArrowheads="1"/>
          </p:cNvSpPr>
          <p:nvPr/>
        </p:nvSpPr>
        <p:spPr bwMode="auto">
          <a:xfrm>
            <a:off x="7044357" y="2619645"/>
            <a:ext cx="16319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8240" name="Text Box 48"/>
          <p:cNvSpPr txBox="1">
            <a:spLocks noChangeArrowheads="1"/>
          </p:cNvSpPr>
          <p:nvPr/>
        </p:nvSpPr>
        <p:spPr bwMode="auto">
          <a:xfrm>
            <a:off x="7036419" y="3645170"/>
            <a:ext cx="1631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8241" name="Text Box 49"/>
          <p:cNvSpPr txBox="1">
            <a:spLocks noChangeArrowheads="1"/>
          </p:cNvSpPr>
          <p:nvPr/>
        </p:nvSpPr>
        <p:spPr bwMode="auto">
          <a:xfrm>
            <a:off x="7036419" y="4640533"/>
            <a:ext cx="16319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8242" name="Text Box 50"/>
          <p:cNvSpPr txBox="1">
            <a:spLocks noChangeArrowheads="1"/>
          </p:cNvSpPr>
          <p:nvPr/>
        </p:nvSpPr>
        <p:spPr bwMode="auto">
          <a:xfrm>
            <a:off x="7030069" y="5680345"/>
            <a:ext cx="1631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12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2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2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2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1" grpId="0" animBg="1"/>
      <p:bldP spid="8234" grpId="0" animBg="1"/>
      <p:bldP spid="8235" grpId="0" animBg="1"/>
      <p:bldP spid="8236" grpId="0" animBg="1"/>
      <p:bldP spid="8237" grpId="0" animBg="1"/>
      <p:bldP spid="8238" grpId="0" autoUpdateAnimBg="0"/>
      <p:bldP spid="8239" grpId="0" autoUpdateAnimBg="0"/>
      <p:bldP spid="8240" grpId="0" autoUpdateAnimBg="0"/>
      <p:bldP spid="8241" grpId="0" autoUpdateAnimBg="0"/>
      <p:bldP spid="8242" grpId="0" autoUpdateAnimBg="0"/>
    </p:bldLst>
  </p:timing>
</p:sld>
</file>

<file path=ppt/theme/theme1.xml><?xml version="1.0" encoding="utf-8"?>
<a:theme xmlns:a="http://schemas.openxmlformats.org/drawingml/2006/main" name="A000120140530A35PPBG">
  <a:themeElements>
    <a:clrScheme name="自定义 1">
      <a:dk1>
        <a:srgbClr val="3D3F41"/>
      </a:dk1>
      <a:lt1>
        <a:srgbClr val="FFFFFF"/>
      </a:lt1>
      <a:dk2>
        <a:srgbClr val="454749"/>
      </a:dk2>
      <a:lt2>
        <a:srgbClr val="FFFFFF"/>
      </a:lt2>
      <a:accent1>
        <a:srgbClr val="64606D"/>
      </a:accent1>
      <a:accent2>
        <a:srgbClr val="B99179"/>
      </a:accent2>
      <a:accent3>
        <a:srgbClr val="9994A6"/>
      </a:accent3>
      <a:accent4>
        <a:srgbClr val="CDB7CD"/>
      </a:accent4>
      <a:accent5>
        <a:srgbClr val="B9D9E7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A000120140530A35KPBG</Template>
  <TotalTime>1381</TotalTime>
  <Words>575</Words>
  <Application>Microsoft Office PowerPoint</Application>
  <PresentationFormat>自定义</PresentationFormat>
  <Paragraphs>136</Paragraphs>
  <Slides>25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A000120140530A35PPBG</vt:lpstr>
      <vt:lpstr>Equation</vt:lpstr>
      <vt:lpstr>人种和人口</vt:lpstr>
      <vt:lpstr>幻灯片 2</vt:lpstr>
      <vt:lpstr>幻灯片 3</vt:lpstr>
      <vt:lpstr>幻灯片 4</vt:lpstr>
      <vt:lpstr>幻灯片 5</vt:lpstr>
      <vt:lpstr>人口稠密区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DELL-00</cp:lastModifiedBy>
  <cp:revision>97</cp:revision>
  <dcterms:created xsi:type="dcterms:W3CDTF">2003-11-26T09:02:15Z</dcterms:created>
  <dcterms:modified xsi:type="dcterms:W3CDTF">2017-12-11T07:07:54Z</dcterms:modified>
</cp:coreProperties>
</file>