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309" r:id="rId3"/>
    <p:sldId id="342" r:id="rId4"/>
    <p:sldId id="343" r:id="rId5"/>
    <p:sldId id="344" r:id="rId6"/>
    <p:sldId id="352" r:id="rId7"/>
    <p:sldId id="378" r:id="rId8"/>
    <p:sldId id="381" r:id="rId9"/>
    <p:sldId id="379" r:id="rId10"/>
    <p:sldId id="380" r:id="rId11"/>
    <p:sldId id="330" r:id="rId12"/>
    <p:sldId id="331" r:id="rId13"/>
    <p:sldId id="332" r:id="rId14"/>
    <p:sldId id="333" r:id="rId15"/>
    <p:sldId id="334" r:id="rId16"/>
    <p:sldId id="369" r:id="rId17"/>
    <p:sldId id="335" r:id="rId18"/>
    <p:sldId id="370" r:id="rId19"/>
    <p:sldId id="371" r:id="rId20"/>
    <p:sldId id="337" r:id="rId21"/>
    <p:sldId id="349" r:id="rId22"/>
    <p:sldId id="336" r:id="rId23"/>
    <p:sldId id="338" r:id="rId24"/>
    <p:sldId id="350" r:id="rId25"/>
    <p:sldId id="373" r:id="rId26"/>
    <p:sldId id="357" r:id="rId27"/>
    <p:sldId id="339" r:id="rId28"/>
    <p:sldId id="340" r:id="rId29"/>
    <p:sldId id="341" r:id="rId30"/>
    <p:sldId id="355" r:id="rId31"/>
    <p:sldId id="356" r:id="rId32"/>
    <p:sldId id="372" r:id="rId33"/>
    <p:sldId id="359" r:id="rId34"/>
    <p:sldId id="367" r:id="rId35"/>
    <p:sldId id="382" r:id="rId36"/>
    <p:sldId id="361" r:id="rId37"/>
    <p:sldId id="362" r:id="rId38"/>
    <p:sldId id="377" r:id="rId39"/>
  </p:sldIdLst>
  <p:sldSz cx="9144000" cy="6858000" type="screen4x3"/>
  <p:notesSz cx="6858000" cy="9144000"/>
  <p:defaultTextStyle>
    <a:defPPr>
      <a:defRPr lang="zh-CN"/>
    </a:defPPr>
    <a:lvl1pPr algn="l" rtl="0" eaLnBrk="0" fontAlgn="base" hangingPunct="0">
      <a:spcBef>
        <a:spcPct val="0"/>
      </a:spcBef>
      <a:spcAft>
        <a:spcPct val="0"/>
      </a:spcAft>
      <a:defRPr sz="2400"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宋体" pitchFamily="2" charset="-122"/>
        <a:cs typeface="+mn-cs"/>
      </a:defRPr>
    </a:lvl5pPr>
    <a:lvl6pPr marL="2286000" algn="l" defTabSz="914400" rtl="0" eaLnBrk="1" latinLnBrk="0" hangingPunct="1">
      <a:defRPr sz="2400" kern="1200">
        <a:solidFill>
          <a:schemeClr val="tx1"/>
        </a:solidFill>
        <a:latin typeface="Times New Roman" pitchFamily="18" charset="0"/>
        <a:ea typeface="宋体" pitchFamily="2" charset="-122"/>
        <a:cs typeface="+mn-cs"/>
      </a:defRPr>
    </a:lvl6pPr>
    <a:lvl7pPr marL="2743200" algn="l" defTabSz="914400" rtl="0" eaLnBrk="1" latinLnBrk="0" hangingPunct="1">
      <a:defRPr sz="2400" kern="1200">
        <a:solidFill>
          <a:schemeClr val="tx1"/>
        </a:solidFill>
        <a:latin typeface="Times New Roman" pitchFamily="18" charset="0"/>
        <a:ea typeface="宋体" pitchFamily="2" charset="-122"/>
        <a:cs typeface="+mn-cs"/>
      </a:defRPr>
    </a:lvl7pPr>
    <a:lvl8pPr marL="3200400" algn="l" defTabSz="914400" rtl="0" eaLnBrk="1" latinLnBrk="0" hangingPunct="1">
      <a:defRPr sz="2400" kern="1200">
        <a:solidFill>
          <a:schemeClr val="tx1"/>
        </a:solidFill>
        <a:latin typeface="Times New Roman" pitchFamily="18" charset="0"/>
        <a:ea typeface="宋体" pitchFamily="2" charset="-122"/>
        <a:cs typeface="+mn-cs"/>
      </a:defRPr>
    </a:lvl8pPr>
    <a:lvl9pPr marL="3657600" algn="l" defTabSz="914400" rtl="0" eaLnBrk="1" latinLnBrk="0" hangingPunct="1">
      <a:defRPr sz="2400" kern="1200">
        <a:solidFill>
          <a:schemeClr val="tx1"/>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FFFF"/>
    <a:srgbClr val="66CCFF"/>
    <a:srgbClr val="99FF33"/>
    <a:srgbClr val="FFFF00"/>
    <a:srgbClr val="FF3300"/>
    <a:srgbClr val="000000"/>
    <a:srgbClr val="66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6"/>
      </p:cViewPr>
      <p:guideLst>
        <p:guide orient="horz" pos="2160"/>
        <p:guide pos="2884"/>
      </p:guideLst>
    </p:cSldViewPr>
  </p:slid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lvl1pPr>
          </a:lstStyle>
          <a:p>
            <a:pPr>
              <a:defRPr/>
            </a:pPr>
            <a:endParaRPr lang="zh-CN" altLang="zh-CN"/>
          </a:p>
        </p:txBody>
      </p:sp>
      <p:sp>
        <p:nvSpPr>
          <p:cNvPr id="205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lvl1pPr>
          </a:lstStyle>
          <a:p>
            <a:pPr>
              <a:defRPr/>
            </a:pPr>
            <a:endParaRPr lang="zh-CN" altLang="zh-CN"/>
          </a:p>
        </p:txBody>
      </p:sp>
      <p:sp>
        <p:nvSpPr>
          <p:cNvPr id="1028" name="Rectangle 4"/>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Rectangle 5"/>
          <p:cNvSpPr>
            <a:spLocks noGrp="1" noRot="1" noChangeArrowheads="1"/>
          </p:cNvSpPr>
          <p:nvPr>
            <p:ph type="body" sz="quarter" idx="3"/>
          </p:nvPr>
        </p:nvSpPr>
        <p:spPr bwMode="auto">
          <a:xfrm>
            <a:off x="685800" y="4343400"/>
            <a:ext cx="5486400" cy="4114800"/>
          </a:xfrm>
          <a:prstGeom prst="rect">
            <a:avLst/>
          </a:prstGeom>
          <a:noFill/>
          <a:ln w="9525" cmpd="sng">
            <a:noFill/>
            <a:miter lim="800000"/>
          </a:ln>
          <a:effectLst/>
        </p:spPr>
        <p:txBody>
          <a:bodyPr vert="horz" wrap="square" lIns="91440" tIns="45720" rIns="91440" bIns="45720" numCol="1" anchor="ctr" anchorCtr="0" compatLnSpc="1"/>
          <a:lstStyle/>
          <a:p>
            <a:pPr lvl="0"/>
            <a:r>
              <a:rPr lang="zh-CN" noProof="0" smtClean="0"/>
              <a:t>单击此处编辑母版文本样式</a:t>
            </a:r>
          </a:p>
          <a:p>
            <a:pPr lvl="1"/>
            <a:r>
              <a:rPr lang="zh-CN" noProof="0" smtClean="0"/>
              <a:t>第二级</a:t>
            </a:r>
          </a:p>
          <a:p>
            <a:pPr lvl="2"/>
            <a:r>
              <a:rPr lang="zh-CN" noProof="0" smtClean="0"/>
              <a:t>第三级</a:t>
            </a:r>
          </a:p>
          <a:p>
            <a:pPr lvl="3"/>
            <a:r>
              <a:rPr lang="zh-CN" noProof="0" smtClean="0"/>
              <a:t>第四级</a:t>
            </a:r>
          </a:p>
          <a:p>
            <a:pPr lvl="4"/>
            <a:r>
              <a:rPr lang="zh-CN" noProof="0" smtClean="0"/>
              <a:t>第五级</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lvl1pPr>
          </a:lstStyle>
          <a:p>
            <a:pPr>
              <a:defRPr/>
            </a:pPr>
            <a:endParaRPr lang="zh-CN" altLang="zh-CN"/>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a:lvl1pPr>
          </a:lstStyle>
          <a:p>
            <a:pPr>
              <a:defRPr/>
            </a:pPr>
            <a:fld id="{412F8DF5-9D25-4417-B165-4AC3A8B1700A}" type="slidenum">
              <a:rPr lang="zh-CN" altLang="zh-CN"/>
              <a:t>‹#›</a:t>
            </a:fld>
            <a:endParaRPr lang="zh-CN" altLang="zh-CN"/>
          </a:p>
        </p:txBody>
      </p:sp>
    </p:spTree>
    <p:extLst>
      <p:ext uri="{BB962C8B-B14F-4D97-AF65-F5344CB8AC3E}">
        <p14:creationId xmlns:p14="http://schemas.microsoft.com/office/powerpoint/2010/main" val="22105315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trips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trips dir="ru"/>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649" r:id="rId1"/>
    <p:sldLayoutId id="2147483650" r:id="rId2"/>
  </p:sldLayoutIdLst>
  <p:transition>
    <p:strips dir="ru"/>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32.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40.png"/><Relationship Id="rId7" Type="http://schemas.openxmlformats.org/officeDocument/2006/relationships/image" Target="../media/image42.png"/><Relationship Id="rId2" Type="http://schemas.openxmlformats.org/officeDocument/2006/relationships/slide" Target="slide28.xml"/><Relationship Id="rId1" Type="http://schemas.openxmlformats.org/officeDocument/2006/relationships/slideLayout" Target="../slideLayouts/slideLayout1.xml"/><Relationship Id="rId6" Type="http://schemas.openxmlformats.org/officeDocument/2006/relationships/slide" Target="slide31.xml"/><Relationship Id="rId11" Type="http://schemas.openxmlformats.org/officeDocument/2006/relationships/image" Target="../media/image44.png"/><Relationship Id="rId5" Type="http://schemas.openxmlformats.org/officeDocument/2006/relationships/image" Target="../media/image41.png"/><Relationship Id="rId10" Type="http://schemas.openxmlformats.org/officeDocument/2006/relationships/slide" Target="slide29.xml"/><Relationship Id="rId4" Type="http://schemas.openxmlformats.org/officeDocument/2006/relationships/slide" Target="slide27.xml"/><Relationship Id="rId9"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image" Target="../media/image45.wmf"/><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 Id="rId4" Type="http://schemas.openxmlformats.org/officeDocument/2006/relationships/image" Target="../media/image54.jpeg"/></Relationships>
</file>

<file path=ppt/slides/_rels/slide2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 Id="rId5" Type="http://schemas.openxmlformats.org/officeDocument/2006/relationships/image" Target="../media/image64.jpeg"/><Relationship Id="rId4" Type="http://schemas.openxmlformats.org/officeDocument/2006/relationships/image" Target="../media/image63.jpeg"/></Relationships>
</file>

<file path=ppt/slides/_rels/slide34.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66.jpeg"/><Relationship Id="rId7" Type="http://schemas.openxmlformats.org/officeDocument/2006/relationships/image" Target="../media/image70.jpeg"/><Relationship Id="rId2" Type="http://schemas.openxmlformats.org/officeDocument/2006/relationships/image" Target="../media/image65.jpeg"/><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 Id="rId9" Type="http://schemas.openxmlformats.org/officeDocument/2006/relationships/image" Target="../media/image72.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 Id="rId5" Type="http://schemas.openxmlformats.org/officeDocument/2006/relationships/image" Target="../media/image76.jpeg"/><Relationship Id="rId4" Type="http://schemas.openxmlformats.org/officeDocument/2006/relationships/image" Target="../media/image75.jpeg"/></Relationships>
</file>

<file path=ppt/slides/_rels/slide3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 Id="rId5" Type="http://schemas.openxmlformats.org/officeDocument/2006/relationships/image" Target="../media/image80.jpeg"/><Relationship Id="rId4" Type="http://schemas.openxmlformats.org/officeDocument/2006/relationships/image" Target="../media/image7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12.xml"/><Relationship Id="rId7"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1.xml"/><Relationship Id="rId6" Type="http://schemas.openxmlformats.org/officeDocument/2006/relationships/slide" Target="slide16.xml"/><Relationship Id="rId5" Type="http://schemas.openxmlformats.org/officeDocument/2006/relationships/slide" Target="slide15.xml"/><Relationship Id="rId10" Type="http://schemas.openxmlformats.org/officeDocument/2006/relationships/image" Target="../media/image12.jpeg"/><Relationship Id="rId4" Type="http://schemas.openxmlformats.org/officeDocument/2006/relationships/slide" Target="slide13.xml"/><Relationship Id="rId9"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050" name="Picture 2" descr="社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8825" y="6261100"/>
            <a:ext cx="444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 Box 3"/>
          <p:cNvSpPr txBox="1">
            <a:spLocks noChangeArrowheads="1"/>
          </p:cNvSpPr>
          <p:nvPr/>
        </p:nvSpPr>
        <p:spPr bwMode="auto">
          <a:xfrm>
            <a:off x="7519988" y="6149975"/>
            <a:ext cx="14287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sz="1400">
                <a:solidFill>
                  <a:srgbClr val="FFFFFF"/>
                </a:solidFill>
                <a:ea typeface="黑体" pitchFamily="49" charset="-122"/>
              </a:rPr>
              <a:t>中国地图出版社</a:t>
            </a:r>
          </a:p>
        </p:txBody>
      </p:sp>
      <p:sp>
        <p:nvSpPr>
          <p:cNvPr id="2052" name="Text Box 4"/>
          <p:cNvSpPr txBox="1">
            <a:spLocks noChangeArrowheads="1"/>
          </p:cNvSpPr>
          <p:nvPr/>
        </p:nvSpPr>
        <p:spPr bwMode="auto">
          <a:xfrm>
            <a:off x="7529513" y="6365875"/>
            <a:ext cx="143986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zh-CN" sz="1100" b="1">
                <a:solidFill>
                  <a:srgbClr val="FFFFFF"/>
                </a:solidFill>
              </a:rPr>
              <a:t>SINOMAPS  PRESS</a:t>
            </a:r>
          </a:p>
        </p:txBody>
      </p:sp>
      <p:sp>
        <p:nvSpPr>
          <p:cNvPr id="2053" name="WordArt 6"/>
          <p:cNvSpPr>
            <a:spLocks noChangeArrowheads="1" noChangeShapeType="1"/>
          </p:cNvSpPr>
          <p:nvPr/>
        </p:nvSpPr>
        <p:spPr bwMode="auto">
          <a:xfrm>
            <a:off x="2771775" y="1341438"/>
            <a:ext cx="3484563" cy="636587"/>
          </a:xfrm>
          <a:prstGeom prst="rect">
            <a:avLst/>
          </a:prstGeom>
        </p:spPr>
        <p:txBody>
          <a:bodyPr wrap="none" fromWordArt="1">
            <a:prstTxWarp prst="textPlain">
              <a:avLst>
                <a:gd name="adj" fmla="val 50000"/>
              </a:avLst>
            </a:prstTxWarp>
          </a:bodyPr>
          <a:lstStyle/>
          <a:p>
            <a:pPr algn="ctr"/>
            <a:r>
              <a:rPr lang="zh-CN" altLang="en-US" sz="4400" b="1" kern="10">
                <a:ln w="3175">
                  <a:solidFill>
                    <a:schemeClr val="bg1"/>
                  </a:solidFill>
                  <a:round/>
                </a:ln>
                <a:solidFill>
                  <a:srgbClr val="FFFF00"/>
                </a:solidFill>
                <a:effectLst>
                  <a:outerShdw dist="35921" dir="2700000" algn="ctr" rotWithShape="0">
                    <a:srgbClr val="990000"/>
                  </a:outerShdw>
                </a:effectLst>
                <a:latin typeface="黑体" pitchFamily="49" charset="-122"/>
                <a:ea typeface="黑体" pitchFamily="49" charset="-122"/>
              </a:rPr>
              <a:t>第三节 聚  落</a:t>
            </a:r>
          </a:p>
        </p:txBody>
      </p:sp>
      <p:sp>
        <p:nvSpPr>
          <p:cNvPr id="2054" name="Text Box 7"/>
          <p:cNvSpPr txBox="1">
            <a:spLocks noChangeArrowheads="1"/>
          </p:cNvSpPr>
          <p:nvPr/>
        </p:nvSpPr>
        <p:spPr bwMode="auto">
          <a:xfrm>
            <a:off x="179388" y="260350"/>
            <a:ext cx="2719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b="1">
                <a:solidFill>
                  <a:schemeClr val="bg1"/>
                </a:solidFill>
                <a:latin typeface="宋体" pitchFamily="2" charset="-122"/>
              </a:rPr>
              <a:t>第</a:t>
            </a:r>
            <a:r>
              <a:rPr lang="zh-CN" altLang="zh-CN" b="1">
                <a:solidFill>
                  <a:schemeClr val="bg1"/>
                </a:solidFill>
                <a:latin typeface="宋体" pitchFamily="2" charset="-122"/>
              </a:rPr>
              <a:t>3</a:t>
            </a:r>
            <a:r>
              <a:rPr lang="zh-CN" b="1">
                <a:solidFill>
                  <a:schemeClr val="bg1"/>
                </a:solidFill>
                <a:latin typeface="宋体" pitchFamily="2" charset="-122"/>
              </a:rPr>
              <a:t>章 居民与聚落</a:t>
            </a:r>
            <a:endParaRPr lang="zh-CN"/>
          </a:p>
        </p:txBody>
      </p:sp>
    </p:spTree>
  </p:cSld>
  <p:clrMapOvr>
    <a:masterClrMapping/>
  </p:clrMapOvr>
  <p:transition>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a:spLocks noChangeArrowheads="1"/>
          </p:cNvSpPr>
          <p:nvPr/>
        </p:nvSpPr>
        <p:spPr bwMode="auto">
          <a:xfrm>
            <a:off x="7508875" y="80814"/>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dirty="0">
                <a:solidFill>
                  <a:srgbClr val="FF0000"/>
                </a:solidFill>
              </a:rPr>
              <a:t>第三节　聚　落</a:t>
            </a:r>
          </a:p>
        </p:txBody>
      </p:sp>
      <p:pic>
        <p:nvPicPr>
          <p:cNvPr id="3" name="Picture 5" descr="vill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2984" y="548109"/>
            <a:ext cx="4408004" cy="41047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 name="Picture 8" descr="pic0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75" y="476672"/>
            <a:ext cx="4685174" cy="41761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 Box 11"/>
          <p:cNvSpPr txBox="1">
            <a:spLocks noChangeArrowheads="1"/>
          </p:cNvSpPr>
          <p:nvPr/>
        </p:nvSpPr>
        <p:spPr bwMode="auto">
          <a:xfrm>
            <a:off x="15176" y="4738464"/>
            <a:ext cx="9112949"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200" b="1" dirty="0" smtClean="0">
                <a:solidFill>
                  <a:srgbClr val="FF0000"/>
                </a:solidFill>
              </a:rPr>
              <a:t>        看</a:t>
            </a:r>
            <a:r>
              <a:rPr lang="zh-CN" altLang="en-US" sz="3200" b="1" dirty="0">
                <a:solidFill>
                  <a:srgbClr val="FF0000"/>
                </a:solidFill>
              </a:rPr>
              <a:t>上面两幅图，分析城市和乡村的生产方式各</a:t>
            </a:r>
            <a:r>
              <a:rPr lang="zh-CN" altLang="en-US" sz="3200" b="1" dirty="0" smtClean="0">
                <a:solidFill>
                  <a:srgbClr val="FF0000"/>
                </a:solidFill>
              </a:rPr>
              <a:t>有什么</a:t>
            </a:r>
            <a:r>
              <a:rPr lang="zh-CN" altLang="en-US" sz="3200" b="1" dirty="0">
                <a:solidFill>
                  <a:srgbClr val="FF0000"/>
                </a:solidFill>
              </a:rPr>
              <a:t>特点？</a:t>
            </a:r>
          </a:p>
        </p:txBody>
      </p:sp>
      <p:sp>
        <p:nvSpPr>
          <p:cNvPr id="6" name="文本框 5"/>
          <p:cNvSpPr txBox="1"/>
          <p:nvPr/>
        </p:nvSpPr>
        <p:spPr>
          <a:xfrm>
            <a:off x="15175" y="5876999"/>
            <a:ext cx="9128825" cy="954107"/>
          </a:xfrm>
          <a:prstGeom prst="rect">
            <a:avLst/>
          </a:prstGeom>
          <a:solidFill>
            <a:srgbClr val="00B050"/>
          </a:solidFill>
        </p:spPr>
        <p:txBody>
          <a:bodyPr wrap="square" rtlCol="0">
            <a:spAutoFit/>
          </a:bodyPr>
          <a:lstStyle/>
          <a:p>
            <a:r>
              <a:rPr lang="zh-CN" altLang="en-US" sz="2800" b="1" dirty="0" smtClean="0">
                <a:solidFill>
                  <a:srgbClr val="FFFFFF"/>
                </a:solidFill>
              </a:rPr>
              <a:t>城市居民一般都从事非农业，如工业、商业、服务业、金融业等，而乡村居民一般从事农业。</a:t>
            </a:r>
            <a:endParaRPr lang="zh-CN" altLang="en-US" sz="2800" b="1" dirty="0">
              <a:solidFill>
                <a:srgbClr val="FFFFFF"/>
              </a:solidFill>
            </a:endParaRP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Group 2"/>
          <p:cNvGraphicFramePr>
            <a:graphicFrameLocks noGrp="1"/>
          </p:cNvGraphicFramePr>
          <p:nvPr/>
        </p:nvGraphicFramePr>
        <p:xfrm>
          <a:off x="2411413" y="985838"/>
          <a:ext cx="6215065" cy="5140326"/>
        </p:xfrm>
        <a:graphic>
          <a:graphicData uri="http://schemas.openxmlformats.org/drawingml/2006/table">
            <a:tbl>
              <a:tblPr>
                <a:tableStyleId>{16D9F66E-5EB9-4882-86FB-DCBF35E3C3E4}</a:tableStyleId>
              </a:tblPr>
              <a:tblGrid>
                <a:gridCol w="565145"/>
                <a:gridCol w="565144"/>
                <a:gridCol w="563621"/>
                <a:gridCol w="565145"/>
                <a:gridCol w="565144"/>
                <a:gridCol w="566667"/>
                <a:gridCol w="565145"/>
                <a:gridCol w="565144"/>
                <a:gridCol w="563621"/>
                <a:gridCol w="565145"/>
                <a:gridCol w="565144"/>
              </a:tblGrid>
              <a:tr h="621122">
                <a:tc rowSpan="2">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dirty="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gridSpan="2">
                  <a:txBody>
                    <a:bodyPr/>
                    <a:lstStyle/>
                    <a:p>
                      <a:pPr marL="0" marR="0" lvl="0" indent="0" algn="ctr" defTabSz="914400" rtl="0" eaLnBrk="1" fontAlgn="base" latinLnBrk="0" hangingPunct="1">
                        <a:spcBef>
                          <a:spcPct val="20000"/>
                        </a:spcBef>
                        <a:spcAft>
                          <a:spcPct val="0"/>
                        </a:spcAft>
                        <a:buClrTx/>
                        <a:buSzTx/>
                        <a:buFontTx/>
                        <a:buNone/>
                      </a:pPr>
                      <a:r>
                        <a:rPr kumimoji="0" lang="zh-CN" sz="2400" b="1" u="none" strike="noStrike" cap="none" normalizeH="0" baseline="0" smtClean="0">
                          <a:ln>
                            <a:noFill/>
                          </a:ln>
                          <a:effectLst/>
                          <a:latin typeface="+mn-ea"/>
                          <a:ea typeface="+mn-ea"/>
                        </a:rPr>
                        <a:t>房屋</a:t>
                      </a:r>
                      <a:endParaRPr kumimoji="0" 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hMerge="1">
                  <a:txBody>
                    <a:bodyPr/>
                    <a:lstStyle/>
                    <a:p>
                      <a:endParaRPr lang="zh-CN"/>
                    </a:p>
                  </a:txBody>
                  <a:tcPr/>
                </a:tc>
                <a:tc rowSpan="2">
                  <a:txBody>
                    <a:bodyPr/>
                    <a:lstStyle/>
                    <a:p>
                      <a:pPr marL="0" marR="0" lvl="0" indent="0" algn="ctr" defTabSz="914400" rtl="0" eaLnBrk="1" fontAlgn="base" latinLnBrk="0" hangingPunct="1">
                        <a:spcBef>
                          <a:spcPct val="20000"/>
                        </a:spcBef>
                        <a:spcAft>
                          <a:spcPct val="0"/>
                        </a:spcAft>
                        <a:buClrTx/>
                        <a:buSzTx/>
                        <a:buFontTx/>
                        <a:buNone/>
                      </a:pPr>
                      <a:r>
                        <a:rPr kumimoji="0" lang="zh-CN" sz="2400" b="1" u="none" strike="noStrike" cap="none" normalizeH="0" baseline="0" dirty="0" smtClean="0">
                          <a:ln>
                            <a:noFill/>
                          </a:ln>
                          <a:effectLst/>
                          <a:latin typeface="+mn-ea"/>
                          <a:ea typeface="+mn-ea"/>
                        </a:rPr>
                        <a:t>道路修筑情况</a:t>
                      </a:r>
                      <a:endParaRPr kumimoji="0" lang="zh-CN" sz="2400" b="1" i="0" u="none" strike="noStrike" cap="none" normalizeH="0" baseline="0" dirty="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rowSpan="2">
                  <a:txBody>
                    <a:bodyPr/>
                    <a:lstStyle/>
                    <a:p>
                      <a:pPr marL="0" marR="0" lvl="0" indent="0" algn="ctr" defTabSz="914400" rtl="0" eaLnBrk="1" fontAlgn="base" latinLnBrk="0" hangingPunct="1">
                        <a:spcBef>
                          <a:spcPct val="20000"/>
                        </a:spcBef>
                        <a:spcAft>
                          <a:spcPct val="0"/>
                        </a:spcAft>
                        <a:buClrTx/>
                        <a:buSzTx/>
                        <a:buFontTx/>
                        <a:buNone/>
                      </a:pPr>
                      <a:r>
                        <a:rPr kumimoji="0" lang="zh-CN" sz="2400" b="1" u="none" strike="noStrike" cap="none" normalizeH="0" baseline="0" smtClean="0">
                          <a:ln>
                            <a:noFill/>
                          </a:ln>
                          <a:effectLst/>
                          <a:latin typeface="+mn-ea"/>
                          <a:ea typeface="+mn-ea"/>
                        </a:rPr>
                        <a:t>商店的多少</a:t>
                      </a:r>
                      <a:endParaRPr kumimoji="0" 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rowSpan="2">
                  <a:txBody>
                    <a:bodyPr/>
                    <a:lstStyle/>
                    <a:p>
                      <a:pPr marL="0" marR="0" lvl="0" indent="0" algn="ctr" defTabSz="914400" rtl="0" eaLnBrk="1" fontAlgn="base" latinLnBrk="0" hangingPunct="1">
                        <a:spcBef>
                          <a:spcPct val="20000"/>
                        </a:spcBef>
                        <a:spcAft>
                          <a:spcPct val="0"/>
                        </a:spcAft>
                        <a:buClrTx/>
                        <a:buSzTx/>
                        <a:buFontTx/>
                        <a:buNone/>
                      </a:pPr>
                      <a:r>
                        <a:rPr kumimoji="0" lang="zh-CN" sz="2400" b="1" u="none" strike="noStrike" cap="none" normalizeH="0" baseline="0" smtClean="0">
                          <a:ln>
                            <a:noFill/>
                          </a:ln>
                          <a:effectLst/>
                          <a:latin typeface="+mn-ea"/>
                          <a:ea typeface="+mn-ea"/>
                        </a:rPr>
                        <a:t>学校的多少</a:t>
                      </a:r>
                      <a:endParaRPr kumimoji="0" 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rowSpan="2">
                  <a:txBody>
                    <a:bodyPr/>
                    <a:lstStyle/>
                    <a:p>
                      <a:pPr marL="0" marR="0" lvl="0" indent="0" algn="ctr" defTabSz="914400" rtl="0" eaLnBrk="1" fontAlgn="base" latinLnBrk="0" hangingPunct="1">
                        <a:spcBef>
                          <a:spcPct val="20000"/>
                        </a:spcBef>
                        <a:spcAft>
                          <a:spcPct val="0"/>
                        </a:spcAft>
                        <a:buClrTx/>
                        <a:buSzTx/>
                        <a:buFontTx/>
                        <a:buNone/>
                      </a:pPr>
                      <a:r>
                        <a:rPr kumimoji="0" lang="zh-CN" sz="2400" b="1" u="none" strike="noStrike" cap="none" normalizeH="0" baseline="0" smtClean="0">
                          <a:ln>
                            <a:noFill/>
                          </a:ln>
                          <a:effectLst/>
                          <a:latin typeface="+mn-ea"/>
                          <a:ea typeface="+mn-ea"/>
                        </a:rPr>
                        <a:t>医院的多少</a:t>
                      </a:r>
                      <a:endParaRPr kumimoji="0" 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rowSpan="2">
                  <a:txBody>
                    <a:bodyPr/>
                    <a:lstStyle/>
                    <a:p>
                      <a:pPr marL="0" marR="0" lvl="0" indent="0" algn="ctr" defTabSz="914400" rtl="0" eaLnBrk="1" fontAlgn="base" latinLnBrk="0" hangingPunct="1">
                        <a:spcBef>
                          <a:spcPct val="20000"/>
                        </a:spcBef>
                        <a:spcAft>
                          <a:spcPct val="0"/>
                        </a:spcAft>
                        <a:buClrTx/>
                        <a:buSzTx/>
                        <a:buFontTx/>
                        <a:buNone/>
                      </a:pPr>
                      <a:r>
                        <a:rPr kumimoji="0" lang="zh-CN" sz="2400" b="1" u="none" strike="noStrike" cap="none" normalizeH="0" baseline="0" smtClean="0">
                          <a:ln>
                            <a:noFill/>
                          </a:ln>
                          <a:effectLst/>
                          <a:latin typeface="+mn-ea"/>
                          <a:ea typeface="+mn-ea"/>
                        </a:rPr>
                        <a:t>有无农田</a:t>
                      </a:r>
                      <a:endParaRPr kumimoji="0" 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rowSpan="2">
                  <a:txBody>
                    <a:bodyPr/>
                    <a:lstStyle/>
                    <a:p>
                      <a:pPr marL="0" marR="0" lvl="0" indent="0" algn="ctr" defTabSz="914400" rtl="0" eaLnBrk="1" fontAlgn="base" latinLnBrk="0" hangingPunct="1">
                        <a:spcBef>
                          <a:spcPct val="20000"/>
                        </a:spcBef>
                        <a:spcAft>
                          <a:spcPct val="0"/>
                        </a:spcAft>
                        <a:buClrTx/>
                        <a:buSzTx/>
                        <a:buFontTx/>
                        <a:buNone/>
                      </a:pPr>
                      <a:r>
                        <a:rPr kumimoji="0" lang="zh-CN" sz="2400" b="1" u="none" strike="noStrike" cap="none" normalizeH="0" baseline="0" smtClean="0">
                          <a:ln>
                            <a:noFill/>
                          </a:ln>
                          <a:effectLst/>
                          <a:latin typeface="+mn-ea"/>
                          <a:ea typeface="+mn-ea"/>
                        </a:rPr>
                        <a:t>有无果园</a:t>
                      </a:r>
                      <a:endParaRPr kumimoji="0" 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rowSpan="2">
                  <a:txBody>
                    <a:bodyPr/>
                    <a:lstStyle/>
                    <a:p>
                      <a:pPr marL="0" marR="0" lvl="0" indent="0" algn="ctr" defTabSz="914400" rtl="0" eaLnBrk="1" fontAlgn="base" latinLnBrk="0" hangingPunct="1">
                        <a:spcBef>
                          <a:spcPct val="20000"/>
                        </a:spcBef>
                        <a:spcAft>
                          <a:spcPct val="0"/>
                        </a:spcAft>
                        <a:buClrTx/>
                        <a:buSzTx/>
                        <a:buFontTx/>
                        <a:buNone/>
                      </a:pPr>
                      <a:r>
                        <a:rPr kumimoji="0" lang="zh-CN" sz="2400" b="1" u="none" strike="noStrike" cap="none" normalizeH="0" baseline="0" smtClean="0">
                          <a:ln>
                            <a:noFill/>
                          </a:ln>
                          <a:effectLst/>
                          <a:latin typeface="+mn-ea"/>
                          <a:ea typeface="+mn-ea"/>
                        </a:rPr>
                        <a:t>有无鱼塘</a:t>
                      </a:r>
                      <a:endParaRPr kumimoji="0" 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rowSpan="2">
                  <a:txBody>
                    <a:bodyPr/>
                    <a:lstStyle/>
                    <a:p>
                      <a:pPr marL="0" marR="0" lvl="0" indent="0" algn="ctr" defTabSz="914400" rtl="0" eaLnBrk="1" fontAlgn="base" latinLnBrk="0" hangingPunct="1">
                        <a:spcBef>
                          <a:spcPct val="20000"/>
                        </a:spcBef>
                        <a:spcAft>
                          <a:spcPct val="0"/>
                        </a:spcAft>
                        <a:buClrTx/>
                        <a:buSzTx/>
                        <a:buFontTx/>
                        <a:buNone/>
                      </a:pPr>
                      <a:r>
                        <a:rPr kumimoji="0" lang="zh-CN" sz="2400" b="1" u="none" strike="noStrike" cap="none" normalizeH="0" baseline="0" smtClean="0">
                          <a:ln>
                            <a:noFill/>
                          </a:ln>
                          <a:effectLst/>
                          <a:latin typeface="+mn-ea"/>
                          <a:ea typeface="+mn-ea"/>
                        </a:rPr>
                        <a:t>自然景观改变</a:t>
                      </a:r>
                      <a:endParaRPr kumimoji="0" 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r>
              <a:tr h="2234168">
                <a:tc vMerge="1">
                  <a:txBody>
                    <a:bodyPr/>
                    <a:lstStyle/>
                    <a:p>
                      <a:endParaRPr lang="zh-CN"/>
                    </a:p>
                  </a:txBody>
                  <a:tcPr/>
                </a:tc>
                <a:tc>
                  <a:txBody>
                    <a:bodyPr/>
                    <a:lstStyle/>
                    <a:p>
                      <a:pPr marL="0" marR="0" lvl="0" indent="0" algn="ctr" defTabSz="914400" rtl="0" eaLnBrk="1" fontAlgn="base" latinLnBrk="0" hangingPunct="1">
                        <a:spcBef>
                          <a:spcPct val="20000"/>
                        </a:spcBef>
                        <a:spcAft>
                          <a:spcPct val="0"/>
                        </a:spcAft>
                        <a:buClrTx/>
                        <a:buSzTx/>
                        <a:buFontTx/>
                        <a:buNone/>
                      </a:pPr>
                      <a:r>
                        <a:rPr kumimoji="0" lang="zh-CN" sz="2400" b="1" u="none" strike="noStrike" cap="none" normalizeH="0" baseline="0" smtClean="0">
                          <a:ln>
                            <a:noFill/>
                          </a:ln>
                          <a:effectLst/>
                          <a:latin typeface="+mn-ea"/>
                          <a:ea typeface="+mn-ea"/>
                        </a:rPr>
                        <a:t>密集度</a:t>
                      </a:r>
                      <a:endParaRPr kumimoji="0" 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r>
                        <a:rPr kumimoji="0" lang="zh-CN" sz="2400" b="1" u="none" strike="noStrike" cap="none" normalizeH="0" baseline="0" dirty="0" smtClean="0">
                          <a:ln>
                            <a:noFill/>
                          </a:ln>
                          <a:effectLst/>
                          <a:latin typeface="+mn-ea"/>
                          <a:ea typeface="+mn-ea"/>
                        </a:rPr>
                        <a:t>高</a:t>
                      </a:r>
                    </a:p>
                    <a:p>
                      <a:pPr marL="0" marR="0" lvl="0" indent="0" algn="ctr" defTabSz="914400" rtl="0" eaLnBrk="1" fontAlgn="base" latinLnBrk="0" hangingPunct="1">
                        <a:spcBef>
                          <a:spcPct val="20000"/>
                        </a:spcBef>
                        <a:spcAft>
                          <a:spcPct val="0"/>
                        </a:spcAft>
                        <a:buClrTx/>
                        <a:buSzTx/>
                        <a:buFontTx/>
                        <a:buNone/>
                      </a:pPr>
                      <a:r>
                        <a:rPr kumimoji="0" lang="zh-CN" sz="2400" b="1" u="none" strike="noStrike" cap="none" normalizeH="0" baseline="0" dirty="0" smtClean="0">
                          <a:ln>
                            <a:noFill/>
                          </a:ln>
                          <a:effectLst/>
                          <a:latin typeface="+mn-ea"/>
                          <a:ea typeface="+mn-ea"/>
                        </a:rPr>
                        <a:t>度</a:t>
                      </a:r>
                      <a:endParaRPr kumimoji="0" lang="zh-CN" sz="2400" b="1" i="0" u="none" strike="noStrike" cap="none" normalizeH="0" baseline="0" dirty="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r>
              <a:tr h="1143187">
                <a:tc>
                  <a:txBody>
                    <a:bodyPr/>
                    <a:lstStyle/>
                    <a:p>
                      <a:pPr marL="0" marR="0" lvl="0" indent="0" algn="ctr" defTabSz="914400" rtl="0" eaLnBrk="1" fontAlgn="base" latinLnBrk="0" hangingPunct="1">
                        <a:lnSpc>
                          <a:spcPts val="3200"/>
                        </a:lnSpc>
                        <a:spcBef>
                          <a:spcPts val="4000"/>
                        </a:spcBef>
                        <a:spcAft>
                          <a:spcPct val="0"/>
                        </a:spcAft>
                        <a:buClrTx/>
                        <a:buSzTx/>
                        <a:buFontTx/>
                        <a:buNone/>
                      </a:pPr>
                      <a:r>
                        <a:rPr kumimoji="0" lang="zh-CN" sz="2400" b="1" u="none" strike="noStrike" cap="none" normalizeH="0" baseline="0" dirty="0" smtClean="0">
                          <a:ln>
                            <a:noFill/>
                          </a:ln>
                          <a:solidFill>
                            <a:srgbClr val="FF3300"/>
                          </a:solidFill>
                          <a:effectLst/>
                          <a:latin typeface="黑体" pitchFamily="2" charset="-122"/>
                          <a:ea typeface="黑体" pitchFamily="2" charset="-122"/>
                        </a:rPr>
                        <a:t>城市</a:t>
                      </a:r>
                      <a:endParaRPr kumimoji="0" lang="zh-CN" sz="2400" b="1" i="0" u="none" strike="noStrike" cap="none" normalizeH="0" baseline="0" dirty="0" smtClean="0">
                        <a:ln>
                          <a:noFill/>
                        </a:ln>
                        <a:solidFill>
                          <a:srgbClr val="FF3300"/>
                        </a:solidFill>
                        <a:effectLst/>
                        <a:latin typeface="黑体" pitchFamily="2" charset="-122"/>
                        <a:ea typeface="黑体" pitchFamily="2" charset="-122"/>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ts val="4000"/>
                        </a:spcBef>
                        <a:spcAft>
                          <a:spcPct val="0"/>
                        </a:spcAft>
                        <a:buClrTx/>
                        <a:buSzTx/>
                        <a:buFontTx/>
                        <a:buNone/>
                      </a:pPr>
                      <a:endParaRPr kumimoji="0" lang="zh-CN" altLang="zh-CN" sz="2400" b="1" i="0" u="none" strike="noStrike" cap="none" normalizeH="0" baseline="0" dirty="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r>
              <a:tr h="1141849">
                <a:tc>
                  <a:txBody>
                    <a:bodyPr/>
                    <a:lstStyle/>
                    <a:p>
                      <a:pPr marL="0" marR="0" lvl="0" indent="0" algn="ctr" defTabSz="914400" rtl="0" eaLnBrk="1" fontAlgn="base" latinLnBrk="0" hangingPunct="1">
                        <a:spcBef>
                          <a:spcPts val="3000"/>
                        </a:spcBef>
                        <a:spcAft>
                          <a:spcPct val="0"/>
                        </a:spcAft>
                        <a:buClrTx/>
                        <a:buSzTx/>
                        <a:buFontTx/>
                        <a:buNone/>
                      </a:pPr>
                      <a:r>
                        <a:rPr kumimoji="0" lang="zh-CN" sz="2400" b="1" u="none" strike="noStrike" cap="none" normalizeH="0" baseline="0" dirty="0" smtClean="0">
                          <a:ln>
                            <a:noFill/>
                          </a:ln>
                          <a:solidFill>
                            <a:srgbClr val="FF3300"/>
                          </a:solidFill>
                          <a:effectLst/>
                          <a:latin typeface="黑体" pitchFamily="2" charset="-122"/>
                          <a:ea typeface="黑体" pitchFamily="2" charset="-122"/>
                        </a:rPr>
                        <a:t>乡村</a:t>
                      </a:r>
                      <a:endParaRPr kumimoji="0" lang="zh-CN" sz="2400" b="1" i="0" u="none" strike="noStrike" cap="none" normalizeH="0" baseline="0" dirty="0" smtClean="0">
                        <a:ln>
                          <a:noFill/>
                        </a:ln>
                        <a:solidFill>
                          <a:srgbClr val="FF3300"/>
                        </a:solidFill>
                        <a:effectLst/>
                        <a:latin typeface="黑体" pitchFamily="2" charset="-122"/>
                        <a:ea typeface="黑体" pitchFamily="2" charset="-122"/>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c>
                  <a:txBody>
                    <a:bodyPr/>
                    <a:lstStyle/>
                    <a:p>
                      <a:pPr marL="0" marR="0" lvl="0" indent="0" algn="ctr" defTabSz="914400" rtl="0" eaLnBrk="1" fontAlgn="base" latinLnBrk="0" hangingPunct="1">
                        <a:spcBef>
                          <a:spcPct val="20000"/>
                        </a:spcBef>
                        <a:spcAft>
                          <a:spcPct val="0"/>
                        </a:spcAft>
                        <a:buClrTx/>
                        <a:buSzTx/>
                        <a:buFontTx/>
                        <a:buNone/>
                      </a:pPr>
                      <a:endParaRPr kumimoji="0" lang="zh-CN" altLang="zh-CN" sz="2400" b="1" i="0" u="none" strike="noStrike" cap="none" normalizeH="0" baseline="0" dirty="0" smtClean="0">
                        <a:ln>
                          <a:noFill/>
                        </a:ln>
                        <a:solidFill>
                          <a:srgbClr val="FF3300"/>
                        </a:solidFill>
                        <a:effectLst/>
                        <a:latin typeface="+mn-ea"/>
                        <a:ea typeface="+mn-ea"/>
                      </a:endParaRPr>
                    </a:p>
                  </a:txBody>
                  <a:tcPr marL="91432" marR="91432" marT="45719" marB="45719" horzOverflow="overflow">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3500000" scaled="1"/>
                      <a:tileRect/>
                    </a:gradFill>
                  </a:tcPr>
                </a:tc>
              </a:tr>
            </a:tbl>
          </a:graphicData>
        </a:graphic>
      </p:graphicFrame>
      <p:sp>
        <p:nvSpPr>
          <p:cNvPr id="15414" name="Text Box 54"/>
          <p:cNvSpPr txBox="1">
            <a:spLocks noChangeArrowheads="1"/>
          </p:cNvSpPr>
          <p:nvPr/>
        </p:nvSpPr>
        <p:spPr bwMode="auto">
          <a:xfrm>
            <a:off x="3011488" y="4225925"/>
            <a:ext cx="554037"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大</a:t>
            </a:r>
          </a:p>
        </p:txBody>
      </p:sp>
      <p:sp>
        <p:nvSpPr>
          <p:cNvPr id="15415" name="Text Box 55"/>
          <p:cNvSpPr txBox="1">
            <a:spLocks noChangeArrowheads="1"/>
          </p:cNvSpPr>
          <p:nvPr/>
        </p:nvSpPr>
        <p:spPr bwMode="auto">
          <a:xfrm>
            <a:off x="2987675" y="5378450"/>
            <a:ext cx="554038"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小</a:t>
            </a:r>
          </a:p>
        </p:txBody>
      </p:sp>
      <p:sp>
        <p:nvSpPr>
          <p:cNvPr id="15416" name="Text Box 56"/>
          <p:cNvSpPr txBox="1">
            <a:spLocks noChangeArrowheads="1"/>
          </p:cNvSpPr>
          <p:nvPr/>
        </p:nvSpPr>
        <p:spPr bwMode="auto">
          <a:xfrm>
            <a:off x="3576638" y="4225925"/>
            <a:ext cx="554037"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高</a:t>
            </a:r>
          </a:p>
        </p:txBody>
      </p:sp>
      <p:sp>
        <p:nvSpPr>
          <p:cNvPr id="15417" name="Text Box 57"/>
          <p:cNvSpPr txBox="1">
            <a:spLocks noChangeArrowheads="1"/>
          </p:cNvSpPr>
          <p:nvPr/>
        </p:nvSpPr>
        <p:spPr bwMode="auto">
          <a:xfrm>
            <a:off x="3556000" y="5378450"/>
            <a:ext cx="554038"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低</a:t>
            </a:r>
          </a:p>
        </p:txBody>
      </p:sp>
      <p:sp>
        <p:nvSpPr>
          <p:cNvPr id="15418" name="Text Box 58"/>
          <p:cNvSpPr txBox="1">
            <a:spLocks noChangeArrowheads="1"/>
          </p:cNvSpPr>
          <p:nvPr/>
        </p:nvSpPr>
        <p:spPr bwMode="auto">
          <a:xfrm>
            <a:off x="4141788" y="4081463"/>
            <a:ext cx="554037"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密集</a:t>
            </a:r>
          </a:p>
        </p:txBody>
      </p:sp>
      <p:sp>
        <p:nvSpPr>
          <p:cNvPr id="15419" name="Text Box 59"/>
          <p:cNvSpPr txBox="1">
            <a:spLocks noChangeArrowheads="1"/>
          </p:cNvSpPr>
          <p:nvPr/>
        </p:nvSpPr>
        <p:spPr bwMode="auto">
          <a:xfrm>
            <a:off x="4124325" y="5229225"/>
            <a:ext cx="554038"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稀少</a:t>
            </a:r>
          </a:p>
        </p:txBody>
      </p:sp>
      <p:sp>
        <p:nvSpPr>
          <p:cNvPr id="15420" name="Text Box 60"/>
          <p:cNvSpPr txBox="1">
            <a:spLocks noChangeArrowheads="1"/>
          </p:cNvSpPr>
          <p:nvPr/>
        </p:nvSpPr>
        <p:spPr bwMode="auto">
          <a:xfrm>
            <a:off x="4708525" y="4081463"/>
            <a:ext cx="55245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较多</a:t>
            </a:r>
          </a:p>
        </p:txBody>
      </p:sp>
      <p:sp>
        <p:nvSpPr>
          <p:cNvPr id="15421" name="Text Box 61"/>
          <p:cNvSpPr txBox="1">
            <a:spLocks noChangeArrowheads="1"/>
          </p:cNvSpPr>
          <p:nvPr/>
        </p:nvSpPr>
        <p:spPr bwMode="auto">
          <a:xfrm>
            <a:off x="4692650" y="5233988"/>
            <a:ext cx="55403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较少</a:t>
            </a:r>
          </a:p>
        </p:txBody>
      </p:sp>
      <p:sp>
        <p:nvSpPr>
          <p:cNvPr id="15422" name="Text Box 62"/>
          <p:cNvSpPr txBox="1">
            <a:spLocks noChangeArrowheads="1"/>
          </p:cNvSpPr>
          <p:nvPr/>
        </p:nvSpPr>
        <p:spPr bwMode="auto">
          <a:xfrm>
            <a:off x="5273675" y="4081463"/>
            <a:ext cx="55403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较多</a:t>
            </a:r>
          </a:p>
        </p:txBody>
      </p:sp>
      <p:sp>
        <p:nvSpPr>
          <p:cNvPr id="15423" name="Text Box 63"/>
          <p:cNvSpPr txBox="1">
            <a:spLocks noChangeArrowheads="1"/>
          </p:cNvSpPr>
          <p:nvPr/>
        </p:nvSpPr>
        <p:spPr bwMode="auto">
          <a:xfrm>
            <a:off x="5259388" y="5233988"/>
            <a:ext cx="55403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较少</a:t>
            </a:r>
          </a:p>
        </p:txBody>
      </p:sp>
      <p:sp>
        <p:nvSpPr>
          <p:cNvPr id="15424" name="Text Box 64"/>
          <p:cNvSpPr txBox="1">
            <a:spLocks noChangeArrowheads="1"/>
          </p:cNvSpPr>
          <p:nvPr/>
        </p:nvSpPr>
        <p:spPr bwMode="auto">
          <a:xfrm>
            <a:off x="5838825" y="4081463"/>
            <a:ext cx="55403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较多</a:t>
            </a:r>
          </a:p>
        </p:txBody>
      </p:sp>
      <p:sp>
        <p:nvSpPr>
          <p:cNvPr id="15425" name="Text Box 65"/>
          <p:cNvSpPr txBox="1">
            <a:spLocks noChangeArrowheads="1"/>
          </p:cNvSpPr>
          <p:nvPr/>
        </p:nvSpPr>
        <p:spPr bwMode="auto">
          <a:xfrm>
            <a:off x="5827713" y="5233988"/>
            <a:ext cx="55403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较少</a:t>
            </a:r>
          </a:p>
        </p:txBody>
      </p:sp>
      <p:sp>
        <p:nvSpPr>
          <p:cNvPr id="15426" name="Text Box 66"/>
          <p:cNvSpPr txBox="1">
            <a:spLocks noChangeArrowheads="1"/>
          </p:cNvSpPr>
          <p:nvPr/>
        </p:nvSpPr>
        <p:spPr bwMode="auto">
          <a:xfrm>
            <a:off x="6403975" y="4221163"/>
            <a:ext cx="554038"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无</a:t>
            </a:r>
          </a:p>
        </p:txBody>
      </p:sp>
      <p:sp>
        <p:nvSpPr>
          <p:cNvPr id="15427" name="Text Box 67"/>
          <p:cNvSpPr txBox="1">
            <a:spLocks noChangeArrowheads="1"/>
          </p:cNvSpPr>
          <p:nvPr/>
        </p:nvSpPr>
        <p:spPr bwMode="auto">
          <a:xfrm>
            <a:off x="6396038" y="5378450"/>
            <a:ext cx="554037"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有</a:t>
            </a:r>
          </a:p>
        </p:txBody>
      </p:sp>
      <p:sp>
        <p:nvSpPr>
          <p:cNvPr id="15428" name="Text Box 68"/>
          <p:cNvSpPr txBox="1">
            <a:spLocks noChangeArrowheads="1"/>
          </p:cNvSpPr>
          <p:nvPr/>
        </p:nvSpPr>
        <p:spPr bwMode="auto">
          <a:xfrm>
            <a:off x="6969125" y="4221163"/>
            <a:ext cx="554038"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无</a:t>
            </a:r>
          </a:p>
        </p:txBody>
      </p:sp>
      <p:sp>
        <p:nvSpPr>
          <p:cNvPr id="15429" name="Text Box 69"/>
          <p:cNvSpPr txBox="1">
            <a:spLocks noChangeArrowheads="1"/>
          </p:cNvSpPr>
          <p:nvPr/>
        </p:nvSpPr>
        <p:spPr bwMode="auto">
          <a:xfrm>
            <a:off x="6964363" y="5378450"/>
            <a:ext cx="554037"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有</a:t>
            </a:r>
          </a:p>
        </p:txBody>
      </p:sp>
      <p:sp>
        <p:nvSpPr>
          <p:cNvPr id="15430" name="Text Box 70"/>
          <p:cNvSpPr txBox="1">
            <a:spLocks noChangeArrowheads="1"/>
          </p:cNvSpPr>
          <p:nvPr/>
        </p:nvSpPr>
        <p:spPr bwMode="auto">
          <a:xfrm>
            <a:off x="7534275" y="4221163"/>
            <a:ext cx="554038"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无</a:t>
            </a:r>
          </a:p>
        </p:txBody>
      </p:sp>
      <p:sp>
        <p:nvSpPr>
          <p:cNvPr id="15431" name="Text Box 71"/>
          <p:cNvSpPr txBox="1">
            <a:spLocks noChangeArrowheads="1"/>
          </p:cNvSpPr>
          <p:nvPr/>
        </p:nvSpPr>
        <p:spPr bwMode="auto">
          <a:xfrm>
            <a:off x="7532688" y="5378450"/>
            <a:ext cx="554037"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有</a:t>
            </a:r>
          </a:p>
        </p:txBody>
      </p:sp>
      <p:sp>
        <p:nvSpPr>
          <p:cNvPr id="15432" name="Text Box 72"/>
          <p:cNvSpPr txBox="1">
            <a:spLocks noChangeArrowheads="1"/>
          </p:cNvSpPr>
          <p:nvPr/>
        </p:nvSpPr>
        <p:spPr bwMode="auto">
          <a:xfrm>
            <a:off x="8101013" y="4221163"/>
            <a:ext cx="554037"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大</a:t>
            </a:r>
          </a:p>
        </p:txBody>
      </p:sp>
      <p:sp>
        <p:nvSpPr>
          <p:cNvPr id="15433" name="Text Box 73"/>
          <p:cNvSpPr txBox="1">
            <a:spLocks noChangeArrowheads="1"/>
          </p:cNvSpPr>
          <p:nvPr/>
        </p:nvSpPr>
        <p:spPr bwMode="auto">
          <a:xfrm>
            <a:off x="8101013" y="5378450"/>
            <a:ext cx="5540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b="1">
                <a:solidFill>
                  <a:schemeClr val="bg2"/>
                </a:solidFill>
                <a:ea typeface="黑体" pitchFamily="49" charset="-122"/>
              </a:rPr>
              <a:t>小</a:t>
            </a:r>
          </a:p>
        </p:txBody>
      </p:sp>
      <p:sp>
        <p:nvSpPr>
          <p:cNvPr id="15435" name="Text Box 75"/>
          <p:cNvSpPr txBox="1">
            <a:spLocks noChangeArrowheads="1"/>
          </p:cNvSpPr>
          <p:nvPr/>
        </p:nvSpPr>
        <p:spPr bwMode="auto">
          <a:xfrm>
            <a:off x="107950" y="1557338"/>
            <a:ext cx="2232025" cy="1733550"/>
          </a:xfrm>
          <a:prstGeom prst="rect">
            <a:avLst/>
          </a:prstGeom>
          <a:noFill/>
          <a:ln w="9525">
            <a:noFill/>
            <a:miter lim="800000"/>
          </a:ln>
          <a:effectLst/>
        </p:spPr>
        <p:txBody>
          <a:bodyPr>
            <a:spAutoFit/>
          </a:bodyPr>
          <a:lstStyle/>
          <a:p>
            <a:pPr eaLnBrk="1" hangingPunct="1">
              <a:lnSpc>
                <a:spcPts val="3200"/>
              </a:lnSpc>
              <a:spcBef>
                <a:spcPct val="50000"/>
              </a:spcBef>
              <a:defRPr/>
            </a:pPr>
            <a:r>
              <a:rPr lang="zh-CN" altLang="zh-CN" b="1" dirty="0">
                <a:solidFill>
                  <a:schemeClr val="bg2"/>
                </a:solidFill>
                <a:latin typeface="+mn-ea"/>
                <a:ea typeface="+mn-ea"/>
              </a:rPr>
              <a:t>    </a:t>
            </a:r>
            <a:r>
              <a:rPr lang="zh-CN" b="1" dirty="0">
                <a:solidFill>
                  <a:schemeClr val="bg2"/>
                </a:solidFill>
                <a:latin typeface="+mn-ea"/>
                <a:ea typeface="+mn-ea"/>
              </a:rPr>
              <a:t>乡村的房屋大多低矮，散落分布，周围是大片农田。</a:t>
            </a:r>
          </a:p>
        </p:txBody>
      </p:sp>
      <p:sp>
        <p:nvSpPr>
          <p:cNvPr id="15436" name="Text Box 76"/>
          <p:cNvSpPr txBox="1">
            <a:spLocks noChangeArrowheads="1"/>
          </p:cNvSpPr>
          <p:nvPr/>
        </p:nvSpPr>
        <p:spPr bwMode="auto">
          <a:xfrm>
            <a:off x="107950" y="3789363"/>
            <a:ext cx="2232025" cy="2554287"/>
          </a:xfrm>
          <a:prstGeom prst="rect">
            <a:avLst/>
          </a:prstGeom>
          <a:noFill/>
          <a:ln w="9525">
            <a:noFill/>
            <a:miter lim="800000"/>
          </a:ln>
          <a:effectLst/>
        </p:spPr>
        <p:txBody>
          <a:bodyPr>
            <a:spAutoFit/>
          </a:bodyPr>
          <a:lstStyle/>
          <a:p>
            <a:pPr eaLnBrk="1" hangingPunct="1">
              <a:lnSpc>
                <a:spcPts val="3200"/>
              </a:lnSpc>
              <a:spcBef>
                <a:spcPct val="50000"/>
              </a:spcBef>
              <a:defRPr/>
            </a:pPr>
            <a:r>
              <a:rPr lang="zh-CN" altLang="zh-CN" b="1" dirty="0">
                <a:solidFill>
                  <a:schemeClr val="bg2"/>
                </a:solidFill>
                <a:latin typeface="+mn-ea"/>
                <a:ea typeface="+mn-ea"/>
              </a:rPr>
              <a:t>    </a:t>
            </a:r>
            <a:r>
              <a:rPr lang="zh-CN" b="1" dirty="0">
                <a:solidFill>
                  <a:schemeClr val="bg2"/>
                </a:solidFill>
                <a:latin typeface="+mn-ea"/>
                <a:ea typeface="+mn-ea"/>
              </a:rPr>
              <a:t>城市里高楼林立，大街小巷纵横交错，到处是来来往往的行人和车辆。</a:t>
            </a:r>
          </a:p>
        </p:txBody>
      </p:sp>
      <p:sp>
        <p:nvSpPr>
          <p:cNvPr id="14412"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435"/>
                                        </p:tgtEl>
                                        <p:attrNameLst>
                                          <p:attrName>style.visibility</p:attrName>
                                        </p:attrNameLst>
                                      </p:cBhvr>
                                      <p:to>
                                        <p:strVal val="visible"/>
                                      </p:to>
                                    </p:set>
                                    <p:animEffect transition="in" filter="fade">
                                      <p:cBhvr>
                                        <p:cTn id="7" dur="1000"/>
                                        <p:tgtEl>
                                          <p:spTgt spid="15435"/>
                                        </p:tgtEl>
                                      </p:cBhvr>
                                    </p:animEffect>
                                    <p:anim calcmode="lin" valueType="num">
                                      <p:cBhvr>
                                        <p:cTn id="8" dur="1000" fill="hold"/>
                                        <p:tgtEl>
                                          <p:spTgt spid="15435"/>
                                        </p:tgtEl>
                                        <p:attrNameLst>
                                          <p:attrName>ppt_x</p:attrName>
                                        </p:attrNameLst>
                                      </p:cBhvr>
                                      <p:tavLst>
                                        <p:tav tm="0">
                                          <p:val>
                                            <p:strVal val="#ppt_x"/>
                                          </p:val>
                                        </p:tav>
                                        <p:tav tm="100000">
                                          <p:val>
                                            <p:strVal val="#ppt_x"/>
                                          </p:val>
                                        </p:tav>
                                      </p:tavLst>
                                    </p:anim>
                                    <p:anim calcmode="lin" valueType="num">
                                      <p:cBhvr>
                                        <p:cTn id="9" dur="1000" fill="hold"/>
                                        <p:tgtEl>
                                          <p:spTgt spid="154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436"/>
                                        </p:tgtEl>
                                        <p:attrNameLst>
                                          <p:attrName>style.visibility</p:attrName>
                                        </p:attrNameLst>
                                      </p:cBhvr>
                                      <p:to>
                                        <p:strVal val="visible"/>
                                      </p:to>
                                    </p:set>
                                    <p:animEffect transition="in" filter="fade">
                                      <p:cBhvr>
                                        <p:cTn id="12" dur="1000"/>
                                        <p:tgtEl>
                                          <p:spTgt spid="15436"/>
                                        </p:tgtEl>
                                      </p:cBhvr>
                                    </p:animEffect>
                                    <p:anim calcmode="lin" valueType="num">
                                      <p:cBhvr>
                                        <p:cTn id="13" dur="1000" fill="hold"/>
                                        <p:tgtEl>
                                          <p:spTgt spid="15436"/>
                                        </p:tgtEl>
                                        <p:attrNameLst>
                                          <p:attrName>ppt_x</p:attrName>
                                        </p:attrNameLst>
                                      </p:cBhvr>
                                      <p:tavLst>
                                        <p:tav tm="0">
                                          <p:val>
                                            <p:strVal val="#ppt_x"/>
                                          </p:val>
                                        </p:tav>
                                        <p:tav tm="100000">
                                          <p:val>
                                            <p:strVal val="#ppt_x"/>
                                          </p:val>
                                        </p:tav>
                                      </p:tavLst>
                                    </p:anim>
                                    <p:anim calcmode="lin" valueType="num">
                                      <p:cBhvr>
                                        <p:cTn id="14" dur="1000" fill="hold"/>
                                        <p:tgtEl>
                                          <p:spTgt spid="154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35" grpId="0"/>
      <p:bldP spid="154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bwMode="auto">
          <a:xfrm>
            <a:off x="3794125" y="404813"/>
            <a:ext cx="1511300" cy="600075"/>
          </a:xfrm>
          <a:prstGeom prst="rect">
            <a:avLst/>
          </a:prstGeom>
          <a:solidFill>
            <a:schemeClr val="accent1">
              <a:lumMod val="20000"/>
              <a:lumOff val="80000"/>
            </a:schemeClr>
          </a:solidFill>
          <a:ln>
            <a:miter lim="800000"/>
          </a:ln>
        </p:spPr>
        <p:txBody>
          <a:bodyPr/>
          <a:lstStyle/>
          <a:p>
            <a:pPr algn="l" eaLnBrk="1" hangingPunct="1">
              <a:defRPr/>
            </a:pPr>
            <a:r>
              <a:rPr lang="en-US" altLang="zh-CN" sz="3600" b="1" dirty="0" smtClean="0">
                <a:solidFill>
                  <a:schemeClr val="bg2"/>
                </a:solidFill>
                <a:effectLst>
                  <a:outerShdw blurRad="38100" dist="38100" dir="2700000" algn="tl">
                    <a:srgbClr val="000000">
                      <a:alpha val="43137"/>
                    </a:srgbClr>
                  </a:outerShdw>
                </a:effectLst>
                <a:ea typeface="黑体" pitchFamily="2" charset="-122"/>
              </a:rPr>
              <a:t>  </a:t>
            </a:r>
            <a:r>
              <a:rPr lang="zh-CN" sz="3600" b="1" dirty="0" smtClean="0">
                <a:solidFill>
                  <a:schemeClr val="bg2"/>
                </a:solidFill>
                <a:effectLst>
                  <a:outerShdw blurRad="38100" dist="38100" dir="2700000" algn="tl">
                    <a:srgbClr val="000000">
                      <a:alpha val="43137"/>
                    </a:srgbClr>
                  </a:outerShdw>
                </a:effectLst>
                <a:ea typeface="黑体" pitchFamily="2" charset="-122"/>
              </a:rPr>
              <a:t>牧村</a:t>
            </a:r>
          </a:p>
        </p:txBody>
      </p:sp>
      <p:pic>
        <p:nvPicPr>
          <p:cNvPr id="15363" name="Picture 3"/>
          <p:cNvPicPr>
            <a:picLocks noChangeAspect="1" noChangeArrowheads="1"/>
          </p:cNvPicPr>
          <p:nvPr/>
        </p:nvPicPr>
        <p:blipFill>
          <a:blip r:embed="rId2"/>
          <a:srcRect/>
          <a:stretch>
            <a:fillRect/>
          </a:stretch>
        </p:blipFill>
        <p:spPr bwMode="auto">
          <a:xfrm>
            <a:off x="295275" y="1101725"/>
            <a:ext cx="8610600" cy="57467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5364" name="Picture 4"/>
          <p:cNvPicPr>
            <a:picLocks noChangeAspect="1" noChangeArrowheads="1"/>
          </p:cNvPicPr>
          <p:nvPr/>
        </p:nvPicPr>
        <p:blipFill>
          <a:blip r:embed="rId3"/>
          <a:srcRect/>
          <a:stretch>
            <a:fillRect/>
          </a:stretch>
        </p:blipFill>
        <p:spPr bwMode="auto">
          <a:xfrm>
            <a:off x="134938" y="1101725"/>
            <a:ext cx="8829675" cy="57118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5365"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Tree>
  </p:cSld>
  <p:clrMapOvr>
    <a:masterClrMapping/>
  </p:clrMapOvr>
  <p:transition spd="med" advClick="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dissolve">
                                      <p:cBhvr>
                                        <p:cTn id="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6" descr="越南渔村景观"/>
          <p:cNvPicPr>
            <a:picLocks noChangeAspect="1" noChangeArrowheads="1"/>
          </p:cNvPicPr>
          <p:nvPr/>
        </p:nvPicPr>
        <p:blipFill>
          <a:blip r:embed="rId2"/>
          <a:srcRect/>
          <a:stretch>
            <a:fillRect/>
          </a:stretch>
        </p:blipFill>
        <p:spPr bwMode="auto">
          <a:xfrm>
            <a:off x="539750" y="1252538"/>
            <a:ext cx="7848600" cy="5589587"/>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6387"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
        <p:nvSpPr>
          <p:cNvPr id="8" name="Rectangle 2"/>
          <p:cNvSpPr txBox="1">
            <a:spLocks noChangeArrowheads="1"/>
          </p:cNvSpPr>
          <p:nvPr/>
        </p:nvSpPr>
        <p:spPr bwMode="auto">
          <a:xfrm>
            <a:off x="3635375" y="431800"/>
            <a:ext cx="1512888" cy="600075"/>
          </a:xfrm>
          <a:prstGeom prst="rect">
            <a:avLst/>
          </a:prstGeom>
          <a:solidFill>
            <a:schemeClr val="accent1">
              <a:lumMod val="20000"/>
              <a:lumOff val="80000"/>
            </a:schemeClr>
          </a:solidFill>
          <a:ln>
            <a:miter lim="800000"/>
          </a:ln>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a:lstStyle>
          <a:p>
            <a:pPr algn="l" eaLnBrk="1" hangingPunct="1">
              <a:defRPr/>
            </a:pPr>
            <a:r>
              <a:rPr lang="en-US" altLang="zh-CN" sz="3600" b="1" kern="0" dirty="0" smtClean="0">
                <a:solidFill>
                  <a:srgbClr val="002060"/>
                </a:solidFill>
                <a:effectLst>
                  <a:outerShdw blurRad="38100" dist="38100" dir="2700000" algn="tl">
                    <a:srgbClr val="000000">
                      <a:alpha val="43137"/>
                    </a:srgbClr>
                  </a:outerShdw>
                </a:effectLst>
                <a:ea typeface="黑体" pitchFamily="2" charset="-122"/>
              </a:rPr>
              <a:t>  </a:t>
            </a:r>
            <a:r>
              <a:rPr lang="zh-CN" altLang="en-US" sz="3600" b="1" kern="0" dirty="0">
                <a:solidFill>
                  <a:srgbClr val="002060"/>
                </a:solidFill>
                <a:effectLst>
                  <a:outerShdw blurRad="38100" dist="38100" dir="2700000" algn="tl">
                    <a:srgbClr val="000000">
                      <a:alpha val="43137"/>
                    </a:srgbClr>
                  </a:outerShdw>
                </a:effectLst>
                <a:ea typeface="黑体" pitchFamily="2" charset="-122"/>
              </a:rPr>
              <a:t>渔</a:t>
            </a:r>
            <a:r>
              <a:rPr lang="zh-CN" sz="3600" b="1" kern="0" dirty="0" smtClean="0">
                <a:solidFill>
                  <a:srgbClr val="002060"/>
                </a:solidFill>
                <a:effectLst>
                  <a:outerShdw blurRad="38100" dist="38100" dir="2700000" algn="tl">
                    <a:srgbClr val="000000">
                      <a:alpha val="43137"/>
                    </a:srgbClr>
                  </a:outerShdw>
                </a:effectLst>
                <a:ea typeface="黑体" pitchFamily="2" charset="-122"/>
              </a:rPr>
              <a:t>村</a:t>
            </a:r>
          </a:p>
        </p:txBody>
      </p:sp>
      <p:pic>
        <p:nvPicPr>
          <p:cNvPr id="16388" name="Picture 4" descr="渔村景观1"/>
          <p:cNvPicPr>
            <a:picLocks noChangeAspect="1" noChangeArrowheads="1"/>
          </p:cNvPicPr>
          <p:nvPr/>
        </p:nvPicPr>
        <p:blipFill>
          <a:blip r:embed="rId3"/>
          <a:srcRect/>
          <a:stretch>
            <a:fillRect/>
          </a:stretch>
        </p:blipFill>
        <p:spPr bwMode="auto">
          <a:xfrm>
            <a:off x="557213" y="1239838"/>
            <a:ext cx="7934325" cy="560228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6389" name="Picture 5" descr="蓝土地上新渔村"/>
          <p:cNvPicPr>
            <a:picLocks noChangeAspect="1" noChangeArrowheads="1"/>
          </p:cNvPicPr>
          <p:nvPr/>
        </p:nvPicPr>
        <p:blipFill>
          <a:blip r:embed="rId4"/>
          <a:srcRect/>
          <a:stretch>
            <a:fillRect/>
          </a:stretch>
        </p:blipFill>
        <p:spPr bwMode="auto">
          <a:xfrm>
            <a:off x="557213" y="1196975"/>
            <a:ext cx="7934325" cy="5649913"/>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spd="med" advClick="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fade">
                                      <p:cBhvr>
                                        <p:cTn id="7" dur="1000"/>
                                        <p:tgtEl>
                                          <p:spTgt spid="16388"/>
                                        </p:tgtEl>
                                      </p:cBhvr>
                                    </p:animEffect>
                                    <p:anim calcmode="lin" valueType="num">
                                      <p:cBhvr>
                                        <p:cTn id="8" dur="1000" fill="hold"/>
                                        <p:tgtEl>
                                          <p:spTgt spid="16388"/>
                                        </p:tgtEl>
                                        <p:attrNameLst>
                                          <p:attrName>ppt_x</p:attrName>
                                        </p:attrNameLst>
                                      </p:cBhvr>
                                      <p:tavLst>
                                        <p:tav tm="0">
                                          <p:val>
                                            <p:strVal val="#ppt_x"/>
                                          </p:val>
                                        </p:tav>
                                        <p:tav tm="100000">
                                          <p:val>
                                            <p:strVal val="#ppt_x"/>
                                          </p:val>
                                        </p:tav>
                                      </p:tavLst>
                                    </p:anim>
                                    <p:anim calcmode="lin" valueType="num">
                                      <p:cBhvr>
                                        <p:cTn id="9" dur="1000" fill="hold"/>
                                        <p:tgtEl>
                                          <p:spTgt spid="1638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6389"/>
                                        </p:tgtEl>
                                        <p:attrNameLst>
                                          <p:attrName>style.visibility</p:attrName>
                                        </p:attrNameLst>
                                      </p:cBhvr>
                                      <p:to>
                                        <p:strVal val="visible"/>
                                      </p:to>
                                    </p:set>
                                    <p:anim calcmode="lin" valueType="num">
                                      <p:cBhvr>
                                        <p:cTn id="14" dur="1000" fill="hold"/>
                                        <p:tgtEl>
                                          <p:spTgt spid="16389"/>
                                        </p:tgtEl>
                                        <p:attrNameLst>
                                          <p:attrName>ppt_w</p:attrName>
                                        </p:attrNameLst>
                                      </p:cBhvr>
                                      <p:tavLst>
                                        <p:tav tm="0">
                                          <p:val>
                                            <p:strVal val="#ppt_w*0.70"/>
                                          </p:val>
                                        </p:tav>
                                        <p:tav tm="100000">
                                          <p:val>
                                            <p:strVal val="#ppt_w"/>
                                          </p:val>
                                        </p:tav>
                                      </p:tavLst>
                                    </p:anim>
                                    <p:anim calcmode="lin" valueType="num">
                                      <p:cBhvr>
                                        <p:cTn id="15" dur="1000" fill="hold"/>
                                        <p:tgtEl>
                                          <p:spTgt spid="16389"/>
                                        </p:tgtEl>
                                        <p:attrNameLst>
                                          <p:attrName>ppt_h</p:attrName>
                                        </p:attrNameLst>
                                      </p:cBhvr>
                                      <p:tavLst>
                                        <p:tav tm="0">
                                          <p:val>
                                            <p:strVal val="#ppt_h"/>
                                          </p:val>
                                        </p:tav>
                                        <p:tav tm="100000">
                                          <p:val>
                                            <p:strVal val="#ppt_h"/>
                                          </p:val>
                                        </p:tav>
                                      </p:tavLst>
                                    </p:anim>
                                    <p:animEffect transition="in" filter="fade">
                                      <p:cBhvr>
                                        <p:cTn id="16" dur="10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p:cNvPicPr>
            <a:picLocks noChangeAspect="1" noChangeArrowheads="1"/>
          </p:cNvPicPr>
          <p:nvPr/>
        </p:nvPicPr>
        <p:blipFill>
          <a:blip r:embed="rId2"/>
          <a:srcRect/>
          <a:stretch>
            <a:fillRect/>
          </a:stretch>
        </p:blipFill>
        <p:spPr bwMode="auto">
          <a:xfrm>
            <a:off x="401638" y="976313"/>
            <a:ext cx="8131175" cy="574516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7413" name="Picture 5" descr="村落景观4"/>
          <p:cNvPicPr>
            <a:picLocks noChangeAspect="1" noChangeArrowheads="1"/>
          </p:cNvPicPr>
          <p:nvPr/>
        </p:nvPicPr>
        <p:blipFill>
          <a:blip r:embed="rId3"/>
          <a:srcRect/>
          <a:stretch>
            <a:fillRect/>
          </a:stretch>
        </p:blipFill>
        <p:spPr bwMode="auto">
          <a:xfrm>
            <a:off x="434975" y="1008063"/>
            <a:ext cx="7915275" cy="58674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7415" name="Picture 7" descr="1024x768_033"/>
          <p:cNvPicPr>
            <a:picLocks noChangeAspect="1" noChangeArrowheads="1"/>
          </p:cNvPicPr>
          <p:nvPr/>
        </p:nvPicPr>
        <p:blipFill>
          <a:blip r:embed="rId4"/>
          <a:srcRect/>
          <a:stretch>
            <a:fillRect/>
          </a:stretch>
        </p:blipFill>
        <p:spPr bwMode="auto">
          <a:xfrm>
            <a:off x="434975" y="984250"/>
            <a:ext cx="7770813" cy="56991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
        <p:nvSpPr>
          <p:cNvPr id="9" name="Rectangle 2"/>
          <p:cNvSpPr txBox="1">
            <a:spLocks noChangeArrowheads="1"/>
          </p:cNvSpPr>
          <p:nvPr/>
        </p:nvSpPr>
        <p:spPr bwMode="auto">
          <a:xfrm>
            <a:off x="3635375" y="352425"/>
            <a:ext cx="1512888" cy="600075"/>
          </a:xfrm>
          <a:prstGeom prst="rect">
            <a:avLst/>
          </a:prstGeom>
          <a:solidFill>
            <a:schemeClr val="accent1">
              <a:lumMod val="20000"/>
              <a:lumOff val="80000"/>
            </a:schemeClr>
          </a:solidFill>
          <a:ln>
            <a:miter lim="800000"/>
          </a:ln>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a:lstStyle>
          <a:p>
            <a:pPr algn="l" eaLnBrk="1" hangingPunct="1">
              <a:defRPr/>
            </a:pPr>
            <a:r>
              <a:rPr lang="en-US" altLang="zh-CN" sz="3600" b="1" kern="0" dirty="0" smtClean="0">
                <a:solidFill>
                  <a:srgbClr val="002060"/>
                </a:solidFill>
                <a:effectLst>
                  <a:outerShdw blurRad="38100" dist="38100" dir="2700000" algn="tl">
                    <a:srgbClr val="000000">
                      <a:alpha val="43137"/>
                    </a:srgbClr>
                  </a:outerShdw>
                </a:effectLst>
                <a:ea typeface="黑体" pitchFamily="2" charset="-122"/>
              </a:rPr>
              <a:t>  </a:t>
            </a:r>
            <a:r>
              <a:rPr lang="zh-CN" altLang="en-US" sz="3600" b="1" kern="0" dirty="0" smtClean="0">
                <a:solidFill>
                  <a:srgbClr val="002060"/>
                </a:solidFill>
                <a:effectLst>
                  <a:outerShdw blurRad="38100" dist="38100" dir="2700000" algn="tl">
                    <a:srgbClr val="000000">
                      <a:alpha val="43137"/>
                    </a:srgbClr>
                  </a:outerShdw>
                </a:effectLst>
                <a:ea typeface="黑体" pitchFamily="2" charset="-122"/>
              </a:rPr>
              <a:t>农</a:t>
            </a:r>
            <a:r>
              <a:rPr lang="zh-CN" sz="3600" b="1" kern="0" dirty="0" smtClean="0">
                <a:solidFill>
                  <a:srgbClr val="002060"/>
                </a:solidFill>
                <a:effectLst>
                  <a:outerShdw blurRad="38100" dist="38100" dir="2700000" algn="tl">
                    <a:srgbClr val="000000">
                      <a:alpha val="43137"/>
                    </a:srgbClr>
                  </a:outerShdw>
                </a:effectLst>
                <a:ea typeface="黑体" pitchFamily="2" charset="-122"/>
              </a:rPr>
              <a:t>村</a:t>
            </a:r>
          </a:p>
        </p:txBody>
      </p:sp>
      <p:pic>
        <p:nvPicPr>
          <p:cNvPr id="17414" name="Picture 6" descr="2006331123428429"/>
          <p:cNvPicPr>
            <a:picLocks noChangeAspect="1" noChangeArrowheads="1"/>
          </p:cNvPicPr>
          <p:nvPr/>
        </p:nvPicPr>
        <p:blipFill>
          <a:blip r:embed="rId5"/>
          <a:srcRect/>
          <a:stretch>
            <a:fillRect/>
          </a:stretch>
        </p:blipFill>
        <p:spPr bwMode="auto">
          <a:xfrm>
            <a:off x="431800" y="973138"/>
            <a:ext cx="8013700" cy="5751512"/>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spd="med" advClick="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wipe(down)">
                                      <p:cBhvr>
                                        <p:cTn id="7" dur="500"/>
                                        <p:tgtEl>
                                          <p:spTgt spid="1741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7415"/>
                                        </p:tgtEl>
                                        <p:attrNameLst>
                                          <p:attrName>style.visibility</p:attrName>
                                        </p:attrNameLst>
                                      </p:cBhvr>
                                      <p:to>
                                        <p:strVal val="visible"/>
                                      </p:to>
                                    </p:set>
                                    <p:anim calcmode="lin" valueType="num">
                                      <p:cBhvr>
                                        <p:cTn id="12" dur="1000" fill="hold"/>
                                        <p:tgtEl>
                                          <p:spTgt spid="17415"/>
                                        </p:tgtEl>
                                        <p:attrNameLst>
                                          <p:attrName>ppt_w</p:attrName>
                                        </p:attrNameLst>
                                      </p:cBhvr>
                                      <p:tavLst>
                                        <p:tav tm="0">
                                          <p:val>
                                            <p:fltVal val="0"/>
                                          </p:val>
                                        </p:tav>
                                        <p:tav tm="100000">
                                          <p:val>
                                            <p:strVal val="#ppt_w"/>
                                          </p:val>
                                        </p:tav>
                                      </p:tavLst>
                                    </p:anim>
                                    <p:anim calcmode="lin" valueType="num">
                                      <p:cBhvr>
                                        <p:cTn id="13" dur="1000" fill="hold"/>
                                        <p:tgtEl>
                                          <p:spTgt spid="17415"/>
                                        </p:tgtEl>
                                        <p:attrNameLst>
                                          <p:attrName>ppt_h</p:attrName>
                                        </p:attrNameLst>
                                      </p:cBhvr>
                                      <p:tavLst>
                                        <p:tav tm="0">
                                          <p:val>
                                            <p:fltVal val="0"/>
                                          </p:val>
                                        </p:tav>
                                        <p:tav tm="100000">
                                          <p:val>
                                            <p:strVal val="#ppt_h"/>
                                          </p:val>
                                        </p:tav>
                                      </p:tavLst>
                                    </p:anim>
                                    <p:anim calcmode="lin" valueType="num">
                                      <p:cBhvr>
                                        <p:cTn id="14" dur="1000" fill="hold"/>
                                        <p:tgtEl>
                                          <p:spTgt spid="17415"/>
                                        </p:tgtEl>
                                        <p:attrNameLst>
                                          <p:attrName>style.rotation</p:attrName>
                                        </p:attrNameLst>
                                      </p:cBhvr>
                                      <p:tavLst>
                                        <p:tav tm="0">
                                          <p:val>
                                            <p:fltVal val="90"/>
                                          </p:val>
                                        </p:tav>
                                        <p:tav tm="100000">
                                          <p:val>
                                            <p:fltVal val="0"/>
                                          </p:val>
                                        </p:tav>
                                      </p:tavLst>
                                    </p:anim>
                                    <p:animEffect transition="in" filter="fade">
                                      <p:cBhvr>
                                        <p:cTn id="15" dur="1000"/>
                                        <p:tgtEl>
                                          <p:spTgt spid="17415"/>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17414"/>
                                        </p:tgtEl>
                                        <p:attrNameLst>
                                          <p:attrName>style.visibility</p:attrName>
                                        </p:attrNameLst>
                                      </p:cBhvr>
                                      <p:to>
                                        <p:strVal val="visible"/>
                                      </p:to>
                                    </p:set>
                                    <p:anim calcmode="lin" valueType="num">
                                      <p:cBhvr additive="base">
                                        <p:cTn id="20" dur="500"/>
                                        <p:tgtEl>
                                          <p:spTgt spid="17414"/>
                                        </p:tgtEl>
                                        <p:attrNameLst>
                                          <p:attrName>ppt_y</p:attrName>
                                        </p:attrNameLst>
                                      </p:cBhvr>
                                      <p:tavLst>
                                        <p:tav tm="0">
                                          <p:val>
                                            <p:strVal val="#ppt_y+#ppt_h*1.125000"/>
                                          </p:val>
                                        </p:tav>
                                        <p:tav tm="100000">
                                          <p:val>
                                            <p:strVal val="#ppt_y"/>
                                          </p:val>
                                        </p:tav>
                                      </p:tavLst>
                                    </p:anim>
                                    <p:animEffect transition="in" filter="wipe(up)">
                                      <p:cBhvr>
                                        <p:cTn id="21" dur="5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bwMode="auto">
          <a:xfrm>
            <a:off x="3436938" y="296863"/>
            <a:ext cx="1495425" cy="647700"/>
          </a:xfrm>
          <a:prstGeom prst="rect">
            <a:avLst/>
          </a:prstGeom>
          <a:solidFill>
            <a:srgbClr val="99FF33"/>
          </a:solidFill>
          <a:ln>
            <a:miter lim="800000"/>
          </a:ln>
        </p:spPr>
        <p:txBody>
          <a:bodyPr/>
          <a:lstStyle/>
          <a:p>
            <a:pPr algn="l" eaLnBrk="1" hangingPunct="1">
              <a:defRPr/>
            </a:pPr>
            <a:r>
              <a:rPr lang="en-US" altLang="zh-CN" sz="3600" b="1" dirty="0" smtClean="0">
                <a:solidFill>
                  <a:schemeClr val="accent6">
                    <a:lumMod val="75000"/>
                    <a:lumOff val="25000"/>
                  </a:schemeClr>
                </a:solidFill>
                <a:effectLst>
                  <a:outerShdw blurRad="38100" dist="38100" dir="2700000" algn="tl">
                    <a:srgbClr val="000000">
                      <a:alpha val="43137"/>
                    </a:srgbClr>
                  </a:outerShdw>
                </a:effectLst>
                <a:ea typeface="黑体" pitchFamily="2" charset="-122"/>
              </a:rPr>
              <a:t>  </a:t>
            </a:r>
            <a:r>
              <a:rPr lang="zh-CN" sz="3600" b="1" dirty="0" smtClean="0">
                <a:solidFill>
                  <a:schemeClr val="accent6">
                    <a:lumMod val="75000"/>
                    <a:lumOff val="25000"/>
                  </a:schemeClr>
                </a:solidFill>
                <a:effectLst>
                  <a:outerShdw blurRad="38100" dist="38100" dir="2700000" algn="tl">
                    <a:srgbClr val="000000">
                      <a:alpha val="43137"/>
                    </a:srgbClr>
                  </a:outerShdw>
                </a:effectLst>
                <a:ea typeface="黑体" pitchFamily="2" charset="-122"/>
              </a:rPr>
              <a:t>林场</a:t>
            </a:r>
          </a:p>
        </p:txBody>
      </p:sp>
      <p:pic>
        <p:nvPicPr>
          <p:cNvPr id="18437" name="Picture 5"/>
          <p:cNvPicPr>
            <a:picLocks noChangeAspect="1" noChangeArrowheads="1"/>
          </p:cNvPicPr>
          <p:nvPr/>
        </p:nvPicPr>
        <p:blipFill>
          <a:blip r:embed="rId2"/>
          <a:srcRect/>
          <a:stretch>
            <a:fillRect/>
          </a:stretch>
        </p:blipFill>
        <p:spPr bwMode="auto">
          <a:xfrm>
            <a:off x="519113" y="941388"/>
            <a:ext cx="7924800" cy="590391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8438" name="Picture 6"/>
          <p:cNvPicPr>
            <a:picLocks noChangeAspect="1" noChangeArrowheads="1"/>
          </p:cNvPicPr>
          <p:nvPr/>
        </p:nvPicPr>
        <p:blipFill>
          <a:blip r:embed="rId3"/>
          <a:srcRect/>
          <a:stretch>
            <a:fillRect/>
          </a:stretch>
        </p:blipFill>
        <p:spPr bwMode="auto">
          <a:xfrm>
            <a:off x="757238" y="941388"/>
            <a:ext cx="7450137" cy="5865812"/>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pic>
        <p:nvPicPr>
          <p:cNvPr id="18435" name="Picture 3"/>
          <p:cNvPicPr>
            <a:picLocks noChangeAspect="1" noChangeArrowheads="1"/>
          </p:cNvPicPr>
          <p:nvPr/>
        </p:nvPicPr>
        <p:blipFill>
          <a:blip r:embed="rId4"/>
          <a:srcRect/>
          <a:stretch>
            <a:fillRect/>
          </a:stretch>
        </p:blipFill>
        <p:spPr bwMode="auto">
          <a:xfrm>
            <a:off x="598488" y="941388"/>
            <a:ext cx="7845425" cy="5848350"/>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ransition spd="med" advClick="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fade">
                                      <p:cBhvr>
                                        <p:cTn id="7" dur="500"/>
                                        <p:tgtEl>
                                          <p:spTgt spid="18438"/>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18435"/>
                                        </p:tgtEl>
                                        <p:attrNameLst>
                                          <p:attrName>style.visibility</p:attrName>
                                        </p:attrNameLst>
                                      </p:cBhvr>
                                      <p:to>
                                        <p:strVal val="visible"/>
                                      </p:to>
                                    </p:set>
                                    <p:anim calcmode="lin" valueType="num">
                                      <p:cBhvr>
                                        <p:cTn id="12" dur="500" fill="hold"/>
                                        <p:tgtEl>
                                          <p:spTgt spid="18435"/>
                                        </p:tgtEl>
                                        <p:attrNameLst>
                                          <p:attrName>ppt_w</p:attrName>
                                        </p:attrNameLst>
                                      </p:cBhvr>
                                      <p:tavLst>
                                        <p:tav tm="0">
                                          <p:val>
                                            <p:fltVal val="0"/>
                                          </p:val>
                                        </p:tav>
                                        <p:tav tm="100000">
                                          <p:val>
                                            <p:strVal val="#ppt_w"/>
                                          </p:val>
                                        </p:tav>
                                      </p:tavLst>
                                    </p:anim>
                                    <p:anim calcmode="lin" valueType="num">
                                      <p:cBhvr>
                                        <p:cTn id="13" dur="500" fill="hold"/>
                                        <p:tgtEl>
                                          <p:spTgt spid="184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7522388208"/>
          <p:cNvPicPr>
            <a:picLocks noChangeAspect="1" noChangeArrowheads="1"/>
          </p:cNvPicPr>
          <p:nvPr/>
        </p:nvPicPr>
        <p:blipFill>
          <a:blip r:embed="rId2"/>
          <a:srcRect/>
          <a:stretch>
            <a:fillRect/>
          </a:stretch>
        </p:blipFill>
        <p:spPr bwMode="auto">
          <a:xfrm>
            <a:off x="1930400" y="458788"/>
            <a:ext cx="5267325" cy="549116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9459" name="Picture 3" descr="7413881342"/>
          <p:cNvPicPr>
            <a:picLocks noChangeAspect="1" noChangeArrowheads="1"/>
          </p:cNvPicPr>
          <p:nvPr/>
        </p:nvPicPr>
        <p:blipFill>
          <a:blip r:embed="rId3"/>
          <a:srcRect/>
          <a:stretch>
            <a:fillRect/>
          </a:stretch>
        </p:blipFill>
        <p:spPr bwMode="auto">
          <a:xfrm>
            <a:off x="1619250" y="438150"/>
            <a:ext cx="6289675" cy="55308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1508" name="Text Box 4"/>
          <p:cNvSpPr txBox="1">
            <a:spLocks noChangeArrowheads="1"/>
          </p:cNvSpPr>
          <p:nvPr/>
        </p:nvSpPr>
        <p:spPr bwMode="auto">
          <a:xfrm>
            <a:off x="0" y="5949950"/>
            <a:ext cx="9128125" cy="830263"/>
          </a:xfrm>
          <a:prstGeom prst="rect">
            <a:avLst/>
          </a:prstGeom>
          <a:solidFill>
            <a:schemeClr val="tx1">
              <a:lumMod val="75000"/>
            </a:schemeClr>
          </a:solidFill>
          <a:ln w="9525">
            <a:noFill/>
            <a:miter lim="800000"/>
          </a:ln>
          <a:effectLst/>
        </p:spPr>
        <p:txBody>
          <a:bodyPr>
            <a:spAutoFit/>
          </a:bodyPr>
          <a:lstStyle/>
          <a:p>
            <a:pPr eaLnBrk="1" hangingPunct="1">
              <a:spcBef>
                <a:spcPct val="50000"/>
              </a:spcBef>
              <a:defRPr/>
            </a:pPr>
            <a:r>
              <a:rPr lang="zh-CN" altLang="zh-CN" b="1" dirty="0">
                <a:solidFill>
                  <a:schemeClr val="bg2"/>
                </a:solidFill>
                <a:latin typeface="+mn-ea"/>
                <a:ea typeface="+mn-ea"/>
              </a:rPr>
              <a:t>    </a:t>
            </a:r>
            <a:r>
              <a:rPr lang="zh-CN" b="1" dirty="0">
                <a:solidFill>
                  <a:schemeClr val="bg2"/>
                </a:solidFill>
                <a:latin typeface="+mn-ea"/>
                <a:ea typeface="+mn-ea"/>
              </a:rPr>
              <a:t>攀枝花市是四川一座新兴的钢铁工业城市</a:t>
            </a:r>
            <a:r>
              <a:rPr lang="zh-CN" altLang="en-US" b="1" dirty="0">
                <a:solidFill>
                  <a:schemeClr val="bg2"/>
                </a:solidFill>
                <a:latin typeface="+mn-ea"/>
                <a:ea typeface="+mn-ea"/>
              </a:rPr>
              <a:t>，</a:t>
            </a:r>
            <a:r>
              <a:rPr lang="zh-CN" b="1" dirty="0">
                <a:solidFill>
                  <a:schemeClr val="bg2"/>
                </a:solidFill>
                <a:latin typeface="+mn-ea"/>
                <a:ea typeface="+mn-ea"/>
              </a:rPr>
              <a:t>以资源开发</a:t>
            </a:r>
            <a:r>
              <a:rPr lang="zh-CN" altLang="zh-CN" b="1" dirty="0">
                <a:solidFill>
                  <a:schemeClr val="bg2"/>
                </a:solidFill>
                <a:latin typeface="+mn-ea"/>
              </a:rPr>
              <a:t>硕果</a:t>
            </a:r>
            <a:r>
              <a:rPr lang="zh-CN" b="1" dirty="0">
                <a:solidFill>
                  <a:schemeClr val="bg2"/>
                </a:solidFill>
                <a:latin typeface="+mn-ea"/>
                <a:ea typeface="+mn-ea"/>
              </a:rPr>
              <a:t>累累</a:t>
            </a:r>
            <a:r>
              <a:rPr lang="zh-CN" altLang="en-US" b="1" dirty="0">
                <a:solidFill>
                  <a:schemeClr val="bg2"/>
                </a:solidFill>
                <a:latin typeface="+mn-ea"/>
                <a:ea typeface="+mn-ea"/>
              </a:rPr>
              <a:t>而</a:t>
            </a:r>
            <a:r>
              <a:rPr lang="zh-CN" b="1" dirty="0">
                <a:solidFill>
                  <a:schemeClr val="bg2"/>
                </a:solidFill>
                <a:latin typeface="+mn-ea"/>
                <a:ea typeface="+mn-ea"/>
              </a:rPr>
              <a:t>闻名世界</a:t>
            </a:r>
            <a:r>
              <a:rPr lang="zh-CN" altLang="en-US" b="1" dirty="0">
                <a:solidFill>
                  <a:schemeClr val="bg2"/>
                </a:solidFill>
                <a:latin typeface="+mn-ea"/>
                <a:ea typeface="+mn-ea"/>
              </a:rPr>
              <a:t>，</a:t>
            </a:r>
            <a:r>
              <a:rPr lang="zh-CN" b="1" dirty="0">
                <a:solidFill>
                  <a:schemeClr val="bg2"/>
                </a:solidFill>
                <a:latin typeface="+mn-ea"/>
                <a:ea typeface="+mn-ea"/>
              </a:rPr>
              <a:t>是我国重要的钢铁、能源</a:t>
            </a:r>
            <a:r>
              <a:rPr lang="zh-CN" altLang="en-US" b="1" dirty="0">
                <a:solidFill>
                  <a:schemeClr val="bg2"/>
                </a:solidFill>
                <a:latin typeface="+mn-ea"/>
                <a:ea typeface="+mn-ea"/>
              </a:rPr>
              <a:t>和</a:t>
            </a:r>
            <a:r>
              <a:rPr lang="zh-CN" b="1" dirty="0">
                <a:solidFill>
                  <a:schemeClr val="bg2"/>
                </a:solidFill>
                <a:latin typeface="+mn-ea"/>
                <a:ea typeface="+mn-ea"/>
              </a:rPr>
              <a:t>钒钛基地。 </a:t>
            </a:r>
          </a:p>
        </p:txBody>
      </p:sp>
      <p:sp>
        <p:nvSpPr>
          <p:cNvPr id="19461"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1000"/>
                                        <p:tgtEl>
                                          <p:spTgt spid="19459"/>
                                        </p:tgtEl>
                                      </p:cBhvr>
                                    </p:animEffect>
                                    <p:anim calcmode="lin" valueType="num">
                                      <p:cBhvr>
                                        <p:cTn id="8" dur="1000" fill="hold"/>
                                        <p:tgtEl>
                                          <p:spTgt spid="19459"/>
                                        </p:tgtEl>
                                        <p:attrNameLst>
                                          <p:attrName>ppt_x</p:attrName>
                                        </p:attrNameLst>
                                      </p:cBhvr>
                                      <p:tavLst>
                                        <p:tav tm="0">
                                          <p:val>
                                            <p:strVal val="#ppt_x"/>
                                          </p:val>
                                        </p:tav>
                                        <p:tav tm="100000">
                                          <p:val>
                                            <p:strVal val="#ppt_x"/>
                                          </p:val>
                                        </p:tav>
                                      </p:tavLst>
                                    </p:anim>
                                    <p:anim calcmode="lin" valueType="num">
                                      <p:cBhvr>
                                        <p:cTn id="9" dur="1000" fill="hold"/>
                                        <p:tgtEl>
                                          <p:spTgt spid="194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3276600" y="1054100"/>
            <a:ext cx="2016125" cy="646113"/>
          </a:xfrm>
          <a:prstGeom prst="rect">
            <a:avLst/>
          </a:prstGeom>
          <a:solidFill>
            <a:srgbClr val="FFFF00"/>
          </a:solidFill>
          <a:ln w="9525">
            <a:noFill/>
            <a:miter lim="800000"/>
          </a:ln>
        </p:spPr>
        <p:txBody>
          <a:bodyPr>
            <a:spAutoFit/>
          </a:bodyPr>
          <a:lstStyle/>
          <a:p>
            <a:pPr eaLnBrk="1" hangingPunct="1">
              <a:spcBef>
                <a:spcPct val="50000"/>
              </a:spcBef>
              <a:defRPr/>
            </a:pPr>
            <a:r>
              <a:rPr lang="en-US" altLang="zh-CN" sz="3600" b="1" dirty="0">
                <a:solidFill>
                  <a:srgbClr val="FF0000"/>
                </a:solidFill>
                <a:effectLst>
                  <a:outerShdw blurRad="38100" dist="38100" dir="2700000" algn="tl">
                    <a:srgbClr val="000000">
                      <a:alpha val="43137"/>
                    </a:srgbClr>
                  </a:outerShdw>
                </a:effectLst>
                <a:latin typeface="黑体" pitchFamily="2" charset="-122"/>
                <a:ea typeface="黑体" pitchFamily="2" charset="-122"/>
              </a:rPr>
              <a:t> </a:t>
            </a:r>
            <a:r>
              <a:rPr lang="zh-CN" sz="3600" b="1" dirty="0">
                <a:solidFill>
                  <a:srgbClr val="FF0000"/>
                </a:solidFill>
                <a:effectLst>
                  <a:outerShdw blurRad="38100" dist="38100" dir="2700000" algn="tl">
                    <a:srgbClr val="000000">
                      <a:alpha val="43137"/>
                    </a:srgbClr>
                  </a:outerShdw>
                </a:effectLst>
                <a:latin typeface="黑体" pitchFamily="2" charset="-122"/>
                <a:ea typeface="黑体" pitchFamily="2" charset="-122"/>
              </a:rPr>
              <a:t>总</a:t>
            </a:r>
            <a:r>
              <a:rPr lang="zh-CN" altLang="en-US" sz="3600" b="1" dirty="0">
                <a:solidFill>
                  <a:srgbClr val="FF0000"/>
                </a:solidFill>
                <a:effectLst>
                  <a:outerShdw blurRad="38100" dist="38100" dir="2700000" algn="tl">
                    <a:srgbClr val="000000">
                      <a:alpha val="43137"/>
                    </a:srgbClr>
                  </a:outerShdw>
                </a:effectLst>
                <a:latin typeface="黑体" pitchFamily="2" charset="-122"/>
                <a:ea typeface="黑体" pitchFamily="2" charset="-122"/>
              </a:rPr>
              <a:t>　</a:t>
            </a:r>
            <a:r>
              <a:rPr lang="zh-CN" sz="3600" b="1" dirty="0">
                <a:solidFill>
                  <a:srgbClr val="FF0000"/>
                </a:solidFill>
                <a:effectLst>
                  <a:outerShdw blurRad="38100" dist="38100" dir="2700000" algn="tl">
                    <a:srgbClr val="000000">
                      <a:alpha val="43137"/>
                    </a:srgbClr>
                  </a:outerShdw>
                </a:effectLst>
                <a:latin typeface="黑体" pitchFamily="2" charset="-122"/>
                <a:ea typeface="黑体" pitchFamily="2" charset="-122"/>
              </a:rPr>
              <a:t>结</a:t>
            </a:r>
            <a:endParaRPr lang="zh-CN" altLang="zh-CN" sz="3600" b="1" dirty="0">
              <a:solidFill>
                <a:srgbClr val="FF0000"/>
              </a:solidFill>
              <a:effectLst>
                <a:outerShdw blurRad="38100" dist="38100" dir="2700000" algn="tl">
                  <a:srgbClr val="000000">
                    <a:alpha val="43137"/>
                  </a:srgbClr>
                </a:outerShdw>
              </a:effectLst>
              <a:latin typeface="黑体" pitchFamily="2" charset="-122"/>
              <a:ea typeface="黑体" pitchFamily="2" charset="-122"/>
            </a:endParaRPr>
          </a:p>
        </p:txBody>
      </p:sp>
      <p:sp>
        <p:nvSpPr>
          <p:cNvPr id="16387" name="Text Box 3"/>
          <p:cNvSpPr txBox="1">
            <a:spLocks noChangeArrowheads="1"/>
          </p:cNvSpPr>
          <p:nvPr/>
        </p:nvSpPr>
        <p:spPr bwMode="auto">
          <a:xfrm>
            <a:off x="684213" y="2349500"/>
            <a:ext cx="7775575" cy="2976563"/>
          </a:xfrm>
          <a:prstGeom prst="rect">
            <a:avLst/>
          </a:prstGeom>
          <a:noFill/>
          <a:ln w="9525">
            <a:noFill/>
            <a:miter lim="800000"/>
          </a:ln>
          <a:effectLst/>
        </p:spPr>
        <p:txBody>
          <a:bodyPr>
            <a:spAutoFit/>
          </a:bodyPr>
          <a:lstStyle/>
          <a:p>
            <a:pPr eaLnBrk="1" hangingPunct="1">
              <a:lnSpc>
                <a:spcPts val="4500"/>
              </a:lnSpc>
              <a:spcBef>
                <a:spcPct val="50000"/>
              </a:spcBef>
              <a:defRPr/>
            </a:pPr>
            <a:r>
              <a:rPr lang="zh-CN" altLang="en-US" sz="2800" b="1" dirty="0">
                <a:solidFill>
                  <a:schemeClr val="bg2"/>
                </a:solidFill>
                <a:effectLst>
                  <a:outerShdw blurRad="38100" dist="38100" dir="2700000" algn="tl">
                    <a:srgbClr val="000000">
                      <a:alpha val="43137"/>
                    </a:srgbClr>
                  </a:outerShdw>
                </a:effectLst>
                <a:latin typeface="+mn-ea"/>
                <a:ea typeface="+mn-ea"/>
              </a:rPr>
              <a:t>　　</a:t>
            </a:r>
            <a:r>
              <a:rPr lang="zh-CN" sz="2800" b="1" dirty="0">
                <a:solidFill>
                  <a:schemeClr val="bg2"/>
                </a:solidFill>
                <a:effectLst>
                  <a:outerShdw blurRad="38100" dist="38100" dir="2700000" algn="tl">
                    <a:srgbClr val="000000">
                      <a:alpha val="43137"/>
                    </a:srgbClr>
                  </a:outerShdw>
                </a:effectLst>
                <a:latin typeface="+mn-ea"/>
                <a:ea typeface="+mn-ea"/>
              </a:rPr>
              <a:t>一般来说城市的出现晚于乡村的出现。城市是生产力发展到一定阶段的产物，是在乡村的基础上产生的。城市具有乡村不具有的一些职能，例如城市具有大规模的工业区和金融区。城市里的居民主要从事工业、服务业</a:t>
            </a:r>
            <a:r>
              <a:rPr lang="zh-CN" altLang="en-US" sz="2800" b="1" dirty="0">
                <a:solidFill>
                  <a:schemeClr val="bg2"/>
                </a:solidFill>
                <a:effectLst>
                  <a:outerShdw blurRad="38100" dist="38100" dir="2700000" algn="tl">
                    <a:srgbClr val="000000">
                      <a:alpha val="43137"/>
                    </a:srgbClr>
                  </a:outerShdw>
                </a:effectLst>
                <a:latin typeface="+mn-ea"/>
                <a:ea typeface="+mn-ea"/>
              </a:rPr>
              <a:t>等</a:t>
            </a:r>
            <a:r>
              <a:rPr lang="zh-CN" sz="2800" b="1" dirty="0">
                <a:solidFill>
                  <a:schemeClr val="bg2"/>
                </a:solidFill>
                <a:effectLst>
                  <a:outerShdw blurRad="38100" dist="38100" dir="2700000" algn="tl">
                    <a:srgbClr val="000000">
                      <a:alpha val="43137"/>
                    </a:srgbClr>
                  </a:outerShdw>
                </a:effectLst>
                <a:latin typeface="+mn-ea"/>
                <a:ea typeface="+mn-ea"/>
              </a:rPr>
              <a:t>。</a:t>
            </a:r>
          </a:p>
        </p:txBody>
      </p:sp>
      <p:sp>
        <p:nvSpPr>
          <p:cNvPr id="20484"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Tree>
  </p:cSld>
  <p:clrMapOvr>
    <a:masterClrMapping/>
  </p:clrMapOvr>
  <p:transition>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pic>
        <p:nvPicPr>
          <p:cNvPr id="6" name="图片 5" descr="3-3-p19维也纳.jpg"/>
          <p:cNvPicPr>
            <a:picLocks noChangeAspect="1"/>
          </p:cNvPicPr>
          <p:nvPr/>
        </p:nvPicPr>
        <p:blipFill>
          <a:blip r:embed="rId2"/>
          <a:srcRect/>
          <a:stretch>
            <a:fillRect/>
          </a:stretch>
        </p:blipFill>
        <p:spPr>
          <a:xfrm>
            <a:off x="-19050" y="407707"/>
            <a:ext cx="9119387" cy="6021288"/>
          </a:xfrm>
          <a:prstGeom prst="rect">
            <a:avLst/>
          </a:prstGeom>
          <a:effectLst>
            <a:outerShdw blurRad="50800" dist="38100" dir="2700000" algn="tl" rotWithShape="0">
              <a:prstClr val="black">
                <a:alpha val="40000"/>
              </a:prstClr>
            </a:outerShdw>
          </a:effectLst>
        </p:spPr>
      </p:pic>
      <p:sp>
        <p:nvSpPr>
          <p:cNvPr id="22531" name="Text Box 3"/>
          <p:cNvSpPr txBox="1">
            <a:spLocks noChangeArrowheads="1"/>
          </p:cNvSpPr>
          <p:nvPr/>
        </p:nvSpPr>
        <p:spPr bwMode="auto">
          <a:xfrm>
            <a:off x="-19050" y="5172075"/>
            <a:ext cx="9163050" cy="1570038"/>
          </a:xfrm>
          <a:prstGeom prst="rect">
            <a:avLst/>
          </a:prstGeom>
          <a:solidFill>
            <a:schemeClr val="bg2">
              <a:lumMod val="10000"/>
              <a:lumOff val="90000"/>
            </a:schemeClr>
          </a:solidFill>
          <a:ln w="9525">
            <a:noFill/>
            <a:miter lim="800000"/>
          </a:ln>
          <a:effectLst/>
        </p:spPr>
        <p:txBody>
          <a:bodyPr>
            <a:spAutoFit/>
          </a:bodyPr>
          <a:lstStyle/>
          <a:p>
            <a:pPr eaLnBrk="1" hangingPunct="1">
              <a:spcBef>
                <a:spcPct val="50000"/>
              </a:spcBef>
              <a:defRPr/>
            </a:pPr>
            <a:r>
              <a:rPr lang="zh-CN" altLang="en-US" b="1" dirty="0">
                <a:solidFill>
                  <a:srgbClr val="0070C0"/>
                </a:solidFill>
                <a:latin typeface="+mn-ea"/>
                <a:ea typeface="+mn-ea"/>
              </a:rPr>
              <a:t>　　</a:t>
            </a:r>
            <a:r>
              <a:rPr lang="zh-CN" b="1" dirty="0">
                <a:solidFill>
                  <a:srgbClr val="0070C0"/>
                </a:solidFill>
                <a:latin typeface="+mn-ea"/>
                <a:ea typeface="+mn-ea"/>
              </a:rPr>
              <a:t>奥地利的首都维也纳，在</a:t>
            </a:r>
            <a:r>
              <a:rPr lang="zh-CN" altLang="en-US" b="1" dirty="0">
                <a:solidFill>
                  <a:srgbClr val="0070C0"/>
                </a:solidFill>
                <a:latin typeface="+mn-ea"/>
                <a:ea typeface="+mn-ea"/>
              </a:rPr>
              <a:t>它的</a:t>
            </a:r>
            <a:r>
              <a:rPr lang="zh-CN" b="1" dirty="0">
                <a:solidFill>
                  <a:srgbClr val="0070C0"/>
                </a:solidFill>
                <a:latin typeface="+mn-ea"/>
                <a:ea typeface="+mn-ea"/>
              </a:rPr>
              <a:t>每一个角落都能感受到城市辉煌的历史和君王统治时期遗留下来的遗韵。现代的维也纳，从分离派艺术馆和青年艺术风格装饰的门楼，到联合国城和百水楼房，无不散发着迷人的气息。</a:t>
            </a:r>
          </a:p>
        </p:txBody>
      </p:sp>
    </p:spTree>
  </p:cSld>
  <p:clrMapOvr>
    <a:masterClrMapping/>
  </p:clrMapOvr>
  <p:transition>
    <p:strips dir="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pic>
        <p:nvPicPr>
          <p:cNvPr id="6" name="图片 5" descr="3-3-p21.jpg"/>
          <p:cNvPicPr>
            <a:picLocks noChangeAspect="1"/>
          </p:cNvPicPr>
          <p:nvPr/>
        </p:nvPicPr>
        <p:blipFill>
          <a:blip r:embed="rId2"/>
          <a:srcRect/>
          <a:stretch>
            <a:fillRect/>
          </a:stretch>
        </p:blipFill>
        <p:spPr>
          <a:xfrm>
            <a:off x="0" y="404813"/>
            <a:ext cx="9144000" cy="6264547"/>
          </a:xfrm>
          <a:prstGeom prst="rect">
            <a:avLst/>
          </a:prstGeom>
          <a:effectLst>
            <a:outerShdw blurRad="50800" dist="38100" dir="2700000" algn="tl" rotWithShape="0">
              <a:prstClr val="black">
                <a:alpha val="40000"/>
              </a:prstClr>
            </a:outerShdw>
          </a:effectLst>
        </p:spPr>
      </p:pic>
      <p:sp>
        <p:nvSpPr>
          <p:cNvPr id="23556" name="Text Box 4"/>
          <p:cNvSpPr txBox="1">
            <a:spLocks noChangeArrowheads="1"/>
          </p:cNvSpPr>
          <p:nvPr/>
        </p:nvSpPr>
        <p:spPr bwMode="auto">
          <a:xfrm>
            <a:off x="0" y="5627982"/>
            <a:ext cx="9128125" cy="1200150"/>
          </a:xfrm>
          <a:prstGeom prst="rect">
            <a:avLst/>
          </a:prstGeom>
          <a:solidFill>
            <a:schemeClr val="accent3">
              <a:lumMod val="40000"/>
              <a:lumOff val="60000"/>
            </a:schemeClr>
          </a:solidFill>
          <a:ln w="9525">
            <a:noFill/>
            <a:miter lim="800000"/>
          </a:ln>
          <a:effectLst/>
        </p:spPr>
        <p:txBody>
          <a:bodyPr wrap="square">
            <a:spAutoFit/>
          </a:bodyPr>
          <a:lstStyle/>
          <a:p>
            <a:pPr eaLnBrk="1" hangingPunct="1">
              <a:spcBef>
                <a:spcPct val="50000"/>
              </a:spcBef>
              <a:defRPr/>
            </a:pPr>
            <a:r>
              <a:rPr lang="zh-CN" altLang="zh-CN" b="1" dirty="0">
                <a:solidFill>
                  <a:srgbClr val="FF0000"/>
                </a:solidFill>
                <a:latin typeface="+mj-ea"/>
                <a:ea typeface="+mj-ea"/>
              </a:rPr>
              <a:t>    </a:t>
            </a:r>
            <a:r>
              <a:rPr lang="zh-CN" b="1" dirty="0">
                <a:solidFill>
                  <a:srgbClr val="FF0000"/>
                </a:solidFill>
                <a:latin typeface="+mj-ea"/>
                <a:ea typeface="+mj-ea"/>
              </a:rPr>
              <a:t>温州</a:t>
            </a:r>
            <a:r>
              <a:rPr lang="zh-CN" altLang="en-US" b="1" dirty="0">
                <a:solidFill>
                  <a:srgbClr val="FF0000"/>
                </a:solidFill>
                <a:latin typeface="+mj-ea"/>
                <a:ea typeface="+mj-ea"/>
              </a:rPr>
              <a:t>市</a:t>
            </a:r>
            <a:r>
              <a:rPr lang="zh-CN" b="1" dirty="0">
                <a:solidFill>
                  <a:srgbClr val="FF0000"/>
                </a:solidFill>
                <a:latin typeface="+mj-ea"/>
                <a:ea typeface="+mj-ea"/>
              </a:rPr>
              <a:t>已建设成为我国东南沿海对外开放的商贸、港口城市，</a:t>
            </a:r>
            <a:r>
              <a:rPr lang="zh-CN" altLang="en-US" b="1" dirty="0">
                <a:solidFill>
                  <a:srgbClr val="FF0000"/>
                </a:solidFill>
                <a:latin typeface="+mj-ea"/>
                <a:ea typeface="+mj-ea"/>
              </a:rPr>
              <a:t>也是</a:t>
            </a:r>
            <a:r>
              <a:rPr lang="zh-CN" b="1" dirty="0">
                <a:solidFill>
                  <a:srgbClr val="FF0000"/>
                </a:solidFill>
                <a:latin typeface="+mj-ea"/>
                <a:ea typeface="+mj-ea"/>
              </a:rPr>
              <a:t>浙江南部的经济、金融、交通、文化、科技中心和经济持续繁荣、社会文明进步、人民生活安康的城市。 </a:t>
            </a:r>
          </a:p>
        </p:txBody>
      </p:sp>
    </p:spTree>
  </p:cSld>
  <p:clrMapOvr>
    <a:masterClrMapping/>
  </p:clrMapOvr>
  <p:transition>
    <p:strips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a:hlinkClick r:id="rId2" action="ppaction://hlinksldjump"/>
          </p:cNvPr>
          <p:cNvSpPr txBox="1">
            <a:spLocks noChangeArrowheads="1"/>
          </p:cNvSpPr>
          <p:nvPr/>
        </p:nvSpPr>
        <p:spPr bwMode="auto">
          <a:xfrm>
            <a:off x="2411413" y="1773238"/>
            <a:ext cx="4175125" cy="584200"/>
          </a:xfrm>
          <a:prstGeom prst="rect">
            <a:avLst/>
          </a:prstGeom>
          <a:solidFill>
            <a:srgbClr val="99FF33"/>
          </a:solidFill>
          <a:ln w="9525">
            <a:noFill/>
            <a:miter lim="800000"/>
          </a:ln>
        </p:spPr>
        <p:txBody>
          <a:bodyPr>
            <a:spAutoFit/>
          </a:bodyPr>
          <a:lstStyle/>
          <a:p>
            <a:pPr algn="ctr" eaLnBrk="1" hangingPunct="1">
              <a:spcBef>
                <a:spcPct val="50000"/>
              </a:spcBef>
              <a:defRPr/>
            </a:pPr>
            <a:r>
              <a:rPr lang="zh-CN" sz="3200" b="1" dirty="0">
                <a:solidFill>
                  <a:schemeClr val="bg2"/>
                </a:solidFill>
                <a:effectLst>
                  <a:outerShdw blurRad="38100" dist="38100" dir="2700000" algn="tl">
                    <a:srgbClr val="000000">
                      <a:alpha val="43137"/>
                    </a:srgbClr>
                  </a:outerShdw>
                </a:effectLst>
                <a:ea typeface="黑体" pitchFamily="2" charset="-122"/>
              </a:rPr>
              <a:t>城市和乡村</a:t>
            </a:r>
          </a:p>
        </p:txBody>
      </p:sp>
      <p:sp>
        <p:nvSpPr>
          <p:cNvPr id="2051" name="Text Box 3">
            <a:hlinkClick r:id="rId3" action="ppaction://hlinksldjump"/>
          </p:cNvPr>
          <p:cNvSpPr txBox="1">
            <a:spLocks noChangeArrowheads="1"/>
          </p:cNvSpPr>
          <p:nvPr/>
        </p:nvSpPr>
        <p:spPr bwMode="auto">
          <a:xfrm>
            <a:off x="2411413" y="2854325"/>
            <a:ext cx="4175125" cy="584200"/>
          </a:xfrm>
          <a:prstGeom prst="rect">
            <a:avLst/>
          </a:prstGeom>
          <a:solidFill>
            <a:srgbClr val="99FF33"/>
          </a:solidFill>
          <a:ln w="9525">
            <a:noFill/>
            <a:miter lim="800000"/>
          </a:ln>
        </p:spPr>
        <p:txBody>
          <a:bodyPr>
            <a:spAutoFit/>
          </a:bodyPr>
          <a:lstStyle/>
          <a:p>
            <a:pPr algn="ctr" eaLnBrk="1" hangingPunct="1">
              <a:spcBef>
                <a:spcPct val="50000"/>
              </a:spcBef>
              <a:defRPr/>
            </a:pPr>
            <a:r>
              <a:rPr lang="zh-CN" sz="3200" b="1" dirty="0">
                <a:solidFill>
                  <a:schemeClr val="bg2"/>
                </a:solidFill>
                <a:effectLst>
                  <a:outerShdw blurRad="38100" dist="38100" dir="2700000" algn="tl">
                    <a:srgbClr val="000000">
                      <a:alpha val="43137"/>
                    </a:srgbClr>
                  </a:outerShdw>
                </a:effectLst>
                <a:ea typeface="黑体" pitchFamily="2" charset="-122"/>
              </a:rPr>
              <a:t>聚落与环境</a:t>
            </a:r>
          </a:p>
        </p:txBody>
      </p:sp>
      <p:sp>
        <p:nvSpPr>
          <p:cNvPr id="2052" name="Text Box 4">
            <a:hlinkClick r:id="rId4" action="ppaction://hlinksldjump"/>
          </p:cNvPr>
          <p:cNvSpPr txBox="1">
            <a:spLocks noChangeArrowheads="1"/>
          </p:cNvSpPr>
          <p:nvPr/>
        </p:nvSpPr>
        <p:spPr bwMode="auto">
          <a:xfrm>
            <a:off x="2411413" y="3933825"/>
            <a:ext cx="4176712" cy="584200"/>
          </a:xfrm>
          <a:prstGeom prst="rect">
            <a:avLst/>
          </a:prstGeom>
          <a:solidFill>
            <a:srgbClr val="99FF33"/>
          </a:solidFill>
          <a:ln w="9525">
            <a:noFill/>
            <a:miter lim="800000"/>
          </a:ln>
        </p:spPr>
        <p:txBody>
          <a:bodyPr>
            <a:spAutoFit/>
          </a:bodyPr>
          <a:lstStyle/>
          <a:p>
            <a:pPr algn="ctr" eaLnBrk="1" hangingPunct="1">
              <a:spcBef>
                <a:spcPct val="50000"/>
              </a:spcBef>
              <a:defRPr/>
            </a:pPr>
            <a:r>
              <a:rPr lang="zh-CN" sz="3200" b="1" dirty="0">
                <a:solidFill>
                  <a:schemeClr val="bg2"/>
                </a:solidFill>
                <a:effectLst>
                  <a:outerShdw blurRad="38100" dist="38100" dir="2700000" algn="tl">
                    <a:srgbClr val="000000">
                      <a:alpha val="43137"/>
                    </a:srgbClr>
                  </a:outerShdw>
                </a:effectLst>
                <a:ea typeface="黑体" pitchFamily="2" charset="-122"/>
              </a:rPr>
              <a:t>聚落的保护</a:t>
            </a:r>
          </a:p>
        </p:txBody>
      </p:sp>
      <p:sp>
        <p:nvSpPr>
          <p:cNvPr id="3077"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Tree>
  </p:cSld>
  <p:clrMapOvr>
    <a:masterClrMapping/>
  </p:clrMapOvr>
  <p:transition>
    <p:strips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98450" y="1187450"/>
            <a:ext cx="647700" cy="3538538"/>
          </a:xfrm>
          <a:prstGeom prst="rect">
            <a:avLst/>
          </a:prstGeom>
          <a:noFill/>
          <a:ln w="9525">
            <a:noFill/>
            <a:miter lim="800000"/>
          </a:ln>
          <a:effectLst/>
        </p:spPr>
        <p:txBody>
          <a:bodyPr>
            <a:spAutoFit/>
          </a:bodyPr>
          <a:lstStyle/>
          <a:p>
            <a:pPr eaLnBrk="1" hangingPunct="1">
              <a:spcBef>
                <a:spcPct val="50000"/>
              </a:spcBef>
              <a:defRPr/>
            </a:pPr>
            <a:r>
              <a:rPr lang="zh-CN" sz="3200" b="1" dirty="0">
                <a:solidFill>
                  <a:srgbClr val="0070C0"/>
                </a:solidFill>
                <a:effectLst>
                  <a:outerShdw blurRad="38100" dist="38100" dir="2700000" algn="tl">
                    <a:srgbClr val="000000">
                      <a:alpha val="43137"/>
                    </a:srgbClr>
                  </a:outerShdw>
                </a:effectLst>
                <a:ea typeface="黑体" pitchFamily="2" charset="-122"/>
              </a:rPr>
              <a:t>世界各地的乡村</a:t>
            </a:r>
          </a:p>
        </p:txBody>
      </p:sp>
      <p:grpSp>
        <p:nvGrpSpPr>
          <p:cNvPr id="23555" name="Group 3"/>
          <p:cNvGrpSpPr/>
          <p:nvPr/>
        </p:nvGrpSpPr>
        <p:grpSpPr bwMode="auto">
          <a:xfrm>
            <a:off x="1062038" y="404813"/>
            <a:ext cx="7392987" cy="6421437"/>
            <a:chOff x="0" y="0"/>
            <a:chExt cx="1674" cy="1633"/>
          </a:xfrm>
        </p:grpSpPr>
        <p:pic>
          <p:nvPicPr>
            <p:cNvPr id="23566" name="Picture 4" descr="西非的热带草原建筑"/>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674" cy="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 Box 5"/>
            <p:cNvSpPr txBox="1">
              <a:spLocks noChangeArrowheads="1"/>
            </p:cNvSpPr>
            <p:nvPr/>
          </p:nvSpPr>
          <p:spPr bwMode="auto">
            <a:xfrm>
              <a:off x="769" y="24"/>
              <a:ext cx="905" cy="117"/>
            </a:xfrm>
            <a:prstGeom prst="rect">
              <a:avLst/>
            </a:prstGeom>
            <a:solidFill>
              <a:schemeClr val="tx1"/>
            </a:solidFill>
            <a:ln w="9525">
              <a:noFill/>
              <a:miter lim="800000"/>
            </a:ln>
            <a:effectLst/>
          </p:spPr>
          <p:txBody>
            <a:bodyPr>
              <a:spAutoFit/>
            </a:bodyPr>
            <a:lstStyle/>
            <a:p>
              <a:pPr eaLnBrk="1" hangingPunct="1">
                <a:spcBef>
                  <a:spcPct val="50000"/>
                </a:spcBef>
                <a:defRPr/>
              </a:pPr>
              <a:r>
                <a:rPr lang="zh-CN" b="1" dirty="0">
                  <a:solidFill>
                    <a:srgbClr val="FF0000"/>
                  </a:solidFill>
                  <a:latin typeface="+mn-ea"/>
                  <a:ea typeface="+mn-ea"/>
                </a:rPr>
                <a:t>西非热带草原</a:t>
              </a:r>
              <a:r>
                <a:rPr lang="zh-CN" b="1" dirty="0" smtClean="0">
                  <a:solidFill>
                    <a:srgbClr val="FF0000"/>
                  </a:solidFill>
                  <a:latin typeface="+mn-ea"/>
                  <a:ea typeface="+mn-ea"/>
                </a:rPr>
                <a:t>树</a:t>
              </a:r>
              <a:r>
                <a:rPr lang="zh-CN" altLang="en-US" b="1" dirty="0" smtClean="0">
                  <a:solidFill>
                    <a:srgbClr val="FF0000"/>
                  </a:solidFill>
                  <a:latin typeface="+mn-ea"/>
                  <a:ea typeface="+mn-ea"/>
                </a:rPr>
                <a:t>荫</a:t>
              </a:r>
              <a:r>
                <a:rPr lang="zh-CN" b="1" dirty="0" smtClean="0">
                  <a:solidFill>
                    <a:srgbClr val="FF0000"/>
                  </a:solidFill>
                  <a:latin typeface="+mn-ea"/>
                  <a:ea typeface="+mn-ea"/>
                </a:rPr>
                <a:t>下</a:t>
              </a:r>
              <a:r>
                <a:rPr lang="zh-CN" b="1" dirty="0">
                  <a:solidFill>
                    <a:srgbClr val="FF0000"/>
                  </a:solidFill>
                  <a:latin typeface="+mn-ea"/>
                  <a:ea typeface="+mn-ea"/>
                </a:rPr>
                <a:t>的聚落</a:t>
              </a:r>
            </a:p>
          </p:txBody>
        </p:sp>
      </p:grpSp>
      <p:grpSp>
        <p:nvGrpSpPr>
          <p:cNvPr id="5" name="Group 12"/>
          <p:cNvGrpSpPr/>
          <p:nvPr/>
        </p:nvGrpSpPr>
        <p:grpSpPr bwMode="auto">
          <a:xfrm>
            <a:off x="972864" y="426163"/>
            <a:ext cx="8093075" cy="6061075"/>
            <a:chOff x="1191" y="-40"/>
            <a:chExt cx="2558" cy="1345"/>
          </a:xfrm>
        </p:grpSpPr>
        <p:pic>
          <p:nvPicPr>
            <p:cNvPr id="23564" name="Picture 13" descr="伊拉克"/>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1" y="-40"/>
              <a:ext cx="2558" cy="1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0" name="Text Box 14"/>
            <p:cNvSpPr txBox="1">
              <a:spLocks noChangeArrowheads="1"/>
            </p:cNvSpPr>
            <p:nvPr/>
          </p:nvSpPr>
          <p:spPr bwMode="auto">
            <a:xfrm>
              <a:off x="1216" y="1182"/>
              <a:ext cx="1609" cy="102"/>
            </a:xfrm>
            <a:prstGeom prst="rect">
              <a:avLst/>
            </a:prstGeom>
            <a:solidFill>
              <a:schemeClr val="tx1"/>
            </a:solidFill>
            <a:ln w="9525">
              <a:noFill/>
              <a:miter lim="800000"/>
            </a:ln>
            <a:effectLst/>
          </p:spPr>
          <p:txBody>
            <a:bodyPr>
              <a:spAutoFit/>
            </a:bodyPr>
            <a:lstStyle/>
            <a:p>
              <a:pPr eaLnBrk="1" hangingPunct="1">
                <a:spcBef>
                  <a:spcPct val="50000"/>
                </a:spcBef>
                <a:defRPr/>
              </a:pPr>
              <a:r>
                <a:rPr lang="en-US" altLang="zh-CN" b="1" dirty="0">
                  <a:solidFill>
                    <a:srgbClr val="FF0000"/>
                  </a:solidFill>
                  <a:latin typeface="+mn-ea"/>
                  <a:ea typeface="+mn-ea"/>
                </a:rPr>
                <a:t> </a:t>
              </a:r>
              <a:r>
                <a:rPr lang="zh-CN" b="1" dirty="0">
                  <a:solidFill>
                    <a:srgbClr val="FF0000"/>
                  </a:solidFill>
                  <a:latin typeface="+mn-ea"/>
                  <a:ea typeface="+mn-ea"/>
                </a:rPr>
                <a:t>伊拉克底格里斯河下游流域的聚落</a:t>
              </a:r>
            </a:p>
          </p:txBody>
        </p:sp>
      </p:grpSp>
      <p:sp>
        <p:nvSpPr>
          <p:cNvPr id="23557"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grpSp>
        <p:nvGrpSpPr>
          <p:cNvPr id="4" name="Group 9"/>
          <p:cNvGrpSpPr/>
          <p:nvPr/>
        </p:nvGrpSpPr>
        <p:grpSpPr bwMode="auto">
          <a:xfrm>
            <a:off x="1026598" y="460375"/>
            <a:ext cx="8047037" cy="6397625"/>
            <a:chOff x="0" y="37"/>
            <a:chExt cx="2015" cy="1672"/>
          </a:xfrm>
        </p:grpSpPr>
        <p:pic>
          <p:nvPicPr>
            <p:cNvPr id="23562" name="Picture 10" descr="危地马拉"/>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7"/>
              <a:ext cx="2015" cy="1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7" name="Text Box 11"/>
            <p:cNvSpPr txBox="1">
              <a:spLocks noChangeArrowheads="1"/>
            </p:cNvSpPr>
            <p:nvPr/>
          </p:nvSpPr>
          <p:spPr bwMode="auto">
            <a:xfrm>
              <a:off x="1865" y="53"/>
              <a:ext cx="139" cy="957"/>
            </a:xfrm>
            <a:prstGeom prst="rect">
              <a:avLst/>
            </a:prstGeom>
            <a:solidFill>
              <a:srgbClr val="FF0000"/>
            </a:solidFill>
            <a:ln w="9525">
              <a:noFill/>
              <a:miter lim="800000"/>
            </a:ln>
            <a:effectLst/>
          </p:spPr>
          <p:txBody>
            <a:bodyPr vert="eaVert">
              <a:spAutoFit/>
            </a:bodyPr>
            <a:lstStyle/>
            <a:p>
              <a:pPr eaLnBrk="1" hangingPunct="1">
                <a:spcBef>
                  <a:spcPct val="50000"/>
                </a:spcBef>
                <a:defRPr/>
              </a:pPr>
              <a:r>
                <a:rPr lang="zh-CN" b="1" dirty="0">
                  <a:latin typeface="+mj-ea"/>
                  <a:ea typeface="+mj-ea"/>
                </a:rPr>
                <a:t>危地马拉</a:t>
              </a:r>
              <a:r>
                <a:rPr lang="zh-CN" altLang="en-US" b="1" dirty="0">
                  <a:latin typeface="+mj-ea"/>
                  <a:ea typeface="+mj-ea"/>
                </a:rPr>
                <a:t>原始密集的</a:t>
              </a:r>
              <a:r>
                <a:rPr lang="zh-CN" b="1" dirty="0">
                  <a:latin typeface="+mj-ea"/>
                  <a:ea typeface="+mj-ea"/>
                </a:rPr>
                <a:t>聚落</a:t>
              </a:r>
            </a:p>
          </p:txBody>
        </p:sp>
      </p:grpSp>
      <p:grpSp>
        <p:nvGrpSpPr>
          <p:cNvPr id="3" name="Group 6"/>
          <p:cNvGrpSpPr/>
          <p:nvPr/>
        </p:nvGrpSpPr>
        <p:grpSpPr bwMode="auto">
          <a:xfrm>
            <a:off x="982662" y="460375"/>
            <a:ext cx="8161338" cy="6254750"/>
            <a:chOff x="-21" y="-23"/>
            <a:chExt cx="2415" cy="1403"/>
          </a:xfrm>
        </p:grpSpPr>
        <p:pic>
          <p:nvPicPr>
            <p:cNvPr id="23560" name="Picture 7" descr="阿尔及利亚"/>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 y="-23"/>
              <a:ext cx="2415" cy="1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4" name="Text Box 8"/>
            <p:cNvSpPr txBox="1">
              <a:spLocks noChangeArrowheads="1"/>
            </p:cNvSpPr>
            <p:nvPr/>
          </p:nvSpPr>
          <p:spPr bwMode="auto">
            <a:xfrm>
              <a:off x="5" y="1267"/>
              <a:ext cx="1627" cy="104"/>
            </a:xfrm>
            <a:prstGeom prst="rect">
              <a:avLst/>
            </a:prstGeom>
            <a:solidFill>
              <a:schemeClr val="tx1"/>
            </a:solidFill>
            <a:ln w="9525">
              <a:noFill/>
              <a:miter lim="800000"/>
            </a:ln>
            <a:effectLst/>
          </p:spPr>
          <p:txBody>
            <a:bodyPr>
              <a:spAutoFit/>
            </a:bodyPr>
            <a:lstStyle/>
            <a:p>
              <a:pPr eaLnBrk="1" hangingPunct="1">
                <a:spcBef>
                  <a:spcPct val="50000"/>
                </a:spcBef>
                <a:defRPr/>
              </a:pPr>
              <a:r>
                <a:rPr lang="zh-CN" b="1" dirty="0">
                  <a:solidFill>
                    <a:srgbClr val="FF0000"/>
                  </a:solidFill>
                  <a:latin typeface="+mn-ea"/>
                  <a:ea typeface="+mn-ea"/>
                </a:rPr>
                <a:t>阿尔及利亚沙漠里零星分布的绿洲聚落</a:t>
              </a:r>
            </a:p>
          </p:txBody>
        </p:sp>
      </p:gr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ox(ou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755576" y="2348880"/>
            <a:ext cx="792088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lnSpc>
                <a:spcPts val="6000"/>
              </a:lnSpc>
              <a:spcBef>
                <a:spcPct val="50000"/>
              </a:spcBef>
            </a:pPr>
            <a:r>
              <a:rPr lang="zh-CN" altLang="en-US" sz="3600" b="1" dirty="0">
                <a:solidFill>
                  <a:srgbClr val="FF0000"/>
                </a:solidFill>
                <a:latin typeface="黑体" pitchFamily="49" charset="-122"/>
                <a:ea typeface="黑体" pitchFamily="49" charset="-122"/>
              </a:rPr>
              <a:t>　　</a:t>
            </a:r>
            <a:r>
              <a:rPr lang="zh-CN" sz="3600" b="1" dirty="0">
                <a:solidFill>
                  <a:srgbClr val="FF0000"/>
                </a:solidFill>
                <a:latin typeface="黑体" pitchFamily="49" charset="-122"/>
                <a:ea typeface="黑体" pitchFamily="49" charset="-122"/>
              </a:rPr>
              <a:t>这些聚落的形成和发展与其所在的地区自然环境有密切的关系。</a:t>
            </a:r>
          </a:p>
        </p:txBody>
      </p:sp>
      <p:sp>
        <p:nvSpPr>
          <p:cNvPr id="24580"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
        <p:nvSpPr>
          <p:cNvPr id="6" name="AutoShape 3"/>
          <p:cNvSpPr/>
          <p:nvPr/>
        </p:nvSpPr>
        <p:spPr bwMode="auto">
          <a:xfrm>
            <a:off x="2286000" y="914400"/>
            <a:ext cx="685800" cy="5486400"/>
          </a:xfrm>
          <a:prstGeom prst="leftBrace">
            <a:avLst>
              <a:gd name="adj1" fmla="val 72000"/>
              <a:gd name="adj2" fmla="val 50000"/>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2"/>
              </a:solidFill>
            </a:endParaRPr>
          </a:p>
        </p:txBody>
      </p:sp>
    </p:spTree>
  </p:cSld>
  <p:clrMapOvr>
    <a:masterClrMapping/>
  </p:clrMapOvr>
  <p:transition>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bwMode="auto">
          <a:xfrm>
            <a:off x="3355975" y="587375"/>
            <a:ext cx="2836863" cy="609600"/>
          </a:xfrm>
          <a:prstGeom prst="rect">
            <a:avLst/>
          </a:prstGeom>
          <a:ln>
            <a:miter lim="800000"/>
          </a:ln>
        </p:spPr>
        <p:txBody>
          <a:bodyPr/>
          <a:lstStyle/>
          <a:p>
            <a:pPr algn="l" eaLnBrk="1" hangingPunct="1">
              <a:defRPr/>
            </a:pPr>
            <a:r>
              <a:rPr lang="zh-CN" sz="3600" b="1" dirty="0" smtClean="0">
                <a:solidFill>
                  <a:srgbClr val="FF0000"/>
                </a:solidFill>
                <a:effectLst>
                  <a:outerShdw blurRad="38100" dist="38100" dir="2700000" algn="tl">
                    <a:srgbClr val="000000">
                      <a:alpha val="43137"/>
                    </a:srgbClr>
                  </a:outerShdw>
                </a:effectLst>
                <a:ea typeface="黑体" pitchFamily="2" charset="-122"/>
              </a:rPr>
              <a:t>聚落与环境</a:t>
            </a:r>
          </a:p>
        </p:txBody>
      </p:sp>
      <p:grpSp>
        <p:nvGrpSpPr>
          <p:cNvPr id="2" name="Group 3"/>
          <p:cNvGrpSpPr/>
          <p:nvPr/>
        </p:nvGrpSpPr>
        <p:grpSpPr bwMode="auto">
          <a:xfrm>
            <a:off x="0" y="1362075"/>
            <a:ext cx="3749675" cy="2427288"/>
            <a:chOff x="0" y="0"/>
            <a:chExt cx="1800" cy="1248"/>
          </a:xfrm>
        </p:grpSpPr>
        <p:pic>
          <p:nvPicPr>
            <p:cNvPr id="25617" name="Picture 4">
              <a:hlinkClick r:id="rId2" action="ppaction://hlinksldjump" highlightClick="1"/>
              <a:hlinkHover r:id="" action="ppaction://noaction" highlightClick="1"/>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00" cy="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Text Box 5"/>
            <p:cNvSpPr txBox="1">
              <a:spLocks noChangeArrowheads="1"/>
            </p:cNvSpPr>
            <p:nvPr/>
          </p:nvSpPr>
          <p:spPr bwMode="auto">
            <a:xfrm>
              <a:off x="8" y="1024"/>
              <a:ext cx="1152" cy="189"/>
            </a:xfrm>
            <a:prstGeom prst="rect">
              <a:avLst/>
            </a:prstGeom>
            <a:noFill/>
            <a:ln w="9525">
              <a:noFill/>
              <a:miter lim="800000"/>
            </a:ln>
            <a:effectLst/>
          </p:spPr>
          <p:txBody>
            <a:bodyPr>
              <a:spAutoFit/>
            </a:bodyPr>
            <a:lstStyle/>
            <a:p>
              <a:pPr eaLnBrk="1" hangingPunct="1">
                <a:spcBef>
                  <a:spcPct val="50000"/>
                </a:spcBef>
                <a:buFont typeface="Wingdings" pitchFamily="2" charset="2"/>
                <a:buNone/>
                <a:defRPr/>
              </a:pPr>
              <a:r>
                <a:rPr lang="zh-CN" sz="1800" b="1" dirty="0">
                  <a:solidFill>
                    <a:srgbClr val="FFFFFF"/>
                  </a:solidFill>
                  <a:latin typeface="+mn-ea"/>
                  <a:ea typeface="+mn-ea"/>
                </a:rPr>
                <a:t>热带雨林地区</a:t>
              </a:r>
            </a:p>
          </p:txBody>
        </p:sp>
      </p:grpSp>
      <p:grpSp>
        <p:nvGrpSpPr>
          <p:cNvPr id="5" name="Group 15"/>
          <p:cNvGrpSpPr/>
          <p:nvPr/>
        </p:nvGrpSpPr>
        <p:grpSpPr bwMode="auto">
          <a:xfrm>
            <a:off x="4716463" y="3789363"/>
            <a:ext cx="4062412" cy="2878137"/>
            <a:chOff x="0" y="0"/>
            <a:chExt cx="1737" cy="1224"/>
          </a:xfrm>
        </p:grpSpPr>
        <p:pic>
          <p:nvPicPr>
            <p:cNvPr id="25615" name="Picture 16">
              <a:hlinkClick r:id="rId4" action="ppaction://hlinksldjump" highlightClick="1"/>
              <a:hlinkHover r:id="" action="ppaction://noaction" highlightClick="1"/>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737" cy="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41" name="Text Box 17"/>
            <p:cNvSpPr txBox="1">
              <a:spLocks noChangeArrowheads="1"/>
            </p:cNvSpPr>
            <p:nvPr/>
          </p:nvSpPr>
          <p:spPr bwMode="auto">
            <a:xfrm>
              <a:off x="1216" y="1036"/>
              <a:ext cx="509" cy="157"/>
            </a:xfrm>
            <a:prstGeom prst="rect">
              <a:avLst/>
            </a:prstGeom>
            <a:noFill/>
            <a:ln w="9525">
              <a:noFill/>
              <a:miter lim="800000"/>
            </a:ln>
            <a:effectLst/>
          </p:spPr>
          <p:txBody>
            <a:bodyPr>
              <a:spAutoFit/>
            </a:bodyPr>
            <a:lstStyle/>
            <a:p>
              <a:pPr eaLnBrk="1" hangingPunct="1">
                <a:spcBef>
                  <a:spcPct val="50000"/>
                </a:spcBef>
                <a:buFont typeface="Wingdings" pitchFamily="2" charset="2"/>
                <a:buNone/>
                <a:defRPr/>
              </a:pPr>
              <a:r>
                <a:rPr lang="zh-CN" sz="1800" b="1" dirty="0">
                  <a:solidFill>
                    <a:srgbClr val="FFFFFF"/>
                  </a:solidFill>
                  <a:latin typeface="+mn-ea"/>
                  <a:ea typeface="+mn-ea"/>
                </a:rPr>
                <a:t>寒带地区</a:t>
              </a:r>
            </a:p>
          </p:txBody>
        </p:sp>
      </p:grpSp>
      <p:sp>
        <p:nvSpPr>
          <p:cNvPr id="25605"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grpSp>
        <p:nvGrpSpPr>
          <p:cNvPr id="6" name="Group 12"/>
          <p:cNvGrpSpPr/>
          <p:nvPr/>
        </p:nvGrpSpPr>
        <p:grpSpPr bwMode="auto">
          <a:xfrm>
            <a:off x="420688" y="3789363"/>
            <a:ext cx="3935412" cy="2879725"/>
            <a:chOff x="0" y="0"/>
            <a:chExt cx="1757" cy="1225"/>
          </a:xfrm>
        </p:grpSpPr>
        <p:pic>
          <p:nvPicPr>
            <p:cNvPr id="25613" name="Picture 13">
              <a:hlinkClick r:id="rId6" action="ppaction://hlinksldjump" highlightClick="1"/>
              <a:hlinkHover r:id="" action="ppaction://noaction" highlightClick="1"/>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757" cy="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8" name="Text Box 14"/>
            <p:cNvSpPr txBox="1">
              <a:spLocks noChangeArrowheads="1"/>
            </p:cNvSpPr>
            <p:nvPr/>
          </p:nvSpPr>
          <p:spPr bwMode="auto">
            <a:xfrm>
              <a:off x="33" y="1046"/>
              <a:ext cx="567" cy="157"/>
            </a:xfrm>
            <a:prstGeom prst="rect">
              <a:avLst/>
            </a:prstGeom>
            <a:noFill/>
            <a:ln w="9525">
              <a:noFill/>
              <a:miter lim="800000"/>
            </a:ln>
            <a:effectLst/>
          </p:spPr>
          <p:txBody>
            <a:bodyPr>
              <a:spAutoFit/>
            </a:bodyPr>
            <a:lstStyle/>
            <a:p>
              <a:pPr eaLnBrk="1" hangingPunct="1">
                <a:spcBef>
                  <a:spcPct val="50000"/>
                </a:spcBef>
                <a:buFont typeface="Wingdings" pitchFamily="2" charset="2"/>
                <a:buNone/>
                <a:defRPr/>
              </a:pPr>
              <a:r>
                <a:rPr lang="zh-CN" sz="1800" b="1" dirty="0">
                  <a:solidFill>
                    <a:srgbClr val="FFFFFF"/>
                  </a:solidFill>
                  <a:latin typeface="+mn-ea"/>
                  <a:ea typeface="+mn-ea"/>
                </a:rPr>
                <a:t>沙漠地区</a:t>
              </a:r>
            </a:p>
          </p:txBody>
        </p:sp>
      </p:grpSp>
      <p:grpSp>
        <p:nvGrpSpPr>
          <p:cNvPr id="3" name="Group 6"/>
          <p:cNvGrpSpPr/>
          <p:nvPr/>
        </p:nvGrpSpPr>
        <p:grpSpPr bwMode="auto">
          <a:xfrm>
            <a:off x="2557463" y="1352550"/>
            <a:ext cx="3767137" cy="2436813"/>
            <a:chOff x="-8" y="0"/>
            <a:chExt cx="1784" cy="1253"/>
          </a:xfrm>
        </p:grpSpPr>
        <p:pic>
          <p:nvPicPr>
            <p:cNvPr id="25611" name="Picture 7">
              <a:hlinkClick r:id="rId8" action="ppaction://hlinksldjump" highlightClick="1"/>
              <a:hlinkHover r:id="" action="ppaction://noaction" highlightClick="1"/>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776" cy="1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2" name="Text Box 8"/>
            <p:cNvSpPr txBox="1">
              <a:spLocks noChangeArrowheads="1"/>
            </p:cNvSpPr>
            <p:nvPr/>
          </p:nvSpPr>
          <p:spPr bwMode="auto">
            <a:xfrm>
              <a:off x="-8" y="1050"/>
              <a:ext cx="1152" cy="190"/>
            </a:xfrm>
            <a:prstGeom prst="rect">
              <a:avLst/>
            </a:prstGeom>
            <a:noFill/>
            <a:ln w="9525">
              <a:noFill/>
              <a:miter lim="800000"/>
            </a:ln>
            <a:effectLst/>
          </p:spPr>
          <p:txBody>
            <a:bodyPr>
              <a:spAutoFit/>
            </a:bodyPr>
            <a:lstStyle/>
            <a:p>
              <a:pPr eaLnBrk="1" hangingPunct="1">
                <a:spcBef>
                  <a:spcPct val="50000"/>
                </a:spcBef>
                <a:buFont typeface="Wingdings" pitchFamily="2" charset="2"/>
                <a:buNone/>
                <a:defRPr/>
              </a:pPr>
              <a:r>
                <a:rPr lang="zh-CN" sz="1800" b="1" dirty="0">
                  <a:solidFill>
                    <a:srgbClr val="FFFFFF"/>
                  </a:solidFill>
                  <a:latin typeface="+mn-ea"/>
                  <a:ea typeface="+mn-ea"/>
                </a:rPr>
                <a:t>黄土高原地区</a:t>
              </a:r>
            </a:p>
          </p:txBody>
        </p:sp>
      </p:grpSp>
      <p:grpSp>
        <p:nvGrpSpPr>
          <p:cNvPr id="4" name="Group 9"/>
          <p:cNvGrpSpPr/>
          <p:nvPr/>
        </p:nvGrpSpPr>
        <p:grpSpPr bwMode="auto">
          <a:xfrm>
            <a:off x="5564188" y="1349375"/>
            <a:ext cx="3513137" cy="2439988"/>
            <a:chOff x="31" y="0"/>
            <a:chExt cx="1611" cy="1255"/>
          </a:xfrm>
        </p:grpSpPr>
        <p:pic>
          <p:nvPicPr>
            <p:cNvPr id="25609" name="Picture 10">
              <a:hlinkClick r:id="rId10" action="ppaction://hlinksldjump" highlightClick="1"/>
              <a:hlinkHover r:id="" action="ppaction://noaction" highlightClick="1"/>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 y="0"/>
              <a:ext cx="1604" cy="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5" name="Text Box 11"/>
            <p:cNvSpPr txBox="1">
              <a:spLocks noChangeArrowheads="1"/>
            </p:cNvSpPr>
            <p:nvPr/>
          </p:nvSpPr>
          <p:spPr bwMode="auto">
            <a:xfrm>
              <a:off x="31" y="1035"/>
              <a:ext cx="1296" cy="189"/>
            </a:xfrm>
            <a:prstGeom prst="rect">
              <a:avLst/>
            </a:prstGeom>
            <a:noFill/>
            <a:ln w="9525">
              <a:noFill/>
              <a:miter lim="800000"/>
            </a:ln>
            <a:effectLst/>
          </p:spPr>
          <p:txBody>
            <a:bodyPr>
              <a:spAutoFit/>
            </a:bodyPr>
            <a:lstStyle/>
            <a:p>
              <a:pPr eaLnBrk="1" hangingPunct="1">
                <a:spcBef>
                  <a:spcPct val="50000"/>
                </a:spcBef>
                <a:buFont typeface="Wingdings" pitchFamily="2" charset="2"/>
                <a:buNone/>
                <a:defRPr/>
              </a:pPr>
              <a:r>
                <a:rPr lang="zh-CN" sz="1800" b="1" dirty="0">
                  <a:solidFill>
                    <a:srgbClr val="FFFFFF"/>
                  </a:solidFill>
                  <a:latin typeface="+mn-ea"/>
                  <a:ea typeface="+mn-ea"/>
                </a:rPr>
                <a:t>内蒙古草原地区</a:t>
              </a:r>
            </a:p>
          </p:txBody>
        </p:sp>
      </p:gr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5"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par>
                                <p:cTn id="14" presetID="14"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16" presetClass="entr" presetSubtype="4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BD06455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4275" y="2051050"/>
            <a:ext cx="1889125" cy="187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 Box 3"/>
          <p:cNvSpPr txBox="1">
            <a:spLocks noChangeArrowheads="1"/>
          </p:cNvSpPr>
          <p:nvPr/>
        </p:nvSpPr>
        <p:spPr bwMode="auto">
          <a:xfrm>
            <a:off x="4284663" y="2276475"/>
            <a:ext cx="1371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sz="4000" b="1">
                <a:solidFill>
                  <a:srgbClr val="FF3300"/>
                </a:solidFill>
                <a:ea typeface="方正姚体" pitchFamily="2" charset="-122"/>
              </a:rPr>
              <a:t>聚落</a:t>
            </a:r>
          </a:p>
        </p:txBody>
      </p:sp>
      <p:grpSp>
        <p:nvGrpSpPr>
          <p:cNvPr id="2" name="Group 4"/>
          <p:cNvGrpSpPr/>
          <p:nvPr/>
        </p:nvGrpSpPr>
        <p:grpSpPr bwMode="auto">
          <a:xfrm rot="-4040145">
            <a:off x="3178175" y="4037013"/>
            <a:ext cx="1981200" cy="1752600"/>
            <a:chOff x="0" y="0"/>
            <a:chExt cx="1248" cy="1104"/>
          </a:xfrm>
        </p:grpSpPr>
        <p:sp>
          <p:nvSpPr>
            <p:cNvPr id="26648" name="AutoShape 5"/>
            <p:cNvSpPr>
              <a:spLocks noChangeArrowheads="1"/>
            </p:cNvSpPr>
            <p:nvPr/>
          </p:nvSpPr>
          <p:spPr bwMode="auto">
            <a:xfrm>
              <a:off x="0" y="0"/>
              <a:ext cx="1248" cy="1104"/>
            </a:xfrm>
            <a:prstGeom prst="rightArrow">
              <a:avLst>
                <a:gd name="adj1" fmla="val 50000"/>
                <a:gd name="adj2" fmla="val 28261"/>
              </a:avLst>
            </a:prstGeom>
            <a:solidFill>
              <a:schemeClr val="accent1"/>
            </a:solidFill>
            <a:ln w="9525">
              <a:solidFill>
                <a:schemeClr val="tx1"/>
              </a:solidFill>
              <a:miter lim="800000"/>
            </a:ln>
          </p:spPr>
          <p:txBody>
            <a:bodyPr wrap="none" anchor="ct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endParaRPr lang="zh-CN" altLang="en-US"/>
            </a:p>
          </p:txBody>
        </p:sp>
        <p:sp>
          <p:nvSpPr>
            <p:cNvPr id="26649" name="Text Box 6"/>
            <p:cNvSpPr txBox="1">
              <a:spLocks noChangeArrowheads="1"/>
            </p:cNvSpPr>
            <p:nvPr/>
          </p:nvSpPr>
          <p:spPr bwMode="auto">
            <a:xfrm>
              <a:off x="2" y="335"/>
              <a:ext cx="120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sz="3200" b="1">
                  <a:solidFill>
                    <a:srgbClr val="FFFF00"/>
                  </a:solidFill>
                  <a:ea typeface="黑体" pitchFamily="49" charset="-122"/>
                </a:rPr>
                <a:t>地形平坦</a:t>
              </a:r>
            </a:p>
          </p:txBody>
        </p:sp>
      </p:grpSp>
      <p:grpSp>
        <p:nvGrpSpPr>
          <p:cNvPr id="3" name="Group 7"/>
          <p:cNvGrpSpPr/>
          <p:nvPr/>
        </p:nvGrpSpPr>
        <p:grpSpPr bwMode="auto">
          <a:xfrm rot="-716203">
            <a:off x="1347788" y="3059113"/>
            <a:ext cx="1981200" cy="1752600"/>
            <a:chOff x="0" y="0"/>
            <a:chExt cx="1248" cy="1104"/>
          </a:xfrm>
        </p:grpSpPr>
        <p:sp>
          <p:nvSpPr>
            <p:cNvPr id="26646" name="AutoShape 8"/>
            <p:cNvSpPr>
              <a:spLocks noChangeArrowheads="1"/>
            </p:cNvSpPr>
            <p:nvPr/>
          </p:nvSpPr>
          <p:spPr bwMode="auto">
            <a:xfrm>
              <a:off x="0" y="0"/>
              <a:ext cx="1248" cy="1104"/>
            </a:xfrm>
            <a:prstGeom prst="rightArrow">
              <a:avLst>
                <a:gd name="adj1" fmla="val 50000"/>
                <a:gd name="adj2" fmla="val 28261"/>
              </a:avLst>
            </a:prstGeom>
            <a:solidFill>
              <a:schemeClr val="accent1"/>
            </a:solidFill>
            <a:ln w="9525">
              <a:solidFill>
                <a:schemeClr val="tx1"/>
              </a:solidFill>
              <a:miter lim="800000"/>
            </a:ln>
          </p:spPr>
          <p:txBody>
            <a:bodyPr wrap="none" anchor="ct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endParaRPr lang="zh-CN" altLang="en-US"/>
            </a:p>
          </p:txBody>
        </p:sp>
        <p:sp>
          <p:nvSpPr>
            <p:cNvPr id="26647" name="Text Box 9"/>
            <p:cNvSpPr txBox="1">
              <a:spLocks noChangeArrowheads="1"/>
            </p:cNvSpPr>
            <p:nvPr/>
          </p:nvSpPr>
          <p:spPr bwMode="auto">
            <a:xfrm>
              <a:off x="0" y="336"/>
              <a:ext cx="120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sz="3200" b="1">
                  <a:solidFill>
                    <a:srgbClr val="FFFF00"/>
                  </a:solidFill>
                  <a:ea typeface="黑体" pitchFamily="49" charset="-122"/>
                </a:rPr>
                <a:t>土壤肥沃</a:t>
              </a:r>
            </a:p>
          </p:txBody>
        </p:sp>
      </p:grpSp>
      <p:grpSp>
        <p:nvGrpSpPr>
          <p:cNvPr id="4" name="Group 10"/>
          <p:cNvGrpSpPr/>
          <p:nvPr/>
        </p:nvGrpSpPr>
        <p:grpSpPr bwMode="auto">
          <a:xfrm rot="945677">
            <a:off x="1419225" y="1331913"/>
            <a:ext cx="1981200" cy="1752600"/>
            <a:chOff x="0" y="0"/>
            <a:chExt cx="1248" cy="1104"/>
          </a:xfrm>
        </p:grpSpPr>
        <p:sp>
          <p:nvSpPr>
            <p:cNvPr id="26644" name="AutoShape 11"/>
            <p:cNvSpPr>
              <a:spLocks noChangeArrowheads="1"/>
            </p:cNvSpPr>
            <p:nvPr/>
          </p:nvSpPr>
          <p:spPr bwMode="auto">
            <a:xfrm>
              <a:off x="0" y="0"/>
              <a:ext cx="1248" cy="1104"/>
            </a:xfrm>
            <a:prstGeom prst="rightArrow">
              <a:avLst>
                <a:gd name="adj1" fmla="val 50000"/>
                <a:gd name="adj2" fmla="val 28261"/>
              </a:avLst>
            </a:prstGeom>
            <a:solidFill>
              <a:schemeClr val="accent1"/>
            </a:solidFill>
            <a:ln w="9525">
              <a:solidFill>
                <a:schemeClr val="tx1"/>
              </a:solidFill>
              <a:miter lim="800000"/>
            </a:ln>
          </p:spPr>
          <p:txBody>
            <a:bodyPr wrap="none" anchor="ct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endParaRPr lang="zh-CN" altLang="en-US"/>
            </a:p>
          </p:txBody>
        </p:sp>
        <p:sp>
          <p:nvSpPr>
            <p:cNvPr id="26645" name="Text Box 12"/>
            <p:cNvSpPr txBox="1">
              <a:spLocks noChangeArrowheads="1"/>
            </p:cNvSpPr>
            <p:nvPr/>
          </p:nvSpPr>
          <p:spPr bwMode="auto">
            <a:xfrm>
              <a:off x="0" y="336"/>
              <a:ext cx="120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sz="3200" b="1">
                  <a:solidFill>
                    <a:srgbClr val="FFFF00"/>
                  </a:solidFill>
                  <a:ea typeface="黑体" pitchFamily="49" charset="-122"/>
                </a:rPr>
                <a:t>水源充足</a:t>
              </a:r>
            </a:p>
          </p:txBody>
        </p:sp>
      </p:grpSp>
      <p:grpSp>
        <p:nvGrpSpPr>
          <p:cNvPr id="5" name="Group 13"/>
          <p:cNvGrpSpPr/>
          <p:nvPr/>
        </p:nvGrpSpPr>
        <p:grpSpPr bwMode="auto">
          <a:xfrm rot="885787">
            <a:off x="5811838" y="3563938"/>
            <a:ext cx="2057400" cy="1752600"/>
            <a:chOff x="0" y="0"/>
            <a:chExt cx="1296" cy="1104"/>
          </a:xfrm>
        </p:grpSpPr>
        <p:sp>
          <p:nvSpPr>
            <p:cNvPr id="26642" name="AutoShape 14"/>
            <p:cNvSpPr>
              <a:spLocks noChangeArrowheads="1"/>
            </p:cNvSpPr>
            <p:nvPr/>
          </p:nvSpPr>
          <p:spPr bwMode="auto">
            <a:xfrm>
              <a:off x="0" y="0"/>
              <a:ext cx="1296" cy="1104"/>
            </a:xfrm>
            <a:prstGeom prst="leftArrow">
              <a:avLst>
                <a:gd name="adj1" fmla="val 50000"/>
                <a:gd name="adj2" fmla="val 29348"/>
              </a:avLst>
            </a:prstGeom>
            <a:solidFill>
              <a:schemeClr val="accent1"/>
            </a:solidFill>
            <a:ln w="9525">
              <a:solidFill>
                <a:schemeClr val="tx1"/>
              </a:solidFill>
              <a:miter lim="800000"/>
            </a:ln>
          </p:spPr>
          <p:txBody>
            <a:bodyPr wrap="none" anchor="ct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endParaRPr lang="zh-CN" altLang="en-US"/>
            </a:p>
          </p:txBody>
        </p:sp>
        <p:sp>
          <p:nvSpPr>
            <p:cNvPr id="26643" name="Text Box 15"/>
            <p:cNvSpPr txBox="1">
              <a:spLocks noChangeArrowheads="1"/>
            </p:cNvSpPr>
            <p:nvPr/>
          </p:nvSpPr>
          <p:spPr bwMode="auto">
            <a:xfrm>
              <a:off x="144" y="336"/>
              <a:ext cx="115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sz="3200" b="1">
                  <a:solidFill>
                    <a:srgbClr val="FFFF00"/>
                  </a:solidFill>
                  <a:ea typeface="黑体" pitchFamily="49" charset="-122"/>
                </a:rPr>
                <a:t>交通便利</a:t>
              </a:r>
            </a:p>
          </p:txBody>
        </p:sp>
      </p:grpSp>
      <p:grpSp>
        <p:nvGrpSpPr>
          <p:cNvPr id="6" name="Group 16"/>
          <p:cNvGrpSpPr/>
          <p:nvPr/>
        </p:nvGrpSpPr>
        <p:grpSpPr bwMode="auto">
          <a:xfrm rot="-802524">
            <a:off x="5740400" y="1547813"/>
            <a:ext cx="2057400" cy="1752600"/>
            <a:chOff x="0" y="0"/>
            <a:chExt cx="1296" cy="1104"/>
          </a:xfrm>
        </p:grpSpPr>
        <p:sp>
          <p:nvSpPr>
            <p:cNvPr id="26640" name="AutoShape 17"/>
            <p:cNvSpPr>
              <a:spLocks noChangeArrowheads="1"/>
            </p:cNvSpPr>
            <p:nvPr/>
          </p:nvSpPr>
          <p:spPr bwMode="auto">
            <a:xfrm>
              <a:off x="0" y="0"/>
              <a:ext cx="1296" cy="1104"/>
            </a:xfrm>
            <a:prstGeom prst="leftArrow">
              <a:avLst>
                <a:gd name="adj1" fmla="val 50000"/>
                <a:gd name="adj2" fmla="val 29348"/>
              </a:avLst>
            </a:prstGeom>
            <a:solidFill>
              <a:schemeClr val="accent1"/>
            </a:solidFill>
            <a:ln w="9525">
              <a:solidFill>
                <a:schemeClr val="tx1"/>
              </a:solidFill>
              <a:miter lim="800000"/>
            </a:ln>
          </p:spPr>
          <p:txBody>
            <a:bodyPr wrap="none" anchor="ct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endParaRPr lang="zh-CN" altLang="en-US"/>
            </a:p>
          </p:txBody>
        </p:sp>
        <p:sp>
          <p:nvSpPr>
            <p:cNvPr id="26641" name="Text Box 18"/>
            <p:cNvSpPr txBox="1">
              <a:spLocks noChangeArrowheads="1"/>
            </p:cNvSpPr>
            <p:nvPr/>
          </p:nvSpPr>
          <p:spPr bwMode="auto">
            <a:xfrm>
              <a:off x="144" y="336"/>
              <a:ext cx="115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sz="3200" b="1">
                  <a:solidFill>
                    <a:srgbClr val="FFFF00"/>
                  </a:solidFill>
                  <a:ea typeface="黑体" pitchFamily="49" charset="-122"/>
                </a:rPr>
                <a:t>资源丰富</a:t>
              </a:r>
            </a:p>
          </p:txBody>
        </p:sp>
      </p:grpSp>
      <p:pic>
        <p:nvPicPr>
          <p:cNvPr id="26633" name="Picture 19" descr="问号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6075" y="1336675"/>
            <a:ext cx="1106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0" name="Text Box 20"/>
          <p:cNvSpPr txBox="1">
            <a:spLocks noChangeArrowheads="1"/>
          </p:cNvSpPr>
          <p:nvPr/>
        </p:nvSpPr>
        <p:spPr bwMode="auto">
          <a:xfrm>
            <a:off x="323850" y="476250"/>
            <a:ext cx="8496300" cy="708025"/>
          </a:xfrm>
          <a:prstGeom prst="rect">
            <a:avLst/>
          </a:prstGeom>
          <a:noFill/>
          <a:ln w="9525">
            <a:noFill/>
            <a:miter lim="800000"/>
          </a:ln>
        </p:spPr>
        <p:txBody>
          <a:bodyPr>
            <a:spAutoFit/>
          </a:bodyPr>
          <a:lstStyle/>
          <a:p>
            <a:pPr eaLnBrk="1" hangingPunct="1">
              <a:spcBef>
                <a:spcPct val="50000"/>
              </a:spcBef>
              <a:buFont typeface="Wingdings" pitchFamily="2" charset="2"/>
              <a:buNone/>
              <a:defRPr/>
            </a:pPr>
            <a:r>
              <a:rPr lang="zh-CN" altLang="en-US" sz="2000" b="1" dirty="0">
                <a:solidFill>
                  <a:schemeClr val="bg2"/>
                </a:solidFill>
                <a:latin typeface="+mn-ea"/>
                <a:ea typeface="+mn-ea"/>
              </a:rPr>
              <a:t>　　</a:t>
            </a:r>
            <a:r>
              <a:rPr lang="zh-CN" sz="2000" b="1" dirty="0">
                <a:solidFill>
                  <a:schemeClr val="bg2"/>
                </a:solidFill>
                <a:latin typeface="+mn-ea"/>
                <a:ea typeface="+mn-ea"/>
              </a:rPr>
              <a:t>不同的自然环境下的房屋有不同特点，主要考虑自然因素对生活、生产的影响。聚落多建在条件优越的地区。</a:t>
            </a:r>
          </a:p>
        </p:txBody>
      </p:sp>
      <p:sp>
        <p:nvSpPr>
          <p:cNvPr id="27670" name="Text Box 22"/>
          <p:cNvSpPr txBox="1">
            <a:spLocks noChangeArrowheads="1"/>
          </p:cNvSpPr>
          <p:nvPr/>
        </p:nvSpPr>
        <p:spPr bwMode="auto">
          <a:xfrm>
            <a:off x="755650" y="5991225"/>
            <a:ext cx="7488238" cy="461963"/>
          </a:xfrm>
          <a:prstGeom prst="rect">
            <a:avLst/>
          </a:prstGeom>
          <a:noFill/>
          <a:ln w="9525">
            <a:noFill/>
            <a:miter lim="800000"/>
          </a:ln>
        </p:spPr>
        <p:txBody>
          <a:bodyPr>
            <a:spAutoFit/>
          </a:bodyPr>
          <a:lstStyle/>
          <a:p>
            <a:pPr eaLnBrk="1" hangingPunct="1">
              <a:spcBef>
                <a:spcPct val="50000"/>
              </a:spcBef>
              <a:defRPr/>
            </a:pPr>
            <a:r>
              <a:rPr lang="zh-CN" b="1" dirty="0">
                <a:solidFill>
                  <a:schemeClr val="bg2"/>
                </a:solidFill>
                <a:latin typeface="+mn-ea"/>
                <a:ea typeface="+mn-ea"/>
              </a:rPr>
              <a:t>社会经济、文化条件对聚落也有影响，你能举例吗？</a:t>
            </a:r>
          </a:p>
        </p:txBody>
      </p:sp>
      <p:grpSp>
        <p:nvGrpSpPr>
          <p:cNvPr id="7" name="Group 23"/>
          <p:cNvGrpSpPr/>
          <p:nvPr/>
        </p:nvGrpSpPr>
        <p:grpSpPr bwMode="auto">
          <a:xfrm>
            <a:off x="179388" y="476250"/>
            <a:ext cx="8712200" cy="6192838"/>
            <a:chOff x="-268" y="0"/>
            <a:chExt cx="6323" cy="4395"/>
          </a:xfrm>
        </p:grpSpPr>
        <p:pic>
          <p:nvPicPr>
            <p:cNvPr id="26638" name="Picture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 y="0"/>
              <a:ext cx="6323" cy="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73" name="Text Box 25"/>
            <p:cNvSpPr txBox="1">
              <a:spLocks noChangeArrowheads="1"/>
            </p:cNvSpPr>
            <p:nvPr/>
          </p:nvSpPr>
          <p:spPr bwMode="auto">
            <a:xfrm>
              <a:off x="-268" y="0"/>
              <a:ext cx="1929" cy="619"/>
            </a:xfrm>
            <a:prstGeom prst="rect">
              <a:avLst/>
            </a:prstGeom>
            <a:noFill/>
            <a:ln w="9525">
              <a:noFill/>
              <a:miter lim="800000"/>
            </a:ln>
            <a:effectLst/>
          </p:spPr>
          <p:txBody>
            <a:bodyPr>
              <a:spAutoFit/>
            </a:bodyPr>
            <a:lstStyle/>
            <a:p>
              <a:pPr eaLnBrk="1" hangingPunct="1">
                <a:spcBef>
                  <a:spcPct val="50000"/>
                </a:spcBef>
                <a:defRPr/>
              </a:pPr>
              <a:r>
                <a:rPr lang="zh-CN" b="1" dirty="0">
                  <a:solidFill>
                    <a:schemeClr val="bg2"/>
                  </a:solidFill>
                  <a:latin typeface="+mn-ea"/>
                  <a:ea typeface="+mn-ea"/>
                </a:rPr>
                <a:t>观察</a:t>
              </a:r>
              <a:r>
                <a:rPr lang="zh-CN" altLang="zh-CN" b="1" dirty="0">
                  <a:solidFill>
                    <a:schemeClr val="bg2"/>
                  </a:solidFill>
                  <a:latin typeface="+mn-ea"/>
                  <a:ea typeface="+mn-ea"/>
                </a:rPr>
                <a:t>:</a:t>
              </a:r>
              <a:r>
                <a:rPr lang="zh-CN" b="1" dirty="0">
                  <a:solidFill>
                    <a:schemeClr val="bg2"/>
                  </a:solidFill>
                  <a:latin typeface="+mn-ea"/>
                  <a:ea typeface="+mn-ea"/>
                </a:rPr>
                <a:t>不同地形</a:t>
              </a:r>
              <a:r>
                <a:rPr lang="zh-CN" altLang="en-US" b="1" dirty="0">
                  <a:solidFill>
                    <a:schemeClr val="bg2"/>
                  </a:solidFill>
                  <a:latin typeface="+mn-ea"/>
                  <a:ea typeface="+mn-ea"/>
                </a:rPr>
                <a:t>中聚落</a:t>
              </a:r>
              <a:r>
                <a:rPr lang="zh-CN" b="1" dirty="0">
                  <a:solidFill>
                    <a:schemeClr val="bg2"/>
                  </a:solidFill>
                  <a:latin typeface="+mn-ea"/>
                  <a:ea typeface="+mn-ea"/>
                </a:rPr>
                <a:t>规模不一样</a:t>
              </a:r>
            </a:p>
          </p:txBody>
        </p:sp>
      </p:grpSp>
      <p:sp>
        <p:nvSpPr>
          <p:cNvPr id="26637"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ox(in)">
                                      <p:cBhvr>
                                        <p:cTn id="3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7670"/>
                                        </p:tgtEl>
                                        <p:attrNameLst>
                                          <p:attrName>style.visibility</p:attrName>
                                        </p:attrNameLst>
                                      </p:cBhvr>
                                      <p:to>
                                        <p:strVal val="visible"/>
                                      </p:to>
                                    </p:set>
                                    <p:animEffect transition="in" filter="wipe(left)">
                                      <p:cBhvr>
                                        <p:cTn id="37" dur="500"/>
                                        <p:tgtEl>
                                          <p:spTgt spid="276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70"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3-3-p26.jpg"/>
          <p:cNvPicPr>
            <a:picLocks noChangeAspect="1"/>
          </p:cNvPicPr>
          <p:nvPr/>
        </p:nvPicPr>
        <p:blipFill>
          <a:blip r:embed="rId2"/>
          <a:srcRect/>
          <a:stretch>
            <a:fillRect/>
          </a:stretch>
        </p:blipFill>
        <p:spPr>
          <a:xfrm>
            <a:off x="-20638" y="280988"/>
            <a:ext cx="9156701" cy="6575426"/>
          </a:xfrm>
          <a:prstGeom prst="rect">
            <a:avLst/>
          </a:prstGeom>
          <a:effectLst>
            <a:outerShdw blurRad="50800" dist="38100" dir="2700000" algn="tl" rotWithShape="0">
              <a:prstClr val="black">
                <a:alpha val="40000"/>
              </a:prstClr>
            </a:outerShdw>
          </a:effectLst>
        </p:spPr>
      </p:pic>
      <p:sp>
        <p:nvSpPr>
          <p:cNvPr id="28675" name="Text Box 3"/>
          <p:cNvSpPr txBox="1">
            <a:spLocks noChangeArrowheads="1"/>
          </p:cNvSpPr>
          <p:nvPr/>
        </p:nvSpPr>
        <p:spPr bwMode="auto">
          <a:xfrm>
            <a:off x="755576" y="6394452"/>
            <a:ext cx="7375525" cy="461962"/>
          </a:xfrm>
          <a:prstGeom prst="rect">
            <a:avLst/>
          </a:prstGeom>
          <a:solidFill>
            <a:srgbClr val="92D050"/>
          </a:solidFill>
          <a:ln w="9525">
            <a:noFill/>
            <a:miter lim="800000"/>
          </a:ln>
          <a:effectLst/>
        </p:spPr>
        <p:txBody>
          <a:bodyPr>
            <a:spAutoFit/>
          </a:bodyPr>
          <a:lstStyle/>
          <a:p>
            <a:pPr eaLnBrk="1" hangingPunct="1">
              <a:spcBef>
                <a:spcPct val="50000"/>
              </a:spcBef>
              <a:defRPr/>
            </a:pPr>
            <a:r>
              <a:rPr lang="en-US" altLang="zh-CN" b="1" dirty="0">
                <a:solidFill>
                  <a:schemeClr val="bg2"/>
                </a:solidFill>
                <a:latin typeface="+mn-ea"/>
                <a:ea typeface="+mn-ea"/>
              </a:rPr>
              <a:t> </a:t>
            </a:r>
            <a:r>
              <a:rPr lang="zh-CN" b="1" dirty="0">
                <a:solidFill>
                  <a:schemeClr val="bg2"/>
                </a:solidFill>
                <a:latin typeface="+mn-ea"/>
                <a:ea typeface="+mn-ea"/>
              </a:rPr>
              <a:t>为了便于防卫，古代雅典人特意将卫城建在悬崖边。</a:t>
            </a:r>
          </a:p>
        </p:txBody>
      </p:sp>
      <p:sp>
        <p:nvSpPr>
          <p:cNvPr id="26628" name="Text Box 4"/>
          <p:cNvSpPr txBox="1">
            <a:spLocks noChangeArrowheads="1"/>
          </p:cNvSpPr>
          <p:nvPr/>
        </p:nvSpPr>
        <p:spPr bwMode="auto">
          <a:xfrm>
            <a:off x="0" y="280988"/>
            <a:ext cx="1152525" cy="584200"/>
          </a:xfrm>
          <a:prstGeom prst="rect">
            <a:avLst/>
          </a:prstGeom>
          <a:noFill/>
          <a:ln w="9525">
            <a:noFill/>
            <a:miter lim="800000"/>
          </a:ln>
        </p:spPr>
        <p:txBody>
          <a:bodyPr>
            <a:spAutoFit/>
          </a:bodyPr>
          <a:lstStyle/>
          <a:p>
            <a:pPr eaLnBrk="1" hangingPunct="1">
              <a:spcBef>
                <a:spcPct val="50000"/>
              </a:spcBef>
              <a:defRPr/>
            </a:pPr>
            <a:r>
              <a:rPr lang="zh-CN" sz="3200" b="1" dirty="0">
                <a:solidFill>
                  <a:srgbClr val="FF0000"/>
                </a:solidFill>
                <a:effectLst>
                  <a:outerShdw blurRad="38100" dist="38100" dir="2700000" algn="tl">
                    <a:srgbClr val="000000">
                      <a:alpha val="43137"/>
                    </a:srgbClr>
                  </a:outerShdw>
                </a:effectLst>
                <a:ea typeface="黑体" pitchFamily="2" charset="-122"/>
              </a:rPr>
              <a:t>例</a:t>
            </a:r>
            <a:r>
              <a:rPr lang="zh-CN" altLang="zh-CN" sz="3200" b="1" dirty="0">
                <a:solidFill>
                  <a:srgbClr val="FF0000"/>
                </a:solidFill>
                <a:effectLst>
                  <a:outerShdw blurRad="38100" dist="38100" dir="2700000" algn="tl">
                    <a:srgbClr val="000000">
                      <a:alpha val="43137"/>
                    </a:srgbClr>
                  </a:outerShdw>
                </a:effectLst>
                <a:ea typeface="黑体" pitchFamily="2" charset="-122"/>
              </a:rPr>
              <a:t>1</a:t>
            </a:r>
          </a:p>
        </p:txBody>
      </p:sp>
      <p:sp>
        <p:nvSpPr>
          <p:cNvPr id="27652" name="TextBox 5"/>
          <p:cNvSpPr txBox="1">
            <a:spLocks noChangeArrowheads="1"/>
          </p:cNvSpPr>
          <p:nvPr/>
        </p:nvSpPr>
        <p:spPr bwMode="auto">
          <a:xfrm>
            <a:off x="7524328" y="-27384"/>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dirty="0">
                <a:solidFill>
                  <a:srgbClr val="FF0000"/>
                </a:solidFill>
              </a:rPr>
              <a:t>第三节　聚　落</a:t>
            </a:r>
          </a:p>
        </p:txBody>
      </p:sp>
    </p:spTree>
  </p:cSld>
  <p:clrMapOvr>
    <a:masterClrMapping/>
  </p:clrMapOvr>
  <p:transition>
    <p:strips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宗教城市梵第冈"/>
          <p:cNvPicPr>
            <a:picLocks noChangeAspect="1" noChangeArrowheads="1"/>
          </p:cNvPicPr>
          <p:nvPr/>
        </p:nvPicPr>
        <p:blipFill>
          <a:blip r:embed="rId2"/>
          <a:srcRect/>
          <a:stretch>
            <a:fillRect/>
          </a:stretch>
        </p:blipFill>
        <p:spPr bwMode="auto">
          <a:xfrm>
            <a:off x="0" y="404812"/>
            <a:ext cx="9082088" cy="6453187"/>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9700" name="Text Box 4"/>
          <p:cNvSpPr txBox="1">
            <a:spLocks noChangeArrowheads="1"/>
          </p:cNvSpPr>
          <p:nvPr/>
        </p:nvSpPr>
        <p:spPr bwMode="auto">
          <a:xfrm>
            <a:off x="3173413" y="6396038"/>
            <a:ext cx="2735262" cy="461962"/>
          </a:xfrm>
          <a:prstGeom prst="rect">
            <a:avLst/>
          </a:prstGeom>
          <a:solidFill>
            <a:srgbClr val="00B0F0"/>
          </a:solidFill>
          <a:ln w="9525">
            <a:noFill/>
            <a:miter lim="800000"/>
          </a:ln>
          <a:effectLst/>
        </p:spPr>
        <p:txBody>
          <a:bodyPr>
            <a:spAutoFit/>
          </a:bodyPr>
          <a:lstStyle/>
          <a:p>
            <a:pPr eaLnBrk="1" hangingPunct="1">
              <a:spcBef>
                <a:spcPct val="50000"/>
              </a:spcBef>
              <a:defRPr/>
            </a:pPr>
            <a:r>
              <a:rPr lang="en-US" altLang="zh-CN" b="1" dirty="0">
                <a:solidFill>
                  <a:srgbClr val="FFFFFF"/>
                </a:solidFill>
                <a:latin typeface="+mn-ea"/>
                <a:ea typeface="+mn-ea"/>
              </a:rPr>
              <a:t> </a:t>
            </a:r>
            <a:r>
              <a:rPr lang="zh-CN" b="1" dirty="0">
                <a:solidFill>
                  <a:srgbClr val="FFFFFF"/>
                </a:solidFill>
                <a:latin typeface="+mn-ea"/>
                <a:ea typeface="+mn-ea"/>
              </a:rPr>
              <a:t>宗教城市梵蒂冈</a:t>
            </a:r>
          </a:p>
        </p:txBody>
      </p:sp>
      <p:sp>
        <p:nvSpPr>
          <p:cNvPr id="28676"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
        <p:nvSpPr>
          <p:cNvPr id="6" name="Text Box 4"/>
          <p:cNvSpPr txBox="1">
            <a:spLocks noChangeArrowheads="1"/>
          </p:cNvSpPr>
          <p:nvPr/>
        </p:nvSpPr>
        <p:spPr bwMode="auto">
          <a:xfrm>
            <a:off x="0" y="280988"/>
            <a:ext cx="1152525" cy="584200"/>
          </a:xfrm>
          <a:prstGeom prst="rect">
            <a:avLst/>
          </a:prstGeom>
          <a:noFill/>
          <a:ln w="9525">
            <a:noFill/>
            <a:miter lim="800000"/>
          </a:ln>
        </p:spPr>
        <p:txBody>
          <a:bodyPr>
            <a:spAutoFit/>
          </a:bodyPr>
          <a:lstStyle/>
          <a:p>
            <a:pPr eaLnBrk="1" hangingPunct="1">
              <a:spcBef>
                <a:spcPct val="50000"/>
              </a:spcBef>
              <a:defRPr/>
            </a:pPr>
            <a:r>
              <a:rPr lang="zh-CN" sz="3200" b="1" dirty="0">
                <a:solidFill>
                  <a:srgbClr val="FF0000"/>
                </a:solidFill>
                <a:effectLst>
                  <a:outerShdw blurRad="38100" dist="38100" dir="2700000" algn="tl">
                    <a:srgbClr val="000000">
                      <a:alpha val="43137"/>
                    </a:srgbClr>
                  </a:outerShdw>
                </a:effectLst>
                <a:ea typeface="黑体" pitchFamily="2" charset="-122"/>
              </a:rPr>
              <a:t>例</a:t>
            </a:r>
            <a:r>
              <a:rPr lang="en-US" altLang="zh-CN" sz="3200" b="1" dirty="0">
                <a:solidFill>
                  <a:srgbClr val="FF0000"/>
                </a:solidFill>
                <a:effectLst>
                  <a:outerShdw blurRad="38100" dist="38100" dir="2700000" algn="tl">
                    <a:srgbClr val="000000">
                      <a:alpha val="43137"/>
                    </a:srgbClr>
                  </a:outerShdw>
                </a:effectLst>
                <a:ea typeface="黑体" pitchFamily="2" charset="-122"/>
              </a:rPr>
              <a:t>2</a:t>
            </a:r>
            <a:endParaRPr lang="zh-CN" altLang="zh-CN" sz="3200" b="1" dirty="0">
              <a:solidFill>
                <a:srgbClr val="FF0000"/>
              </a:solidFill>
              <a:effectLst>
                <a:outerShdw blurRad="38100" dist="38100" dir="2700000" algn="tl">
                  <a:srgbClr val="000000">
                    <a:alpha val="43137"/>
                  </a:srgbClr>
                </a:outerShdw>
              </a:effectLst>
              <a:ea typeface="黑体" pitchFamily="2" charset="-122"/>
            </a:endParaRPr>
          </a:p>
        </p:txBody>
      </p:sp>
    </p:spTree>
  </p:cSld>
  <p:clrMapOvr>
    <a:masterClrMapping/>
  </p:clrMapOvr>
  <p:transition>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1115392" y="1412776"/>
            <a:ext cx="6985000"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lnSpc>
                <a:spcPts val="6000"/>
              </a:lnSpc>
              <a:spcBef>
                <a:spcPct val="50000"/>
              </a:spcBef>
            </a:pPr>
            <a:r>
              <a:rPr lang="zh-CN" altLang="en-US" sz="3200" b="1" dirty="0">
                <a:solidFill>
                  <a:schemeClr val="bg2"/>
                </a:solidFill>
                <a:latin typeface="黑体" pitchFamily="49" charset="-122"/>
                <a:ea typeface="黑体" pitchFamily="49" charset="-122"/>
              </a:rPr>
              <a:t>　　</a:t>
            </a:r>
            <a:r>
              <a:rPr lang="zh-CN" sz="3200" b="1" dirty="0">
                <a:solidFill>
                  <a:schemeClr val="bg2"/>
                </a:solidFill>
                <a:latin typeface="黑体" pitchFamily="49" charset="-122"/>
                <a:ea typeface="黑体" pitchFamily="49" charset="-122"/>
              </a:rPr>
              <a:t>随着经济</a:t>
            </a:r>
            <a:r>
              <a:rPr lang="zh-CN" altLang="en-US" sz="3200" b="1" dirty="0">
                <a:solidFill>
                  <a:schemeClr val="bg2"/>
                </a:solidFill>
                <a:latin typeface="黑体" pitchFamily="49" charset="-122"/>
                <a:ea typeface="黑体" pitchFamily="49" charset="-122"/>
              </a:rPr>
              <a:t>发展和</a:t>
            </a:r>
            <a:r>
              <a:rPr lang="zh-CN" sz="3200" b="1" dirty="0">
                <a:solidFill>
                  <a:schemeClr val="bg2"/>
                </a:solidFill>
                <a:latin typeface="黑体" pitchFamily="49" charset="-122"/>
                <a:ea typeface="黑体" pitchFamily="49" charset="-122"/>
              </a:rPr>
              <a:t>技术水平的提高，无论是城市还是乡村，都与外界的联系更密切了，对自然环境的依赖相对减小，社会经济、文化条件对聚落发展的影响日益明显。</a:t>
            </a:r>
          </a:p>
        </p:txBody>
      </p:sp>
      <p:sp>
        <p:nvSpPr>
          <p:cNvPr id="29699"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Tree>
  </p:cSld>
  <p:clrMapOvr>
    <a:masterClrMapping/>
  </p:clrMapOvr>
  <p:transition>
    <p:strips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3" descr="冰屋1"/>
          <p:cNvPicPr>
            <a:picLocks noChangeAspect="1" noChangeArrowheads="1"/>
          </p:cNvPicPr>
          <p:nvPr/>
        </p:nvPicPr>
        <p:blipFill>
          <a:blip r:embed="rId2"/>
          <a:srcRect/>
          <a:stretch>
            <a:fillRect/>
          </a:stretch>
        </p:blipFill>
        <p:spPr bwMode="auto">
          <a:xfrm>
            <a:off x="0" y="404813"/>
            <a:ext cx="9128125" cy="629443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9701" name="Picture 5" descr="pic_56733"/>
          <p:cNvPicPr>
            <a:picLocks noChangeAspect="1" noChangeArrowheads="1"/>
          </p:cNvPicPr>
          <p:nvPr/>
        </p:nvPicPr>
        <p:blipFill>
          <a:blip r:embed="rId3">
            <a:lum contrast="12000"/>
          </a:blip>
          <a:srcRect/>
          <a:stretch>
            <a:fillRect/>
          </a:stretch>
        </p:blipFill>
        <p:spPr bwMode="auto">
          <a:xfrm>
            <a:off x="25400" y="390525"/>
            <a:ext cx="9153525" cy="648811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1750" name="Text Box 6"/>
          <p:cNvSpPr txBox="1">
            <a:spLocks noChangeArrowheads="1"/>
          </p:cNvSpPr>
          <p:nvPr/>
        </p:nvSpPr>
        <p:spPr bwMode="auto">
          <a:xfrm>
            <a:off x="25400" y="6362700"/>
            <a:ext cx="7997825" cy="461963"/>
          </a:xfrm>
          <a:prstGeom prst="rect">
            <a:avLst/>
          </a:prstGeom>
          <a:solidFill>
            <a:srgbClr val="FFFF00"/>
          </a:solidFill>
          <a:ln w="9525">
            <a:noFill/>
            <a:miter lim="800000"/>
          </a:ln>
          <a:effectLst/>
        </p:spPr>
        <p:txBody>
          <a:bodyPr>
            <a:spAutoFit/>
          </a:bodyPr>
          <a:lstStyle/>
          <a:p>
            <a:pPr eaLnBrk="1" hangingPunct="1">
              <a:spcBef>
                <a:spcPct val="50000"/>
              </a:spcBef>
              <a:defRPr/>
            </a:pPr>
            <a:r>
              <a:rPr lang="zh-CN" altLang="en-US" b="1" dirty="0">
                <a:solidFill>
                  <a:srgbClr val="FF0000"/>
                </a:solidFill>
                <a:latin typeface="+mn-ea"/>
                <a:ea typeface="+mn-ea"/>
              </a:rPr>
              <a:t>　　</a:t>
            </a:r>
            <a:r>
              <a:rPr lang="zh-CN" b="1" dirty="0">
                <a:solidFill>
                  <a:srgbClr val="FF0000"/>
                </a:solidFill>
                <a:latin typeface="+mn-ea"/>
                <a:ea typeface="+mn-ea"/>
              </a:rPr>
              <a:t>严寒的气候环境和生活习惯。就地取材，建造冰屋。</a:t>
            </a:r>
          </a:p>
        </p:txBody>
      </p:sp>
      <p:sp>
        <p:nvSpPr>
          <p:cNvPr id="30725"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
        <p:nvSpPr>
          <p:cNvPr id="29698" name="Rectangle 2"/>
          <p:cNvSpPr>
            <a:spLocks noGrp="1" noChangeArrowheads="1"/>
          </p:cNvSpPr>
          <p:nvPr>
            <p:ph type="title" idx="4294967295"/>
          </p:nvPr>
        </p:nvSpPr>
        <p:spPr bwMode="auto">
          <a:xfrm>
            <a:off x="2041525" y="525463"/>
            <a:ext cx="5045075" cy="622300"/>
          </a:xfrm>
          <a:prstGeom prst="rect">
            <a:avLst/>
          </a:prstGeom>
          <a:ln>
            <a:miter lim="800000"/>
          </a:ln>
        </p:spPr>
        <p:txBody>
          <a:bodyPr/>
          <a:lstStyle/>
          <a:p>
            <a:pPr algn="l" eaLnBrk="1" hangingPunct="1">
              <a:defRPr/>
            </a:pPr>
            <a:r>
              <a:rPr lang="en-US" altLang="zh-CN" sz="3200" b="1" dirty="0" smtClean="0">
                <a:solidFill>
                  <a:srgbClr val="FF0000"/>
                </a:solidFill>
                <a:effectLst>
                  <a:outerShdw blurRad="38100" dist="38100" dir="2700000" algn="tl">
                    <a:srgbClr val="000000">
                      <a:alpha val="43137"/>
                    </a:srgbClr>
                  </a:outerShdw>
                </a:effectLst>
                <a:ea typeface="黑体" pitchFamily="2" charset="-122"/>
              </a:rPr>
              <a:t> </a:t>
            </a:r>
            <a:r>
              <a:rPr lang="zh-CN" sz="3200" b="1" dirty="0" smtClean="0">
                <a:solidFill>
                  <a:srgbClr val="FF0000"/>
                </a:solidFill>
                <a:effectLst>
                  <a:outerShdw blurRad="38100" dist="38100" dir="2700000" algn="tl">
                    <a:srgbClr val="000000">
                      <a:alpha val="43137"/>
                    </a:srgbClr>
                  </a:outerShdw>
                </a:effectLst>
                <a:ea typeface="黑体" pitchFamily="2" charset="-122"/>
              </a:rPr>
              <a:t>因纽特人的住所</a:t>
            </a:r>
            <a:r>
              <a:rPr lang="zh-CN" altLang="zh-CN" sz="3200" b="1" dirty="0" smtClean="0">
                <a:solidFill>
                  <a:srgbClr val="FF0000"/>
                </a:solidFill>
                <a:effectLst>
                  <a:outerShdw blurRad="38100" dist="38100" dir="2700000" algn="tl">
                    <a:srgbClr val="000000">
                      <a:alpha val="43137"/>
                    </a:srgbClr>
                  </a:outerShdw>
                </a:effectLst>
                <a:ea typeface="黑体" pitchFamily="2" charset="-122"/>
              </a:rPr>
              <a:t>——</a:t>
            </a:r>
            <a:r>
              <a:rPr lang="zh-CN" sz="3200" b="1" dirty="0" smtClean="0">
                <a:solidFill>
                  <a:srgbClr val="FF0000"/>
                </a:solidFill>
                <a:effectLst>
                  <a:outerShdw blurRad="38100" dist="38100" dir="2700000" algn="tl">
                    <a:srgbClr val="000000">
                      <a:alpha val="43137"/>
                    </a:srgbClr>
                  </a:outerShdw>
                </a:effectLst>
                <a:ea typeface="黑体" pitchFamily="2" charset="-122"/>
              </a:rPr>
              <a:t>冰屋</a:t>
            </a:r>
          </a:p>
        </p:txBody>
      </p:sp>
    </p:spTree>
  </p:cSld>
  <p:clrMapOvr>
    <a:masterClrMapping/>
  </p:clrMapOvr>
  <p:transition spd="med" advClick="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701"/>
                                        </p:tgtEl>
                                        <p:attrNameLst>
                                          <p:attrName>style.visibility</p:attrName>
                                        </p:attrNameLst>
                                      </p:cBhvr>
                                      <p:to>
                                        <p:strVal val="visible"/>
                                      </p:to>
                                    </p:set>
                                    <p:animEffect transition="in" filter="fade">
                                      <p:cBhvr>
                                        <p:cTn id="7" dur="1000"/>
                                        <p:tgtEl>
                                          <p:spTgt spid="29701"/>
                                        </p:tgtEl>
                                      </p:cBhvr>
                                    </p:animEffect>
                                    <p:anim calcmode="lin" valueType="num">
                                      <p:cBhvr>
                                        <p:cTn id="8" dur="1000" fill="hold"/>
                                        <p:tgtEl>
                                          <p:spTgt spid="29701"/>
                                        </p:tgtEl>
                                        <p:attrNameLst>
                                          <p:attrName>ppt_x</p:attrName>
                                        </p:attrNameLst>
                                      </p:cBhvr>
                                      <p:tavLst>
                                        <p:tav tm="0">
                                          <p:val>
                                            <p:strVal val="#ppt_x"/>
                                          </p:val>
                                        </p:tav>
                                        <p:tav tm="100000">
                                          <p:val>
                                            <p:strVal val="#ppt_x"/>
                                          </p:val>
                                        </p:tav>
                                      </p:tavLst>
                                    </p:anim>
                                    <p:anim calcmode="lin" valueType="num">
                                      <p:cBhvr>
                                        <p:cTn id="9" dur="1000" fill="hold"/>
                                        <p:tgtEl>
                                          <p:spTgt spid="297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bwMode="auto">
          <a:xfrm>
            <a:off x="1908175" y="320675"/>
            <a:ext cx="4103688" cy="520700"/>
          </a:xfrm>
          <a:prstGeom prst="rect">
            <a:avLst/>
          </a:prstGeom>
          <a:ln>
            <a:miter lim="800000"/>
          </a:ln>
        </p:spPr>
        <p:txBody>
          <a:bodyPr/>
          <a:lstStyle/>
          <a:p>
            <a:pPr algn="l" eaLnBrk="1" hangingPunct="1">
              <a:defRPr/>
            </a:pPr>
            <a:r>
              <a:rPr lang="en-US" altLang="zh-CN" sz="3200" b="1" dirty="0" smtClean="0">
                <a:solidFill>
                  <a:srgbClr val="FF0000"/>
                </a:solidFill>
                <a:effectLst>
                  <a:outerShdw blurRad="38100" dist="38100" dir="2700000" algn="tl">
                    <a:srgbClr val="000000">
                      <a:alpha val="43137"/>
                    </a:srgbClr>
                  </a:outerShdw>
                </a:effectLst>
                <a:ea typeface="黑体" pitchFamily="2" charset="-122"/>
              </a:rPr>
              <a:t> </a:t>
            </a:r>
            <a:r>
              <a:rPr lang="zh-CN" sz="3200" b="1" dirty="0" smtClean="0">
                <a:solidFill>
                  <a:srgbClr val="FF0000"/>
                </a:solidFill>
                <a:effectLst>
                  <a:outerShdw blurRad="38100" dist="38100" dir="2700000" algn="tl">
                    <a:srgbClr val="000000">
                      <a:alpha val="43137"/>
                    </a:srgbClr>
                  </a:outerShdw>
                </a:effectLst>
                <a:ea typeface="黑体" pitchFamily="2" charset="-122"/>
              </a:rPr>
              <a:t>热带雨林地区的民居</a:t>
            </a:r>
          </a:p>
        </p:txBody>
      </p:sp>
      <p:pic>
        <p:nvPicPr>
          <p:cNvPr id="30724" name="Picture 4" descr="斐济民居2"/>
          <p:cNvPicPr>
            <a:picLocks noChangeAspect="1" noChangeArrowheads="1"/>
          </p:cNvPicPr>
          <p:nvPr/>
        </p:nvPicPr>
        <p:blipFill>
          <a:blip r:embed="rId2"/>
          <a:srcRect/>
          <a:stretch>
            <a:fillRect/>
          </a:stretch>
        </p:blipFill>
        <p:spPr bwMode="auto">
          <a:xfrm>
            <a:off x="234950" y="915988"/>
            <a:ext cx="8704263" cy="5916612"/>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1748"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
        <p:nvSpPr>
          <p:cNvPr id="30723" name="Rectangle 3"/>
          <p:cNvSpPr>
            <a:spLocks noGrp="1" noChangeArrowheads="1"/>
          </p:cNvSpPr>
          <p:nvPr>
            <p:ph type="body" idx="9"/>
          </p:nvPr>
        </p:nvSpPr>
        <p:spPr bwMode="auto">
          <a:xfrm>
            <a:off x="241300" y="1000125"/>
            <a:ext cx="1754188" cy="360363"/>
          </a:xfrm>
          <a:prstGeom prst="rect">
            <a:avLst/>
          </a:prstGeom>
          <a:ln>
            <a:miter lim="800000"/>
          </a:ln>
        </p:spPr>
        <p:txBody>
          <a:bodyPr/>
          <a:lstStyle/>
          <a:p>
            <a:pPr eaLnBrk="1" hangingPunct="1">
              <a:buFont typeface="Wingdings" pitchFamily="2" charset="2"/>
              <a:buNone/>
              <a:defRPr/>
            </a:pPr>
            <a:r>
              <a:rPr lang="zh-CN" sz="1800" b="1" dirty="0" smtClean="0">
                <a:solidFill>
                  <a:srgbClr val="FFFFFF"/>
                </a:solidFill>
                <a:latin typeface="+mn-ea"/>
              </a:rPr>
              <a:t>热带斐济民居</a:t>
            </a:r>
          </a:p>
        </p:txBody>
      </p:sp>
      <p:grpSp>
        <p:nvGrpSpPr>
          <p:cNvPr id="3" name="组合 2"/>
          <p:cNvGrpSpPr/>
          <p:nvPr/>
        </p:nvGrpSpPr>
        <p:grpSpPr bwMode="auto">
          <a:xfrm>
            <a:off x="166688" y="971550"/>
            <a:ext cx="8705850" cy="5954713"/>
            <a:chOff x="4643438" y="819894"/>
            <a:chExt cx="3816350" cy="2716791"/>
          </a:xfrm>
        </p:grpSpPr>
        <p:pic>
          <p:nvPicPr>
            <p:cNvPr id="30726" name="Picture 6" descr="东南亚地区的高架屋"/>
            <p:cNvPicPr>
              <a:picLocks noChangeAspect="1" noChangeArrowheads="1"/>
            </p:cNvPicPr>
            <p:nvPr/>
          </p:nvPicPr>
          <p:blipFill>
            <a:blip r:embed="rId3"/>
            <a:srcRect/>
            <a:stretch>
              <a:fillRect/>
            </a:stretch>
          </p:blipFill>
          <p:spPr bwMode="auto">
            <a:xfrm>
              <a:off x="4643438" y="819894"/>
              <a:ext cx="3816350" cy="266681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0728" name="Text Box 8"/>
            <p:cNvSpPr txBox="1">
              <a:spLocks noChangeArrowheads="1"/>
            </p:cNvSpPr>
            <p:nvPr/>
          </p:nvSpPr>
          <p:spPr bwMode="auto">
            <a:xfrm>
              <a:off x="8216916" y="2195310"/>
              <a:ext cx="242872" cy="1341375"/>
            </a:xfrm>
            <a:prstGeom prst="rect">
              <a:avLst/>
            </a:prstGeom>
            <a:noFill/>
            <a:ln w="9525">
              <a:noFill/>
              <a:miter lim="800000"/>
            </a:ln>
          </p:spPr>
          <p:txBody>
            <a:bodyPr vert="eaVert">
              <a:spAutoFit/>
            </a:bodyPr>
            <a:lstStyle/>
            <a:p>
              <a:pPr eaLnBrk="1" hangingPunct="1">
                <a:spcBef>
                  <a:spcPct val="50000"/>
                </a:spcBef>
                <a:buFont typeface="Wingdings" pitchFamily="2" charset="2"/>
                <a:buNone/>
                <a:defRPr/>
              </a:pPr>
              <a:r>
                <a:rPr lang="zh-CN" b="1" dirty="0">
                  <a:solidFill>
                    <a:srgbClr val="FFFFFF"/>
                  </a:solidFill>
                  <a:latin typeface="+mn-ea"/>
                  <a:ea typeface="+mn-ea"/>
                </a:rPr>
                <a:t>东南亚地区的高架屋</a:t>
              </a:r>
            </a:p>
          </p:txBody>
        </p:sp>
      </p:grpSp>
      <p:grpSp>
        <p:nvGrpSpPr>
          <p:cNvPr id="2" name="组合 1"/>
          <p:cNvGrpSpPr/>
          <p:nvPr/>
        </p:nvGrpSpPr>
        <p:grpSpPr bwMode="auto">
          <a:xfrm>
            <a:off x="214313" y="896938"/>
            <a:ext cx="8899525" cy="5864225"/>
            <a:chOff x="4662668" y="3819297"/>
            <a:chExt cx="3907865" cy="2650635"/>
          </a:xfrm>
        </p:grpSpPr>
        <p:pic>
          <p:nvPicPr>
            <p:cNvPr id="30725" name="Picture 5" descr="印第安村落"/>
            <p:cNvPicPr>
              <a:picLocks noChangeAspect="1" noChangeArrowheads="1"/>
            </p:cNvPicPr>
            <p:nvPr/>
          </p:nvPicPr>
          <p:blipFill>
            <a:blip r:embed="rId4"/>
            <a:srcRect/>
            <a:stretch>
              <a:fillRect/>
            </a:stretch>
          </p:blipFill>
          <p:spPr bwMode="auto">
            <a:xfrm>
              <a:off x="4662668" y="3819297"/>
              <a:ext cx="3816546" cy="264633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0727" name="Rectangle 7"/>
            <p:cNvSpPr>
              <a:spLocks noChangeArrowheads="1"/>
            </p:cNvSpPr>
            <p:nvPr/>
          </p:nvSpPr>
          <p:spPr bwMode="auto">
            <a:xfrm>
              <a:off x="6902406" y="6219506"/>
              <a:ext cx="1668127" cy="250426"/>
            </a:xfrm>
            <a:prstGeom prst="rect">
              <a:avLst/>
            </a:prstGeom>
            <a:noFill/>
            <a:ln w="9525">
              <a:noFill/>
              <a:miter lim="800000"/>
            </a:ln>
          </p:spPr>
          <p:txBody>
            <a:bodyPr/>
            <a:lstStyle/>
            <a:p>
              <a:pPr marL="342900" indent="-342900" eaLnBrk="1" hangingPunct="1">
                <a:lnSpc>
                  <a:spcPct val="90000"/>
                </a:lnSpc>
                <a:spcBef>
                  <a:spcPct val="20000"/>
                </a:spcBef>
                <a:buClr>
                  <a:schemeClr val="tx2"/>
                </a:buClr>
                <a:buSzPct val="90000"/>
                <a:buFont typeface="Wingdings" pitchFamily="2" charset="2"/>
                <a:buNone/>
                <a:defRPr/>
              </a:pPr>
              <a:r>
                <a:rPr lang="zh-CN" b="1" dirty="0">
                  <a:solidFill>
                    <a:srgbClr val="FFFFFF"/>
                  </a:solidFill>
                  <a:latin typeface="+mn-ea"/>
                  <a:ea typeface="+mn-ea"/>
                </a:rPr>
                <a:t>热带地区的印第安人房屋</a:t>
              </a:r>
            </a:p>
          </p:txBody>
        </p:sp>
      </p:grpSp>
      <p:sp>
        <p:nvSpPr>
          <p:cNvPr id="30730" name="Text Box 10"/>
          <p:cNvSpPr txBox="1">
            <a:spLocks noChangeArrowheads="1"/>
          </p:cNvSpPr>
          <p:nvPr/>
        </p:nvSpPr>
        <p:spPr bwMode="auto">
          <a:xfrm>
            <a:off x="265113" y="4878388"/>
            <a:ext cx="3960812" cy="1938337"/>
          </a:xfrm>
          <a:prstGeom prst="rect">
            <a:avLst/>
          </a:prstGeom>
          <a:noFill/>
          <a:ln w="9525">
            <a:noFill/>
            <a:miter lim="800000"/>
          </a:ln>
        </p:spPr>
        <p:txBody>
          <a:bodyPr>
            <a:spAutoFit/>
          </a:bodyPr>
          <a:lstStyle/>
          <a:p>
            <a:pPr eaLnBrk="1" hangingPunct="1">
              <a:spcBef>
                <a:spcPct val="50000"/>
              </a:spcBef>
              <a:defRPr/>
            </a:pPr>
            <a:r>
              <a:rPr lang="zh-CN" altLang="en-US" b="1" dirty="0">
                <a:solidFill>
                  <a:srgbClr val="FFFFFF"/>
                </a:solidFill>
                <a:latin typeface="+mn-ea"/>
                <a:ea typeface="+mn-ea"/>
              </a:rPr>
              <a:t>　　</a:t>
            </a:r>
            <a:r>
              <a:rPr lang="zh-CN" b="1" dirty="0">
                <a:solidFill>
                  <a:srgbClr val="FFFFFF"/>
                </a:solidFill>
                <a:latin typeface="+mn-ea"/>
                <a:ea typeface="+mn-ea"/>
              </a:rPr>
              <a:t>在全年炎热多雨的热带雨林乡村聚落常见双层竹楼，上层住人，风大凉爽，</a:t>
            </a:r>
            <a:r>
              <a:rPr lang="zh-CN" altLang="en-US" b="1" dirty="0">
                <a:solidFill>
                  <a:srgbClr val="FFFFFF"/>
                </a:solidFill>
                <a:latin typeface="+mn-ea"/>
                <a:ea typeface="+mn-ea"/>
              </a:rPr>
              <a:t>同时</a:t>
            </a:r>
            <a:r>
              <a:rPr lang="zh-CN" b="1" dirty="0">
                <a:solidFill>
                  <a:srgbClr val="FFFFFF"/>
                </a:solidFill>
                <a:latin typeface="+mn-ea"/>
                <a:ea typeface="+mn-ea"/>
              </a:rPr>
              <a:t>避免潮湿。</a:t>
            </a:r>
            <a:r>
              <a:rPr lang="zh-CN" altLang="en-US" b="1" dirty="0">
                <a:solidFill>
                  <a:srgbClr val="FFFFFF"/>
                </a:solidFill>
                <a:latin typeface="+mn-ea"/>
                <a:ea typeface="+mn-ea"/>
              </a:rPr>
              <a:t>而</a:t>
            </a:r>
            <a:r>
              <a:rPr lang="zh-CN" b="1" dirty="0">
                <a:solidFill>
                  <a:srgbClr val="FFFFFF"/>
                </a:solidFill>
                <a:latin typeface="+mn-ea"/>
                <a:ea typeface="+mn-ea"/>
              </a:rPr>
              <a:t>下层放杂物、养牲畜。</a:t>
            </a:r>
          </a:p>
        </p:txBody>
      </p:sp>
    </p:spTree>
  </p:cSld>
  <p:clrMapOvr>
    <a:masterClrMapping/>
  </p:clrMapOvr>
  <p:transition spd="med" advClick="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Picture 3" descr="蒙古包2"/>
          <p:cNvPicPr>
            <a:picLocks noChangeAspect="1" noChangeArrowheads="1"/>
          </p:cNvPicPr>
          <p:nvPr/>
        </p:nvPicPr>
        <p:blipFill>
          <a:blip r:embed="rId2"/>
          <a:srcRect/>
          <a:stretch>
            <a:fillRect/>
          </a:stretch>
        </p:blipFill>
        <p:spPr bwMode="auto">
          <a:xfrm>
            <a:off x="13771" y="404814"/>
            <a:ext cx="9114353" cy="645318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1749" name="Picture 5" descr="蒙古包1"/>
          <p:cNvPicPr>
            <a:picLocks noChangeAspect="1" noChangeArrowheads="1"/>
          </p:cNvPicPr>
          <p:nvPr/>
        </p:nvPicPr>
        <p:blipFill>
          <a:blip r:embed="rId3"/>
          <a:srcRect/>
          <a:stretch>
            <a:fillRect/>
          </a:stretch>
        </p:blipFill>
        <p:spPr bwMode="auto">
          <a:xfrm>
            <a:off x="-1698" y="404813"/>
            <a:ext cx="9114353" cy="6453187"/>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2775"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
        <p:nvSpPr>
          <p:cNvPr id="31746" name="Rectangle 2"/>
          <p:cNvSpPr>
            <a:spLocks noGrp="1" noChangeArrowheads="1"/>
          </p:cNvSpPr>
          <p:nvPr>
            <p:ph type="title" idx="4294967295"/>
          </p:nvPr>
        </p:nvSpPr>
        <p:spPr bwMode="auto">
          <a:xfrm>
            <a:off x="1619672" y="572294"/>
            <a:ext cx="6384925" cy="757238"/>
          </a:xfrm>
          <a:prstGeom prst="rect">
            <a:avLst/>
          </a:prstGeom>
          <a:ln>
            <a:miter lim="800000"/>
          </a:ln>
        </p:spPr>
        <p:txBody>
          <a:bodyPr/>
          <a:lstStyle/>
          <a:p>
            <a:pPr algn="l" eaLnBrk="1" hangingPunct="1">
              <a:defRPr/>
            </a:pPr>
            <a:r>
              <a:rPr lang="zh-CN" sz="3200" b="1" dirty="0" smtClean="0">
                <a:solidFill>
                  <a:srgbClr val="FF0000"/>
                </a:solidFill>
                <a:effectLst>
                  <a:outerShdw blurRad="38100" dist="38100" dir="2700000" algn="tl">
                    <a:srgbClr val="000000">
                      <a:alpha val="43137"/>
                    </a:srgbClr>
                  </a:outerShdw>
                </a:effectLst>
                <a:ea typeface="黑体" pitchFamily="2" charset="-122"/>
              </a:rPr>
              <a:t>草原地区的住房</a:t>
            </a:r>
            <a:r>
              <a:rPr lang="zh-CN" altLang="zh-CN" sz="3200" b="1" dirty="0" smtClean="0">
                <a:solidFill>
                  <a:srgbClr val="FF0000"/>
                </a:solidFill>
                <a:effectLst>
                  <a:outerShdw blurRad="38100" dist="38100" dir="2700000" algn="tl">
                    <a:srgbClr val="000000">
                      <a:alpha val="43137"/>
                    </a:srgbClr>
                  </a:outerShdw>
                </a:effectLst>
                <a:ea typeface="黑体" pitchFamily="2" charset="-122"/>
              </a:rPr>
              <a:t>——</a:t>
            </a:r>
            <a:r>
              <a:rPr lang="zh-CN" sz="3200" b="1" dirty="0" smtClean="0">
                <a:solidFill>
                  <a:srgbClr val="FF0000"/>
                </a:solidFill>
                <a:effectLst>
                  <a:outerShdw blurRad="38100" dist="38100" dir="2700000" algn="tl">
                    <a:srgbClr val="000000">
                      <a:alpha val="43137"/>
                    </a:srgbClr>
                  </a:outerShdw>
                </a:effectLst>
                <a:ea typeface="黑体" pitchFamily="2" charset="-122"/>
              </a:rPr>
              <a:t>蒙古包</a:t>
            </a:r>
          </a:p>
        </p:txBody>
      </p:sp>
      <p:sp>
        <p:nvSpPr>
          <p:cNvPr id="31750" name="Text Box 6"/>
          <p:cNvSpPr txBox="1">
            <a:spLocks noChangeArrowheads="1"/>
          </p:cNvSpPr>
          <p:nvPr/>
        </p:nvSpPr>
        <p:spPr bwMode="auto">
          <a:xfrm>
            <a:off x="251520" y="5666970"/>
            <a:ext cx="7848600" cy="830997"/>
          </a:xfrm>
          <a:prstGeom prst="rect">
            <a:avLst/>
          </a:prstGeom>
          <a:noFill/>
          <a:ln w="9525">
            <a:noFill/>
            <a:miter lim="800000"/>
          </a:ln>
        </p:spPr>
        <p:txBody>
          <a:bodyPr>
            <a:spAutoFit/>
          </a:bodyPr>
          <a:lstStyle/>
          <a:p>
            <a:pPr eaLnBrk="1" hangingPunct="1">
              <a:spcBef>
                <a:spcPct val="50000"/>
              </a:spcBef>
              <a:defRPr/>
            </a:pPr>
            <a:r>
              <a:rPr lang="zh-CN" altLang="en-US" b="1" dirty="0">
                <a:solidFill>
                  <a:srgbClr val="FFFFFF"/>
                </a:solidFill>
                <a:latin typeface="+mn-ea"/>
                <a:ea typeface="+mn-ea"/>
              </a:rPr>
              <a:t>　　</a:t>
            </a:r>
            <a:r>
              <a:rPr lang="zh-CN" b="1" dirty="0">
                <a:solidFill>
                  <a:srgbClr val="FFFFFF"/>
                </a:solidFill>
                <a:latin typeface="+mn-ea"/>
                <a:ea typeface="+mn-ea"/>
              </a:rPr>
              <a:t>草原地区的牧民主要过</a:t>
            </a:r>
            <a:r>
              <a:rPr lang="zh-CN" altLang="en-US" b="1" dirty="0">
                <a:solidFill>
                  <a:srgbClr val="FFFFFF"/>
                </a:solidFill>
                <a:latin typeface="+mn-ea"/>
                <a:ea typeface="+mn-ea"/>
              </a:rPr>
              <a:t>着</a:t>
            </a:r>
            <a:r>
              <a:rPr lang="zh-CN" b="1" dirty="0">
                <a:solidFill>
                  <a:srgbClr val="FFFFFF"/>
                </a:solidFill>
                <a:latin typeface="+mn-ea"/>
                <a:ea typeface="+mn-ea"/>
              </a:rPr>
              <a:t>游牧生活，追逐草地而居。</a:t>
            </a:r>
            <a:r>
              <a:rPr lang="zh-CN" altLang="en-US" b="1" dirty="0">
                <a:solidFill>
                  <a:srgbClr val="FFFFFF"/>
                </a:solidFill>
                <a:latin typeface="+mn-ea"/>
                <a:ea typeface="+mn-ea"/>
              </a:rPr>
              <a:t>而</a:t>
            </a:r>
            <a:r>
              <a:rPr lang="zh-CN" b="1" dirty="0">
                <a:solidFill>
                  <a:srgbClr val="FFFFFF"/>
                </a:solidFill>
                <a:latin typeface="+mn-ea"/>
                <a:ea typeface="+mn-ea"/>
              </a:rPr>
              <a:t>蒙古包易于拆迁搬运</a:t>
            </a:r>
            <a:r>
              <a:rPr lang="zh-CN" altLang="en-US" b="1" dirty="0">
                <a:solidFill>
                  <a:srgbClr val="FFFFFF"/>
                </a:solidFill>
                <a:latin typeface="+mn-ea"/>
                <a:ea typeface="+mn-ea"/>
              </a:rPr>
              <a:t>，因此成为</a:t>
            </a:r>
            <a:r>
              <a:rPr lang="zh-CN" altLang="zh-CN" b="1" dirty="0">
                <a:solidFill>
                  <a:srgbClr val="FFFFFF"/>
                </a:solidFill>
                <a:latin typeface="+mn-ea"/>
              </a:rPr>
              <a:t>牧民</a:t>
            </a:r>
            <a:r>
              <a:rPr lang="zh-CN" altLang="en-US" b="1" dirty="0">
                <a:solidFill>
                  <a:srgbClr val="FFFFFF"/>
                </a:solidFill>
                <a:latin typeface="+mn-ea"/>
              </a:rPr>
              <a:t>主要生活场所</a:t>
            </a:r>
            <a:r>
              <a:rPr lang="zh-CN" b="1" dirty="0">
                <a:solidFill>
                  <a:srgbClr val="FFFFFF"/>
                </a:solidFill>
                <a:latin typeface="+mn-ea"/>
                <a:ea typeface="+mn-ea"/>
              </a:rPr>
              <a:t>。</a:t>
            </a:r>
          </a:p>
        </p:txBody>
      </p:sp>
    </p:spTree>
  </p:cSld>
  <p:clrMapOvr>
    <a:masterClrMapping/>
  </p:clrMapOvr>
  <p:transition spd="med" advClick="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dissolve">
                                      <p:cBhvr>
                                        <p:cTn id="7"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5799747"/>
          <p:cNvPicPr>
            <a:picLocks noChangeAspect="1" noChangeArrowheads="1"/>
          </p:cNvPicPr>
          <p:nvPr/>
        </p:nvPicPr>
        <p:blipFill>
          <a:blip r:embed="rId2"/>
          <a:srcRect/>
          <a:stretch>
            <a:fillRect/>
          </a:stretch>
        </p:blipFill>
        <p:spPr bwMode="auto">
          <a:xfrm>
            <a:off x="0" y="404814"/>
            <a:ext cx="9128125" cy="6453186"/>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075" name="Rectangle 4"/>
          <p:cNvSpPr>
            <a:spLocks noChangeArrowheads="1"/>
          </p:cNvSpPr>
          <p:nvPr/>
        </p:nvSpPr>
        <p:spPr bwMode="auto">
          <a:xfrm>
            <a:off x="3924300" y="415925"/>
            <a:ext cx="1219200" cy="673100"/>
          </a:xfrm>
          <a:prstGeom prst="rect">
            <a:avLst/>
          </a:prstGeom>
          <a:noFill/>
          <a:ln w="9525">
            <a:noFill/>
            <a:miter lim="800000"/>
          </a:ln>
        </p:spPr>
        <p:txBody>
          <a:bodyPr anchor="ctr"/>
          <a:lstStyle/>
          <a:p>
            <a:pPr algn="ctr" eaLnBrk="1" hangingPunct="1">
              <a:defRPr/>
            </a:pPr>
            <a:r>
              <a:rPr lang="zh-CN" sz="3600" b="1" dirty="0">
                <a:solidFill>
                  <a:srgbClr val="FF0000"/>
                </a:solidFill>
                <a:effectLst>
                  <a:outerShdw blurRad="38100" dist="38100" dir="2700000" algn="tl">
                    <a:srgbClr val="000000">
                      <a:alpha val="43137"/>
                    </a:srgbClr>
                  </a:outerShdw>
                </a:effectLst>
                <a:ea typeface="黑体" pitchFamily="2" charset="-122"/>
              </a:rPr>
              <a:t>聚落</a:t>
            </a:r>
          </a:p>
        </p:txBody>
      </p:sp>
      <p:sp>
        <p:nvSpPr>
          <p:cNvPr id="6" name="TextBox 5"/>
          <p:cNvSpPr txBox="1"/>
          <p:nvPr/>
        </p:nvSpPr>
        <p:spPr>
          <a:xfrm>
            <a:off x="0" y="5995988"/>
            <a:ext cx="9128125" cy="862012"/>
          </a:xfrm>
          <a:prstGeom prst="rect">
            <a:avLst/>
          </a:prstGeom>
          <a:solidFill>
            <a:schemeClr val="tx1">
              <a:lumMod val="90000"/>
            </a:schemeClr>
          </a:solidFill>
        </p:spPr>
        <p:txBody>
          <a:bodyPr>
            <a:spAutoFit/>
          </a:bodyPr>
          <a:lstStyle/>
          <a:p>
            <a:pPr algn="just" eaLnBrk="1" hangingPunct="1">
              <a:lnSpc>
                <a:spcPts val="3200"/>
              </a:lnSpc>
              <a:defRPr/>
            </a:pPr>
            <a:r>
              <a:rPr lang="zh-CN" altLang="en-US" b="1" dirty="0">
                <a:solidFill>
                  <a:srgbClr val="000000"/>
                </a:solidFill>
                <a:latin typeface="+mn-ea"/>
                <a:ea typeface="+mn-ea"/>
              </a:rPr>
              <a:t>　　</a:t>
            </a:r>
            <a:r>
              <a:rPr lang="zh-CN" altLang="zh-CN" b="1" dirty="0">
                <a:solidFill>
                  <a:srgbClr val="000000"/>
                </a:solidFill>
                <a:latin typeface="+mn-ea"/>
                <a:ea typeface="+mn-ea"/>
              </a:rPr>
              <a:t>越来越多的居所聚集起来，并建有各种公共设施，人们在这里进行劳动生产和社会活动，就构成了我们人类的居住地</a:t>
            </a:r>
            <a:r>
              <a:rPr lang="en-US" altLang="zh-CN" b="1" dirty="0">
                <a:solidFill>
                  <a:srgbClr val="000000"/>
                </a:solidFill>
                <a:latin typeface="+mn-ea"/>
                <a:ea typeface="+mn-ea"/>
              </a:rPr>
              <a:t>——</a:t>
            </a:r>
            <a:r>
              <a:rPr lang="zh-CN" altLang="zh-CN" b="1" dirty="0">
                <a:solidFill>
                  <a:srgbClr val="000000"/>
                </a:solidFill>
                <a:latin typeface="+mn-ea"/>
                <a:ea typeface="+mn-ea"/>
              </a:rPr>
              <a:t>聚落。</a:t>
            </a:r>
            <a:endParaRPr lang="zh-CN" altLang="en-US" dirty="0">
              <a:latin typeface="+mn-ea"/>
              <a:ea typeface="+mn-ea"/>
            </a:endParaRPr>
          </a:p>
        </p:txBody>
      </p:sp>
      <p:sp>
        <p:nvSpPr>
          <p:cNvPr id="5125"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Tree>
  </p:cSld>
  <p:clrMapOvr>
    <a:masterClrMapping/>
  </p:clrMapOvr>
  <p:transition>
    <p:strips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5" name="Picture 3"/>
          <p:cNvPicPr>
            <a:picLocks noChangeAspect="1" noChangeArrowheads="1"/>
          </p:cNvPicPr>
          <p:nvPr/>
        </p:nvPicPr>
        <p:blipFill>
          <a:blip r:embed="rId2"/>
          <a:srcRect/>
          <a:stretch>
            <a:fillRect/>
          </a:stretch>
        </p:blipFill>
        <p:spPr bwMode="auto">
          <a:xfrm>
            <a:off x="-14992" y="404813"/>
            <a:ext cx="9109817" cy="644957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3798"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pic>
        <p:nvPicPr>
          <p:cNvPr id="8" name="图片 7" descr="3-3-p31.jpg"/>
          <p:cNvPicPr>
            <a:picLocks noChangeAspect="1"/>
          </p:cNvPicPr>
          <p:nvPr/>
        </p:nvPicPr>
        <p:blipFill>
          <a:blip r:embed="rId3"/>
          <a:srcRect/>
          <a:stretch>
            <a:fillRect/>
          </a:stretch>
        </p:blipFill>
        <p:spPr>
          <a:xfrm>
            <a:off x="0" y="467519"/>
            <a:ext cx="9094825" cy="6386872"/>
          </a:xfrm>
          <a:prstGeom prst="rect">
            <a:avLst/>
          </a:prstGeom>
          <a:effectLst>
            <a:outerShdw blurRad="50800" dist="38100" dir="2700000" algn="tl" rotWithShape="0">
              <a:prstClr val="black">
                <a:alpha val="40000"/>
              </a:prstClr>
            </a:outerShdw>
          </a:effectLst>
        </p:spPr>
      </p:pic>
      <p:sp>
        <p:nvSpPr>
          <p:cNvPr id="34818" name="Rectangle 2"/>
          <p:cNvSpPr>
            <a:spLocks noGrp="1" noChangeArrowheads="1"/>
          </p:cNvSpPr>
          <p:nvPr>
            <p:ph type="title" idx="4294967295"/>
          </p:nvPr>
        </p:nvSpPr>
        <p:spPr bwMode="auto">
          <a:xfrm>
            <a:off x="2051720" y="467519"/>
            <a:ext cx="4811712" cy="576263"/>
          </a:xfrm>
          <a:prstGeom prst="rect">
            <a:avLst/>
          </a:prstGeom>
          <a:ln>
            <a:miter lim="800000"/>
          </a:ln>
        </p:spPr>
        <p:txBody>
          <a:bodyPr/>
          <a:lstStyle/>
          <a:p>
            <a:pPr algn="l" eaLnBrk="1" hangingPunct="1">
              <a:defRPr/>
            </a:pPr>
            <a:r>
              <a:rPr lang="zh-CN" sz="3200" b="1" dirty="0" smtClean="0">
                <a:solidFill>
                  <a:srgbClr val="FF0000"/>
                </a:solidFill>
                <a:effectLst>
                  <a:outerShdw blurRad="38100" dist="38100" dir="2700000" algn="tl">
                    <a:srgbClr val="000000">
                      <a:alpha val="43137"/>
                    </a:srgbClr>
                  </a:outerShdw>
                </a:effectLst>
                <a:ea typeface="黑体" pitchFamily="2" charset="-122"/>
              </a:rPr>
              <a:t>黄土高原地区的窑洞</a:t>
            </a:r>
          </a:p>
        </p:txBody>
      </p:sp>
      <p:sp>
        <p:nvSpPr>
          <p:cNvPr id="34821" name="Text Box 5"/>
          <p:cNvSpPr txBox="1">
            <a:spLocks noChangeArrowheads="1"/>
          </p:cNvSpPr>
          <p:nvPr/>
        </p:nvSpPr>
        <p:spPr bwMode="auto">
          <a:xfrm>
            <a:off x="-196850" y="1167607"/>
            <a:ext cx="7705725" cy="400050"/>
          </a:xfrm>
          <a:prstGeom prst="rect">
            <a:avLst/>
          </a:prstGeom>
          <a:noFill/>
          <a:ln w="9525">
            <a:noFill/>
            <a:miter lim="800000"/>
          </a:ln>
          <a:effectLst/>
        </p:spPr>
        <p:txBody>
          <a:bodyPr>
            <a:spAutoFit/>
          </a:bodyPr>
          <a:lstStyle/>
          <a:p>
            <a:pPr eaLnBrk="1" hangingPunct="1">
              <a:spcBef>
                <a:spcPct val="50000"/>
              </a:spcBef>
              <a:defRPr/>
            </a:pPr>
            <a:r>
              <a:rPr lang="zh-CN" altLang="zh-CN" sz="2000" b="1" dirty="0">
                <a:solidFill>
                  <a:srgbClr val="FFFFFF"/>
                </a:solidFill>
                <a:latin typeface="+mn-ea"/>
                <a:ea typeface="+mn-ea"/>
              </a:rPr>
              <a:t>    </a:t>
            </a:r>
            <a:r>
              <a:rPr lang="zh-CN" sz="2000" b="1" dirty="0">
                <a:solidFill>
                  <a:srgbClr val="FFFFFF"/>
                </a:solidFill>
                <a:latin typeface="+mn-ea"/>
                <a:ea typeface="+mn-ea"/>
              </a:rPr>
              <a:t>利用黄土的特性，</a:t>
            </a:r>
            <a:r>
              <a:rPr lang="zh-CN" altLang="en-US" sz="2000" b="1" dirty="0">
                <a:solidFill>
                  <a:srgbClr val="FFFFFF"/>
                </a:solidFill>
                <a:latin typeface="+mn-ea"/>
                <a:ea typeface="+mn-ea"/>
              </a:rPr>
              <a:t>建筑</a:t>
            </a:r>
            <a:r>
              <a:rPr lang="zh-CN" sz="2000" b="1" dirty="0">
                <a:solidFill>
                  <a:srgbClr val="FFFFFF"/>
                </a:solidFill>
                <a:latin typeface="+mn-ea"/>
                <a:ea typeface="+mn-ea"/>
              </a:rPr>
              <a:t>冬暖夏凉、</a:t>
            </a:r>
            <a:r>
              <a:rPr lang="zh-CN" altLang="zh-CN" sz="2000" b="1" dirty="0">
                <a:solidFill>
                  <a:srgbClr val="FFFFFF"/>
                </a:solidFill>
                <a:latin typeface="+mn-ea"/>
                <a:ea typeface="+mn-ea"/>
              </a:rPr>
              <a:t>通风</a:t>
            </a:r>
            <a:r>
              <a:rPr lang="zh-CN" altLang="en-US" sz="2000" b="1" dirty="0">
                <a:solidFill>
                  <a:srgbClr val="FFFFFF"/>
                </a:solidFill>
                <a:latin typeface="+mn-ea"/>
                <a:ea typeface="+mn-ea"/>
              </a:rPr>
              <a:t>良好和</a:t>
            </a:r>
            <a:r>
              <a:rPr lang="zh-CN" sz="2000" b="1" dirty="0">
                <a:solidFill>
                  <a:srgbClr val="FFFFFF"/>
                </a:solidFill>
                <a:latin typeface="+mn-ea"/>
                <a:ea typeface="+mn-ea"/>
              </a:rPr>
              <a:t>采光面宽</a:t>
            </a:r>
            <a:r>
              <a:rPr lang="zh-CN" altLang="en-US" sz="2000" b="1" dirty="0">
                <a:solidFill>
                  <a:srgbClr val="FFFFFF"/>
                </a:solidFill>
                <a:latin typeface="+mn-ea"/>
                <a:ea typeface="+mn-ea"/>
              </a:rPr>
              <a:t>的</a:t>
            </a:r>
            <a:r>
              <a:rPr lang="zh-CN" altLang="zh-CN" sz="2000" b="1" dirty="0">
                <a:solidFill>
                  <a:srgbClr val="FFFFFF"/>
                </a:solidFill>
                <a:latin typeface="+mn-ea"/>
                <a:ea typeface="+mn-ea"/>
              </a:rPr>
              <a:t>窑洞</a:t>
            </a:r>
            <a:r>
              <a:rPr lang="zh-CN" sz="2000" b="1" dirty="0">
                <a:solidFill>
                  <a:srgbClr val="FFFFFF"/>
                </a:solidFill>
                <a:latin typeface="+mn-ea"/>
                <a:ea typeface="+mn-ea"/>
              </a:rPr>
              <a:t>。</a:t>
            </a:r>
          </a:p>
        </p:txBody>
      </p:sp>
    </p:spTree>
  </p:cSld>
  <p:clrMapOvr>
    <a:masterClrMapping/>
  </p:clrMapOvr>
  <p:transition spd="med" advClick="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7" name="Picture 5" descr="沙漠聚落"/>
          <p:cNvPicPr>
            <a:picLocks noChangeAspect="1" noChangeArrowheads="1"/>
          </p:cNvPicPr>
          <p:nvPr/>
        </p:nvPicPr>
        <p:blipFill>
          <a:blip r:embed="rId2"/>
          <a:srcRect l="873" t="1401" r="873" b="1401"/>
          <a:stretch>
            <a:fillRect/>
          </a:stretch>
        </p:blipFill>
        <p:spPr bwMode="auto">
          <a:xfrm>
            <a:off x="0" y="446863"/>
            <a:ext cx="9128125" cy="6428196"/>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4823"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pic>
        <p:nvPicPr>
          <p:cNvPr id="33795" name="Picture 3"/>
          <p:cNvPicPr>
            <a:picLocks noChangeAspect="1" noChangeArrowheads="1"/>
          </p:cNvPicPr>
          <p:nvPr/>
        </p:nvPicPr>
        <p:blipFill>
          <a:blip r:embed="rId3"/>
          <a:srcRect/>
          <a:stretch>
            <a:fillRect/>
          </a:stretch>
        </p:blipFill>
        <p:spPr bwMode="auto">
          <a:xfrm>
            <a:off x="-14948" y="446863"/>
            <a:ext cx="9143074" cy="642439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3794" name="Rectangle 2"/>
          <p:cNvSpPr>
            <a:spLocks noGrp="1" noChangeArrowheads="1"/>
          </p:cNvSpPr>
          <p:nvPr>
            <p:ph type="title" idx="4294967295"/>
          </p:nvPr>
        </p:nvSpPr>
        <p:spPr bwMode="auto">
          <a:xfrm>
            <a:off x="2716788" y="596695"/>
            <a:ext cx="3278623" cy="576263"/>
          </a:xfrm>
          <a:prstGeom prst="rect">
            <a:avLst/>
          </a:prstGeom>
          <a:ln>
            <a:miter lim="800000"/>
          </a:ln>
        </p:spPr>
        <p:txBody>
          <a:bodyPr/>
          <a:lstStyle/>
          <a:p>
            <a:pPr algn="l" eaLnBrk="1" hangingPunct="1">
              <a:defRPr/>
            </a:pPr>
            <a:r>
              <a:rPr lang="zh-CN" sz="3200" b="1" dirty="0" smtClean="0">
                <a:solidFill>
                  <a:schemeClr val="bg2"/>
                </a:solidFill>
                <a:effectLst>
                  <a:outerShdw blurRad="38100" dist="38100" dir="2700000" algn="tl">
                    <a:srgbClr val="000000">
                      <a:alpha val="43137"/>
                    </a:srgbClr>
                  </a:outerShdw>
                </a:effectLst>
                <a:ea typeface="黑体" pitchFamily="2" charset="-122"/>
              </a:rPr>
              <a:t>沙漠地区的村庄</a:t>
            </a:r>
          </a:p>
        </p:txBody>
      </p:sp>
      <p:sp>
        <p:nvSpPr>
          <p:cNvPr id="35846" name="Text Box 6"/>
          <p:cNvSpPr txBox="1">
            <a:spLocks noChangeArrowheads="1"/>
          </p:cNvSpPr>
          <p:nvPr/>
        </p:nvSpPr>
        <p:spPr bwMode="auto">
          <a:xfrm>
            <a:off x="251520" y="5949280"/>
            <a:ext cx="8424936" cy="830997"/>
          </a:xfrm>
          <a:prstGeom prst="rect">
            <a:avLst/>
          </a:prstGeom>
          <a:noFill/>
          <a:ln w="9525">
            <a:noFill/>
            <a:miter lim="800000"/>
          </a:ln>
          <a:effectLst/>
        </p:spPr>
        <p:txBody>
          <a:bodyPr wrap="square">
            <a:spAutoFit/>
          </a:bodyPr>
          <a:lstStyle/>
          <a:p>
            <a:pPr eaLnBrk="1" hangingPunct="1">
              <a:spcBef>
                <a:spcPct val="50000"/>
              </a:spcBef>
              <a:defRPr/>
            </a:pPr>
            <a:r>
              <a:rPr lang="zh-CN" altLang="en-US" b="1" dirty="0">
                <a:solidFill>
                  <a:srgbClr val="FFFFFF"/>
                </a:solidFill>
                <a:latin typeface="+mn-ea"/>
                <a:ea typeface="+mn-ea"/>
              </a:rPr>
              <a:t>　　</a:t>
            </a:r>
            <a:r>
              <a:rPr lang="zh-CN" b="1" dirty="0">
                <a:solidFill>
                  <a:srgbClr val="FFFFFF"/>
                </a:solidFill>
                <a:latin typeface="+mn-ea"/>
                <a:ea typeface="+mn-ea"/>
              </a:rPr>
              <a:t>热带沙漠地区白天炎热，昼夜温差大，当地的房屋墙厚</a:t>
            </a:r>
            <a:r>
              <a:rPr lang="zh-CN" altLang="en-US" b="1" dirty="0">
                <a:solidFill>
                  <a:srgbClr val="FFFFFF"/>
                </a:solidFill>
                <a:latin typeface="+mn-ea"/>
                <a:ea typeface="+mn-ea"/>
              </a:rPr>
              <a:t>且</a:t>
            </a:r>
            <a:r>
              <a:rPr lang="zh-CN" b="1" dirty="0">
                <a:solidFill>
                  <a:srgbClr val="FFFFFF"/>
                </a:solidFill>
                <a:latin typeface="+mn-ea"/>
                <a:ea typeface="+mn-ea"/>
              </a:rPr>
              <a:t>窗小。厚墙减少进入的太阳热量，窗小减小吹进的热风。</a:t>
            </a:r>
          </a:p>
        </p:txBody>
      </p:sp>
    </p:spTree>
  </p:cSld>
  <p:clrMapOvr>
    <a:masterClrMapping/>
  </p:clrMapOvr>
  <p:transition spd="med" advClick="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fade">
                                      <p:cBhvr>
                                        <p:cTn id="7" dur="1000"/>
                                        <p:tgtEl>
                                          <p:spTgt spid="33795"/>
                                        </p:tgtEl>
                                      </p:cBhvr>
                                    </p:animEffect>
                                    <p:anim calcmode="lin" valueType="num">
                                      <p:cBhvr>
                                        <p:cTn id="8" dur="1000" fill="hold"/>
                                        <p:tgtEl>
                                          <p:spTgt spid="33795"/>
                                        </p:tgtEl>
                                        <p:attrNameLst>
                                          <p:attrName>ppt_x</p:attrName>
                                        </p:attrNameLst>
                                      </p:cBhvr>
                                      <p:tavLst>
                                        <p:tav tm="0">
                                          <p:val>
                                            <p:strVal val="#ppt_x"/>
                                          </p:val>
                                        </p:tav>
                                        <p:tav tm="100000">
                                          <p:val>
                                            <p:strVal val="#ppt_x"/>
                                          </p:val>
                                        </p:tav>
                                      </p:tavLst>
                                    </p:anim>
                                    <p:anim calcmode="lin" valueType="num">
                                      <p:cBhvr>
                                        <p:cTn id="9" dur="1000" fill="hold"/>
                                        <p:tgtEl>
                                          <p:spTgt spid="337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611560" y="1628800"/>
            <a:ext cx="8208912" cy="3939540"/>
          </a:xfrm>
          <a:prstGeom prst="rect">
            <a:avLst/>
          </a:prstGeom>
          <a:noFill/>
          <a:ln w="9525">
            <a:noFill/>
            <a:miter lim="800000"/>
          </a:ln>
          <a:effectLst/>
        </p:spPr>
        <p:txBody>
          <a:bodyPr wrap="square">
            <a:spAutoFit/>
          </a:bodyPr>
          <a:lstStyle/>
          <a:p>
            <a:pPr eaLnBrk="1" hangingPunct="1">
              <a:lnSpc>
                <a:spcPts val="5000"/>
              </a:lnSpc>
              <a:spcBef>
                <a:spcPct val="50000"/>
              </a:spcBef>
              <a:defRPr/>
            </a:pPr>
            <a:r>
              <a:rPr lang="zh-CN" altLang="en-US" sz="3200" b="1" dirty="0">
                <a:solidFill>
                  <a:srgbClr val="FF0000"/>
                </a:solidFill>
                <a:latin typeface="+mn-ea"/>
                <a:ea typeface="+mn-ea"/>
              </a:rPr>
              <a:t>　　</a:t>
            </a:r>
            <a:r>
              <a:rPr lang="zh-CN" sz="3200" b="1" dirty="0">
                <a:solidFill>
                  <a:srgbClr val="FF0000"/>
                </a:solidFill>
                <a:latin typeface="+mn-ea"/>
                <a:ea typeface="+mn-ea"/>
              </a:rPr>
              <a:t>传统聚落是早先人类遗留给我们的重要的历史文化遗产。随着社会的发展，自然环境和人文环境的恶化，许多传统聚落受到了不同程度的破坏。联合国科教文组织通过了</a:t>
            </a:r>
            <a:r>
              <a:rPr lang="zh-CN" altLang="zh-CN" sz="3200" b="1" dirty="0">
                <a:solidFill>
                  <a:srgbClr val="FF0000"/>
                </a:solidFill>
                <a:latin typeface="+mn-ea"/>
                <a:ea typeface="+mn-ea"/>
              </a:rPr>
              <a:t>《</a:t>
            </a:r>
            <a:r>
              <a:rPr lang="zh-CN" sz="3200" b="1" dirty="0">
                <a:solidFill>
                  <a:srgbClr val="FF0000"/>
                </a:solidFill>
                <a:latin typeface="+mn-ea"/>
                <a:ea typeface="+mn-ea"/>
              </a:rPr>
              <a:t>保护世界文化和自然遗产公约</a:t>
            </a:r>
            <a:r>
              <a:rPr lang="zh-CN" altLang="zh-CN" sz="3200" b="1" dirty="0">
                <a:solidFill>
                  <a:srgbClr val="FF0000"/>
                </a:solidFill>
                <a:latin typeface="+mn-ea"/>
                <a:ea typeface="+mn-ea"/>
              </a:rPr>
              <a:t>》</a:t>
            </a:r>
            <a:r>
              <a:rPr lang="zh-CN" sz="3200" b="1" dirty="0">
                <a:solidFill>
                  <a:srgbClr val="FF0000"/>
                </a:solidFill>
                <a:latin typeface="+mn-ea"/>
                <a:ea typeface="+mn-ea"/>
              </a:rPr>
              <a:t>。现在，许多传统聚落被列入世界文化遗产名录。</a:t>
            </a:r>
          </a:p>
        </p:txBody>
      </p:sp>
      <p:sp>
        <p:nvSpPr>
          <p:cNvPr id="35843"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Tree>
  </p:cSld>
  <p:clrMapOvr>
    <a:masterClrMapping/>
  </p:clrMapOvr>
  <p:transition>
    <p:strips dir="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6" name="Picture 6" descr="039"/>
          <p:cNvPicPr>
            <a:picLocks noChangeAspect="1" noChangeArrowheads="1"/>
          </p:cNvPicPr>
          <p:nvPr/>
        </p:nvPicPr>
        <p:blipFill>
          <a:blip r:embed="rId2"/>
          <a:srcRect/>
          <a:stretch>
            <a:fillRect/>
          </a:stretch>
        </p:blipFill>
        <p:spPr bwMode="auto">
          <a:xfrm>
            <a:off x="25725" y="404812"/>
            <a:ext cx="9102400" cy="6453187"/>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6871"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pic>
        <p:nvPicPr>
          <p:cNvPr id="35845" name="Picture 5" descr="038"/>
          <p:cNvPicPr>
            <a:picLocks noChangeAspect="1" noChangeArrowheads="1"/>
          </p:cNvPicPr>
          <p:nvPr/>
        </p:nvPicPr>
        <p:blipFill>
          <a:blip r:embed="rId3"/>
          <a:srcRect/>
          <a:stretch>
            <a:fillRect/>
          </a:stretch>
        </p:blipFill>
        <p:spPr bwMode="auto">
          <a:xfrm>
            <a:off x="465" y="428224"/>
            <a:ext cx="9127660" cy="642977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5843" name="Picture 3" descr="塞纳河2"/>
          <p:cNvPicPr>
            <a:picLocks noChangeAspect="1" noChangeArrowheads="1"/>
          </p:cNvPicPr>
          <p:nvPr/>
        </p:nvPicPr>
        <p:blipFill>
          <a:blip r:embed="rId4"/>
          <a:srcRect/>
          <a:stretch>
            <a:fillRect/>
          </a:stretch>
        </p:blipFill>
        <p:spPr bwMode="auto">
          <a:xfrm>
            <a:off x="-14751" y="407371"/>
            <a:ext cx="9102243" cy="645062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5842" name="Picture 2" descr="塞纳河1"/>
          <p:cNvPicPr>
            <a:picLocks noChangeAspect="1" noChangeArrowheads="1"/>
          </p:cNvPicPr>
          <p:nvPr/>
        </p:nvPicPr>
        <p:blipFill>
          <a:blip r:embed="rId5"/>
          <a:srcRect/>
          <a:stretch>
            <a:fillRect/>
          </a:stretch>
        </p:blipFill>
        <p:spPr bwMode="auto">
          <a:xfrm>
            <a:off x="0" y="425515"/>
            <a:ext cx="9121213" cy="6432484"/>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7892" name="Text Box 4"/>
          <p:cNvSpPr txBox="1">
            <a:spLocks noChangeArrowheads="1"/>
          </p:cNvSpPr>
          <p:nvPr/>
        </p:nvSpPr>
        <p:spPr bwMode="auto">
          <a:xfrm>
            <a:off x="-70192" y="6385456"/>
            <a:ext cx="2170011" cy="461665"/>
          </a:xfrm>
          <a:prstGeom prst="rect">
            <a:avLst/>
          </a:prstGeom>
          <a:noFill/>
          <a:ln w="9525">
            <a:noFill/>
            <a:miter lim="800000"/>
          </a:ln>
          <a:effectLst/>
        </p:spPr>
        <p:txBody>
          <a:bodyPr wrap="square">
            <a:spAutoFit/>
          </a:bodyPr>
          <a:lstStyle/>
          <a:p>
            <a:pPr eaLnBrk="1" hangingPunct="1">
              <a:spcBef>
                <a:spcPct val="50000"/>
              </a:spcBef>
              <a:defRPr/>
            </a:pPr>
            <a:r>
              <a:rPr lang="zh-CN" b="1" dirty="0">
                <a:solidFill>
                  <a:srgbClr val="FF0000"/>
                </a:solidFill>
                <a:latin typeface="+mn-ea"/>
                <a:ea typeface="+mn-ea"/>
              </a:rPr>
              <a:t>巴黎塞纳河岸</a:t>
            </a: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fade">
                                      <p:cBhvr>
                                        <p:cTn id="7" dur="1000"/>
                                        <p:tgtEl>
                                          <p:spTgt spid="35845"/>
                                        </p:tgtEl>
                                      </p:cBhvr>
                                    </p:animEffect>
                                    <p:anim calcmode="lin" valueType="num">
                                      <p:cBhvr>
                                        <p:cTn id="8" dur="1000" fill="hold"/>
                                        <p:tgtEl>
                                          <p:spTgt spid="35845"/>
                                        </p:tgtEl>
                                        <p:attrNameLst>
                                          <p:attrName>ppt_x</p:attrName>
                                        </p:attrNameLst>
                                      </p:cBhvr>
                                      <p:tavLst>
                                        <p:tav tm="0">
                                          <p:val>
                                            <p:strVal val="#ppt_x"/>
                                          </p:val>
                                        </p:tav>
                                        <p:tav tm="100000">
                                          <p:val>
                                            <p:strVal val="#ppt_x"/>
                                          </p:val>
                                        </p:tav>
                                      </p:tavLst>
                                    </p:anim>
                                    <p:anim calcmode="lin" valueType="num">
                                      <p:cBhvr>
                                        <p:cTn id="9" dur="1000" fill="hold"/>
                                        <p:tgtEl>
                                          <p:spTgt spid="3584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843"/>
                                        </p:tgtEl>
                                        <p:attrNameLst>
                                          <p:attrName>style.visibility</p:attrName>
                                        </p:attrNameLst>
                                      </p:cBhvr>
                                      <p:to>
                                        <p:strVal val="visible"/>
                                      </p:to>
                                    </p:set>
                                    <p:animEffect transition="in" filter="fade">
                                      <p:cBhvr>
                                        <p:cTn id="14" dur="1000"/>
                                        <p:tgtEl>
                                          <p:spTgt spid="35843"/>
                                        </p:tgtEl>
                                      </p:cBhvr>
                                    </p:animEffect>
                                    <p:anim calcmode="lin" valueType="num">
                                      <p:cBhvr>
                                        <p:cTn id="15" dur="1000" fill="hold"/>
                                        <p:tgtEl>
                                          <p:spTgt spid="35843"/>
                                        </p:tgtEl>
                                        <p:attrNameLst>
                                          <p:attrName>ppt_x</p:attrName>
                                        </p:attrNameLst>
                                      </p:cBhvr>
                                      <p:tavLst>
                                        <p:tav tm="0">
                                          <p:val>
                                            <p:strVal val="#ppt_x"/>
                                          </p:val>
                                        </p:tav>
                                        <p:tav tm="100000">
                                          <p:val>
                                            <p:strVal val="#ppt_x"/>
                                          </p:val>
                                        </p:tav>
                                      </p:tavLst>
                                    </p:anim>
                                    <p:anim calcmode="lin" valueType="num">
                                      <p:cBhvr>
                                        <p:cTn id="16" dur="1000" fill="hold"/>
                                        <p:tgtEl>
                                          <p:spTgt spid="3584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842"/>
                                        </p:tgtEl>
                                        <p:attrNameLst>
                                          <p:attrName>style.visibility</p:attrName>
                                        </p:attrNameLst>
                                      </p:cBhvr>
                                      <p:to>
                                        <p:strVal val="visible"/>
                                      </p:to>
                                    </p:set>
                                    <p:animEffect transition="in" filter="fade">
                                      <p:cBhvr>
                                        <p:cTn id="21" dur="1000"/>
                                        <p:tgtEl>
                                          <p:spTgt spid="35842"/>
                                        </p:tgtEl>
                                      </p:cBhvr>
                                    </p:animEffect>
                                    <p:anim calcmode="lin" valueType="num">
                                      <p:cBhvr>
                                        <p:cTn id="22" dur="1000" fill="hold"/>
                                        <p:tgtEl>
                                          <p:spTgt spid="35842"/>
                                        </p:tgtEl>
                                        <p:attrNameLst>
                                          <p:attrName>ppt_x</p:attrName>
                                        </p:attrNameLst>
                                      </p:cBhvr>
                                      <p:tavLst>
                                        <p:tav tm="0">
                                          <p:val>
                                            <p:strVal val="#ppt_x"/>
                                          </p:val>
                                        </p:tav>
                                        <p:tav tm="100000">
                                          <p:val>
                                            <p:strVal val="#ppt_x"/>
                                          </p:val>
                                        </p:tav>
                                      </p:tavLst>
                                    </p:anim>
                                    <p:anim calcmode="lin" valueType="num">
                                      <p:cBhvr>
                                        <p:cTn id="23" dur="1000" fill="hold"/>
                                        <p:tgtEl>
                                          <p:spTgt spid="358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descr="水城威尼斯风光2"/>
          <p:cNvPicPr>
            <a:picLocks noChangeAspect="1" noChangeArrowheads="1"/>
          </p:cNvPicPr>
          <p:nvPr/>
        </p:nvPicPr>
        <p:blipFill>
          <a:blip r:embed="rId2"/>
          <a:srcRect/>
          <a:stretch>
            <a:fillRect/>
          </a:stretch>
        </p:blipFill>
        <p:spPr bwMode="auto">
          <a:xfrm>
            <a:off x="16138" y="413816"/>
            <a:ext cx="9132418" cy="645318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6868" name="Picture 4" descr="水城威尼斯风光3"/>
          <p:cNvPicPr>
            <a:picLocks noChangeAspect="1" noChangeArrowheads="1"/>
          </p:cNvPicPr>
          <p:nvPr/>
        </p:nvPicPr>
        <p:blipFill>
          <a:blip r:embed="rId3"/>
          <a:srcRect/>
          <a:stretch>
            <a:fillRect/>
          </a:stretch>
        </p:blipFill>
        <p:spPr bwMode="auto">
          <a:xfrm>
            <a:off x="16138" y="413815"/>
            <a:ext cx="9068529" cy="645318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7893"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grpSp>
        <p:nvGrpSpPr>
          <p:cNvPr id="3" name="组合 2"/>
          <p:cNvGrpSpPr/>
          <p:nvPr/>
        </p:nvGrpSpPr>
        <p:grpSpPr>
          <a:xfrm>
            <a:off x="23520" y="398861"/>
            <a:ext cx="9093092" cy="6459139"/>
            <a:chOff x="35033" y="398860"/>
            <a:chExt cx="9093092" cy="6459139"/>
          </a:xfrm>
        </p:grpSpPr>
        <p:pic>
          <p:nvPicPr>
            <p:cNvPr id="7" name="Picture 4" descr="威尼斯2"/>
            <p:cNvPicPr>
              <a:picLocks noChangeAspect="1" noChangeArrowheads="1"/>
            </p:cNvPicPr>
            <p:nvPr/>
          </p:nvPicPr>
          <p:blipFill>
            <a:blip r:embed="rId4">
              <a:extLst>
                <a:ext uri="{28A0092B-C50C-407E-A947-70E740481C1C}">
                  <a14:useLocalDpi xmlns:a14="http://schemas.microsoft.com/office/drawing/2010/main" val="0"/>
                </a:ext>
              </a:extLst>
            </a:blip>
            <a:srcRect l="2821" t="1891" r="2821" b="1891"/>
            <a:stretch>
              <a:fillRect/>
            </a:stretch>
          </p:blipFill>
          <p:spPr bwMode="auto">
            <a:xfrm>
              <a:off x="35033" y="404810"/>
              <a:ext cx="4507120" cy="6453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威尼斯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2153" y="398860"/>
              <a:ext cx="4585972" cy="6459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Picture 2" descr="威尼斯1"/>
          <p:cNvPicPr>
            <a:picLocks noChangeAspect="1" noChangeArrowheads="1"/>
          </p:cNvPicPr>
          <p:nvPr/>
        </p:nvPicPr>
        <p:blipFill>
          <a:blip r:embed="rId6"/>
          <a:srcRect l="945" t="1595" r="945" b="1595"/>
          <a:stretch>
            <a:fillRect/>
          </a:stretch>
        </p:blipFill>
        <p:spPr bwMode="auto">
          <a:xfrm>
            <a:off x="12421" y="389858"/>
            <a:ext cx="9115704" cy="646814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1" name="Picture 2" descr="水城威尼斯风光5"/>
          <p:cNvPicPr>
            <a:picLocks noChangeAspect="1" noChangeArrowheads="1"/>
          </p:cNvPicPr>
          <p:nvPr/>
        </p:nvPicPr>
        <p:blipFill>
          <a:blip r:embed="rId7"/>
          <a:srcRect/>
          <a:stretch>
            <a:fillRect/>
          </a:stretch>
        </p:blipFill>
        <p:spPr bwMode="auto">
          <a:xfrm>
            <a:off x="1145" y="380855"/>
            <a:ext cx="9083522" cy="650481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2" name="Picture 4" descr="威尼斯城市景观1"/>
          <p:cNvPicPr>
            <a:picLocks noChangeAspect="1" noChangeArrowheads="1"/>
          </p:cNvPicPr>
          <p:nvPr/>
        </p:nvPicPr>
        <p:blipFill>
          <a:blip r:embed="rId8"/>
          <a:srcRect/>
          <a:stretch>
            <a:fillRect/>
          </a:stretch>
        </p:blipFill>
        <p:spPr bwMode="auto">
          <a:xfrm>
            <a:off x="1974" y="378623"/>
            <a:ext cx="9173061" cy="647937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3" name="Picture 3" descr="威尼斯城市景观2"/>
          <p:cNvPicPr>
            <a:picLocks noChangeAspect="1" noChangeArrowheads="1"/>
          </p:cNvPicPr>
          <p:nvPr/>
        </p:nvPicPr>
        <p:blipFill>
          <a:blip r:embed="rId9"/>
          <a:srcRect/>
          <a:stretch>
            <a:fillRect/>
          </a:stretch>
        </p:blipFill>
        <p:spPr bwMode="auto">
          <a:xfrm>
            <a:off x="23520" y="369620"/>
            <a:ext cx="9171773" cy="648838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8914" name="Rectangle 2"/>
          <p:cNvSpPr>
            <a:spLocks noGrp="1" noChangeArrowheads="1"/>
          </p:cNvSpPr>
          <p:nvPr>
            <p:ph type="title" idx="4294967295"/>
          </p:nvPr>
        </p:nvSpPr>
        <p:spPr bwMode="auto">
          <a:xfrm>
            <a:off x="1609126" y="620688"/>
            <a:ext cx="5903912" cy="576262"/>
          </a:xfrm>
          <a:prstGeom prst="rect">
            <a:avLst/>
          </a:prstGeom>
          <a:ln>
            <a:miter lim="800000"/>
          </a:ln>
        </p:spPr>
        <p:txBody>
          <a:bodyPr/>
          <a:lstStyle/>
          <a:p>
            <a:pPr algn="l" eaLnBrk="1" hangingPunct="1">
              <a:defRPr/>
            </a:pPr>
            <a:r>
              <a:rPr lang="zh-CN" sz="32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世界文化遗产</a:t>
            </a:r>
            <a:r>
              <a:rPr lang="zh-CN" altLang="zh-CN" sz="3200" b="1" dirty="0" smtClean="0">
                <a:solidFill>
                  <a:srgbClr val="FF0000"/>
                </a:solidFill>
                <a:effectLst>
                  <a:outerShdw blurRad="38100" dist="38100" dir="2700000" algn="tl">
                    <a:srgbClr val="000000">
                      <a:alpha val="43137"/>
                    </a:srgbClr>
                  </a:outerShdw>
                </a:effectLst>
                <a:ea typeface="黑体" pitchFamily="2" charset="-122"/>
              </a:rPr>
              <a:t>——</a:t>
            </a:r>
            <a:r>
              <a:rPr lang="zh-CN" sz="32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水城威尼斯      </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fade">
                                      <p:cBhvr>
                                        <p:cTn id="7" dur="1000"/>
                                        <p:tgtEl>
                                          <p:spTgt spid="36868"/>
                                        </p:tgtEl>
                                      </p:cBhvr>
                                    </p:animEffect>
                                    <p:anim calcmode="lin" valueType="num">
                                      <p:cBhvr>
                                        <p:cTn id="8" dur="1000" fill="hold"/>
                                        <p:tgtEl>
                                          <p:spTgt spid="36868"/>
                                        </p:tgtEl>
                                        <p:attrNameLst>
                                          <p:attrName>ppt_x</p:attrName>
                                        </p:attrNameLst>
                                      </p:cBhvr>
                                      <p:tavLst>
                                        <p:tav tm="0">
                                          <p:val>
                                            <p:strVal val="#ppt_x"/>
                                          </p:val>
                                        </p:tav>
                                        <p:tav tm="100000">
                                          <p:val>
                                            <p:strVal val="#ppt_x"/>
                                          </p:val>
                                        </p:tav>
                                      </p:tavLst>
                                    </p:anim>
                                    <p:anim calcmode="lin" valueType="num">
                                      <p:cBhvr>
                                        <p:cTn id="9" dur="1000" fill="hold"/>
                                        <p:tgtEl>
                                          <p:spTgt spid="3686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ircle(in)">
                                      <p:cBhvr>
                                        <p:cTn id="30" dur="2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fltVal val="0"/>
                                          </p:val>
                                        </p:tav>
                                        <p:tav tm="100000">
                                          <p:val>
                                            <p:strVal val="#ppt_w"/>
                                          </p:val>
                                        </p:tav>
                                      </p:tavLst>
                                    </p:anim>
                                    <p:anim calcmode="lin" valueType="num">
                                      <p:cBhvr>
                                        <p:cTn id="36" dur="1000" fill="hold"/>
                                        <p:tgtEl>
                                          <p:spTgt spid="13"/>
                                        </p:tgtEl>
                                        <p:attrNameLst>
                                          <p:attrName>ppt_h</p:attrName>
                                        </p:attrNameLst>
                                      </p:cBhvr>
                                      <p:tavLst>
                                        <p:tav tm="0">
                                          <p:val>
                                            <p:fltVal val="0"/>
                                          </p:val>
                                        </p:tav>
                                        <p:tav tm="100000">
                                          <p:val>
                                            <p:strVal val="#ppt_h"/>
                                          </p:val>
                                        </p:tav>
                                      </p:tavLst>
                                    </p:anim>
                                    <p:anim calcmode="lin" valueType="num">
                                      <p:cBhvr>
                                        <p:cTn id="37" dur="1000" fill="hold"/>
                                        <p:tgtEl>
                                          <p:spTgt spid="13"/>
                                        </p:tgtEl>
                                        <p:attrNameLst>
                                          <p:attrName>style.rotation</p:attrName>
                                        </p:attrNameLst>
                                      </p:cBhvr>
                                      <p:tavLst>
                                        <p:tav tm="0">
                                          <p:val>
                                            <p:fltVal val="90"/>
                                          </p:val>
                                        </p:tav>
                                        <p:tav tm="100000">
                                          <p:val>
                                            <p:fltVal val="0"/>
                                          </p:val>
                                        </p:tav>
                                      </p:tavLst>
                                    </p:anim>
                                    <p:animEffect transition="in" filter="fade">
                                      <p:cBhvr>
                                        <p:cTn id="3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412776"/>
            <a:ext cx="9144000" cy="5324535"/>
          </a:xfrm>
          <a:prstGeom prst="rect">
            <a:avLst/>
          </a:prstGeom>
        </p:spPr>
        <p:txBody>
          <a:bodyPr wrap="square">
            <a:spAutoFit/>
          </a:bodyPr>
          <a:lstStyle/>
          <a:p>
            <a:pPr>
              <a:lnSpc>
                <a:spcPts val="3400"/>
              </a:lnSpc>
            </a:pPr>
            <a:r>
              <a:rPr lang="zh-CN" altLang="en-US" b="1" i="0" dirty="0" smtClean="0">
                <a:solidFill>
                  <a:schemeClr val="bg2"/>
                </a:solidFill>
                <a:effectLst/>
                <a:latin typeface="arial" pitchFamily="34" charset="0"/>
              </a:rPr>
              <a:t>        威尼斯，是意大利北部</a:t>
            </a:r>
            <a:r>
              <a:rPr lang="zh-CN" altLang="en-US" b="1" i="0" u="none" strike="noStrike" dirty="0" smtClean="0">
                <a:solidFill>
                  <a:schemeClr val="bg2"/>
                </a:solidFill>
                <a:effectLst/>
                <a:latin typeface="arial" pitchFamily="34" charset="0"/>
              </a:rPr>
              <a:t>威尼托</a:t>
            </a:r>
            <a:r>
              <a:rPr lang="zh-CN" altLang="en-US" b="1" i="0" dirty="0" smtClean="0">
                <a:solidFill>
                  <a:schemeClr val="bg2"/>
                </a:solidFill>
                <a:effectLst/>
                <a:latin typeface="arial" pitchFamily="34" charset="0"/>
              </a:rPr>
              <a:t>大区首府，威尼斯省省会，世界著名的</a:t>
            </a:r>
            <a:r>
              <a:rPr lang="zh-CN" altLang="en-US" b="1" i="0" u="none" strike="noStrike" dirty="0" smtClean="0">
                <a:solidFill>
                  <a:schemeClr val="bg2"/>
                </a:solidFill>
                <a:effectLst/>
                <a:latin typeface="arial" pitchFamily="34" charset="0"/>
              </a:rPr>
              <a:t>历史文化名城</a:t>
            </a:r>
            <a:r>
              <a:rPr lang="zh-CN" altLang="en-US" b="1" i="0" dirty="0" smtClean="0">
                <a:solidFill>
                  <a:schemeClr val="bg2"/>
                </a:solidFill>
                <a:effectLst/>
                <a:latin typeface="arial" pitchFamily="34" charset="0"/>
              </a:rPr>
              <a:t>， </a:t>
            </a:r>
            <a:r>
              <a:rPr lang="zh-CN" altLang="en-US" b="1" i="0" u="none" strike="noStrike" dirty="0" smtClean="0">
                <a:solidFill>
                  <a:schemeClr val="bg2"/>
                </a:solidFill>
                <a:effectLst/>
                <a:latin typeface="arial" pitchFamily="34" charset="0"/>
              </a:rPr>
              <a:t>威尼斯画派</a:t>
            </a:r>
            <a:r>
              <a:rPr lang="zh-CN" altLang="en-US" b="1" i="0" dirty="0" smtClean="0">
                <a:solidFill>
                  <a:schemeClr val="bg2"/>
                </a:solidFill>
                <a:effectLst/>
                <a:latin typeface="arial" pitchFamily="34" charset="0"/>
              </a:rPr>
              <a:t>的发源地，其建筑、</a:t>
            </a:r>
            <a:r>
              <a:rPr lang="zh-CN" altLang="en-US" b="1" i="0" u="none" strike="noStrike" dirty="0" smtClean="0">
                <a:solidFill>
                  <a:schemeClr val="bg2"/>
                </a:solidFill>
                <a:effectLst/>
                <a:latin typeface="arial" pitchFamily="34" charset="0"/>
              </a:rPr>
              <a:t>绘画</a:t>
            </a:r>
            <a:r>
              <a:rPr lang="zh-CN" altLang="en-US" b="1" i="0" dirty="0" smtClean="0">
                <a:solidFill>
                  <a:schemeClr val="bg2"/>
                </a:solidFill>
                <a:effectLst/>
                <a:latin typeface="arial" pitchFamily="34" charset="0"/>
              </a:rPr>
              <a:t>、</a:t>
            </a:r>
            <a:r>
              <a:rPr lang="zh-CN" altLang="en-US" b="1" i="0" u="none" strike="noStrike" dirty="0" smtClean="0">
                <a:solidFill>
                  <a:schemeClr val="bg2"/>
                </a:solidFill>
                <a:effectLst/>
                <a:latin typeface="arial" pitchFamily="34" charset="0"/>
              </a:rPr>
              <a:t>雕塑</a:t>
            </a:r>
            <a:r>
              <a:rPr lang="zh-CN" altLang="en-US" b="1" i="0" dirty="0" smtClean="0">
                <a:solidFill>
                  <a:schemeClr val="bg2"/>
                </a:solidFill>
                <a:effectLst/>
                <a:latin typeface="arial" pitchFamily="34" charset="0"/>
              </a:rPr>
              <a:t>、</a:t>
            </a:r>
            <a:r>
              <a:rPr lang="zh-CN" altLang="en-US" b="1" i="0" u="none" strike="noStrike" dirty="0" smtClean="0">
                <a:solidFill>
                  <a:schemeClr val="bg2"/>
                </a:solidFill>
                <a:effectLst/>
                <a:latin typeface="arial" pitchFamily="34" charset="0"/>
              </a:rPr>
              <a:t>歌剧</a:t>
            </a:r>
            <a:r>
              <a:rPr lang="zh-CN" altLang="en-US" b="1" i="0" dirty="0" smtClean="0">
                <a:solidFill>
                  <a:schemeClr val="bg2"/>
                </a:solidFill>
                <a:effectLst/>
                <a:latin typeface="arial" pitchFamily="34" charset="0"/>
              </a:rPr>
              <a:t>等在世界有着极其重要的地位和影响。 </a:t>
            </a:r>
            <a:r>
              <a:rPr lang="zh-CN" altLang="en-US" b="1" dirty="0" smtClean="0">
                <a:solidFill>
                  <a:schemeClr val="bg2"/>
                </a:solidFill>
              </a:rPr>
              <a:t>威尼斯</a:t>
            </a:r>
            <a:r>
              <a:rPr lang="zh-CN" altLang="en-US" b="1" dirty="0">
                <a:solidFill>
                  <a:schemeClr val="bg2"/>
                </a:solidFill>
              </a:rPr>
              <a:t>有“因水而生，因水而美，因水而兴”的美誉</a:t>
            </a:r>
            <a:r>
              <a:rPr lang="zh-CN" altLang="en-US" b="1" dirty="0" smtClean="0">
                <a:solidFill>
                  <a:schemeClr val="bg2"/>
                </a:solidFill>
              </a:rPr>
              <a:t>， 享有</a:t>
            </a:r>
            <a:r>
              <a:rPr lang="zh-CN" altLang="en-US" b="1" dirty="0">
                <a:solidFill>
                  <a:schemeClr val="bg2"/>
                </a:solidFill>
              </a:rPr>
              <a:t>“水城、”“水上都市”“百岛城”“亚得里亚海的女王”“桥城”等美称</a:t>
            </a:r>
            <a:r>
              <a:rPr lang="zh-CN" altLang="en-US" b="1" dirty="0" smtClean="0">
                <a:solidFill>
                  <a:schemeClr val="bg2"/>
                </a:solidFill>
              </a:rPr>
              <a:t>。</a:t>
            </a:r>
            <a:r>
              <a:rPr lang="zh-CN" altLang="en-US" b="1" dirty="0">
                <a:solidFill>
                  <a:schemeClr val="bg2"/>
                </a:solidFill>
              </a:rPr>
              <a:t>威尼斯水上城市是文艺复兴的</a:t>
            </a:r>
            <a:r>
              <a:rPr lang="zh-CN" altLang="en-US" b="1" dirty="0" smtClean="0">
                <a:solidFill>
                  <a:schemeClr val="bg2"/>
                </a:solidFill>
              </a:rPr>
              <a:t>精华。</a:t>
            </a:r>
            <a:r>
              <a:rPr lang="zh-CN" altLang="en-US" b="1" dirty="0">
                <a:solidFill>
                  <a:schemeClr val="bg2"/>
                </a:solidFill>
              </a:rPr>
              <a:t>威尼斯的历史相传开始于公元</a:t>
            </a:r>
            <a:r>
              <a:rPr lang="en-US" altLang="zh-CN" b="1" dirty="0">
                <a:solidFill>
                  <a:schemeClr val="bg2"/>
                </a:solidFill>
              </a:rPr>
              <a:t>453</a:t>
            </a:r>
            <a:r>
              <a:rPr lang="zh-CN" altLang="en-US" b="1" dirty="0" smtClean="0">
                <a:solidFill>
                  <a:schemeClr val="bg2"/>
                </a:solidFill>
              </a:rPr>
              <a:t>年，当时</a:t>
            </a:r>
            <a:r>
              <a:rPr lang="zh-CN" altLang="en-US" b="1" dirty="0">
                <a:solidFill>
                  <a:schemeClr val="bg2"/>
                </a:solidFill>
              </a:rPr>
              <a:t>威尼斯地方的农民和渔民为逃避酷嗜刀兵的游牧民族，转而避往亚德里亚海中的这个小岛。威尼斯外形像海豚。城市面积不到</a:t>
            </a:r>
            <a:r>
              <a:rPr lang="en-US" altLang="zh-CN" b="1" dirty="0">
                <a:solidFill>
                  <a:schemeClr val="bg2"/>
                </a:solidFill>
              </a:rPr>
              <a:t>7.8</a:t>
            </a:r>
            <a:r>
              <a:rPr lang="zh-CN" altLang="en-US" b="1" dirty="0">
                <a:solidFill>
                  <a:schemeClr val="bg2"/>
                </a:solidFill>
              </a:rPr>
              <a:t>平方公里，却由</a:t>
            </a:r>
            <a:r>
              <a:rPr lang="en-US" altLang="zh-CN" b="1" dirty="0">
                <a:solidFill>
                  <a:schemeClr val="bg2"/>
                </a:solidFill>
              </a:rPr>
              <a:t>118</a:t>
            </a:r>
            <a:r>
              <a:rPr lang="zh-CN" altLang="en-US" b="1" dirty="0">
                <a:solidFill>
                  <a:schemeClr val="bg2"/>
                </a:solidFill>
              </a:rPr>
              <a:t>个小岛组成，</a:t>
            </a:r>
            <a:r>
              <a:rPr lang="en-US" altLang="zh-CN" b="1" dirty="0">
                <a:solidFill>
                  <a:schemeClr val="bg2"/>
                </a:solidFill>
              </a:rPr>
              <a:t>177</a:t>
            </a:r>
            <a:r>
              <a:rPr lang="zh-CN" altLang="en-US" b="1" dirty="0">
                <a:solidFill>
                  <a:schemeClr val="bg2"/>
                </a:solidFill>
              </a:rPr>
              <a:t>条运河蛛网一样密布</a:t>
            </a:r>
            <a:r>
              <a:rPr lang="zh-CN" altLang="en-US" b="1" dirty="0" smtClean="0">
                <a:solidFill>
                  <a:schemeClr val="bg2"/>
                </a:solidFill>
              </a:rPr>
              <a:t>其间，靠</a:t>
            </a:r>
            <a:r>
              <a:rPr lang="en-US" altLang="zh-CN" b="1" dirty="0">
                <a:solidFill>
                  <a:schemeClr val="bg2"/>
                </a:solidFill>
              </a:rPr>
              <a:t>401</a:t>
            </a:r>
            <a:r>
              <a:rPr lang="zh-CN" altLang="en-US" b="1" dirty="0">
                <a:solidFill>
                  <a:schemeClr val="bg2"/>
                </a:solidFill>
              </a:rPr>
              <a:t>座各式桥梁把它们连接起来。威尼斯水道是城市的马路，市内没有汽车和自行车</a:t>
            </a:r>
            <a:r>
              <a:rPr lang="zh-CN" altLang="en-US" b="1" dirty="0" smtClean="0">
                <a:solidFill>
                  <a:schemeClr val="bg2"/>
                </a:solidFill>
              </a:rPr>
              <a:t>， 也</a:t>
            </a:r>
            <a:r>
              <a:rPr lang="zh-CN" altLang="en-US" b="1" dirty="0">
                <a:solidFill>
                  <a:schemeClr val="bg2"/>
                </a:solidFill>
              </a:rPr>
              <a:t>没有交通指挥灯，船是市内唯一的交通工具。除了小艇以外，所有交通工具都是禁止的。</a:t>
            </a:r>
          </a:p>
        </p:txBody>
      </p:sp>
      <p:sp>
        <p:nvSpPr>
          <p:cNvPr id="3" name="Rectangle 2"/>
          <p:cNvSpPr txBox="1">
            <a:spLocks noChangeArrowheads="1"/>
          </p:cNvSpPr>
          <p:nvPr/>
        </p:nvSpPr>
        <p:spPr bwMode="auto">
          <a:xfrm>
            <a:off x="1475656" y="620688"/>
            <a:ext cx="6552356" cy="576262"/>
          </a:xfrm>
          <a:prstGeom prst="rect">
            <a:avLst/>
          </a:prstGeom>
          <a:ln>
            <a:miter lim="800000"/>
          </a:ln>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a:lstStyle>
          <a:p>
            <a:pPr algn="l" eaLnBrk="1" hangingPunct="1">
              <a:defRPr/>
            </a:pPr>
            <a:r>
              <a:rPr lang="zh-CN" sz="3200" b="1" kern="0"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世界文化遗产</a:t>
            </a:r>
            <a:r>
              <a:rPr lang="zh-CN" altLang="zh-CN" sz="3200" b="1" kern="0" dirty="0" smtClean="0">
                <a:solidFill>
                  <a:srgbClr val="FF0000"/>
                </a:solidFill>
                <a:effectLst>
                  <a:outerShdw blurRad="38100" dist="38100" dir="2700000" algn="tl">
                    <a:srgbClr val="000000">
                      <a:alpha val="43137"/>
                    </a:srgbClr>
                  </a:outerShdw>
                </a:effectLst>
                <a:ea typeface="黑体" pitchFamily="2" charset="-122"/>
              </a:rPr>
              <a:t>——</a:t>
            </a:r>
            <a:r>
              <a:rPr lang="zh-CN" sz="3200" b="1" kern="0"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水城威尼斯</a:t>
            </a:r>
            <a:r>
              <a:rPr lang="zh-CN" altLang="en-US" sz="3200" b="1" kern="0"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简介</a:t>
            </a:r>
            <a:r>
              <a:rPr lang="zh-CN" sz="3200" b="1" kern="0"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      </a:t>
            </a:r>
          </a:p>
        </p:txBody>
      </p:sp>
      <p:sp>
        <p:nvSpPr>
          <p:cNvPr id="4"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Tree>
  </p:cSld>
  <p:clrMapOvr>
    <a:masterClrMapping/>
  </p:clrMapOvr>
  <p:transition>
    <p:strips dir="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403922"/>
            <a:ext cx="9128125" cy="6475179"/>
          </a:xfrm>
          <a:prstGeom prst="rect">
            <a:avLst/>
          </a:prstGeom>
        </p:spPr>
      </p:pic>
      <p:pic>
        <p:nvPicPr>
          <p:cNvPr id="39939" name="Picture 4" descr="丽江古城景观1"/>
          <p:cNvPicPr>
            <a:picLocks noChangeAspect="1" noChangeArrowheads="1"/>
          </p:cNvPicPr>
          <p:nvPr/>
        </p:nvPicPr>
        <p:blipFill>
          <a:blip r:embed="rId3"/>
          <a:srcRect/>
          <a:stretch>
            <a:fillRect/>
          </a:stretch>
        </p:blipFill>
        <p:spPr bwMode="auto">
          <a:xfrm>
            <a:off x="7289" y="425912"/>
            <a:ext cx="9113546" cy="645318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 name="Picture 2" descr="丽江古城景观3"/>
          <p:cNvPicPr>
            <a:picLocks noChangeAspect="1" noChangeArrowheads="1"/>
          </p:cNvPicPr>
          <p:nvPr/>
        </p:nvPicPr>
        <p:blipFill>
          <a:blip r:embed="rId4"/>
          <a:srcRect/>
          <a:stretch>
            <a:fillRect/>
          </a:stretch>
        </p:blipFill>
        <p:spPr bwMode="auto">
          <a:xfrm>
            <a:off x="11847" y="420324"/>
            <a:ext cx="9108988" cy="646436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7" name="Picture 3" descr="丽江古城景观4"/>
          <p:cNvPicPr>
            <a:picLocks noChangeAspect="1" noChangeArrowheads="1"/>
          </p:cNvPicPr>
          <p:nvPr/>
        </p:nvPicPr>
        <p:blipFill>
          <a:blip r:embed="rId5"/>
          <a:srcRect/>
          <a:stretch>
            <a:fillRect/>
          </a:stretch>
        </p:blipFill>
        <p:spPr bwMode="auto">
          <a:xfrm>
            <a:off x="30453" y="444928"/>
            <a:ext cx="9113547" cy="6446786"/>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1989" name="Rectangle 5"/>
          <p:cNvSpPr>
            <a:spLocks noChangeArrowheads="1"/>
          </p:cNvSpPr>
          <p:nvPr/>
        </p:nvSpPr>
        <p:spPr bwMode="auto">
          <a:xfrm>
            <a:off x="1835696" y="620688"/>
            <a:ext cx="6337300" cy="504825"/>
          </a:xfrm>
          <a:prstGeom prst="rect">
            <a:avLst/>
          </a:prstGeom>
          <a:noFill/>
          <a:ln w="9525">
            <a:noFill/>
            <a:miter lim="800000"/>
          </a:ln>
        </p:spPr>
        <p:txBody>
          <a:bodyPr anchor="ctr"/>
          <a:lstStyle/>
          <a:p>
            <a:pPr eaLnBrk="1" hangingPunct="1">
              <a:defRPr/>
            </a:pPr>
            <a:r>
              <a:rPr lang="zh-CN" sz="3200" b="1" dirty="0">
                <a:solidFill>
                  <a:schemeClr val="tx1">
                    <a:lumMod val="75000"/>
                  </a:schemeClr>
                </a:solidFill>
                <a:effectLst>
                  <a:outerShdw blurRad="38100" dist="38100" dir="2700000" algn="tl">
                    <a:srgbClr val="000000">
                      <a:alpha val="43137"/>
                    </a:srgbClr>
                  </a:outerShdw>
                </a:effectLst>
                <a:latin typeface="黑体" pitchFamily="2" charset="-122"/>
                <a:ea typeface="黑体" pitchFamily="2" charset="-122"/>
              </a:rPr>
              <a:t>世界文化遗产</a:t>
            </a:r>
            <a:r>
              <a:rPr lang="zh-CN" altLang="zh-CN" sz="3200" b="1" dirty="0">
                <a:solidFill>
                  <a:schemeClr val="tx1">
                    <a:lumMod val="75000"/>
                  </a:schemeClr>
                </a:solidFill>
                <a:effectLst>
                  <a:outerShdw blurRad="38100" dist="38100" dir="2700000" algn="tl">
                    <a:srgbClr val="000000">
                      <a:alpha val="43137"/>
                    </a:srgbClr>
                  </a:outerShdw>
                </a:effectLst>
                <a:latin typeface="Times New Roman"/>
                <a:ea typeface="黑体" pitchFamily="2" charset="-122"/>
              </a:rPr>
              <a:t>——</a:t>
            </a:r>
            <a:r>
              <a:rPr lang="zh-CN" sz="3200" b="1" dirty="0">
                <a:solidFill>
                  <a:schemeClr val="tx1">
                    <a:lumMod val="75000"/>
                  </a:schemeClr>
                </a:solidFill>
                <a:effectLst>
                  <a:outerShdw blurRad="38100" dist="38100" dir="2700000" algn="tl">
                    <a:srgbClr val="000000">
                      <a:alpha val="43137"/>
                    </a:srgbClr>
                  </a:outerShdw>
                </a:effectLst>
                <a:latin typeface="黑体" pitchFamily="2" charset="-122"/>
                <a:ea typeface="黑体" pitchFamily="2" charset="-122"/>
              </a:rPr>
              <a:t>云南丽江古城      </a:t>
            </a: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fade">
                                      <p:cBhvr>
                                        <p:cTn id="7" dur="1000"/>
                                        <p:tgtEl>
                                          <p:spTgt spid="39939"/>
                                        </p:tgtEl>
                                      </p:cBhvr>
                                    </p:animEffect>
                                    <p:anim calcmode="lin" valueType="num">
                                      <p:cBhvr>
                                        <p:cTn id="8" dur="1000" fill="hold"/>
                                        <p:tgtEl>
                                          <p:spTgt spid="39939"/>
                                        </p:tgtEl>
                                        <p:attrNameLst>
                                          <p:attrName>ppt_x</p:attrName>
                                        </p:attrNameLst>
                                      </p:cBhvr>
                                      <p:tavLst>
                                        <p:tav tm="0">
                                          <p:val>
                                            <p:strVal val="#ppt_x"/>
                                          </p:val>
                                        </p:tav>
                                        <p:tav tm="100000">
                                          <p:val>
                                            <p:strVal val="#ppt_x"/>
                                          </p:val>
                                        </p:tav>
                                      </p:tavLst>
                                    </p:anim>
                                    <p:anim calcmode="lin" valueType="num">
                                      <p:cBhvr>
                                        <p:cTn id="9" dur="1000" fill="hold"/>
                                        <p:tgtEl>
                                          <p:spTgt spid="399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4"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911" b="3650"/>
          <a:stretch>
            <a:fillRect/>
          </a:stretch>
        </p:blipFill>
        <p:spPr>
          <a:xfrm>
            <a:off x="0" y="332656"/>
            <a:ext cx="9128124" cy="6525343"/>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521" y="316909"/>
            <a:ext cx="9131645" cy="6563989"/>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32925" y="420560"/>
            <a:ext cx="9116586" cy="6460338"/>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32926" y="332656"/>
            <a:ext cx="9207744" cy="6525343"/>
          </a:xfrm>
          <a:prstGeom prst="rect">
            <a:avLst/>
          </a:prstGeom>
        </p:spPr>
      </p:pic>
      <p:sp>
        <p:nvSpPr>
          <p:cNvPr id="41989" name="Text Box 5"/>
          <p:cNvSpPr txBox="1">
            <a:spLocks noChangeArrowheads="1"/>
          </p:cNvSpPr>
          <p:nvPr/>
        </p:nvSpPr>
        <p:spPr bwMode="auto">
          <a:xfrm>
            <a:off x="3419872" y="548680"/>
            <a:ext cx="2801938" cy="584200"/>
          </a:xfrm>
          <a:prstGeom prst="rect">
            <a:avLst/>
          </a:prstGeom>
          <a:noFill/>
          <a:ln w="9525">
            <a:noFill/>
            <a:miter lim="800000"/>
          </a:ln>
        </p:spPr>
        <p:txBody>
          <a:bodyPr>
            <a:spAutoFit/>
          </a:bodyPr>
          <a:lstStyle/>
          <a:p>
            <a:pPr eaLnBrk="1" hangingPunct="1">
              <a:spcBef>
                <a:spcPct val="50000"/>
              </a:spcBef>
              <a:defRPr/>
            </a:pPr>
            <a:r>
              <a:rPr lang="zh-CN" sz="3200" b="1" dirty="0">
                <a:solidFill>
                  <a:schemeClr val="tx1">
                    <a:lumMod val="75000"/>
                  </a:schemeClr>
                </a:solidFill>
                <a:effectLst>
                  <a:outerShdw blurRad="38100" dist="38100" dir="2700000" algn="tl">
                    <a:srgbClr val="000000">
                      <a:alpha val="43137"/>
                    </a:srgbClr>
                  </a:outerShdw>
                </a:effectLst>
                <a:ea typeface="黑体" pitchFamily="2" charset="-122"/>
              </a:rPr>
              <a:t>北京</a:t>
            </a:r>
            <a:r>
              <a:rPr lang="zh-CN" altLang="zh-CN" sz="3200" b="1" dirty="0">
                <a:solidFill>
                  <a:schemeClr val="tx1">
                    <a:lumMod val="75000"/>
                  </a:schemeClr>
                </a:solidFill>
                <a:effectLst>
                  <a:outerShdw blurRad="38100" dist="38100" dir="2700000" algn="tl">
                    <a:srgbClr val="000000">
                      <a:alpha val="43137"/>
                    </a:srgbClr>
                  </a:outerShdw>
                </a:effectLst>
                <a:ea typeface="黑体" pitchFamily="2" charset="-122"/>
              </a:rPr>
              <a:t>四合院</a:t>
            </a: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strVal val="#ppt_w*0.70"/>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组合 65"/>
          <p:cNvGrpSpPr/>
          <p:nvPr/>
        </p:nvGrpSpPr>
        <p:grpSpPr bwMode="auto">
          <a:xfrm>
            <a:off x="534988" y="765175"/>
            <a:ext cx="8140700" cy="5543550"/>
            <a:chOff x="590129" y="549275"/>
            <a:chExt cx="8141418" cy="5543550"/>
          </a:xfrm>
        </p:grpSpPr>
        <p:sp>
          <p:nvSpPr>
            <p:cNvPr id="46085" name="Text Box 3"/>
            <p:cNvSpPr txBox="1">
              <a:spLocks noChangeArrowheads="1"/>
            </p:cNvSpPr>
            <p:nvPr/>
          </p:nvSpPr>
          <p:spPr bwMode="auto">
            <a:xfrm>
              <a:off x="590129" y="3212976"/>
              <a:ext cx="502096" cy="1080244"/>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800" b="1">
                  <a:solidFill>
                    <a:schemeClr val="bg2"/>
                  </a:solidFill>
                  <a:latin typeface="黑体" pitchFamily="49" charset="-122"/>
                  <a:ea typeface="黑体" pitchFamily="49" charset="-122"/>
                </a:rPr>
                <a:t>聚落</a:t>
              </a:r>
            </a:p>
          </p:txBody>
        </p:sp>
        <p:sp>
          <p:nvSpPr>
            <p:cNvPr id="46086" name="Line 4"/>
            <p:cNvSpPr>
              <a:spLocks noChangeShapeType="1"/>
            </p:cNvSpPr>
            <p:nvPr/>
          </p:nvSpPr>
          <p:spPr bwMode="auto">
            <a:xfrm>
              <a:off x="2498750" y="3708400"/>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087" name="Line 5"/>
            <p:cNvSpPr>
              <a:spLocks noChangeShapeType="1"/>
            </p:cNvSpPr>
            <p:nvPr/>
          </p:nvSpPr>
          <p:spPr bwMode="auto">
            <a:xfrm>
              <a:off x="2701950" y="2593975"/>
              <a:ext cx="0" cy="2973388"/>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088" name="Line 6"/>
            <p:cNvSpPr>
              <a:spLocks noChangeShapeType="1"/>
            </p:cNvSpPr>
            <p:nvPr/>
          </p:nvSpPr>
          <p:spPr bwMode="auto">
            <a:xfrm>
              <a:off x="2701950" y="2593975"/>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089" name="Text Box 7"/>
            <p:cNvSpPr txBox="1">
              <a:spLocks noChangeArrowheads="1"/>
            </p:cNvSpPr>
            <p:nvPr/>
          </p:nvSpPr>
          <p:spPr bwMode="auto">
            <a:xfrm>
              <a:off x="2915816" y="1988964"/>
              <a:ext cx="457696" cy="1151558"/>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乡村</a:t>
              </a:r>
            </a:p>
          </p:txBody>
        </p:sp>
        <p:sp>
          <p:nvSpPr>
            <p:cNvPr id="46090" name="Text Box 8"/>
            <p:cNvSpPr txBox="1">
              <a:spLocks noChangeArrowheads="1"/>
            </p:cNvSpPr>
            <p:nvPr/>
          </p:nvSpPr>
          <p:spPr bwMode="auto">
            <a:xfrm>
              <a:off x="2915816" y="4869284"/>
              <a:ext cx="457696" cy="1223541"/>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城市</a:t>
              </a:r>
            </a:p>
          </p:txBody>
        </p:sp>
        <p:sp>
          <p:nvSpPr>
            <p:cNvPr id="46091" name="Line 9"/>
            <p:cNvSpPr>
              <a:spLocks noChangeShapeType="1"/>
            </p:cNvSpPr>
            <p:nvPr/>
          </p:nvSpPr>
          <p:spPr bwMode="auto">
            <a:xfrm>
              <a:off x="2701950" y="5567363"/>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092" name="Line 10"/>
            <p:cNvSpPr>
              <a:spLocks noChangeShapeType="1"/>
            </p:cNvSpPr>
            <p:nvPr/>
          </p:nvSpPr>
          <p:spPr bwMode="auto">
            <a:xfrm>
              <a:off x="3373512" y="2593975"/>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093" name="Line 11"/>
            <p:cNvSpPr>
              <a:spLocks noChangeShapeType="1"/>
            </p:cNvSpPr>
            <p:nvPr/>
          </p:nvSpPr>
          <p:spPr bwMode="auto">
            <a:xfrm>
              <a:off x="3576712" y="920750"/>
              <a:ext cx="0" cy="3344863"/>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094" name="Line 12"/>
            <p:cNvSpPr>
              <a:spLocks noChangeShapeType="1"/>
            </p:cNvSpPr>
            <p:nvPr/>
          </p:nvSpPr>
          <p:spPr bwMode="auto">
            <a:xfrm>
              <a:off x="3576712" y="2036763"/>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095" name="Line 13"/>
            <p:cNvSpPr>
              <a:spLocks noChangeShapeType="1"/>
            </p:cNvSpPr>
            <p:nvPr/>
          </p:nvSpPr>
          <p:spPr bwMode="auto">
            <a:xfrm>
              <a:off x="3576712" y="920750"/>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096" name="Text Box 14"/>
            <p:cNvSpPr txBox="1">
              <a:spLocks noChangeArrowheads="1"/>
            </p:cNvSpPr>
            <p:nvPr/>
          </p:nvSpPr>
          <p:spPr bwMode="auto">
            <a:xfrm>
              <a:off x="1296492" y="2666156"/>
              <a:ext cx="522808" cy="2058988"/>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生产方式不同</a:t>
              </a:r>
            </a:p>
          </p:txBody>
        </p:sp>
        <p:sp>
          <p:nvSpPr>
            <p:cNvPr id="46097" name="Line 15"/>
            <p:cNvSpPr>
              <a:spLocks noChangeShapeType="1"/>
            </p:cNvSpPr>
            <p:nvPr/>
          </p:nvSpPr>
          <p:spPr bwMode="auto">
            <a:xfrm>
              <a:off x="1092225" y="3708400"/>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098" name="Line 16"/>
            <p:cNvSpPr>
              <a:spLocks noChangeShapeType="1"/>
            </p:cNvSpPr>
            <p:nvPr/>
          </p:nvSpPr>
          <p:spPr bwMode="auto">
            <a:xfrm>
              <a:off x="1819300" y="3708400"/>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099" name="Text Box 17"/>
            <p:cNvSpPr txBox="1">
              <a:spLocks noChangeArrowheads="1"/>
            </p:cNvSpPr>
            <p:nvPr/>
          </p:nvSpPr>
          <p:spPr bwMode="auto">
            <a:xfrm>
              <a:off x="2027238" y="2965450"/>
              <a:ext cx="471512" cy="1400175"/>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景观不同</a:t>
              </a:r>
            </a:p>
          </p:txBody>
        </p:sp>
        <p:sp>
          <p:nvSpPr>
            <p:cNvPr id="46100" name="Text Box 18"/>
            <p:cNvSpPr txBox="1">
              <a:spLocks noChangeArrowheads="1"/>
            </p:cNvSpPr>
            <p:nvPr/>
          </p:nvSpPr>
          <p:spPr bwMode="auto">
            <a:xfrm>
              <a:off x="3779912" y="549275"/>
              <a:ext cx="487288" cy="928688"/>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农业</a:t>
              </a:r>
            </a:p>
          </p:txBody>
        </p:sp>
        <p:sp>
          <p:nvSpPr>
            <p:cNvPr id="46101" name="Text Box 19"/>
            <p:cNvSpPr txBox="1">
              <a:spLocks noChangeArrowheads="1"/>
            </p:cNvSpPr>
            <p:nvPr/>
          </p:nvSpPr>
          <p:spPr bwMode="auto">
            <a:xfrm>
              <a:off x="3779912" y="1663700"/>
              <a:ext cx="487288" cy="930275"/>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林业</a:t>
              </a:r>
            </a:p>
          </p:txBody>
        </p:sp>
        <p:sp>
          <p:nvSpPr>
            <p:cNvPr id="46102" name="Text Box 20"/>
            <p:cNvSpPr txBox="1">
              <a:spLocks noChangeArrowheads="1"/>
            </p:cNvSpPr>
            <p:nvPr/>
          </p:nvSpPr>
          <p:spPr bwMode="auto">
            <a:xfrm>
              <a:off x="3779912" y="2779713"/>
              <a:ext cx="487288" cy="928687"/>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牧业</a:t>
              </a:r>
            </a:p>
          </p:txBody>
        </p:sp>
        <p:sp>
          <p:nvSpPr>
            <p:cNvPr id="46103" name="Text Box 21"/>
            <p:cNvSpPr txBox="1">
              <a:spLocks noChangeArrowheads="1"/>
            </p:cNvSpPr>
            <p:nvPr/>
          </p:nvSpPr>
          <p:spPr bwMode="auto">
            <a:xfrm>
              <a:off x="3779912" y="3894138"/>
              <a:ext cx="487288" cy="928687"/>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渔业</a:t>
              </a:r>
            </a:p>
          </p:txBody>
        </p:sp>
        <p:sp>
          <p:nvSpPr>
            <p:cNvPr id="46104" name="Line 22"/>
            <p:cNvSpPr>
              <a:spLocks noChangeShapeType="1"/>
            </p:cNvSpPr>
            <p:nvPr/>
          </p:nvSpPr>
          <p:spPr bwMode="auto">
            <a:xfrm>
              <a:off x="3576712" y="3151188"/>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05" name="Line 23"/>
            <p:cNvSpPr>
              <a:spLocks noChangeShapeType="1"/>
            </p:cNvSpPr>
            <p:nvPr/>
          </p:nvSpPr>
          <p:spPr bwMode="auto">
            <a:xfrm>
              <a:off x="3576712" y="4265613"/>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06" name="Line 24"/>
            <p:cNvSpPr>
              <a:spLocks noChangeShapeType="1"/>
            </p:cNvSpPr>
            <p:nvPr/>
          </p:nvSpPr>
          <p:spPr bwMode="auto">
            <a:xfrm>
              <a:off x="4267200" y="920750"/>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07" name="Line 25"/>
            <p:cNvSpPr>
              <a:spLocks noChangeShapeType="1"/>
            </p:cNvSpPr>
            <p:nvPr/>
          </p:nvSpPr>
          <p:spPr bwMode="auto">
            <a:xfrm>
              <a:off x="4267200" y="2036763"/>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08" name="Line 26"/>
            <p:cNvSpPr>
              <a:spLocks noChangeShapeType="1"/>
            </p:cNvSpPr>
            <p:nvPr/>
          </p:nvSpPr>
          <p:spPr bwMode="auto">
            <a:xfrm>
              <a:off x="4267200" y="3151188"/>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09" name="Line 27"/>
            <p:cNvSpPr>
              <a:spLocks noChangeShapeType="1"/>
            </p:cNvSpPr>
            <p:nvPr/>
          </p:nvSpPr>
          <p:spPr bwMode="auto">
            <a:xfrm>
              <a:off x="4267200" y="4265613"/>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10" name="Text Box 28"/>
            <p:cNvSpPr txBox="1">
              <a:spLocks noChangeArrowheads="1"/>
            </p:cNvSpPr>
            <p:nvPr/>
          </p:nvSpPr>
          <p:spPr bwMode="auto">
            <a:xfrm>
              <a:off x="4470400" y="549275"/>
              <a:ext cx="461640" cy="928688"/>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耕作</a:t>
              </a:r>
            </a:p>
          </p:txBody>
        </p:sp>
        <p:sp>
          <p:nvSpPr>
            <p:cNvPr id="46111" name="Text Box 29"/>
            <p:cNvSpPr txBox="1">
              <a:spLocks noChangeArrowheads="1"/>
            </p:cNvSpPr>
            <p:nvPr/>
          </p:nvSpPr>
          <p:spPr bwMode="auto">
            <a:xfrm>
              <a:off x="4470400" y="1663700"/>
              <a:ext cx="461640" cy="930275"/>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伐种</a:t>
              </a:r>
            </a:p>
          </p:txBody>
        </p:sp>
        <p:sp>
          <p:nvSpPr>
            <p:cNvPr id="46112" name="Text Box 30"/>
            <p:cNvSpPr txBox="1">
              <a:spLocks noChangeArrowheads="1"/>
            </p:cNvSpPr>
            <p:nvPr/>
          </p:nvSpPr>
          <p:spPr bwMode="auto">
            <a:xfrm>
              <a:off x="4470400" y="2779713"/>
              <a:ext cx="461640" cy="928687"/>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放牧</a:t>
              </a:r>
            </a:p>
          </p:txBody>
        </p:sp>
        <p:sp>
          <p:nvSpPr>
            <p:cNvPr id="46113" name="Text Box 31"/>
            <p:cNvSpPr txBox="1">
              <a:spLocks noChangeArrowheads="1"/>
            </p:cNvSpPr>
            <p:nvPr/>
          </p:nvSpPr>
          <p:spPr bwMode="auto">
            <a:xfrm>
              <a:off x="4470400" y="3894138"/>
              <a:ext cx="461640" cy="928687"/>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捕鱼</a:t>
              </a:r>
            </a:p>
          </p:txBody>
        </p:sp>
        <p:sp>
          <p:nvSpPr>
            <p:cNvPr id="46114" name="Line 32"/>
            <p:cNvSpPr>
              <a:spLocks noChangeShapeType="1"/>
            </p:cNvSpPr>
            <p:nvPr/>
          </p:nvSpPr>
          <p:spPr bwMode="auto">
            <a:xfrm>
              <a:off x="4946898" y="920750"/>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15" name="Line 33"/>
            <p:cNvSpPr>
              <a:spLocks noChangeShapeType="1"/>
            </p:cNvSpPr>
            <p:nvPr/>
          </p:nvSpPr>
          <p:spPr bwMode="auto">
            <a:xfrm>
              <a:off x="4946898" y="2036763"/>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16" name="Line 34"/>
            <p:cNvSpPr>
              <a:spLocks noChangeShapeType="1"/>
            </p:cNvSpPr>
            <p:nvPr/>
          </p:nvSpPr>
          <p:spPr bwMode="auto">
            <a:xfrm>
              <a:off x="4946898" y="3151188"/>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17" name="Line 35"/>
            <p:cNvSpPr>
              <a:spLocks noChangeShapeType="1"/>
            </p:cNvSpPr>
            <p:nvPr/>
          </p:nvSpPr>
          <p:spPr bwMode="auto">
            <a:xfrm>
              <a:off x="4946898" y="4265613"/>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18" name="Line 36"/>
            <p:cNvSpPr>
              <a:spLocks noChangeShapeType="1"/>
            </p:cNvSpPr>
            <p:nvPr/>
          </p:nvSpPr>
          <p:spPr bwMode="auto">
            <a:xfrm>
              <a:off x="5150098" y="920750"/>
              <a:ext cx="0" cy="3344863"/>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19" name="Line 37"/>
            <p:cNvSpPr>
              <a:spLocks noChangeShapeType="1"/>
            </p:cNvSpPr>
            <p:nvPr/>
          </p:nvSpPr>
          <p:spPr bwMode="auto">
            <a:xfrm>
              <a:off x="5153025" y="2593975"/>
              <a:ext cx="333375"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20" name="Line 38"/>
            <p:cNvSpPr>
              <a:spLocks noChangeShapeType="1"/>
            </p:cNvSpPr>
            <p:nvPr/>
          </p:nvSpPr>
          <p:spPr bwMode="auto">
            <a:xfrm>
              <a:off x="3373512" y="5567363"/>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21" name="Text Box 39"/>
            <p:cNvSpPr txBox="1">
              <a:spLocks noChangeArrowheads="1"/>
            </p:cNvSpPr>
            <p:nvPr/>
          </p:nvSpPr>
          <p:spPr bwMode="auto">
            <a:xfrm>
              <a:off x="3563888" y="5195888"/>
              <a:ext cx="1719312" cy="557212"/>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工业、服务业</a:t>
              </a:r>
            </a:p>
          </p:txBody>
        </p:sp>
        <p:sp>
          <p:nvSpPr>
            <p:cNvPr id="46122" name="Line 40"/>
            <p:cNvSpPr>
              <a:spLocks noChangeShapeType="1"/>
            </p:cNvSpPr>
            <p:nvPr/>
          </p:nvSpPr>
          <p:spPr bwMode="auto">
            <a:xfrm>
              <a:off x="5283200" y="5567363"/>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23" name="Text Box 41"/>
            <p:cNvSpPr txBox="1">
              <a:spLocks noChangeArrowheads="1"/>
            </p:cNvSpPr>
            <p:nvPr/>
          </p:nvSpPr>
          <p:spPr bwMode="auto">
            <a:xfrm>
              <a:off x="5689600" y="2593975"/>
              <a:ext cx="466576" cy="2347913"/>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形成聚落的条件</a:t>
              </a:r>
            </a:p>
          </p:txBody>
        </p:sp>
        <p:sp>
          <p:nvSpPr>
            <p:cNvPr id="46124" name="Line 42"/>
            <p:cNvSpPr>
              <a:spLocks noChangeShapeType="1"/>
            </p:cNvSpPr>
            <p:nvPr/>
          </p:nvSpPr>
          <p:spPr bwMode="auto">
            <a:xfrm>
              <a:off x="5486400" y="2593975"/>
              <a:ext cx="0" cy="2973388"/>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25" name="Line 43"/>
            <p:cNvSpPr>
              <a:spLocks noChangeShapeType="1"/>
            </p:cNvSpPr>
            <p:nvPr/>
          </p:nvSpPr>
          <p:spPr bwMode="auto">
            <a:xfrm>
              <a:off x="5486400" y="3894138"/>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26" name="Line 44"/>
            <p:cNvSpPr>
              <a:spLocks noChangeShapeType="1"/>
            </p:cNvSpPr>
            <p:nvPr/>
          </p:nvSpPr>
          <p:spPr bwMode="auto">
            <a:xfrm>
              <a:off x="6156176" y="3894138"/>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27" name="Line 45"/>
            <p:cNvSpPr>
              <a:spLocks noChangeShapeType="1"/>
            </p:cNvSpPr>
            <p:nvPr/>
          </p:nvSpPr>
          <p:spPr bwMode="auto">
            <a:xfrm>
              <a:off x="6359376" y="2593975"/>
              <a:ext cx="0" cy="2663825"/>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28" name="Line 46"/>
            <p:cNvSpPr>
              <a:spLocks noChangeShapeType="1"/>
            </p:cNvSpPr>
            <p:nvPr/>
          </p:nvSpPr>
          <p:spPr bwMode="auto">
            <a:xfrm>
              <a:off x="6359376" y="2593975"/>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29" name="Text Box 47"/>
            <p:cNvSpPr txBox="1">
              <a:spLocks noChangeArrowheads="1"/>
            </p:cNvSpPr>
            <p:nvPr/>
          </p:nvSpPr>
          <p:spPr bwMode="auto">
            <a:xfrm>
              <a:off x="6562576" y="2348880"/>
              <a:ext cx="1250776" cy="430833"/>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地形平坦</a:t>
              </a:r>
            </a:p>
          </p:txBody>
        </p:sp>
        <p:sp>
          <p:nvSpPr>
            <p:cNvPr id="46130" name="Line 48"/>
            <p:cNvSpPr>
              <a:spLocks noChangeShapeType="1"/>
            </p:cNvSpPr>
            <p:nvPr/>
          </p:nvSpPr>
          <p:spPr bwMode="auto">
            <a:xfrm>
              <a:off x="6359376" y="3217863"/>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31" name="Text Box 49"/>
            <p:cNvSpPr txBox="1">
              <a:spLocks noChangeArrowheads="1"/>
            </p:cNvSpPr>
            <p:nvPr/>
          </p:nvSpPr>
          <p:spPr bwMode="auto">
            <a:xfrm>
              <a:off x="6562576" y="3032126"/>
              <a:ext cx="1250776" cy="391542"/>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水源充足</a:t>
              </a:r>
            </a:p>
          </p:txBody>
        </p:sp>
        <p:sp>
          <p:nvSpPr>
            <p:cNvPr id="46132" name="Line 50"/>
            <p:cNvSpPr>
              <a:spLocks noChangeShapeType="1"/>
            </p:cNvSpPr>
            <p:nvPr/>
          </p:nvSpPr>
          <p:spPr bwMode="auto">
            <a:xfrm>
              <a:off x="6359376" y="3894138"/>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33" name="Text Box 51"/>
            <p:cNvSpPr txBox="1">
              <a:spLocks noChangeArrowheads="1"/>
            </p:cNvSpPr>
            <p:nvPr/>
          </p:nvSpPr>
          <p:spPr bwMode="auto">
            <a:xfrm>
              <a:off x="6562576" y="3708401"/>
              <a:ext cx="1250776" cy="368671"/>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土壤肥沃</a:t>
              </a:r>
            </a:p>
          </p:txBody>
        </p:sp>
        <p:sp>
          <p:nvSpPr>
            <p:cNvPr id="46134" name="Line 52"/>
            <p:cNvSpPr>
              <a:spLocks noChangeShapeType="1"/>
            </p:cNvSpPr>
            <p:nvPr/>
          </p:nvSpPr>
          <p:spPr bwMode="auto">
            <a:xfrm>
              <a:off x="6359376" y="4560888"/>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35" name="Text Box 53"/>
            <p:cNvSpPr txBox="1">
              <a:spLocks noChangeArrowheads="1"/>
            </p:cNvSpPr>
            <p:nvPr/>
          </p:nvSpPr>
          <p:spPr bwMode="auto">
            <a:xfrm>
              <a:off x="6562576" y="5085184"/>
              <a:ext cx="1250776" cy="321344"/>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交通便利</a:t>
              </a:r>
            </a:p>
          </p:txBody>
        </p:sp>
        <p:sp>
          <p:nvSpPr>
            <p:cNvPr id="46136" name="Line 54"/>
            <p:cNvSpPr>
              <a:spLocks noChangeShapeType="1"/>
            </p:cNvSpPr>
            <p:nvPr/>
          </p:nvSpPr>
          <p:spPr bwMode="auto">
            <a:xfrm>
              <a:off x="6359376" y="5257775"/>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37" name="Text Box 55"/>
            <p:cNvSpPr txBox="1">
              <a:spLocks noChangeArrowheads="1"/>
            </p:cNvSpPr>
            <p:nvPr/>
          </p:nvSpPr>
          <p:spPr bwMode="auto">
            <a:xfrm>
              <a:off x="6562576" y="4393679"/>
              <a:ext cx="1250776" cy="345802"/>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资源丰富</a:t>
              </a:r>
            </a:p>
          </p:txBody>
        </p:sp>
        <p:sp>
          <p:nvSpPr>
            <p:cNvPr id="46138" name="Line 56"/>
            <p:cNvSpPr>
              <a:spLocks noChangeShapeType="1"/>
            </p:cNvSpPr>
            <p:nvPr/>
          </p:nvSpPr>
          <p:spPr bwMode="auto">
            <a:xfrm>
              <a:off x="7823051" y="2593975"/>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39" name="Line 57"/>
            <p:cNvSpPr>
              <a:spLocks noChangeShapeType="1"/>
            </p:cNvSpPr>
            <p:nvPr/>
          </p:nvSpPr>
          <p:spPr bwMode="auto">
            <a:xfrm>
              <a:off x="7823051" y="3217863"/>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40" name="Line 58"/>
            <p:cNvSpPr>
              <a:spLocks noChangeShapeType="1"/>
            </p:cNvSpPr>
            <p:nvPr/>
          </p:nvSpPr>
          <p:spPr bwMode="auto">
            <a:xfrm>
              <a:off x="7823051" y="5257775"/>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41" name="Line 59"/>
            <p:cNvSpPr>
              <a:spLocks noChangeShapeType="1"/>
            </p:cNvSpPr>
            <p:nvPr/>
          </p:nvSpPr>
          <p:spPr bwMode="auto">
            <a:xfrm>
              <a:off x="7823051" y="4560888"/>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42" name="Line 60"/>
            <p:cNvSpPr>
              <a:spLocks noChangeShapeType="1"/>
            </p:cNvSpPr>
            <p:nvPr/>
          </p:nvSpPr>
          <p:spPr bwMode="auto">
            <a:xfrm>
              <a:off x="7823051" y="3894138"/>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43" name="Line 61"/>
            <p:cNvSpPr>
              <a:spLocks noChangeShapeType="1"/>
            </p:cNvSpPr>
            <p:nvPr/>
          </p:nvSpPr>
          <p:spPr bwMode="auto">
            <a:xfrm>
              <a:off x="8026251" y="2593975"/>
              <a:ext cx="0" cy="2663825"/>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44" name="Line 62"/>
            <p:cNvSpPr>
              <a:spLocks noChangeShapeType="1"/>
            </p:cNvSpPr>
            <p:nvPr/>
          </p:nvSpPr>
          <p:spPr bwMode="auto">
            <a:xfrm>
              <a:off x="8026251" y="3894138"/>
              <a:ext cx="203200" cy="0"/>
            </a:xfrm>
            <a:prstGeom prst="line">
              <a:avLst/>
            </a:prstGeom>
            <a:noFill/>
            <a:ln w="9525">
              <a:solidFill>
                <a:schemeClr val="bg2"/>
              </a:solidFill>
              <a:round/>
            </a:ln>
            <a:extLst>
              <a:ext uri="{909E8E84-426E-40DD-AFC4-6F175D3DCCD1}">
                <a14:hiddenFill xmlns:a14="http://schemas.microsoft.com/office/drawing/2010/main">
                  <a:noFill/>
                </a14:hiddenFill>
              </a:ext>
            </a:extLst>
          </p:spPr>
          <p:txBody>
            <a:bodyPr anchor="ctr" anchorCtr="1"/>
            <a:lstStyle/>
            <a:p>
              <a:endParaRPr lang="zh-CN" altLang="en-US"/>
            </a:p>
          </p:txBody>
        </p:sp>
        <p:sp>
          <p:nvSpPr>
            <p:cNvPr id="46145" name="Text Box 63"/>
            <p:cNvSpPr txBox="1">
              <a:spLocks noChangeArrowheads="1"/>
            </p:cNvSpPr>
            <p:nvPr/>
          </p:nvSpPr>
          <p:spPr bwMode="auto">
            <a:xfrm>
              <a:off x="8229451" y="2593975"/>
              <a:ext cx="502096" cy="2274888"/>
            </a:xfrm>
            <a:prstGeom prst="rect">
              <a:avLst/>
            </a:prstGeom>
            <a:noFill/>
            <a:ln w="9525">
              <a:solidFill>
                <a:schemeClr val="bg2"/>
              </a:solidFill>
              <a:miter lim="800000"/>
            </a:ln>
            <a:extLst>
              <a:ext uri="{909E8E84-426E-40DD-AFC4-6F175D3DCCD1}">
                <a14:hiddenFill xmlns:a14="http://schemas.microsoft.com/office/drawing/2010/main">
                  <a:solidFill>
                    <a:srgbClr val="FFFFFF"/>
                  </a:solidFill>
                </a14:hiddenFill>
              </a:ext>
            </a:extLst>
          </p:spPr>
          <p:txBody>
            <a:bodyPr anchor="ctr" anchorCtr="1"/>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algn="just" eaLnBrk="1" hangingPunct="1"/>
              <a:r>
                <a:rPr lang="zh-CN" sz="2000" b="1">
                  <a:solidFill>
                    <a:schemeClr val="bg2"/>
                  </a:solidFill>
                </a:rPr>
                <a:t>聚落发展与保护</a:t>
              </a:r>
            </a:p>
          </p:txBody>
        </p:sp>
      </p:grpSp>
      <p:sp>
        <p:nvSpPr>
          <p:cNvPr id="65" name="Text Box 2"/>
          <p:cNvSpPr txBox="1">
            <a:spLocks noChangeArrowheads="1"/>
          </p:cNvSpPr>
          <p:nvPr/>
        </p:nvSpPr>
        <p:spPr bwMode="auto">
          <a:xfrm>
            <a:off x="395288" y="620713"/>
            <a:ext cx="2936875" cy="641350"/>
          </a:xfrm>
          <a:prstGeom prst="rect">
            <a:avLst/>
          </a:prstGeom>
          <a:noFill/>
          <a:ln w="9525">
            <a:noFill/>
            <a:miter lim="800000"/>
          </a:ln>
          <a:effectLst/>
        </p:spPr>
        <p:txBody>
          <a:bodyPr wrap="none">
            <a:spAutoFit/>
          </a:bodyPr>
          <a:lstStyle/>
          <a:p>
            <a:pPr eaLnBrk="1" hangingPunct="1">
              <a:defRPr/>
            </a:pPr>
            <a:r>
              <a:rPr lang="zh-CN" altLang="en-US" sz="3600" b="1" dirty="0">
                <a:solidFill>
                  <a:srgbClr val="FF0000"/>
                </a:solidFill>
                <a:effectLst>
                  <a:outerShdw blurRad="38100" dist="38100" dir="2700000" algn="tl">
                    <a:srgbClr val="C0C0C0"/>
                  </a:outerShdw>
                </a:effectLst>
                <a:latin typeface="黑体" pitchFamily="2" charset="-122"/>
                <a:ea typeface="黑体" pitchFamily="2" charset="-122"/>
              </a:rPr>
              <a:t>本节知识小结</a:t>
            </a:r>
          </a:p>
        </p:txBody>
      </p:sp>
      <p:sp>
        <p:nvSpPr>
          <p:cNvPr id="46084"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spTree>
  </p:cSld>
  <p:clrMapOvr>
    <a:masterClrMapping/>
  </p:clrMapOvr>
  <p:transition>
    <p:strips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pic>
        <p:nvPicPr>
          <p:cNvPr id="7" name="图片 6" descr="3-3-p05-1.jpg"/>
          <p:cNvPicPr>
            <a:picLocks noChangeAspect="1"/>
          </p:cNvPicPr>
          <p:nvPr/>
        </p:nvPicPr>
        <p:blipFill>
          <a:blip r:embed="rId2"/>
          <a:srcRect/>
          <a:stretch>
            <a:fillRect/>
          </a:stretch>
        </p:blipFill>
        <p:spPr>
          <a:xfrm>
            <a:off x="0" y="2565400"/>
            <a:ext cx="5580063" cy="4159250"/>
          </a:xfrm>
          <a:prstGeom prst="rect">
            <a:avLst/>
          </a:prstGeom>
          <a:effectLst>
            <a:outerShdw blurRad="50800" dist="38100" dir="2700000" algn="tl" rotWithShape="0">
              <a:prstClr val="black">
                <a:alpha val="40000"/>
              </a:prstClr>
            </a:outerShdw>
          </a:effectLst>
        </p:spPr>
      </p:pic>
      <p:pic>
        <p:nvPicPr>
          <p:cNvPr id="8" name="图片 7" descr="3-3-p05-2.jpg"/>
          <p:cNvPicPr>
            <a:picLocks noChangeAspect="1"/>
          </p:cNvPicPr>
          <p:nvPr/>
        </p:nvPicPr>
        <p:blipFill>
          <a:blip r:embed="rId3"/>
          <a:srcRect/>
          <a:stretch>
            <a:fillRect/>
          </a:stretch>
        </p:blipFill>
        <p:spPr>
          <a:xfrm>
            <a:off x="3708400" y="1417638"/>
            <a:ext cx="5368925" cy="4027487"/>
          </a:xfrm>
          <a:prstGeom prst="rect">
            <a:avLst/>
          </a:prstGeom>
          <a:effectLst>
            <a:outerShdw blurRad="50800" dist="38100" dir="2700000" algn="tl" rotWithShape="0">
              <a:prstClr val="black">
                <a:alpha val="40000"/>
              </a:prstClr>
            </a:outerShdw>
          </a:effectLst>
        </p:spPr>
      </p:pic>
      <p:sp>
        <p:nvSpPr>
          <p:cNvPr id="9" name="Text Box 2"/>
          <p:cNvSpPr txBox="1">
            <a:spLocks noChangeArrowheads="1"/>
          </p:cNvSpPr>
          <p:nvPr/>
        </p:nvSpPr>
        <p:spPr bwMode="auto">
          <a:xfrm>
            <a:off x="1382713" y="673100"/>
            <a:ext cx="7221537" cy="523875"/>
          </a:xfrm>
          <a:prstGeom prst="rect">
            <a:avLst/>
          </a:prstGeom>
          <a:noFill/>
          <a:ln w="9525">
            <a:noFill/>
            <a:miter lim="800000"/>
          </a:ln>
          <a:effectLst/>
        </p:spPr>
        <p:txBody>
          <a:bodyPr>
            <a:spAutoFit/>
          </a:bodyPr>
          <a:lstStyle/>
          <a:p>
            <a:pPr eaLnBrk="1" hangingPunct="1">
              <a:spcBef>
                <a:spcPct val="50000"/>
              </a:spcBef>
              <a:defRPr/>
            </a:pPr>
            <a:r>
              <a:rPr lang="zh-CN" altLang="en-US" sz="2800" b="1" dirty="0">
                <a:solidFill>
                  <a:schemeClr val="bg2"/>
                </a:solidFill>
                <a:latin typeface="+mn-ea"/>
                <a:ea typeface="+mn-ea"/>
              </a:rPr>
              <a:t>　　</a:t>
            </a:r>
            <a:r>
              <a:rPr lang="zh-CN" sz="2800" b="1" dirty="0">
                <a:solidFill>
                  <a:schemeClr val="bg2"/>
                </a:solidFill>
                <a:latin typeface="+mn-ea"/>
                <a:ea typeface="+mn-ea"/>
              </a:rPr>
              <a:t>观察下列图片，看看这些聚落的差别。</a:t>
            </a:r>
          </a:p>
        </p:txBody>
      </p:sp>
      <p:sp>
        <p:nvSpPr>
          <p:cNvPr id="10" name="Text Box 3"/>
          <p:cNvSpPr txBox="1">
            <a:spLocks noChangeArrowheads="1"/>
          </p:cNvSpPr>
          <p:nvPr/>
        </p:nvSpPr>
        <p:spPr bwMode="auto">
          <a:xfrm>
            <a:off x="179388" y="385763"/>
            <a:ext cx="1584325" cy="647700"/>
          </a:xfrm>
          <a:prstGeom prst="rect">
            <a:avLst/>
          </a:prstGeom>
          <a:noFill/>
          <a:ln w="9525">
            <a:noFill/>
            <a:miter lim="800000"/>
          </a:ln>
        </p:spPr>
        <p:txBody>
          <a:bodyPr>
            <a:spAutoFit/>
          </a:bodyPr>
          <a:lstStyle/>
          <a:p>
            <a:pPr eaLnBrk="1" hangingPunct="1">
              <a:spcBef>
                <a:spcPct val="50000"/>
              </a:spcBef>
              <a:defRPr/>
            </a:pPr>
            <a:r>
              <a:rPr lang="zh-CN" sz="3600" b="1" dirty="0">
                <a:solidFill>
                  <a:srgbClr val="FF3300"/>
                </a:solidFill>
                <a:effectLst>
                  <a:outerShdw blurRad="38100" dist="38100" dir="2700000" algn="tl">
                    <a:srgbClr val="000000">
                      <a:alpha val="43137"/>
                    </a:srgbClr>
                  </a:outerShdw>
                </a:effectLst>
                <a:ea typeface="黑体" pitchFamily="2" charset="-122"/>
              </a:rPr>
              <a:t>活</a:t>
            </a:r>
            <a:r>
              <a:rPr lang="en-US" altLang="zh-CN" sz="3600" b="1" dirty="0">
                <a:solidFill>
                  <a:srgbClr val="FF3300"/>
                </a:solidFill>
                <a:effectLst>
                  <a:outerShdw blurRad="38100" dist="38100" dir="2700000" algn="tl">
                    <a:srgbClr val="000000">
                      <a:alpha val="43137"/>
                    </a:srgbClr>
                  </a:outerShdw>
                </a:effectLst>
                <a:ea typeface="黑体" pitchFamily="2" charset="-122"/>
              </a:rPr>
              <a:t> </a:t>
            </a:r>
            <a:r>
              <a:rPr lang="zh-CN" sz="3600" b="1" dirty="0">
                <a:solidFill>
                  <a:srgbClr val="FF3300"/>
                </a:solidFill>
                <a:effectLst>
                  <a:outerShdw blurRad="38100" dist="38100" dir="2700000" algn="tl">
                    <a:srgbClr val="000000">
                      <a:alpha val="43137"/>
                    </a:srgbClr>
                  </a:outerShdw>
                </a:effectLst>
                <a:ea typeface="黑体" pitchFamily="2" charset="-122"/>
              </a:rPr>
              <a:t>动</a:t>
            </a:r>
          </a:p>
        </p:txBody>
      </p:sp>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3-3-p06-2.jpg"/>
          <p:cNvPicPr>
            <a:picLocks noChangeAspect="1"/>
          </p:cNvPicPr>
          <p:nvPr/>
        </p:nvPicPr>
        <p:blipFill>
          <a:blip r:embed="rId2"/>
          <a:srcRect l="6479"/>
          <a:stretch>
            <a:fillRect/>
          </a:stretch>
        </p:blipFill>
        <p:spPr>
          <a:xfrm>
            <a:off x="1270" y="495300"/>
            <a:ext cx="9138285" cy="6348095"/>
          </a:xfrm>
          <a:prstGeom prst="rect">
            <a:avLst/>
          </a:prstGeom>
          <a:effectLst>
            <a:outerShdw blurRad="50800" dist="38100" dir="2700000" algn="tl" rotWithShape="0">
              <a:prstClr val="black">
                <a:alpha val="40000"/>
              </a:prstClr>
            </a:outerShdw>
          </a:effectLst>
        </p:spPr>
      </p:pic>
      <p:sp>
        <p:nvSpPr>
          <p:cNvPr id="7171" name="Rectangle 3"/>
          <p:cNvSpPr>
            <a:spLocks noChangeArrowheads="1"/>
          </p:cNvSpPr>
          <p:nvPr/>
        </p:nvSpPr>
        <p:spPr bwMode="auto">
          <a:xfrm>
            <a:off x="2141538" y="25654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endParaRPr lang="zh-CN" altLang="en-US"/>
          </a:p>
        </p:txBody>
      </p:sp>
      <p:sp>
        <p:nvSpPr>
          <p:cNvPr id="7172" name="Rectangle 5"/>
          <p:cNvSpPr>
            <a:spLocks noChangeArrowheads="1"/>
          </p:cNvSpPr>
          <p:nvPr/>
        </p:nvSpPr>
        <p:spPr bwMode="auto">
          <a:xfrm>
            <a:off x="1239838" y="2708275"/>
            <a:ext cx="6858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endParaRPr lang="zh-CN" altLang="en-US"/>
          </a:p>
        </p:txBody>
      </p:sp>
      <p:sp>
        <p:nvSpPr>
          <p:cNvPr id="7173"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a:solidFill>
                  <a:srgbClr val="FF0000"/>
                </a:solidFill>
              </a:rPr>
              <a:t>第三节　聚　落</a:t>
            </a:r>
          </a:p>
        </p:txBody>
      </p:sp>
      <p:pic>
        <p:nvPicPr>
          <p:cNvPr id="5" name="图片 4" descr="3-3-p07.jpg"/>
          <p:cNvPicPr>
            <a:picLocks noChangeAspect="1"/>
          </p:cNvPicPr>
          <p:nvPr/>
        </p:nvPicPr>
        <p:blipFill>
          <a:blip r:embed="rId3"/>
          <a:srcRect t="14754"/>
          <a:stretch>
            <a:fillRect/>
          </a:stretch>
        </p:blipFill>
        <p:spPr>
          <a:xfrm>
            <a:off x="100648" y="494665"/>
            <a:ext cx="9136380" cy="6363335"/>
          </a:xfrm>
          <a:prstGeom prst="rect">
            <a:avLst/>
          </a:prstGeom>
          <a:effectLst>
            <a:outerShdw blurRad="50800" dist="38100" dir="2700000" algn="tl" rotWithShape="0">
              <a:prstClr val="black">
                <a:alpha val="40000"/>
              </a:prstClr>
            </a:outerShdw>
          </a:effectLst>
        </p:spPr>
      </p:pic>
      <p:pic>
        <p:nvPicPr>
          <p:cNvPr id="9218" name="Picture 6" descr="F2003110414434500000"/>
          <p:cNvPicPr>
            <a:picLocks noChangeAspect="1" noChangeArrowheads="1"/>
          </p:cNvPicPr>
          <p:nvPr/>
        </p:nvPicPr>
        <p:blipFill>
          <a:blip r:embed="rId4"/>
          <a:srcRect l="687" t="1065" r="687" b="1065"/>
          <a:stretch>
            <a:fillRect/>
          </a:stretch>
        </p:blipFill>
        <p:spPr bwMode="auto">
          <a:xfrm>
            <a:off x="17780" y="501943"/>
            <a:ext cx="9121775" cy="636968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 name="图片 5" descr="3-3-p10-1.jpg"/>
          <p:cNvPicPr>
            <a:picLocks noChangeAspect="1"/>
          </p:cNvPicPr>
          <p:nvPr/>
        </p:nvPicPr>
        <p:blipFill>
          <a:blip r:embed="rId5"/>
          <a:srcRect t="10283"/>
          <a:stretch>
            <a:fillRect/>
          </a:stretch>
        </p:blipFill>
        <p:spPr>
          <a:xfrm>
            <a:off x="49212" y="521553"/>
            <a:ext cx="9078913" cy="6456362"/>
          </a:xfrm>
          <a:prstGeom prst="rect">
            <a:avLst/>
          </a:prstGeom>
          <a:effectLst>
            <a:outerShdw blurRad="50800" dist="38100" dir="2700000" algn="tl" rotWithShape="0">
              <a:prstClr val="black">
                <a:alpha val="40000"/>
              </a:prstClr>
            </a:outerShdw>
          </a:effectLst>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9218"/>
                                        </p:tgtEl>
                                        <p:attrNameLst>
                                          <p:attrName>style.visibility</p:attrName>
                                        </p:attrNameLst>
                                      </p:cBhvr>
                                      <p:to>
                                        <p:strVal val="visible"/>
                                      </p:to>
                                    </p:set>
                                    <p:animEffect transition="in" filter="barn(inVertical)">
                                      <p:cBhvr>
                                        <p:cTn id="14" dur="500"/>
                                        <p:tgtEl>
                                          <p:spTgt spid="9218"/>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bwMode="auto">
          <a:xfrm>
            <a:off x="3054350" y="381000"/>
            <a:ext cx="2454275" cy="671513"/>
          </a:xfrm>
          <a:prstGeom prst="rect">
            <a:avLst/>
          </a:prstGeom>
          <a:solidFill>
            <a:schemeClr val="bg1">
              <a:lumMod val="75000"/>
            </a:schemeClr>
          </a:solidFill>
          <a:ln>
            <a:miter lim="800000"/>
          </a:ln>
        </p:spPr>
        <p:txBody>
          <a:bodyPr/>
          <a:lstStyle/>
          <a:p>
            <a:pPr algn="l" eaLnBrk="1" hangingPunct="1">
              <a:defRPr/>
            </a:pPr>
            <a:r>
              <a:rPr lang="en-US" altLang="zh-CN" sz="3200" b="1" dirty="0" smtClean="0">
                <a:solidFill>
                  <a:srgbClr val="66CCFF"/>
                </a:solidFill>
                <a:effectLst>
                  <a:outerShdw blurRad="38100" dist="38100" dir="2700000" algn="tl">
                    <a:srgbClr val="000000">
                      <a:alpha val="43137"/>
                    </a:srgbClr>
                  </a:outerShdw>
                </a:effectLst>
                <a:ea typeface="黑体" pitchFamily="2" charset="-122"/>
              </a:rPr>
              <a:t> </a:t>
            </a:r>
            <a:r>
              <a:rPr lang="zh-CN" sz="3200" b="1" dirty="0" smtClean="0">
                <a:solidFill>
                  <a:srgbClr val="66CCFF"/>
                </a:solidFill>
                <a:effectLst>
                  <a:outerShdw blurRad="38100" dist="38100" dir="2700000" algn="tl">
                    <a:srgbClr val="000000">
                      <a:alpha val="43137"/>
                    </a:srgbClr>
                  </a:outerShdw>
                </a:effectLst>
                <a:ea typeface="黑体" pitchFamily="2" charset="-122"/>
              </a:rPr>
              <a:t>聚落的分类</a:t>
            </a:r>
          </a:p>
        </p:txBody>
      </p:sp>
      <p:sp>
        <p:nvSpPr>
          <p:cNvPr id="13321" name="Text Box 9"/>
          <p:cNvSpPr txBox="1">
            <a:spLocks noChangeArrowheads="1"/>
          </p:cNvSpPr>
          <p:nvPr/>
        </p:nvSpPr>
        <p:spPr bwMode="auto">
          <a:xfrm>
            <a:off x="0" y="4810125"/>
            <a:ext cx="9118600" cy="1587500"/>
          </a:xfrm>
          <a:prstGeom prst="rect">
            <a:avLst/>
          </a:prstGeom>
          <a:noFill/>
          <a:ln w="9525">
            <a:noFill/>
            <a:miter lim="800000"/>
          </a:ln>
          <a:effectLst/>
        </p:spPr>
        <p:txBody>
          <a:bodyPr>
            <a:spAutoFit/>
          </a:bodyPr>
          <a:lstStyle/>
          <a:p>
            <a:pPr eaLnBrk="1" hangingPunct="1">
              <a:spcBef>
                <a:spcPct val="50000"/>
              </a:spcBef>
              <a:defRPr/>
            </a:pPr>
            <a:r>
              <a:rPr lang="en-US" altLang="zh-CN" b="1" dirty="0">
                <a:solidFill>
                  <a:schemeClr val="bg2"/>
                </a:solidFill>
                <a:latin typeface="+mn-ea"/>
                <a:ea typeface="+mn-ea"/>
              </a:rPr>
              <a:t>    </a:t>
            </a:r>
            <a:r>
              <a:rPr lang="zh-CN" b="1" dirty="0">
                <a:solidFill>
                  <a:schemeClr val="bg2"/>
                </a:solidFill>
                <a:latin typeface="+mn-ea"/>
                <a:ea typeface="+mn-ea"/>
              </a:rPr>
              <a:t>每个聚落都有自己的特色，具备不同的职能，形成不同类型的聚落。乡村里有</a:t>
            </a:r>
            <a:r>
              <a:rPr lang="zh-CN" sz="2800" b="1" dirty="0">
                <a:solidFill>
                  <a:schemeClr val="bg2"/>
                </a:solidFill>
                <a:ea typeface="黑体" pitchFamily="2" charset="-122"/>
              </a:rPr>
              <a:t> </a:t>
            </a:r>
            <a:r>
              <a:rPr lang="zh-CN" sz="2800" b="1" dirty="0">
                <a:solidFill>
                  <a:schemeClr val="bg2"/>
                </a:solidFill>
                <a:ea typeface="黑体" pitchFamily="2" charset="-122"/>
                <a:hlinkClick r:id="rId2" action="ppaction://hlinksldjump"/>
              </a:rPr>
              <a:t>农村 </a:t>
            </a:r>
            <a:r>
              <a:rPr lang="zh-CN" altLang="en-US" sz="2800" b="1" dirty="0">
                <a:solidFill>
                  <a:schemeClr val="bg2"/>
                </a:solidFill>
                <a:ea typeface="黑体" pitchFamily="2" charset="-122"/>
              </a:rPr>
              <a:t>、</a:t>
            </a:r>
            <a:r>
              <a:rPr lang="zh-CN" sz="2800" b="1" dirty="0">
                <a:solidFill>
                  <a:schemeClr val="bg2"/>
                </a:solidFill>
                <a:ea typeface="黑体" pitchFamily="2" charset="-122"/>
                <a:hlinkClick r:id="rId3" action="ppaction://hlinksldjump"/>
              </a:rPr>
              <a:t>牧村 </a:t>
            </a:r>
            <a:r>
              <a:rPr lang="zh-CN" altLang="en-US" sz="2800" b="1" dirty="0">
                <a:solidFill>
                  <a:schemeClr val="bg2"/>
                </a:solidFill>
                <a:ea typeface="黑体" pitchFamily="2" charset="-122"/>
              </a:rPr>
              <a:t>、</a:t>
            </a:r>
            <a:r>
              <a:rPr lang="en-US" altLang="zh-CN" sz="2800" b="1" dirty="0">
                <a:solidFill>
                  <a:schemeClr val="bg2"/>
                </a:solidFill>
                <a:ea typeface="黑体" pitchFamily="2" charset="-122"/>
              </a:rPr>
              <a:t> </a:t>
            </a:r>
            <a:r>
              <a:rPr lang="zh-CN" sz="2800" b="1" dirty="0">
                <a:solidFill>
                  <a:schemeClr val="bg2"/>
                </a:solidFill>
                <a:ea typeface="黑体" pitchFamily="2" charset="-122"/>
                <a:hlinkClick r:id="rId4" action="ppaction://hlinksldjump"/>
              </a:rPr>
              <a:t>渔村</a:t>
            </a:r>
            <a:r>
              <a:rPr lang="en-US" altLang="zh-CN" sz="2800" b="1" dirty="0">
                <a:solidFill>
                  <a:schemeClr val="bg2"/>
                </a:solidFill>
                <a:ea typeface="黑体" pitchFamily="2" charset="-122"/>
              </a:rPr>
              <a:t> </a:t>
            </a:r>
            <a:r>
              <a:rPr lang="zh-CN" altLang="en-US" sz="2800" b="1" dirty="0">
                <a:solidFill>
                  <a:schemeClr val="bg2"/>
                </a:solidFill>
                <a:ea typeface="黑体" pitchFamily="2" charset="-122"/>
              </a:rPr>
              <a:t>、</a:t>
            </a:r>
            <a:r>
              <a:rPr lang="zh-CN" sz="2800" b="1" dirty="0">
                <a:solidFill>
                  <a:schemeClr val="bg2"/>
                </a:solidFill>
                <a:ea typeface="黑体" pitchFamily="2" charset="-122"/>
                <a:hlinkClick r:id="rId5" action="ppaction://hlinksldjump"/>
              </a:rPr>
              <a:t>林场 </a:t>
            </a:r>
            <a:r>
              <a:rPr lang="zh-CN" altLang="en-US" b="1" dirty="0">
                <a:solidFill>
                  <a:schemeClr val="bg2"/>
                </a:solidFill>
                <a:latin typeface="+mn-ea"/>
                <a:ea typeface="+mn-ea"/>
              </a:rPr>
              <a:t>等</a:t>
            </a:r>
            <a:r>
              <a:rPr lang="zh-CN" altLang="zh-CN" sz="2800" b="1" dirty="0">
                <a:solidFill>
                  <a:schemeClr val="bg2"/>
                </a:solidFill>
                <a:latin typeface="+mn-ea"/>
              </a:rPr>
              <a:t>。</a:t>
            </a:r>
            <a:r>
              <a:rPr lang="zh-CN" sz="2800" b="1" dirty="0">
                <a:solidFill>
                  <a:schemeClr val="bg2"/>
                </a:solidFill>
                <a:ea typeface="黑体" pitchFamily="2" charset="-122"/>
                <a:hlinkClick r:id="rId5" action="ppaction://hlinksldjump"/>
              </a:rPr>
              <a:t>                                </a:t>
            </a:r>
            <a:endParaRPr lang="zh-CN" sz="2800" b="1" dirty="0">
              <a:solidFill>
                <a:schemeClr val="bg2"/>
              </a:solidFill>
              <a:ea typeface="黑体" pitchFamily="2" charset="-122"/>
            </a:endParaRPr>
          </a:p>
          <a:p>
            <a:pPr eaLnBrk="1" hangingPunct="1">
              <a:spcBef>
                <a:spcPct val="50000"/>
              </a:spcBef>
              <a:defRPr/>
            </a:pPr>
            <a:r>
              <a:rPr lang="en-US" altLang="zh-CN" b="1" dirty="0">
                <a:solidFill>
                  <a:schemeClr val="bg2"/>
                </a:solidFill>
                <a:latin typeface="+mn-ea"/>
                <a:ea typeface="+mn-ea"/>
              </a:rPr>
              <a:t>    </a:t>
            </a:r>
            <a:r>
              <a:rPr lang="zh-CN" b="1" dirty="0">
                <a:solidFill>
                  <a:schemeClr val="bg2"/>
                </a:solidFill>
                <a:latin typeface="+mn-ea"/>
                <a:ea typeface="+mn-ea"/>
              </a:rPr>
              <a:t>城市中有</a:t>
            </a:r>
            <a:r>
              <a:rPr lang="zh-CN" sz="2800" b="1" dirty="0">
                <a:solidFill>
                  <a:srgbClr val="FF0000"/>
                </a:solidFill>
                <a:ea typeface="黑体" pitchFamily="2" charset="-122"/>
                <a:hlinkClick r:id="rId6" action="ppaction://hlinksldjump"/>
              </a:rPr>
              <a:t>工业重镇 </a:t>
            </a:r>
            <a:r>
              <a:rPr lang="en-US" altLang="zh-CN" sz="2800" b="1" dirty="0">
                <a:solidFill>
                  <a:srgbClr val="FF0000"/>
                </a:solidFill>
                <a:ea typeface="黑体" pitchFamily="2" charset="-122"/>
                <a:hlinkClick r:id="rId6" action="ppaction://hlinksldjump"/>
              </a:rPr>
              <a:t> </a:t>
            </a:r>
            <a:r>
              <a:rPr lang="zh-CN" altLang="en-US" sz="2800" b="1" dirty="0">
                <a:solidFill>
                  <a:schemeClr val="bg2"/>
                </a:solidFill>
                <a:ea typeface="黑体" pitchFamily="2" charset="-122"/>
              </a:rPr>
              <a:t>、</a:t>
            </a:r>
            <a:r>
              <a:rPr lang="en-US" altLang="zh-CN" sz="2800" b="1" dirty="0">
                <a:solidFill>
                  <a:schemeClr val="bg2"/>
                </a:solidFill>
                <a:ea typeface="黑体" pitchFamily="2" charset="-122"/>
              </a:rPr>
              <a:t> </a:t>
            </a:r>
            <a:r>
              <a:rPr lang="zh-CN" sz="2800" b="1" dirty="0">
                <a:solidFill>
                  <a:srgbClr val="FF0000"/>
                </a:solidFill>
                <a:ea typeface="黑体" pitchFamily="2" charset="-122"/>
                <a:hlinkClick r:id="rId6" action="ppaction://hlinksldjump"/>
              </a:rPr>
              <a:t> </a:t>
            </a:r>
            <a:r>
              <a:rPr lang="zh-CN" sz="2800" b="1" dirty="0">
                <a:solidFill>
                  <a:srgbClr val="FF0000"/>
                </a:solidFill>
                <a:ea typeface="黑体" pitchFamily="2" charset="-122"/>
                <a:hlinkClick r:id="rId7" action="ppaction://hlinksldjump"/>
              </a:rPr>
              <a:t>文化之城  </a:t>
            </a:r>
            <a:r>
              <a:rPr lang="zh-CN" altLang="en-US" sz="2800" b="1" dirty="0">
                <a:solidFill>
                  <a:schemeClr val="bg2"/>
                </a:solidFill>
                <a:ea typeface="黑体" pitchFamily="2" charset="-122"/>
              </a:rPr>
              <a:t>、</a:t>
            </a:r>
            <a:r>
              <a:rPr lang="en-US" altLang="zh-CN" sz="2800" b="1" dirty="0">
                <a:solidFill>
                  <a:schemeClr val="bg2"/>
                </a:solidFill>
                <a:ea typeface="黑体" pitchFamily="2" charset="-122"/>
              </a:rPr>
              <a:t> </a:t>
            </a:r>
            <a:r>
              <a:rPr lang="zh-CN" sz="2800" b="1" dirty="0">
                <a:solidFill>
                  <a:srgbClr val="FF0000"/>
                </a:solidFill>
                <a:ea typeface="黑体" pitchFamily="2" charset="-122"/>
                <a:hlinkClick r:id="rId7" action="ppaction://hlinksldjump"/>
              </a:rPr>
              <a:t> </a:t>
            </a:r>
            <a:r>
              <a:rPr lang="zh-CN" sz="2800" b="1" dirty="0">
                <a:solidFill>
                  <a:srgbClr val="FF0000"/>
                </a:solidFill>
                <a:ea typeface="黑体" pitchFamily="2" charset="-122"/>
                <a:hlinkClick r:id="rId8" action="ppaction://hlinksldjump"/>
              </a:rPr>
              <a:t>商贸中心</a:t>
            </a:r>
            <a:r>
              <a:rPr lang="zh-CN" altLang="en-US" b="1" dirty="0">
                <a:solidFill>
                  <a:schemeClr val="bg1"/>
                </a:solidFill>
                <a:latin typeface="+mn-ea"/>
                <a:ea typeface="+mn-ea"/>
              </a:rPr>
              <a:t>等</a:t>
            </a:r>
            <a:r>
              <a:rPr lang="en-US" altLang="zh-CN" sz="2800" b="1" dirty="0">
                <a:solidFill>
                  <a:srgbClr val="FF0000"/>
                </a:solidFill>
                <a:ea typeface="黑体" pitchFamily="2" charset="-122"/>
              </a:rPr>
              <a:t> </a:t>
            </a:r>
            <a:r>
              <a:rPr lang="zh-CN" altLang="zh-CN" sz="2800" b="1" dirty="0">
                <a:solidFill>
                  <a:schemeClr val="bg2"/>
                </a:solidFill>
                <a:latin typeface="+mn-ea"/>
              </a:rPr>
              <a:t>。</a:t>
            </a:r>
            <a:endParaRPr lang="zh-CN" sz="2800" b="1" dirty="0">
              <a:solidFill>
                <a:srgbClr val="FF0000"/>
              </a:solidFill>
              <a:ea typeface="黑体" pitchFamily="2" charset="-122"/>
            </a:endParaRPr>
          </a:p>
        </p:txBody>
      </p:sp>
      <p:sp>
        <p:nvSpPr>
          <p:cNvPr id="12292" name="TextBox 5"/>
          <p:cNvSpPr txBox="1">
            <a:spLocks noChangeArrowheads="1"/>
          </p:cNvSpPr>
          <p:nvPr/>
        </p:nvSpPr>
        <p:spPr bwMode="auto">
          <a:xfrm>
            <a:off x="7508875" y="80963"/>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dirty="0">
                <a:solidFill>
                  <a:srgbClr val="FF0000"/>
                </a:solidFill>
              </a:rPr>
              <a:t>第三节　聚　落</a:t>
            </a:r>
          </a:p>
        </p:txBody>
      </p:sp>
      <p:grpSp>
        <p:nvGrpSpPr>
          <p:cNvPr id="12293" name="组合 3"/>
          <p:cNvGrpSpPr/>
          <p:nvPr/>
        </p:nvGrpSpPr>
        <p:grpSpPr bwMode="auto">
          <a:xfrm>
            <a:off x="0" y="1266825"/>
            <a:ext cx="4421188" cy="3314700"/>
            <a:chOff x="533872" y="1414410"/>
            <a:chExt cx="3887788" cy="2952750"/>
          </a:xfrm>
        </p:grpSpPr>
        <p:pic>
          <p:nvPicPr>
            <p:cNvPr id="12297" name="Picture 8" descr="1024x768_03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872" y="1414410"/>
              <a:ext cx="3887788"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Text Box 7"/>
            <p:cNvSpPr txBox="1">
              <a:spLocks noChangeArrowheads="1"/>
            </p:cNvSpPr>
            <p:nvPr/>
          </p:nvSpPr>
          <p:spPr bwMode="auto">
            <a:xfrm>
              <a:off x="3557552" y="3889177"/>
              <a:ext cx="864108" cy="411519"/>
            </a:xfrm>
            <a:prstGeom prst="rect">
              <a:avLst/>
            </a:prstGeom>
            <a:noFill/>
            <a:ln w="9525">
              <a:noFill/>
              <a:miter lim="800000"/>
            </a:ln>
            <a:effectLst/>
          </p:spPr>
          <p:txBody>
            <a:bodyPr>
              <a:spAutoFit/>
            </a:bodyPr>
            <a:lstStyle/>
            <a:p>
              <a:pPr eaLnBrk="1" hangingPunct="1">
                <a:spcBef>
                  <a:spcPct val="50000"/>
                </a:spcBef>
                <a:buFont typeface="Wingdings" pitchFamily="2" charset="2"/>
                <a:buNone/>
                <a:defRPr/>
              </a:pPr>
              <a:r>
                <a:rPr lang="zh-CN" b="1" dirty="0">
                  <a:solidFill>
                    <a:schemeClr val="accent4">
                      <a:lumMod val="20000"/>
                      <a:lumOff val="80000"/>
                    </a:schemeClr>
                  </a:solidFill>
                  <a:latin typeface="+mj-ea"/>
                  <a:ea typeface="+mj-ea"/>
                </a:rPr>
                <a:t>乡村</a:t>
              </a:r>
            </a:p>
          </p:txBody>
        </p:sp>
      </p:grpSp>
      <p:grpSp>
        <p:nvGrpSpPr>
          <p:cNvPr id="12294" name="组合 4"/>
          <p:cNvGrpSpPr/>
          <p:nvPr/>
        </p:nvGrpSpPr>
        <p:grpSpPr bwMode="auto">
          <a:xfrm>
            <a:off x="4572000" y="1260475"/>
            <a:ext cx="4556125" cy="3321050"/>
            <a:chOff x="4572000" y="1422474"/>
            <a:chExt cx="4054475" cy="2951163"/>
          </a:xfrm>
        </p:grpSpPr>
        <p:pic>
          <p:nvPicPr>
            <p:cNvPr id="12295" name="Picture 5" descr="579975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2000" y="1422474"/>
              <a:ext cx="4054475" cy="295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 Box 4"/>
            <p:cNvSpPr txBox="1">
              <a:spLocks noChangeArrowheads="1"/>
            </p:cNvSpPr>
            <p:nvPr/>
          </p:nvSpPr>
          <p:spPr bwMode="auto">
            <a:xfrm>
              <a:off x="7774612" y="1422474"/>
              <a:ext cx="843387" cy="461296"/>
            </a:xfrm>
            <a:prstGeom prst="rect">
              <a:avLst/>
            </a:prstGeom>
            <a:noFill/>
            <a:ln w="9525">
              <a:noFill/>
              <a:miter lim="800000"/>
            </a:ln>
            <a:effectLst/>
          </p:spPr>
          <p:txBody>
            <a:bodyPr>
              <a:spAutoFit/>
            </a:bodyPr>
            <a:lstStyle/>
            <a:p>
              <a:pPr eaLnBrk="1" hangingPunct="1">
                <a:spcBef>
                  <a:spcPct val="50000"/>
                </a:spcBef>
                <a:buFont typeface="Wingdings" pitchFamily="2" charset="2"/>
                <a:buNone/>
                <a:defRPr/>
              </a:pPr>
              <a:r>
                <a:rPr lang="zh-CN" b="1" dirty="0">
                  <a:solidFill>
                    <a:srgbClr val="FF0000"/>
                  </a:solidFill>
                  <a:latin typeface="+mj-ea"/>
                  <a:ea typeface="+mj-ea"/>
                </a:rPr>
                <a:t>城市</a:t>
              </a:r>
            </a:p>
          </p:txBody>
        </p:sp>
      </p:gr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321"/>
                                        </p:tgtEl>
                                        <p:attrNameLst>
                                          <p:attrName>style.visibility</p:attrName>
                                        </p:attrNameLst>
                                      </p:cBhvr>
                                      <p:to>
                                        <p:strVal val="visible"/>
                                      </p:to>
                                    </p:set>
                                    <p:animEffect transition="in" filter="fade">
                                      <p:cBhvr>
                                        <p:cTn id="7" dur="1000"/>
                                        <p:tgtEl>
                                          <p:spTgt spid="13321"/>
                                        </p:tgtEl>
                                      </p:cBhvr>
                                    </p:animEffect>
                                    <p:anim calcmode="lin" valueType="num">
                                      <p:cBhvr>
                                        <p:cTn id="8" dur="1000" fill="hold"/>
                                        <p:tgtEl>
                                          <p:spTgt spid="13321"/>
                                        </p:tgtEl>
                                        <p:attrNameLst>
                                          <p:attrName>ppt_x</p:attrName>
                                        </p:attrNameLst>
                                      </p:cBhvr>
                                      <p:tavLst>
                                        <p:tav tm="0">
                                          <p:val>
                                            <p:strVal val="#ppt_x"/>
                                          </p:val>
                                        </p:tav>
                                        <p:tav tm="100000">
                                          <p:val>
                                            <p:strVal val="#ppt_x"/>
                                          </p:val>
                                        </p:tav>
                                      </p:tavLst>
                                    </p:anim>
                                    <p:anim calcmode="lin" valueType="num">
                                      <p:cBhvr>
                                        <p:cTn id="9" dur="1000" fill="hold"/>
                                        <p:tgtEl>
                                          <p:spTgt spid="133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2"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5779" y="635865"/>
            <a:ext cx="4355976" cy="38294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 Box 56"/>
          <p:cNvSpPr txBox="1">
            <a:spLocks noChangeArrowheads="1"/>
          </p:cNvSpPr>
          <p:nvPr/>
        </p:nvSpPr>
        <p:spPr bwMode="auto">
          <a:xfrm>
            <a:off x="176643" y="4730354"/>
            <a:ext cx="8951482"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200" b="1" dirty="0" smtClean="0">
                <a:solidFill>
                  <a:srgbClr val="FF0000"/>
                </a:solidFill>
              </a:rPr>
              <a:t>        看</a:t>
            </a:r>
            <a:r>
              <a:rPr lang="zh-CN" altLang="en-US" sz="3200" b="1" dirty="0">
                <a:solidFill>
                  <a:srgbClr val="FF0000"/>
                </a:solidFill>
              </a:rPr>
              <a:t>上面两幅图，分析城市和乡村的交通各有什么特点？</a:t>
            </a:r>
          </a:p>
        </p:txBody>
      </p:sp>
      <p:pic>
        <p:nvPicPr>
          <p:cNvPr id="4" name="图片 3" descr="3-3-p05-2.jpg"/>
          <p:cNvPicPr>
            <a:picLocks noChangeAspect="1"/>
          </p:cNvPicPr>
          <p:nvPr/>
        </p:nvPicPr>
        <p:blipFill>
          <a:blip r:embed="rId3"/>
          <a:srcRect/>
          <a:stretch>
            <a:fillRect/>
          </a:stretch>
        </p:blipFill>
        <p:spPr>
          <a:xfrm>
            <a:off x="-27441" y="655978"/>
            <a:ext cx="4815465" cy="3809371"/>
          </a:xfrm>
          <a:prstGeom prst="rect">
            <a:avLst/>
          </a:prstGeom>
          <a:effectLst>
            <a:outerShdw blurRad="50800" dist="38100" dir="2700000" algn="tl" rotWithShape="0">
              <a:prstClr val="black">
                <a:alpha val="40000"/>
              </a:prstClr>
            </a:outerShdw>
          </a:effectLst>
        </p:spPr>
      </p:pic>
      <p:sp>
        <p:nvSpPr>
          <p:cNvPr id="5" name="文本框 4"/>
          <p:cNvSpPr txBox="1"/>
          <p:nvPr/>
        </p:nvSpPr>
        <p:spPr>
          <a:xfrm>
            <a:off x="1259632" y="6021288"/>
            <a:ext cx="6480720" cy="523220"/>
          </a:xfrm>
          <a:prstGeom prst="rect">
            <a:avLst/>
          </a:prstGeom>
          <a:solidFill>
            <a:srgbClr val="00B050"/>
          </a:solidFill>
        </p:spPr>
        <p:txBody>
          <a:bodyPr wrap="square" rtlCol="0">
            <a:spAutoFit/>
          </a:bodyPr>
          <a:lstStyle/>
          <a:p>
            <a:r>
              <a:rPr lang="zh-CN" altLang="en-US" sz="2800" b="1" dirty="0" smtClean="0">
                <a:solidFill>
                  <a:srgbClr val="FFFFFF"/>
                </a:solidFill>
              </a:rPr>
              <a:t>城市交通发达，而乡村的相对比较落后</a:t>
            </a:r>
            <a:endParaRPr lang="zh-CN" altLang="en-US" sz="2800" b="1" dirty="0">
              <a:solidFill>
                <a:srgbClr val="FFFFFF"/>
              </a:solidFill>
            </a:endParaRPr>
          </a:p>
        </p:txBody>
      </p:sp>
      <p:sp>
        <p:nvSpPr>
          <p:cNvPr id="6" name="TextBox 5"/>
          <p:cNvSpPr txBox="1">
            <a:spLocks noChangeArrowheads="1"/>
          </p:cNvSpPr>
          <p:nvPr/>
        </p:nvSpPr>
        <p:spPr bwMode="auto">
          <a:xfrm>
            <a:off x="7508875" y="80814"/>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dirty="0">
                <a:solidFill>
                  <a:srgbClr val="FF0000"/>
                </a:solidFill>
              </a:rPr>
              <a:t>第三节　聚　落</a:t>
            </a: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
          <p:cNvGrpSpPr/>
          <p:nvPr/>
        </p:nvGrpSpPr>
        <p:grpSpPr bwMode="auto">
          <a:xfrm>
            <a:off x="61913" y="452736"/>
            <a:ext cx="9058275" cy="4416424"/>
            <a:chOff x="39" y="13"/>
            <a:chExt cx="5706" cy="2782"/>
          </a:xfrm>
        </p:grpSpPr>
        <p:pic>
          <p:nvPicPr>
            <p:cNvPr id="3" name="Picture 5" descr="s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3" y="13"/>
              <a:ext cx="2832" cy="27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 name="Picture 8" descr="pic0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 y="13"/>
              <a:ext cx="2977" cy="27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5" name="Text Box 11"/>
          <p:cNvSpPr txBox="1">
            <a:spLocks noChangeArrowheads="1"/>
          </p:cNvSpPr>
          <p:nvPr/>
        </p:nvSpPr>
        <p:spPr bwMode="auto">
          <a:xfrm>
            <a:off x="35496" y="4827315"/>
            <a:ext cx="9108504"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200" b="1" dirty="0" smtClean="0">
                <a:solidFill>
                  <a:srgbClr val="FF0000"/>
                </a:solidFill>
              </a:rPr>
              <a:t>      看</a:t>
            </a:r>
            <a:r>
              <a:rPr lang="zh-CN" altLang="en-US" sz="3200" b="1" dirty="0">
                <a:solidFill>
                  <a:srgbClr val="FF0000"/>
                </a:solidFill>
              </a:rPr>
              <a:t>上面两幅图，分析城市和乡村的人口分布各</a:t>
            </a:r>
            <a:r>
              <a:rPr lang="zh-CN" altLang="en-US" sz="3200" b="1" dirty="0" smtClean="0">
                <a:solidFill>
                  <a:srgbClr val="FF0000"/>
                </a:solidFill>
              </a:rPr>
              <a:t>有什么</a:t>
            </a:r>
            <a:r>
              <a:rPr lang="zh-CN" altLang="en-US" sz="3200" b="1" dirty="0">
                <a:solidFill>
                  <a:srgbClr val="FF0000"/>
                </a:solidFill>
              </a:rPr>
              <a:t>特点？</a:t>
            </a:r>
          </a:p>
        </p:txBody>
      </p:sp>
      <p:sp>
        <p:nvSpPr>
          <p:cNvPr id="6" name="文本框 5"/>
          <p:cNvSpPr txBox="1"/>
          <p:nvPr/>
        </p:nvSpPr>
        <p:spPr>
          <a:xfrm>
            <a:off x="1" y="5894115"/>
            <a:ext cx="9144000" cy="954107"/>
          </a:xfrm>
          <a:prstGeom prst="rect">
            <a:avLst/>
          </a:prstGeom>
          <a:solidFill>
            <a:srgbClr val="00B050"/>
          </a:solidFill>
        </p:spPr>
        <p:txBody>
          <a:bodyPr wrap="square" rtlCol="0">
            <a:spAutoFit/>
          </a:bodyPr>
          <a:lstStyle/>
          <a:p>
            <a:r>
              <a:rPr lang="zh-CN" altLang="en-US" sz="2800" b="1" dirty="0" smtClean="0">
                <a:solidFill>
                  <a:srgbClr val="FFFFFF"/>
                </a:solidFill>
              </a:rPr>
              <a:t>       城市人口多，分布相对集中，而乡村人口少，分布相对比较分散</a:t>
            </a:r>
            <a:endParaRPr lang="zh-CN" altLang="en-US" sz="2800" b="1" dirty="0">
              <a:solidFill>
                <a:srgbClr val="FFFFFF"/>
              </a:solidFill>
            </a:endParaRPr>
          </a:p>
        </p:txBody>
      </p:sp>
      <p:sp>
        <p:nvSpPr>
          <p:cNvPr id="7" name="TextBox 5"/>
          <p:cNvSpPr txBox="1">
            <a:spLocks noChangeArrowheads="1"/>
          </p:cNvSpPr>
          <p:nvPr/>
        </p:nvSpPr>
        <p:spPr bwMode="auto">
          <a:xfrm>
            <a:off x="7508875" y="80814"/>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dirty="0">
                <a:solidFill>
                  <a:srgbClr val="FF0000"/>
                </a:solidFill>
              </a:rPr>
              <a:t>第三节　聚　落</a:t>
            </a: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a:spLocks noChangeArrowheads="1"/>
          </p:cNvSpPr>
          <p:nvPr/>
        </p:nvSpPr>
        <p:spPr bwMode="auto">
          <a:xfrm>
            <a:off x="7508875" y="80814"/>
            <a:ext cx="16192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500" b="1" dirty="0">
                <a:solidFill>
                  <a:srgbClr val="FF0000"/>
                </a:solidFill>
              </a:rPr>
              <a:t>第三节　聚　落</a:t>
            </a:r>
          </a:p>
        </p:txBody>
      </p:sp>
      <p:sp>
        <p:nvSpPr>
          <p:cNvPr id="4" name="Text Box 16"/>
          <p:cNvSpPr txBox="1">
            <a:spLocks noChangeArrowheads="1"/>
          </p:cNvSpPr>
          <p:nvPr/>
        </p:nvSpPr>
        <p:spPr bwMode="auto">
          <a:xfrm>
            <a:off x="107504" y="4570841"/>
            <a:ext cx="9020621"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3200" b="1" dirty="0" smtClean="0">
                <a:solidFill>
                  <a:srgbClr val="FF0000"/>
                </a:solidFill>
              </a:rPr>
              <a:t>        看</a:t>
            </a:r>
            <a:r>
              <a:rPr lang="zh-CN" altLang="en-US" sz="3200" b="1" dirty="0">
                <a:solidFill>
                  <a:srgbClr val="FF0000"/>
                </a:solidFill>
              </a:rPr>
              <a:t>上面两幅图，分析城市和乡村的建筑各</a:t>
            </a:r>
            <a:r>
              <a:rPr lang="zh-CN" altLang="en-US" sz="3200" b="1" dirty="0" smtClean="0">
                <a:solidFill>
                  <a:srgbClr val="FF0000"/>
                </a:solidFill>
              </a:rPr>
              <a:t>有  </a:t>
            </a:r>
            <a:endParaRPr lang="en-US" altLang="zh-CN" sz="3200" b="1" dirty="0" smtClean="0">
              <a:solidFill>
                <a:srgbClr val="FF0000"/>
              </a:solidFill>
            </a:endParaRPr>
          </a:p>
          <a:p>
            <a:r>
              <a:rPr lang="en-US" altLang="zh-CN" sz="3200" b="1" dirty="0" smtClean="0">
                <a:solidFill>
                  <a:srgbClr val="FF0000"/>
                </a:solidFill>
              </a:rPr>
              <a:t> </a:t>
            </a:r>
            <a:r>
              <a:rPr lang="zh-CN" altLang="en-US" sz="3200" b="1" dirty="0" smtClean="0">
                <a:solidFill>
                  <a:srgbClr val="FF0000"/>
                </a:solidFill>
              </a:rPr>
              <a:t>什么特点</a:t>
            </a:r>
            <a:r>
              <a:rPr lang="zh-CN" altLang="en-US" sz="3200" b="1" dirty="0">
                <a:solidFill>
                  <a:srgbClr val="FF0000"/>
                </a:solidFill>
              </a:rPr>
              <a:t>？</a:t>
            </a:r>
          </a:p>
        </p:txBody>
      </p:sp>
      <p:grpSp>
        <p:nvGrpSpPr>
          <p:cNvPr id="7" name="组合 6"/>
          <p:cNvGrpSpPr/>
          <p:nvPr/>
        </p:nvGrpSpPr>
        <p:grpSpPr>
          <a:xfrm>
            <a:off x="-1" y="601309"/>
            <a:ext cx="9144002" cy="3763795"/>
            <a:chOff x="-1" y="260349"/>
            <a:chExt cx="9144002" cy="3763795"/>
          </a:xfrm>
        </p:grpSpPr>
        <p:pic>
          <p:nvPicPr>
            <p:cNvPr id="3" name="Picture 11" descr="c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79231"/>
              <a:ext cx="4499993" cy="3744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11" descr="F2003103114292800000"/>
            <p:cNvPicPr>
              <a:picLocks noChangeAspect="1" noChangeArrowheads="1"/>
            </p:cNvPicPr>
            <p:nvPr/>
          </p:nvPicPr>
          <p:blipFill>
            <a:blip r:embed="rId3"/>
            <a:srcRect l="687" t="1013" r="687" b="1013"/>
            <a:stretch>
              <a:fillRect/>
            </a:stretch>
          </p:blipFill>
          <p:spPr bwMode="auto">
            <a:xfrm>
              <a:off x="4499993" y="260349"/>
              <a:ext cx="4644008" cy="3744913"/>
            </a:xfrm>
            <a:prstGeom prst="rect">
              <a:avLst/>
            </a:prstGeom>
            <a:noFill/>
            <a:ln w="9525">
              <a:noFill/>
              <a:miter lim="800000"/>
              <a:headEnd/>
              <a:tailEnd/>
            </a:ln>
            <a:effectLst>
              <a:outerShdw blurRad="50800" dist="38100" dir="2700000" algn="tl" rotWithShape="0">
                <a:prstClr val="black">
                  <a:alpha val="40000"/>
                </a:prstClr>
              </a:outerShdw>
            </a:effectLst>
          </p:spPr>
        </p:pic>
      </p:grpSp>
      <p:sp>
        <p:nvSpPr>
          <p:cNvPr id="6" name="文本框 5"/>
          <p:cNvSpPr txBox="1"/>
          <p:nvPr/>
        </p:nvSpPr>
        <p:spPr>
          <a:xfrm>
            <a:off x="15875" y="5655098"/>
            <a:ext cx="9128125" cy="1200329"/>
          </a:xfrm>
          <a:prstGeom prst="rect">
            <a:avLst/>
          </a:prstGeom>
          <a:solidFill>
            <a:srgbClr val="00B050"/>
          </a:solidFill>
        </p:spPr>
        <p:txBody>
          <a:bodyPr wrap="square" rtlCol="0">
            <a:spAutoFit/>
          </a:bodyPr>
          <a:lstStyle/>
          <a:p>
            <a:r>
              <a:rPr lang="zh-CN" altLang="en-US" b="1" dirty="0" smtClean="0">
                <a:solidFill>
                  <a:srgbClr val="FFFFFF"/>
                </a:solidFill>
              </a:rPr>
              <a:t>       在大城市由于用地紧张，建造许多高层住宅，这样可以提高城市空间利用率，而乡村居民的房屋一般不是很高，大多依山傍水，沿河流分布</a:t>
            </a:r>
            <a:endParaRPr lang="zh-CN" altLang="en-US" b="1" dirty="0">
              <a:solidFill>
                <a:srgbClr val="FFFFFF"/>
              </a:solidFill>
            </a:endParaRP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Ribbons">
  <a:themeElements>
    <a:clrScheme name="Ribbons 1">
      <a:dk1>
        <a:srgbClr val="220011"/>
      </a:dk1>
      <a:lt1>
        <a:srgbClr val="FFFFCC"/>
      </a:lt1>
      <a:dk2>
        <a:srgbClr val="660033"/>
      </a:dk2>
      <a:lt2>
        <a:srgbClr val="FFCC00"/>
      </a:lt2>
      <a:accent1>
        <a:srgbClr val="CC0099"/>
      </a:accent1>
      <a:accent2>
        <a:srgbClr val="56002B"/>
      </a:accent2>
      <a:accent3>
        <a:srgbClr val="B8AAAD"/>
      </a:accent3>
      <a:accent4>
        <a:srgbClr val="DADAAE"/>
      </a:accent4>
      <a:accent5>
        <a:srgbClr val="E2AACA"/>
      </a:accent5>
      <a:accent6>
        <a:srgbClr val="4D0026"/>
      </a:accent6>
      <a:hlink>
        <a:srgbClr val="9C004E"/>
      </a:hlink>
      <a:folHlink>
        <a:srgbClr val="FF6600"/>
      </a:folHlink>
    </a:clrScheme>
    <a:fontScheme name="Ribbons">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spcBef>
            <a:spcPct val="0"/>
          </a:spcBef>
          <a:spcAft>
            <a:spcPct val="0"/>
          </a:spcAft>
          <a:buClrTx/>
          <a:buSzTx/>
          <a:buFontTx/>
          <a:buNone/>
          <a:defRPr kumimoji="0" lang="zh-CN"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Ribbons 1">
        <a:dk1>
          <a:srgbClr val="220011"/>
        </a:dk1>
        <a:lt1>
          <a:srgbClr val="FFFFCC"/>
        </a:lt1>
        <a:dk2>
          <a:srgbClr val="660033"/>
        </a:dk2>
        <a:lt2>
          <a:srgbClr val="FFCC00"/>
        </a:lt2>
        <a:accent1>
          <a:srgbClr val="CC0099"/>
        </a:accent1>
        <a:accent2>
          <a:srgbClr val="56002B"/>
        </a:accent2>
        <a:accent3>
          <a:srgbClr val="B8AAAD"/>
        </a:accent3>
        <a:accent4>
          <a:srgbClr val="DADAAE"/>
        </a:accent4>
        <a:accent5>
          <a:srgbClr val="E2AACA"/>
        </a:accent5>
        <a:accent6>
          <a:srgbClr val="4D0026"/>
        </a:accent6>
        <a:hlink>
          <a:srgbClr val="9C004E"/>
        </a:hlink>
        <a:folHlink>
          <a:srgbClr val="FF6600"/>
        </a:folHlink>
      </a:clrScheme>
      <a:clrMap bg1="dk2" tx1="lt1" bg2="dk1" tx2="lt2" accent1="accent1" accent2="accent2" accent3="accent3" accent4="accent4" accent5="accent5" accent6="accent6" hlink="hlink" folHlink="folHlink"/>
    </a:extraClrScheme>
    <a:extraClrScheme>
      <a:clrScheme name="Ribbons 2">
        <a:dk1>
          <a:srgbClr val="001600"/>
        </a:dk1>
        <a:lt1>
          <a:srgbClr val="669900"/>
        </a:lt1>
        <a:dk2>
          <a:srgbClr val="000000"/>
        </a:dk2>
        <a:lt2>
          <a:srgbClr val="006600"/>
        </a:lt2>
        <a:accent1>
          <a:srgbClr val="336600"/>
        </a:accent1>
        <a:accent2>
          <a:srgbClr val="89BA00"/>
        </a:accent2>
        <a:accent3>
          <a:srgbClr val="B8CAAA"/>
        </a:accent3>
        <a:accent4>
          <a:srgbClr val="001100"/>
        </a:accent4>
        <a:accent5>
          <a:srgbClr val="ADB8AA"/>
        </a:accent5>
        <a:accent6>
          <a:srgbClr val="7CA800"/>
        </a:accent6>
        <a:hlink>
          <a:srgbClr val="FFCC00"/>
        </a:hlink>
        <a:folHlink>
          <a:srgbClr val="FF7C80"/>
        </a:folHlink>
      </a:clrScheme>
      <a:clrMap bg1="lt1" tx1="dk1" bg2="lt2" tx2="dk2" accent1="accent1" accent2="accent2" accent3="accent3" accent4="accent4" accent5="accent5" accent6="accent6" hlink="hlink" folHlink="folHlink"/>
    </a:extraClrScheme>
    <a:extraClrScheme>
      <a:clrScheme name="Ribbons 3">
        <a:dk1>
          <a:srgbClr val="000000"/>
        </a:dk1>
        <a:lt1>
          <a:srgbClr val="B2B2B2"/>
        </a:lt1>
        <a:dk2>
          <a:srgbClr val="000000"/>
        </a:dk2>
        <a:lt2>
          <a:srgbClr val="777777"/>
        </a:lt2>
        <a:accent1>
          <a:srgbClr val="CBCBCB"/>
        </a:accent1>
        <a:accent2>
          <a:srgbClr val="969696"/>
        </a:accent2>
        <a:accent3>
          <a:srgbClr val="D5D5D5"/>
        </a:accent3>
        <a:accent4>
          <a:srgbClr val="000000"/>
        </a:accent4>
        <a:accent5>
          <a:srgbClr val="E2E2E2"/>
        </a:accent5>
        <a:accent6>
          <a:srgbClr val="878787"/>
        </a:accent6>
        <a:hlink>
          <a:srgbClr val="333333"/>
        </a:hlink>
        <a:folHlink>
          <a:srgbClr val="777777"/>
        </a:folHlink>
      </a:clrScheme>
      <a:clrMap bg1="lt1" tx1="dk1" bg2="lt2" tx2="dk2" accent1="accent1" accent2="accent2" accent3="accent3" accent4="accent4" accent5="accent5" accent6="accent6" hlink="hlink" folHlink="folHlink"/>
    </a:extraClrScheme>
    <a:extraClrScheme>
      <a:clrScheme name="Ribbons 4">
        <a:dk1>
          <a:srgbClr val="000F1E"/>
        </a:dk1>
        <a:lt1>
          <a:srgbClr val="FFFFFF"/>
        </a:lt1>
        <a:dk2>
          <a:srgbClr val="003366"/>
        </a:dk2>
        <a:lt2>
          <a:srgbClr val="33CCCC"/>
        </a:lt2>
        <a:accent1>
          <a:srgbClr val="006699"/>
        </a:accent1>
        <a:accent2>
          <a:srgbClr val="003366"/>
        </a:accent2>
        <a:accent3>
          <a:srgbClr val="AAADB8"/>
        </a:accent3>
        <a:accent4>
          <a:srgbClr val="DADADA"/>
        </a:accent4>
        <a:accent5>
          <a:srgbClr val="AAB8CA"/>
        </a:accent5>
        <a:accent6>
          <a:srgbClr val="002D5C"/>
        </a:accent6>
        <a:hlink>
          <a:srgbClr val="0099CC"/>
        </a:hlink>
        <a:folHlink>
          <a:srgbClr val="009999"/>
        </a:folHlink>
      </a:clrScheme>
      <a:clrMap bg1="dk2" tx1="lt1" bg2="dk1" tx2="lt2" accent1="accent1" accent2="accent2" accent3="accent3" accent4="accent4" accent5="accent5" accent6="accent6" hlink="hlink" folHlink="folHlink"/>
    </a:extraClrScheme>
    <a:extraClrScheme>
      <a:clrScheme name="Ribbons 5">
        <a:dk1>
          <a:srgbClr val="002F2E"/>
        </a:dk1>
        <a:lt1>
          <a:srgbClr val="FFFFFF"/>
        </a:lt1>
        <a:dk2>
          <a:srgbClr val="008080"/>
        </a:dk2>
        <a:lt2>
          <a:srgbClr val="66FFCC"/>
        </a:lt2>
        <a:accent1>
          <a:srgbClr val="0099CC"/>
        </a:accent1>
        <a:accent2>
          <a:srgbClr val="005250"/>
        </a:accent2>
        <a:accent3>
          <a:srgbClr val="AAC0C0"/>
        </a:accent3>
        <a:accent4>
          <a:srgbClr val="DADADA"/>
        </a:accent4>
        <a:accent5>
          <a:srgbClr val="AACAE2"/>
        </a:accent5>
        <a:accent6>
          <a:srgbClr val="004948"/>
        </a:accent6>
        <a:hlink>
          <a:srgbClr val="00CC99"/>
        </a:hlink>
        <a:folHlink>
          <a:srgbClr val="009999"/>
        </a:folHlink>
      </a:clrScheme>
      <a:clrMap bg1="dk2" tx1="lt1" bg2="dk1" tx2="lt2" accent1="accent1" accent2="accent2" accent3="accent3" accent4="accent4" accent5="accent5" accent6="accent6" hlink="hlink" folHlink="folHlink"/>
    </a:extraClrScheme>
    <a:extraClrScheme>
      <a:clrScheme name="Ribbons 6">
        <a:dk1>
          <a:srgbClr val="000022"/>
        </a:dk1>
        <a:lt1>
          <a:srgbClr val="FFFFFF"/>
        </a:lt1>
        <a:dk2>
          <a:srgbClr val="000066"/>
        </a:dk2>
        <a:lt2>
          <a:srgbClr val="FFCC00"/>
        </a:lt2>
        <a:accent1>
          <a:srgbClr val="666699"/>
        </a:accent1>
        <a:accent2>
          <a:srgbClr val="000048"/>
        </a:accent2>
        <a:accent3>
          <a:srgbClr val="AAAAB8"/>
        </a:accent3>
        <a:accent4>
          <a:srgbClr val="DADADA"/>
        </a:accent4>
        <a:accent5>
          <a:srgbClr val="B8B8CA"/>
        </a:accent5>
        <a:accent6>
          <a:srgbClr val="000040"/>
        </a:accent6>
        <a:hlink>
          <a:srgbClr val="9999FF"/>
        </a:hlink>
        <a:folHlink>
          <a:srgbClr val="00009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Designs\Ribbons.pot</Template>
  <TotalTime>8</TotalTime>
  <Words>903</Words>
  <Application>Microsoft Office PowerPoint</Application>
  <PresentationFormat>全屏显示(4:3)</PresentationFormat>
  <Paragraphs>175</Paragraphs>
  <Slides>38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38</vt:i4>
      </vt:variant>
    </vt:vector>
  </HeadingPairs>
  <TitlesOfParts>
    <vt:vector size="45" baseType="lpstr">
      <vt:lpstr>方正姚体</vt:lpstr>
      <vt:lpstr>黑体</vt:lpstr>
      <vt:lpstr>宋体</vt:lpstr>
      <vt:lpstr>arial</vt:lpstr>
      <vt:lpstr>Times New Roman</vt:lpstr>
      <vt:lpstr>Wingdings</vt:lpstr>
      <vt:lpstr>Ribbons</vt:lpstr>
      <vt:lpstr>PowerPoint 演示文稿</vt:lpstr>
      <vt:lpstr>PowerPoint 演示文稿</vt:lpstr>
      <vt:lpstr>PowerPoint 演示文稿</vt:lpstr>
      <vt:lpstr>PowerPoint 演示文稿</vt:lpstr>
      <vt:lpstr>PowerPoint 演示文稿</vt:lpstr>
      <vt:lpstr> 聚落的分类</vt:lpstr>
      <vt:lpstr>PowerPoint 演示文稿</vt:lpstr>
      <vt:lpstr>PowerPoint 演示文稿</vt:lpstr>
      <vt:lpstr>PowerPoint 演示文稿</vt:lpstr>
      <vt:lpstr>PowerPoint 演示文稿</vt:lpstr>
      <vt:lpstr>PowerPoint 演示文稿</vt:lpstr>
      <vt:lpstr>  牧村</vt:lpstr>
      <vt:lpstr>PowerPoint 演示文稿</vt:lpstr>
      <vt:lpstr>PowerPoint 演示文稿</vt:lpstr>
      <vt:lpstr>  林场</vt:lpstr>
      <vt:lpstr>PowerPoint 演示文稿</vt:lpstr>
      <vt:lpstr>PowerPoint 演示文稿</vt:lpstr>
      <vt:lpstr>PowerPoint 演示文稿</vt:lpstr>
      <vt:lpstr>PowerPoint 演示文稿</vt:lpstr>
      <vt:lpstr>PowerPoint 演示文稿</vt:lpstr>
      <vt:lpstr>PowerPoint 演示文稿</vt:lpstr>
      <vt:lpstr>聚落与环境</vt:lpstr>
      <vt:lpstr>PowerPoint 演示文稿</vt:lpstr>
      <vt:lpstr>PowerPoint 演示文稿</vt:lpstr>
      <vt:lpstr>PowerPoint 演示文稿</vt:lpstr>
      <vt:lpstr>PowerPoint 演示文稿</vt:lpstr>
      <vt:lpstr> 因纽特人的住所——冰屋</vt:lpstr>
      <vt:lpstr> 热带雨林地区的民居</vt:lpstr>
      <vt:lpstr>草原地区的住房——蒙古包</vt:lpstr>
      <vt:lpstr>黄土高原地区的窑洞</vt:lpstr>
      <vt:lpstr>沙漠地区的村庄</vt:lpstr>
      <vt:lpstr>PowerPoint 演示文稿</vt:lpstr>
      <vt:lpstr>PowerPoint 演示文稿</vt:lpstr>
      <vt:lpstr>世界文化遗产——水城威尼斯      </vt:lpstr>
      <vt:lpstr>PowerPoint 演示文稿</vt:lpstr>
      <vt:lpstr>PowerPoint 演示文稿</vt:lpstr>
      <vt:lpstr>PowerPoint 演示文稿</vt:lpstr>
      <vt:lpstr>PowerPoint 演示文稿</vt:lpstr>
    </vt:vector>
  </TitlesOfParts>
  <Company>lll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wangbaoqin</dc:creator>
  <cp:lastModifiedBy>LMT</cp:lastModifiedBy>
  <cp:revision>221</cp:revision>
  <dcterms:created xsi:type="dcterms:W3CDTF">2003-11-26T09:02:00Z</dcterms:created>
  <dcterms:modified xsi:type="dcterms:W3CDTF">2015-12-07T12:54:15Z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2052-10.1.0.5346</vt:lpwstr>
  </property>
</Properties>
</file>