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3" r:id="rId1"/>
  </p:sldMasterIdLst>
  <p:notesMasterIdLst>
    <p:notesMasterId r:id="rId22"/>
  </p:notesMasterIdLst>
  <p:sldIdLst>
    <p:sldId id="536" r:id="rId2"/>
    <p:sldId id="537" r:id="rId3"/>
    <p:sldId id="538" r:id="rId4"/>
    <p:sldId id="539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7" r:id="rId13"/>
    <p:sldId id="548" r:id="rId14"/>
    <p:sldId id="549" r:id="rId15"/>
    <p:sldId id="550" r:id="rId16"/>
    <p:sldId id="551" r:id="rId17"/>
    <p:sldId id="552" r:id="rId18"/>
    <p:sldId id="553" r:id="rId19"/>
    <p:sldId id="554" r:id="rId20"/>
    <p:sldId id="55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FFFFFF"/>
    <a:srgbClr val="000066"/>
    <a:srgbClr val="66CCFF"/>
    <a:srgbClr val="0066FF"/>
    <a:srgbClr val="0000FF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116" y="-108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0FCB76F-08A0-40C1-97A4-DA5B0B3923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5501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16006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76104" y="1512041"/>
            <a:ext cx="5088916" cy="4248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48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263" y="5903913"/>
            <a:ext cx="2687637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8175" y="5903913"/>
            <a:ext cx="2687638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50CF6-69C8-4A42-B6B8-E40D0B3024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8145121"/>
      </p:ext>
    </p:extLst>
  </p:cSld>
  <p:clrMapOvr>
    <a:masterClrMapping/>
  </p:clrMapOvr>
  <p:transition>
    <p:zoom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16006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76104" y="1512041"/>
            <a:ext cx="5088916" cy="4248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857055" y="1512041"/>
            <a:ext cx="5088916" cy="205205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857055" y="3708100"/>
            <a:ext cx="5088916" cy="205205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576263" y="5903913"/>
            <a:ext cx="2687637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258175" y="5903913"/>
            <a:ext cx="2687638" cy="431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046D7-A940-4D63-9044-5E44B078A0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98845453"/>
      </p:ext>
    </p:extLst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5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263" y="6005513"/>
            <a:ext cx="2687637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D378-C306-4F62-940D-A5F1B0CE732F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005513"/>
            <a:ext cx="3648075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8175" y="6005513"/>
            <a:ext cx="2687638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C9D7F-B742-43F0-9214-5F66531F0A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  <p:sldLayoutId id="2147483945" r:id="rId12"/>
    <p:sldLayoutId id="214748394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sg.online-game.com.cn/yxjs/10cj/images/28b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house.tom.com/img/assets/200403/040310075613j4031002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house.tom.com/img/assets/200403/040310075651j4031003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sg.online-game.com.cn/yxjs/10cj/images/28b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1" descr="http://sg.online-game.com.cn/yxjs/10cj/images/28b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323" y="1866120"/>
            <a:ext cx="8767330" cy="37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02435" y="719807"/>
            <a:ext cx="9627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ea"/>
                <a:ea typeface="+mn-ea"/>
              </a:rPr>
              <a:t>学习与探究</a:t>
            </a:r>
            <a:r>
              <a:rPr lang="en-US" altLang="zh-CN" sz="4800" b="1" kern="10" smtClean="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ea"/>
                <a:ea typeface="+mn-ea"/>
              </a:rPr>
              <a:t>—</a:t>
            </a:r>
            <a:r>
              <a:rPr lang="zh-CN" altLang="en-US" sz="4800" b="1" kern="10" smtClean="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ea"/>
                <a:ea typeface="+mn-ea"/>
              </a:rPr>
              <a:t>聚落</a:t>
            </a:r>
            <a:r>
              <a:rPr lang="zh-CN" altLang="en-US" sz="4800" b="1" kern="10">
                <a:ln w="12700">
                  <a:solidFill>
                    <a:srgbClr val="00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ea"/>
                <a:ea typeface="+mn-ea"/>
              </a:rPr>
              <a:t>发展与景观变化</a:t>
            </a:r>
            <a:endParaRPr lang="zh-CN" altLang="en-US" sz="4800" b="1" kern="10" dirty="0">
              <a:ln w="12700">
                <a:solidFill>
                  <a:srgbClr val="0033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http://house.tom.com/img/assets/200403/040310075613j4031002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2" t="5902" r="3020"/>
          <a:stretch>
            <a:fillRect/>
          </a:stretch>
        </p:blipFill>
        <p:spPr bwMode="auto">
          <a:xfrm>
            <a:off x="288429" y="751922"/>
            <a:ext cx="6211455" cy="529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32600" y="354036"/>
            <a:ext cx="4354513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大都略呈长方形，周长约</a:t>
            </a:r>
            <a:r>
              <a:rPr lang="en-US" altLang="zh-CN" sz="2800" b="1">
                <a:latin typeface="+mn-ea"/>
                <a:ea typeface="+mn-ea"/>
              </a:rPr>
              <a:t>60</a:t>
            </a:r>
            <a:r>
              <a:rPr lang="zh-CN" altLang="en-US" sz="2800" b="1">
                <a:latin typeface="+mn-ea"/>
                <a:ea typeface="+mn-ea"/>
              </a:rPr>
              <a:t>里。有</a:t>
            </a:r>
            <a:r>
              <a:rPr lang="en-US" altLang="zh-CN" sz="2800" b="1">
                <a:latin typeface="+mn-ea"/>
                <a:ea typeface="+mn-ea"/>
              </a:rPr>
              <a:t>11</a:t>
            </a:r>
            <a:r>
              <a:rPr lang="zh-CN" altLang="en-US" sz="2800" b="1">
                <a:latin typeface="+mn-ea"/>
                <a:ea typeface="+mn-ea"/>
              </a:rPr>
              <a:t>座城门，皇城在大城内南部中央地区。城内街道分布的基本形式是棋盘形，南北和东西各有</a:t>
            </a:r>
            <a:r>
              <a:rPr lang="en-US" altLang="zh-CN" sz="2800" b="1">
                <a:latin typeface="+mn-ea"/>
                <a:ea typeface="+mn-ea"/>
              </a:rPr>
              <a:t>9</a:t>
            </a:r>
            <a:r>
              <a:rPr lang="zh-CN" altLang="en-US" sz="2800" b="1">
                <a:latin typeface="+mn-ea"/>
                <a:ea typeface="+mn-ea"/>
              </a:rPr>
              <a:t>条大街。在南北向大街的东西两侧，小街和胡同平行排列 。北京四合院和胡同的形成是从元大都时代开始的。金中都虽废，但尚有遗存，时称“南城”，成为大都城内人们踏青郊游之地。</a:t>
            </a:r>
            <a:r>
              <a:rPr lang="zh-CN" altLang="en-US" sz="2800">
                <a:latin typeface="+mn-ea"/>
                <a:ea typeface="+mn-ea"/>
              </a:rPr>
              <a:t> </a:t>
            </a:r>
            <a:r>
              <a:rPr lang="zh-CN" altLang="en-US" sz="2800" b="1">
                <a:latin typeface="+mn-ea"/>
                <a:ea typeface="+mn-ea"/>
              </a:rPr>
              <a:t> </a:t>
            </a:r>
          </a:p>
        </p:txBody>
      </p: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664693" y="195932"/>
            <a:ext cx="3408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9900"/>
                </a:solidFill>
                <a:latin typeface="+mn-ea"/>
                <a:ea typeface="+mn-ea"/>
              </a:rPr>
              <a:t>元大都城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24049Snap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62" y="283657"/>
            <a:ext cx="6471227" cy="567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7201197" y="1025525"/>
            <a:ext cx="390207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在元大都与南城之间形成了若干条斜街，如樱桃斜街、铁树（李铁拐、李铁锅）斜街、杨梅竹（杨媒）斜街、棕树（王广福、王寡妇）斜街等。这些斜街是重要的元代遗存，被明代人称为“南城龙脉”。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houyingfa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0913" y="1148109"/>
            <a:ext cx="8256588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2664693" y="431775"/>
            <a:ext cx="606732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9900"/>
                </a:solidFill>
                <a:latin typeface="+mn-ea"/>
                <a:ea typeface="+mn-ea"/>
              </a:rPr>
              <a:t>北京后英房元代住宅遗址复原图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http://house.tom.com/img/assets/200403/040310075651j4031003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5" t="3101" b="2345"/>
          <a:stretch>
            <a:fillRect/>
          </a:stretch>
        </p:blipFill>
        <p:spPr bwMode="auto">
          <a:xfrm>
            <a:off x="4824933" y="425305"/>
            <a:ext cx="6225886" cy="495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504453" y="930125"/>
            <a:ext cx="3786385" cy="38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明北京城是在元大都的基础上营建的，分宫城、皇城、内城和外城四重。宫城又称紫禁城，周长</a:t>
            </a:r>
            <a:r>
              <a:rPr lang="en-US" altLang="zh-CN" sz="2800" b="1">
                <a:latin typeface="+mn-ea"/>
                <a:ea typeface="+mn-ea"/>
              </a:rPr>
              <a:t>6</a:t>
            </a:r>
            <a:r>
              <a:rPr lang="zh-CN" altLang="en-US" sz="2800" b="1">
                <a:latin typeface="+mn-ea"/>
                <a:ea typeface="+mn-ea"/>
              </a:rPr>
              <a:t>里。皇城在宫城的外面，周围</a:t>
            </a:r>
            <a:r>
              <a:rPr lang="en-US" altLang="zh-CN" sz="2800" b="1">
                <a:latin typeface="+mn-ea"/>
                <a:ea typeface="+mn-ea"/>
              </a:rPr>
              <a:t>18</a:t>
            </a:r>
            <a:r>
              <a:rPr lang="zh-CN" altLang="en-US" sz="2800" b="1">
                <a:latin typeface="+mn-ea"/>
                <a:ea typeface="+mn-ea"/>
              </a:rPr>
              <a:t>里 。内城又在皇城的外面，城周长</a:t>
            </a:r>
            <a:r>
              <a:rPr lang="en-US" altLang="zh-CN" sz="2800" b="1">
                <a:latin typeface="+mn-ea"/>
                <a:ea typeface="+mn-ea"/>
              </a:rPr>
              <a:t>45</a:t>
            </a:r>
            <a:r>
              <a:rPr lang="zh-CN" altLang="en-US" sz="2800" b="1">
                <a:latin typeface="+mn-ea"/>
                <a:ea typeface="+mn-ea"/>
              </a:rPr>
              <a:t>里。外城环内城南面，外城长</a:t>
            </a:r>
            <a:r>
              <a:rPr lang="en-US" altLang="zh-CN" sz="2800" b="1">
                <a:latin typeface="+mn-ea"/>
                <a:ea typeface="+mn-ea"/>
              </a:rPr>
              <a:t>28</a:t>
            </a:r>
            <a:r>
              <a:rPr lang="zh-CN" altLang="en-US" sz="2800" b="1">
                <a:latin typeface="+mn-ea"/>
                <a:ea typeface="+mn-ea"/>
              </a:rPr>
              <a:t>里。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741363" y="2851150"/>
            <a:ext cx="1857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 b="1">
              <a:latin typeface="Times New Roman" pitchFamily="18" charset="0"/>
            </a:endParaRPr>
          </a:p>
          <a:p>
            <a:endParaRPr lang="zh-CN" altLang="en-US" sz="2800" b="1">
              <a:latin typeface="Times New Roman" pitchFamily="18" charset="0"/>
            </a:endParaRPr>
          </a:p>
        </p:txBody>
      </p:sp>
      <p:pic>
        <p:nvPicPr>
          <p:cNvPr id="31747" name="Picture 2" descr="24050Snap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594" y="283657"/>
            <a:ext cx="5844886" cy="567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689725" y="1783779"/>
            <a:ext cx="4629150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清朝基本沿袭了明北京城，直到建国初期，北京城变化不大。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北京市旧城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377" y="525463"/>
            <a:ext cx="6731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1728470" y="1130300"/>
            <a:ext cx="800219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9900"/>
                </a:solidFill>
                <a:latin typeface="+mn-ea"/>
                <a:ea typeface="+mn-ea"/>
              </a:rPr>
              <a:t>建国初期北京城区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2002年北京市北部地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87"/>
          <a:stretch>
            <a:fillRect/>
          </a:stretch>
        </p:blipFill>
        <p:spPr bwMode="auto">
          <a:xfrm>
            <a:off x="278318" y="3287352"/>
            <a:ext cx="5566353" cy="304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5" descr="2005年北京市北部地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2903" y="186768"/>
            <a:ext cx="5237306" cy="283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1497013" y="2447999"/>
            <a:ext cx="2994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ea"/>
                <a:ea typeface="+mn-ea"/>
              </a:rPr>
              <a:t>2002</a:t>
            </a:r>
            <a:r>
              <a:rPr lang="zh-CN" altLang="en-US" sz="3200" b="1">
                <a:latin typeface="+mn-ea"/>
                <a:ea typeface="+mn-ea"/>
              </a:rPr>
              <a:t>年北城</a:t>
            </a: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7447532" y="3171825"/>
            <a:ext cx="29940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ea"/>
                <a:ea typeface="+mn-ea"/>
              </a:rPr>
              <a:t>2005</a:t>
            </a:r>
            <a:r>
              <a:rPr lang="zh-CN" altLang="en-US" sz="3200" b="1">
                <a:latin typeface="+mn-ea"/>
                <a:ea typeface="+mn-ea"/>
              </a:rPr>
              <a:t>年北城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北京市规划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4693" y="445438"/>
            <a:ext cx="6752647" cy="554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1008509" y="997816"/>
            <a:ext cx="615553" cy="414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北京市区在北京的位置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北京市总体规划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8629" y="310308"/>
            <a:ext cx="7533409" cy="573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969020" y="1655911"/>
            <a:ext cx="615553" cy="342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北京市区总体规划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" descr="从景山上鸟瞰北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03" y="3285837"/>
            <a:ext cx="5650057" cy="304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504453" y="2223839"/>
            <a:ext cx="453683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ea"/>
                <a:ea typeface="+mn-ea"/>
              </a:rPr>
              <a:t>50</a:t>
            </a:r>
            <a:r>
              <a:rPr lang="zh-CN" altLang="en-US" sz="3200" b="1">
                <a:latin typeface="+mn-ea"/>
                <a:ea typeface="+mn-ea"/>
              </a:rPr>
              <a:t>年代从景山鸟瞰北京</a:t>
            </a:r>
          </a:p>
        </p:txBody>
      </p:sp>
      <p:sp>
        <p:nvSpPr>
          <p:cNvPr id="1029" name="Text Box 9"/>
          <p:cNvSpPr txBox="1">
            <a:spLocks noChangeArrowheads="1"/>
          </p:cNvSpPr>
          <p:nvPr/>
        </p:nvSpPr>
        <p:spPr bwMode="auto">
          <a:xfrm>
            <a:off x="6781781" y="3230363"/>
            <a:ext cx="453552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+mn-ea"/>
                <a:ea typeface="+mn-ea"/>
              </a:rPr>
              <a:t>今天从景山鸟瞰北京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3116638"/>
              </p:ext>
            </p:extLst>
          </p:nvPr>
        </p:nvGraphicFramePr>
        <p:xfrm>
          <a:off x="5503141" y="248673"/>
          <a:ext cx="5732318" cy="2847398"/>
        </p:xfrm>
        <a:graphic>
          <a:graphicData uri="http://schemas.openxmlformats.org/presentationml/2006/ole">
            <p:oleObj spid="_x0000_s1030" name="Image" r:id="rId4" imgW="5003175" imgH="3314286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MCj0183436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590" y="2846078"/>
            <a:ext cx="344805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WordArt 1026"/>
          <p:cNvSpPr>
            <a:spLocks noChangeArrowheads="1" noChangeShapeType="1" noTextEdit="1"/>
          </p:cNvSpPr>
          <p:nvPr/>
        </p:nvSpPr>
        <p:spPr bwMode="auto">
          <a:xfrm>
            <a:off x="1314450" y="1367879"/>
            <a:ext cx="8801100" cy="29956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宋体"/>
                <a:ea typeface="宋体"/>
              </a:rPr>
              <a:t>北京的发展与变化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4" descr="长安街(右为北京饭店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9516" y="248522"/>
            <a:ext cx="5650056" cy="2919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7228010" y="3302371"/>
            <a:ext cx="33575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+mn-ea"/>
                <a:ea typeface="+mn-ea"/>
              </a:rPr>
              <a:t>50</a:t>
            </a:r>
            <a:r>
              <a:rPr lang="zh-CN" altLang="en-US" sz="3200" b="1">
                <a:latin typeface="+mn-ea"/>
                <a:ea typeface="+mn-ea"/>
              </a:rPr>
              <a:t>年代长安街</a:t>
            </a: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296986" y="2447999"/>
            <a:ext cx="33575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+mn-ea"/>
                <a:ea typeface="+mn-ea"/>
              </a:rPr>
              <a:t>今天长安街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0215643"/>
              </p:ext>
            </p:extLst>
          </p:nvPr>
        </p:nvGraphicFramePr>
        <p:xfrm>
          <a:off x="283657" y="3354027"/>
          <a:ext cx="5673148" cy="2977284"/>
        </p:xfrm>
        <a:graphic>
          <a:graphicData uri="http://schemas.openxmlformats.org/presentationml/2006/ole">
            <p:oleObj spid="_x0000_s2054" name="Image" r:id="rId4" imgW="5663492" imgH="3961905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8475" y="473049"/>
            <a:ext cx="6867525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5913" y="607987"/>
            <a:ext cx="6261100" cy="3403600"/>
            <a:chOff x="158" y="300"/>
            <a:chExt cx="3130" cy="2268"/>
          </a:xfrm>
        </p:grpSpPr>
        <p:sp>
          <p:nvSpPr>
            <p:cNvPr id="20486" name="Text Box 3"/>
            <p:cNvSpPr txBox="1">
              <a:spLocks noChangeArrowheads="1"/>
            </p:cNvSpPr>
            <p:nvPr/>
          </p:nvSpPr>
          <p:spPr bwMode="auto">
            <a:xfrm>
              <a:off x="158" y="300"/>
              <a:ext cx="1724" cy="923"/>
            </a:xfrm>
            <a:prstGeom prst="rect">
              <a:avLst/>
            </a:prstGeom>
            <a:noFill/>
            <a:ln w="952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latin typeface="+mn-ea"/>
                  <a:ea typeface="+mn-ea"/>
                </a:rPr>
                <a:t>3000</a:t>
              </a:r>
              <a:r>
                <a:rPr lang="zh-CN" altLang="en-US" sz="2800" b="1">
                  <a:latin typeface="+mn-ea"/>
                  <a:ea typeface="+mn-ea"/>
                </a:rPr>
                <a:t>多年前这里就成为已知北京历史上最早的城邑</a:t>
              </a:r>
              <a:r>
                <a:rPr lang="en-US" altLang="zh-CN" sz="2800" b="1">
                  <a:latin typeface="+mn-ea"/>
                  <a:ea typeface="+mn-ea"/>
                </a:rPr>
                <a:t>——</a:t>
              </a:r>
              <a:r>
                <a:rPr lang="zh-CN" altLang="en-US" sz="2800" b="1">
                  <a:latin typeface="+mn-ea"/>
                  <a:ea typeface="+mn-ea"/>
                </a:rPr>
                <a:t>蓟城</a:t>
              </a:r>
            </a:p>
          </p:txBody>
        </p:sp>
        <p:sp>
          <p:nvSpPr>
            <p:cNvPr id="20487" name="Line 4"/>
            <p:cNvSpPr>
              <a:spLocks noChangeShapeType="1"/>
            </p:cNvSpPr>
            <p:nvPr/>
          </p:nvSpPr>
          <p:spPr bwMode="auto">
            <a:xfrm>
              <a:off x="1882" y="935"/>
              <a:ext cx="1406" cy="163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25425" y="2649512"/>
            <a:ext cx="4852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在此建城的条件是：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25425" y="3262287"/>
            <a:ext cx="39036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离水源较近、几条大路的交汇处、地形平坦、远离沼泽地。</a:t>
            </a: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http://sg.online-game.com.cn/yxjs/10cj/images/28b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573" y="1265584"/>
            <a:ext cx="7893050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1584573" y="497010"/>
            <a:ext cx="3676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9900"/>
                </a:solidFill>
                <a:latin typeface="+mn-ea"/>
                <a:ea typeface="+mn-ea"/>
              </a:rPr>
              <a:t>蓟城复原图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24051Snap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38" y="168275"/>
            <a:ext cx="5354637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6169025" y="1309750"/>
            <a:ext cx="5353050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1995</a:t>
            </a:r>
            <a:r>
              <a:rPr lang="zh-CN" altLang="en-US" sz="2800" b="1">
                <a:latin typeface="+mn-ea"/>
                <a:ea typeface="+mn-ea"/>
              </a:rPr>
              <a:t>年当北京建城</a:t>
            </a:r>
            <a:r>
              <a:rPr lang="en-US" altLang="zh-CN" sz="2800" b="1">
                <a:latin typeface="+mn-ea"/>
                <a:ea typeface="+mn-ea"/>
              </a:rPr>
              <a:t>3040</a:t>
            </a:r>
            <a:r>
              <a:rPr lang="zh-CN" altLang="en-US" sz="2800" b="1">
                <a:latin typeface="+mn-ea"/>
                <a:ea typeface="+mn-ea"/>
              </a:rPr>
              <a:t>年之际，在广安门附近建立“蓟城纪念柱”，标明此处为北京肇始之地。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24046Snap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2013" y="73371"/>
            <a:ext cx="8120062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25425" y="631899"/>
            <a:ext cx="3221038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秦统一中国后，蓟城是北方的军事要塞，也是中原边塞的交通枢纽。</a:t>
            </a:r>
            <a:r>
              <a:rPr lang="en-US" altLang="zh-CN" sz="2800" b="1">
                <a:latin typeface="+mn-ea"/>
                <a:ea typeface="+mn-ea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24047Snap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60" t="6944" r="5394" b="2754"/>
          <a:stretch>
            <a:fillRect/>
          </a:stretch>
        </p:blipFill>
        <p:spPr bwMode="auto">
          <a:xfrm>
            <a:off x="0" y="239713"/>
            <a:ext cx="6853238" cy="605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6975475" y="782761"/>
            <a:ext cx="4217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9900"/>
                </a:solidFill>
                <a:latin typeface="+mn-ea"/>
                <a:ea typeface="+mn-ea"/>
              </a:rPr>
              <a:t>辽南京城复原图</a:t>
            </a: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6975475" y="1640011"/>
            <a:ext cx="39925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南京城共有八门 ，城内二十六坊，是居民聚居的地方。坊巷布局，井然有序。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404100" y="1168400"/>
            <a:ext cx="39465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金朝统治者既要控制中原，又要便于联系其东北的根据地，将都城迁到此，改名中都。中都城分大城、皇城和宫城三重。大城除北城墙末动外，其余三面城墙比辽南京城有所增广。  </a:t>
            </a:r>
          </a:p>
        </p:txBody>
      </p:sp>
      <p:pic>
        <p:nvPicPr>
          <p:cNvPr id="25603" name="Picture 7" descr="24048Snap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7" r="2907" b="6944"/>
          <a:stretch>
            <a:fillRect/>
          </a:stretch>
        </p:blipFill>
        <p:spPr bwMode="auto">
          <a:xfrm>
            <a:off x="188913" y="239713"/>
            <a:ext cx="7072312" cy="603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bj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173955"/>
            <a:ext cx="9166225" cy="437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4514547" y="449263"/>
            <a:ext cx="562447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9900"/>
                </a:solidFill>
                <a:latin typeface="+mn-ea"/>
                <a:ea typeface="+mn-ea"/>
              </a:rPr>
              <a:t>金中都城垣遗址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481</Words>
  <Application>Microsoft Office PowerPoint</Application>
  <PresentationFormat>自定义</PresentationFormat>
  <Paragraphs>27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自定义设计方案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DELL-00</cp:lastModifiedBy>
  <cp:revision>8</cp:revision>
  <dcterms:modified xsi:type="dcterms:W3CDTF">2017-12-12T00:22:15Z</dcterms:modified>
</cp:coreProperties>
</file>