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45"/>
  </p:handoutMasterIdLst>
  <p:sldIdLst>
    <p:sldId id="290" r:id="rId5"/>
    <p:sldId id="277" r:id="rId7"/>
    <p:sldId id="322" r:id="rId8"/>
    <p:sldId id="323" r:id="rId9"/>
    <p:sldId id="324" r:id="rId10"/>
    <p:sldId id="283" r:id="rId11"/>
    <p:sldId id="291" r:id="rId12"/>
    <p:sldId id="325" r:id="rId13"/>
    <p:sldId id="292" r:id="rId14"/>
    <p:sldId id="285" r:id="rId15"/>
    <p:sldId id="293" r:id="rId16"/>
    <p:sldId id="294" r:id="rId17"/>
    <p:sldId id="326" r:id="rId18"/>
    <p:sldId id="327" r:id="rId19"/>
    <p:sldId id="295" r:id="rId20"/>
    <p:sldId id="296" r:id="rId21"/>
    <p:sldId id="298" r:id="rId22"/>
    <p:sldId id="299" r:id="rId23"/>
    <p:sldId id="287" r:id="rId24"/>
    <p:sldId id="288" r:id="rId25"/>
    <p:sldId id="300" r:id="rId26"/>
    <p:sldId id="301" r:id="rId27"/>
    <p:sldId id="329" r:id="rId28"/>
    <p:sldId id="328" r:id="rId29"/>
    <p:sldId id="302" r:id="rId30"/>
    <p:sldId id="307" r:id="rId31"/>
    <p:sldId id="303" r:id="rId32"/>
    <p:sldId id="304" r:id="rId33"/>
    <p:sldId id="306" r:id="rId34"/>
    <p:sldId id="305" r:id="rId35"/>
    <p:sldId id="289" r:id="rId36"/>
    <p:sldId id="310" r:id="rId37"/>
    <p:sldId id="309" r:id="rId38"/>
    <p:sldId id="308" r:id="rId39"/>
    <p:sldId id="311" r:id="rId40"/>
    <p:sldId id="312" r:id="rId41"/>
    <p:sldId id="313" r:id="rId42"/>
    <p:sldId id="314" r:id="rId43"/>
    <p:sldId id="268" r:id="rId44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906" y="-114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7788665" y="280988"/>
            <a:ext cx="3538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北京师范大学出版社 八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7788665" y="280988"/>
            <a:ext cx="3538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北京师范大学出版社 八</a:t>
            </a:r>
            <a:r>
              <a:rPr lang="zh-CN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</a:t>
            </a:r>
            <a:r>
              <a:rPr lang="zh-CN" altLang="zh-CN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audio" Target="../media/audio4.wav"/><Relationship Id="rId4" Type="http://schemas.openxmlformats.org/officeDocument/2006/relationships/image" Target="../media/image11.png"/><Relationship Id="rId3" Type="http://schemas.openxmlformats.org/officeDocument/2006/relationships/image" Target="../media/image10.emf"/><Relationship Id="rId2" Type="http://schemas.openxmlformats.org/officeDocument/2006/relationships/slide" Target="slide13.xml"/><Relationship Id="rId1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1182688" y="1987550"/>
            <a:ext cx="5940425" cy="1533942"/>
            <a:chOff x="140173" y="2105678"/>
            <a:chExt cx="5940425" cy="153373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第三单元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明辨善恶是非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8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第七</a:t>
              </a: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防</a:t>
              </a:r>
              <a:r>
                <a:rPr lang="zh-CN" altLang="en-US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微杜渐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0"/>
          <a:stretch>
            <a:fillRect/>
          </a:stretch>
        </p:blipFill>
        <p:spPr bwMode="auto">
          <a:xfrm>
            <a:off x="8133080" y="1559560"/>
            <a:ext cx="3993515" cy="504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2292129"/>
            <a:ext cx="78313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什么是自控能力？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自控能力是指在没有外界监督的情况下，适当地控制、调节自己的行为，抑制冲动，抵制诱惑，延迟满足，坚持不懈地保证目标实现的一种综合能力，表现在认知、情感、行为等方面。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4685" y="2167107"/>
            <a:ext cx="759428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制力强的人，往往有着明确的奋斗目标，对自己要求比较严格，从不松懈，能够抵御来自外界的干扰。而自制力薄弱的人，往往不能控制自己的激情和冲动，对行为的自我约束力差，易受各种不良因素的干扰，成为不良习惯的奴隶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名言思考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0644" y="2327391"/>
            <a:ext cx="76593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怕是对自己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点小小克制，也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会使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人变得强而有力。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——[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苏联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对于这句名言，你是怎么想的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椭圆 15361"/>
          <p:cNvSpPr/>
          <p:nvPr/>
        </p:nvSpPr>
        <p:spPr>
          <a:xfrm rot="20026243">
            <a:off x="1676400" y="227013"/>
            <a:ext cx="1066800" cy="5381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3" name="矩形 15362"/>
          <p:cNvSpPr/>
          <p:nvPr/>
        </p:nvSpPr>
        <p:spPr>
          <a:xfrm>
            <a:off x="1524000" y="990600"/>
            <a:ext cx="9144000" cy="5867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 algn="ctr"/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2927350" y="117475"/>
            <a:ext cx="46101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2" charset="-122"/>
              </a:rPr>
              <a:t>测测你的意志力</a:t>
            </a:r>
            <a:endParaRPr lang="zh-CN" altLang="en-US" sz="4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2" charset="-122"/>
            </a:endParaRPr>
          </a:p>
        </p:txBody>
      </p:sp>
      <p:grpSp>
        <p:nvGrpSpPr>
          <p:cNvPr id="15365" name="组合 15364"/>
          <p:cNvGrpSpPr/>
          <p:nvPr/>
        </p:nvGrpSpPr>
        <p:grpSpPr>
          <a:xfrm>
            <a:off x="2063750" y="1054100"/>
            <a:ext cx="8099425" cy="5490210"/>
            <a:chOff x="0" y="0"/>
            <a:chExt cx="12755" cy="8645"/>
          </a:xfrm>
        </p:grpSpPr>
        <p:sp>
          <p:nvSpPr>
            <p:cNvPr id="15366" name="文本框 15365"/>
            <p:cNvSpPr txBox="1"/>
            <p:nvPr/>
          </p:nvSpPr>
          <p:spPr>
            <a:xfrm>
              <a:off x="113" y="1813"/>
              <a:ext cx="1104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3、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“这是最后一次了”是你常用的口头禅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367" name="文本框 15366"/>
            <p:cNvSpPr txBox="1"/>
            <p:nvPr/>
          </p:nvSpPr>
          <p:spPr>
            <a:xfrm>
              <a:off x="113" y="905"/>
              <a:ext cx="924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2、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你经常做出令自己后悔的事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368" name="文本框 15367"/>
            <p:cNvSpPr txBox="1"/>
            <p:nvPr/>
          </p:nvSpPr>
          <p:spPr>
            <a:xfrm>
              <a:off x="0" y="7823"/>
              <a:ext cx="744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10、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你总是很快花完零用钱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369" name="文本框 15368"/>
            <p:cNvSpPr txBox="1"/>
            <p:nvPr/>
          </p:nvSpPr>
          <p:spPr>
            <a:xfrm>
              <a:off x="113" y="5103"/>
              <a:ext cx="1219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7、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你是个很好说话的人，说服你不是什么难事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370" name="文本框 15369"/>
            <p:cNvSpPr txBox="1"/>
            <p:nvPr/>
          </p:nvSpPr>
          <p:spPr>
            <a:xfrm>
              <a:off x="113" y="2608"/>
              <a:ext cx="1080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4、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你经常不能完成自己制订的学习目标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371" name="文本框 15370"/>
            <p:cNvSpPr txBox="1"/>
            <p:nvPr/>
          </p:nvSpPr>
          <p:spPr>
            <a:xfrm>
              <a:off x="113" y="3400"/>
              <a:ext cx="936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5、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你时常陷入接二连三的麻烦中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372" name="文本框 15371"/>
            <p:cNvSpPr txBox="1"/>
            <p:nvPr/>
          </p:nvSpPr>
          <p:spPr>
            <a:xfrm>
              <a:off x="113" y="6010"/>
              <a:ext cx="1264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8、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你时常幻想不切实际的事，并深深地沉溺其中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373" name="文本框 15372"/>
            <p:cNvSpPr txBox="1"/>
            <p:nvPr/>
          </p:nvSpPr>
          <p:spPr>
            <a:xfrm>
              <a:off x="113" y="0"/>
              <a:ext cx="960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ea typeface="宋体" panose="02010600030101010101" pitchFamily="2" charset="-122"/>
                </a:rPr>
                <a:t>1、</a:t>
              </a:r>
              <a:r>
                <a:rPr lang="zh-CN" altLang="en-US" sz="2800" b="1" dirty="0">
                  <a:ea typeface="黑体" panose="02010609060101010101" pitchFamily="2" charset="-122"/>
                </a:rPr>
                <a:t>你经常懒床</a:t>
              </a:r>
              <a:endParaRPr lang="zh-CN" altLang="en-US" sz="2800" b="1" dirty="0">
                <a:ea typeface="黑体" panose="02010609060101010101" pitchFamily="2" charset="-122"/>
              </a:endParaRPr>
            </a:p>
          </p:txBody>
        </p:sp>
        <p:sp>
          <p:nvSpPr>
            <p:cNvPr id="15374" name="文本框 15373"/>
            <p:cNvSpPr txBox="1"/>
            <p:nvPr/>
          </p:nvSpPr>
          <p:spPr>
            <a:xfrm>
              <a:off x="113" y="4195"/>
              <a:ext cx="952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6、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你的保证与诺言已不太被相信了</a:t>
              </a:r>
              <a:endPara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375" name="文本框 15374"/>
            <p:cNvSpPr txBox="1"/>
            <p:nvPr/>
          </p:nvSpPr>
          <p:spPr>
            <a:xfrm>
              <a:off x="113" y="6915"/>
              <a:ext cx="94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9、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你每次去购物都超出原来的预算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5376" name="圆角矩形标注 15375"/>
          <p:cNvSpPr/>
          <p:nvPr/>
        </p:nvSpPr>
        <p:spPr>
          <a:xfrm>
            <a:off x="8472488" y="5661025"/>
            <a:ext cx="1943100" cy="936625"/>
          </a:xfrm>
          <a:prstGeom prst="wedgeRoundRectCallout">
            <a:avLst>
              <a:gd name="adj1" fmla="val -43708"/>
              <a:gd name="adj2" fmla="val 54755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是得1分；否得0分。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77" name="文本框 15376"/>
          <p:cNvSpPr txBox="1"/>
          <p:nvPr/>
        </p:nvSpPr>
        <p:spPr>
          <a:xfrm>
            <a:off x="1752600" y="152400"/>
            <a:ext cx="685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x-none" sz="36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椭圆 16385"/>
          <p:cNvSpPr/>
          <p:nvPr/>
        </p:nvSpPr>
        <p:spPr>
          <a:xfrm rot="20026243">
            <a:off x="1752600" y="304800"/>
            <a:ext cx="1066800" cy="5381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2027873" y="705803"/>
            <a:ext cx="64817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 </a:t>
            </a:r>
            <a:r>
              <a:rPr lang="en-US" altLang="x-none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黑体" panose="02010609060101010101" pitchFamily="2" charset="-122"/>
              </a:rPr>
              <a:t>总分与意志能力的关系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黑体" panose="02010609060101010101" pitchFamily="2" charset="-122"/>
            </a:endParaRPr>
          </a:p>
        </p:txBody>
      </p:sp>
      <p:grpSp>
        <p:nvGrpSpPr>
          <p:cNvPr id="16388" name="组合 16387"/>
          <p:cNvGrpSpPr/>
          <p:nvPr/>
        </p:nvGrpSpPr>
        <p:grpSpPr>
          <a:xfrm>
            <a:off x="4440555" y="2078990"/>
            <a:ext cx="6262688" cy="1384301"/>
            <a:chOff x="0" y="0"/>
            <a:chExt cx="3945" cy="872"/>
          </a:xfrm>
        </p:grpSpPr>
        <p:sp>
          <p:nvSpPr>
            <p:cNvPr id="16389" name="文本框 16388"/>
            <p:cNvSpPr txBox="1"/>
            <p:nvPr/>
          </p:nvSpPr>
          <p:spPr>
            <a:xfrm>
              <a:off x="0" y="0"/>
              <a:ext cx="90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ea typeface="宋体" panose="02010600030101010101" pitchFamily="2" charset="-122"/>
                </a:rPr>
                <a:t>1</a:t>
              </a:r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—</a:t>
              </a:r>
              <a:r>
                <a:rPr lang="zh-CN" altLang="en-US" sz="2800" b="1" dirty="0">
                  <a:ea typeface="宋体" panose="02010600030101010101" pitchFamily="2" charset="-122"/>
                </a:rPr>
                <a:t>3分</a:t>
              </a:r>
              <a:endParaRPr lang="zh-CN" altLang="en-US" sz="2800" b="1" dirty="0">
                <a:ea typeface="宋体" panose="02010600030101010101" pitchFamily="2" charset="-122"/>
              </a:endParaRPr>
            </a:p>
          </p:txBody>
        </p:sp>
        <p:sp>
          <p:nvSpPr>
            <p:cNvPr id="16390" name="文本框 16389"/>
            <p:cNvSpPr txBox="1"/>
            <p:nvPr/>
          </p:nvSpPr>
          <p:spPr>
            <a:xfrm>
              <a:off x="725" y="272"/>
              <a:ext cx="3220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ea typeface="黑体" panose="02010609060101010101" pitchFamily="2" charset="-122"/>
                </a:rPr>
                <a:t>抵抗诱惑的能力强，能有效地控制和调节自己的行为。</a:t>
              </a:r>
              <a:endParaRPr lang="zh-CN" altLang="en-US" sz="2800" b="1" dirty="0">
                <a:ea typeface="黑体" panose="02010609060101010101" pitchFamily="2" charset="-122"/>
              </a:endParaRPr>
            </a:p>
          </p:txBody>
        </p:sp>
      </p:grpSp>
      <p:grpSp>
        <p:nvGrpSpPr>
          <p:cNvPr id="16391" name="组合 16390"/>
          <p:cNvGrpSpPr/>
          <p:nvPr/>
        </p:nvGrpSpPr>
        <p:grpSpPr>
          <a:xfrm>
            <a:off x="4440555" y="4318953"/>
            <a:ext cx="5759450" cy="1384300"/>
            <a:chOff x="0" y="0"/>
            <a:chExt cx="3628" cy="872"/>
          </a:xfrm>
        </p:grpSpPr>
        <p:sp>
          <p:nvSpPr>
            <p:cNvPr id="16392" name="文本框 16391"/>
            <p:cNvSpPr txBox="1"/>
            <p:nvPr/>
          </p:nvSpPr>
          <p:spPr>
            <a:xfrm>
              <a:off x="0" y="0"/>
              <a:ext cx="90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ea typeface="宋体" panose="02010600030101010101" pitchFamily="2" charset="-122"/>
                </a:rPr>
                <a:t>4--10分</a:t>
              </a:r>
              <a:endParaRPr lang="zh-CN" altLang="en-US" sz="2800" b="1" dirty="0">
                <a:ea typeface="宋体" panose="02010600030101010101" pitchFamily="2" charset="-122"/>
              </a:endParaRPr>
            </a:p>
          </p:txBody>
        </p:sp>
        <p:sp>
          <p:nvSpPr>
            <p:cNvPr id="16393" name="文本框 16392"/>
            <p:cNvSpPr txBox="1"/>
            <p:nvPr/>
          </p:nvSpPr>
          <p:spPr>
            <a:xfrm>
              <a:off x="498" y="272"/>
              <a:ext cx="3130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ea typeface="黑体" panose="02010609060101010101" pitchFamily="2" charset="-122"/>
                </a:rPr>
                <a:t>易向诱惑屈服，自我控制能力较差。</a:t>
              </a:r>
              <a:endParaRPr lang="zh-CN" altLang="en-US" sz="2800" b="1" dirty="0"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2096192"/>
            <a:ext cx="838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络在我们的学习和生活中发挥着积极的作用，但利用不当也会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网瘾。为了最大限度地利用网络资源，抵制网络中不良信息的诱惑，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有学者提出了上网的“三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原则，即上网时要思考三个方面的问题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4685" y="2104665"/>
            <a:ext cx="75942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Why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为了什么目的上网，是查找资料、了解信息，还是为了消磨时光、消遣娱乐？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何时上网，计划在网上花多长时间？是否因为上网而影响正常的学习和休息？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Who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在上网过程中，我是一个怎样的人？能否自觉抵御不良信息和网络游戏的诱惑？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2770" y="2336165"/>
            <a:ext cx="9102090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防不良行为，要培养健康兴趣，养成良好习惯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要把自己的好奇心引导到对美好事物的追求上来，我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们要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养成良好的生活习惯，把自己的时间用在学习、锻炼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康的娱乐上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6851" y="2178407"/>
            <a:ext cx="83770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人说，优秀是一种习惯，好的习惯可以带来积极的结果。郭沫若有一个习惯，就是出门时总是带一支笔、一个笔记本，看到什么新鲜事就记下来，看到什么值得写的就写下来。长年累月，他的桌边堆起一摞笔记本。正是因为养成了良好的习惯，郭沫若没有受到其他琐事的干扰，从而积累起众多的创作素材，为他的写作奠定了基础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故事探究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28492" y="1817638"/>
            <a:ext cx="859831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位没有继承人的富豪死后，将自己的一大笔遗产送给远房的一位亲戚，这位亲戚是一个常年靠乞讨为生的乞丐。这名接受遗产的乞丐立即身份一变，成了百万富翁。新闻记者便来采访这名幸运的乞丐：“你继承遗产之后，你想做的第一件事是什么？”乞丐回答说：“我要买一只好一点的碗和一根结实的木棍，这样我以后出去讨饭时方便一些。”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这个故事说明什么？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5555" y="2828834"/>
            <a:ext cx="54745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  防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患于未然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4949" y="2144484"/>
            <a:ext cx="819372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这个故事说明习惯的力量是惊人的，对人有着巨大的影响。因为它是一贯的，在不知不觉中，经年累月地影响着我们的行为。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据考察，人一天中的行为，只有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是属于非习惯的，剩下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的行为都是习惯性的。如果一个人的好习惯多，不健康的事物就不会那么容易诱惑他。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各抒己见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28218" y="3013501"/>
            <a:ext cx="6709306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说一说自己有什么习惯，如何克服自己不好的习惯。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0278" y="1732369"/>
            <a:ext cx="9601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生活中的诱惑有很多，例如：对荣誉的向往、对金钱的追求、对电子游戏的喜欢，都是一种诱惑。这些诱惑只要我们能够正确对待，并不会影响我们的成长，还会起到一定的积极作用。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是，在生活中有些诱惑属于不良诱惑，它们的存在对个人和社会都具有极大的危害，我们要提高警惕例如：毒品的诱惑、赌博的诱惑、色情暴力信息的诱惑、金钱的诱惑、、邪教“法轮功”的诱惑、网吧的诱惑等等。这些不良诱惑毒害我们的心灵，容易诱发违法犯罪行为，具有极大的危害性。有些家长忧心忡忡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8914" name="文本框 38913"/>
          <p:cNvSpPr txBox="1"/>
          <p:nvPr/>
        </p:nvSpPr>
        <p:spPr>
          <a:xfrm>
            <a:off x="2590800" y="381000"/>
            <a:ext cx="6781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ahoma" panose="020B0604030504040204" pitchFamily="34" charset="0"/>
                <a:ea typeface="华文新魏" pitchFamily="2" charset="-122"/>
              </a:rPr>
              <a:t>辩一辩：吸烟是否是成熟的标志：</a:t>
            </a:r>
            <a:endParaRPr lang="zh-CN" altLang="en-US" sz="3600">
              <a:latin typeface="Tahoma" panose="020B0604030504040204" pitchFamily="34" charset="0"/>
              <a:ea typeface="华文新魏" pitchFamily="2" charset="-122"/>
            </a:endParaRPr>
          </a:p>
        </p:txBody>
      </p:sp>
      <p:sp>
        <p:nvSpPr>
          <p:cNvPr id="38915" name="文本框 38914"/>
          <p:cNvSpPr txBox="1"/>
          <p:nvPr/>
        </p:nvSpPr>
        <p:spPr>
          <a:xfrm>
            <a:off x="2438400" y="1371600"/>
            <a:ext cx="72390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Tahoma" panose="020B0604030504040204" pitchFamily="34" charset="0"/>
                <a:ea typeface="华文新魏" pitchFamily="2" charset="-122"/>
              </a:rPr>
              <a:t>甲方：吸烟是成熟的标志</a:t>
            </a:r>
            <a:endParaRPr lang="zh-CN" altLang="en-US" sz="4000" dirty="0">
              <a:latin typeface="Tahoma" panose="020B0604030504040204" pitchFamily="34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Tahoma" panose="020B0604030504040204" pitchFamily="34" charset="0"/>
                <a:ea typeface="华文新魏" pitchFamily="2" charset="-122"/>
              </a:rPr>
              <a:t>乙方：吸烟不是成熟的标志</a:t>
            </a:r>
            <a:endParaRPr lang="zh-CN" altLang="en-US" sz="4000" dirty="0">
              <a:latin typeface="Tahoma" panose="020B0604030504040204" pitchFamily="34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>
              <a:latin typeface="Tahoma" panose="020B0604030504040204" pitchFamily="34" charset="0"/>
              <a:ea typeface="华文新魏" pitchFamily="2" charset="-122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2743200" y="3733800"/>
            <a:ext cx="7010400" cy="3276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Tahoma" panose="020B0604030504040204" pitchFamily="34" charset="0"/>
                <a:ea typeface="华文新魏" pitchFamily="2" charset="-122"/>
              </a:rPr>
              <a:t>成熟的真正标志是：</a:t>
            </a:r>
            <a:endParaRPr lang="zh-CN" altLang="en-US" sz="4000" dirty="0">
              <a:latin typeface="Tahoma" panose="020B0604030504040204" pitchFamily="34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Tahoma" panose="020B0604030504040204" pitchFamily="34" charset="0"/>
                <a:ea typeface="华文新魏" pitchFamily="2" charset="-122"/>
              </a:rPr>
              <a:t>全面客观了解自己、明辨是非，并对自己、对社会承担责任。</a:t>
            </a:r>
            <a:endParaRPr lang="zh-CN" altLang="en-US" sz="4000" dirty="0">
              <a:latin typeface="Tahoma" panose="020B0604030504040204" pitchFamily="34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1800">
              <a:latin typeface="Tahoma" panose="020B060403050404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charRg st="1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7">
                                            <p:txEl>
                                              <p:charRg st="1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7">
                                            <p:txEl>
                                              <p:charRg st="1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/>
      <p:bldP spid="38915" grpId="0" build="p"/>
      <p:bldP spid="3891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3554" name="图片 23553" descr="书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145" y="0"/>
            <a:ext cx="122142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23554" descr="jin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855788"/>
            <a:ext cx="9144000" cy="5002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23555" descr="国徽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475" y="404813"/>
            <a:ext cx="2160588" cy="2112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矩形 23556"/>
          <p:cNvSpPr/>
          <p:nvPr/>
        </p:nvSpPr>
        <p:spPr>
          <a:xfrm>
            <a:off x="706438" y="3068638"/>
            <a:ext cx="9566275" cy="117411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C0C0C0">
                <a:alpha val="75000"/>
              </a:srgbClr>
            </a:outerShdw>
          </a:effectLst>
        </p:spPr>
        <p:txBody>
          <a:bodyPr>
            <a:spAutoFit/>
          </a:bodyPr>
          <a:p>
            <a:pPr lvl="4" algn="ctr"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1" charset="-122"/>
              </a:rPr>
              <a:t>我国法律规定：</a:t>
            </a:r>
            <a:endParaRPr lang="zh-CN" altLang="en-US" sz="32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lvl="4" algn="ctr"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1" charset="-122"/>
              </a:rPr>
              <a:t>吸毒违法，贩毒有罪。</a:t>
            </a:r>
            <a:endParaRPr lang="zh-CN" altLang="en-US" sz="32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3558" name="矩形 23557"/>
          <p:cNvSpPr/>
          <p:nvPr/>
        </p:nvSpPr>
        <p:spPr>
          <a:xfrm>
            <a:off x="1919288" y="4652963"/>
            <a:ext cx="8353425" cy="117411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C0C0C0">
                <a:alpha val="75000"/>
              </a:srgbClr>
            </a:outerShdw>
          </a:effectLst>
        </p:spPr>
        <p:txBody>
          <a:bodyPr>
            <a:spAutoFit/>
          </a:bodyPr>
          <a:p>
            <a:pPr algn="ctr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chemeClr val="bg2"/>
                </a:solidFill>
                <a:latin typeface="Arial" panose="020B0604020202020204" pitchFamily="34" charset="0"/>
                <a:ea typeface="楷体_GB2312" pitchFamily="1" charset="-122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1" charset="-122"/>
              </a:rPr>
              <a:t>戒毒专家警告：</a:t>
            </a:r>
            <a:endParaRPr lang="zh-CN" altLang="en-US" sz="3200" b="1" dirty="0">
              <a:latin typeface="Arial" panose="020B0604020202020204" pitchFamily="34" charset="0"/>
              <a:ea typeface="楷体_GB2312" pitchFamily="1" charset="-122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1" charset="-122"/>
              </a:rPr>
              <a:t> 吸烟者是吸毒者的预备军</a:t>
            </a:r>
            <a:endParaRPr lang="zh-CN" altLang="en-US" sz="3200" b="1" dirty="0"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nimBg="1"/>
      <p:bldP spid="2355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0505" y="2161628"/>
            <a:ext cx="839183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防不良行为，需要谨慎交友，主动避开不良诱惑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友百人少，损友一个多。我们要慎重交友，选择那些道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德高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尚、品行端正、助人为乐的朋友。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对那些不良诱惑和他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不正当要求，我们要学会说“不”。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我们需要多参加集体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，在有意义的活动中增长见识，提高辨别能力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9718" y="2828836"/>
            <a:ext cx="7594282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“近朱者赤，近墨者黑”“物以类聚，人以群居”，这两句话的含义是什么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靠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着朱砂的变红，靠着墨的变黑。比喻接近好人可以使人变好，接近坏人可以使人变坏。指客观环境对人有很大影响。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41446" y="1736222"/>
            <a:ext cx="87931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我们面对诱惑时，应该采取必要措施，坚决抵制不良诱惑。古希腊神话中有个奥德赛船长，路过一个海峡时，受到了女巫的诱惑。女巫的声音如此美妙，以至于所有的船都会向她驶去，并因此而触礁沉没。奥德赛船长知道自己的意志力难以抵御女巫的歌声，于是想出一个两全其美的办法，他让船员把自己绑在桅杆上，然后让船员把耳朵堵上，这样他们就听不到女巫的歌声。而他自己能听到歌声却无法指挥水手。这样，船只安全地渡过了海峡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情景图思考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305" y="1370964"/>
            <a:ext cx="7740598" cy="5262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679575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活动平台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P76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68360" y="1979871"/>
            <a:ext cx="78756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林原本是个优等生，成绩一直名列前茅。进入八年级以后，随着学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习任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务的加重，小林产生了厌学情绪，成绩开始下滑，一时也没找到方法使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成绩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进步。正当他灰心丧气时，一群“朋友”找到他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挥你的想象，预测一下小林下一步的发展，并提出你的应对建议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，填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在图中的空白处。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/>
          <p:nvPr>
            <p:ph type="title"/>
          </p:nvPr>
        </p:nvSpPr>
        <p:spPr>
          <a:xfrm>
            <a:off x="1992313" y="0"/>
            <a:ext cx="8229600" cy="1143000"/>
          </a:xfrm>
        </p:spPr>
        <p:txBody>
          <a:bodyPr anchor="ctr"/>
          <a:p>
            <a:r>
              <a:rPr lang="zh-CN" altLang="en-US" sz="4800" dirty="0">
                <a:ea typeface="宋体" panose="02010600030101010101" pitchFamily="2" charset="-122"/>
              </a:rPr>
              <a:t>青蛙现象</a:t>
            </a:r>
            <a:endParaRPr lang="zh-CN" altLang="en-US" sz="4800" dirty="0">
              <a:ea typeface="宋体" panose="02010600030101010101" pitchFamily="2" charset="-122"/>
            </a:endParaRPr>
          </a:p>
        </p:txBody>
      </p:sp>
      <p:pic>
        <p:nvPicPr>
          <p:cNvPr id="8195" name="内容占位符 819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27175" y="981075"/>
            <a:ext cx="8966200" cy="5618163"/>
          </a:xfrm>
        </p:spPr>
      </p:pic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情景图思考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819" y="1790029"/>
            <a:ext cx="5250424" cy="379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17755" y="2604697"/>
            <a:ext cx="6096000" cy="16890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小林的态度：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）不同意，可以采取哪些措施？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）同意，接下来会怎样？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79290" y="1873411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学会拒绝不良诱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）避开诱因法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）培养良好的兴趣爱好法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）专时专用法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）联想后果法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）主动请人帮助监督法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方法探究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051864" y="1615010"/>
            <a:ext cx="198002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专时专用法</a:t>
            </a:r>
            <a:endParaRPr 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87320" y="2759187"/>
            <a:ext cx="7266396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友情提醒：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制定严格科学的作息时间表，严格分配时间，是什么时间做什么事，改掉因迷恋某一事物而误时的坏习惯。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方法探究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2286000" y="2395691"/>
            <a:ext cx="8567738" cy="4267200"/>
          </a:xfrm>
          <a:prstGeom prst="ellipse">
            <a:avLst/>
          </a:prstGeom>
          <a:noFill/>
          <a:ln>
            <a:noFill/>
          </a:ln>
        </p:spPr>
        <p:txBody>
          <a:bodyPr wrap="none" lIns="90170" tIns="46990" rIns="90170" bIns="46990" anchor="ctr"/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643188" y="2459191"/>
            <a:ext cx="9144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816225" y="3302154"/>
            <a:ext cx="184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3022600" y="3386291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641600" y="4376891"/>
            <a:ext cx="11430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无法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抗拒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3632200" y="2776691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622800" y="2471891"/>
            <a:ext cx="11430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以致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5232400" y="3310091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546600" y="4376891"/>
            <a:ext cx="12192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不努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力、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不踏实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5994400" y="2700491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7061200" y="2471891"/>
            <a:ext cx="10668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7594600" y="3233891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527800" y="4376891"/>
            <a:ext cx="22098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学习成绩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下降，家长、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老师、朋友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责备不断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8432800" y="2776691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9728200" y="2471891"/>
            <a:ext cx="10668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导致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10261600" y="3233891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9194800" y="4403879"/>
            <a:ext cx="1658938" cy="18018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　精神不振，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考不上自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己理想中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的学校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62649" y="121151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联想后果法：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 bldLvl="0" animBg="1" autoUpdateAnimBg="0"/>
      <p:bldP spid="6" grpId="0" animBg="1"/>
      <p:bldP spid="7" grpId="0" animBg="1" autoUpdateAnimBg="0"/>
      <p:bldP spid="8" grpId="0" animBg="1"/>
      <p:bldP spid="9" grpId="0" animBg="1" autoUpdateAnimBg="0"/>
      <p:bldP spid="10" grpId="0" animBg="1"/>
      <p:bldP spid="11" grpId="0" animBg="1" autoUpdateAnimBg="0"/>
      <p:bldP spid="12" grpId="0" animBg="1"/>
      <p:bldP spid="13" grpId="0" animBg="1" autoUpdateAnimBg="0"/>
      <p:bldP spid="14" grpId="0" animBg="1"/>
      <p:bldP spid="15" grpId="0" animBg="1" autoUpdateAnimBg="0"/>
      <p:bldP spid="16" grpId="0" animBg="1"/>
      <p:bldP spid="17" grpId="0" animBg="1" autoUpdateAnimBg="0"/>
      <p:bldP spid="18" grpId="0" animBg="1"/>
      <p:bldP spid="19" grpId="0" bldLvl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探究讨论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0141" y="2510135"/>
            <a:ext cx="71136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讨论：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）你认为某些家长的忧心忡忡有道理吗？为什么？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）面对形形色色的诱惑，你会怎么办？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课堂小结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2197875"/>
            <a:ext cx="75825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生活中有些诱惑属于不良诱惑，它们的存在对个人和社会都具有极大的危害，我们要提高警惕。例如：毒品的诱惑、赌博的诱惑、色情暴力信息的诱惑、邪教“法轮功”的诱惑、网吧的诱惑等等。这些不良诱惑毒害我们的心灵，容易诱发违法犯罪行为，具有极大的危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性，一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定要远离。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1371630"/>
            <a:ext cx="879316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、有些同学知道上课时间玩手机影响学习，但总是不由自主，你的做法是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①以坚强意志抵抗不良诱惑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②坚决不带手机回校，避开诱因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③培养学习兴趣，联想上课玩手机的危害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④请老师同学帮忙监督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①②③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①②④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①③④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①②③④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58999" y="2667823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6852" y="2136339"/>
            <a:ext cx="77871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、初中生小明放学回家路过网吧，网吧老板向小明打招呼，如果小明进了游戏厅，并因此而上瘾，结果会是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、由于全身心投入网络游戏，影响学习和身心健康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、身心得到放松和调节，有利于身心健康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、智力得到开发，学习成绩越来越好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、必然走上犯罪道路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94611" y="3336978"/>
            <a:ext cx="401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9806" y="2065140"/>
            <a:ext cx="83770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、如果你是上题中小明的同学，你会提醒小明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①婉言谢绝，提高自律能力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②要想到不能抵抗庸俗情趣可能带来的不良后果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③提高警惕，提高自我保护能力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④转移注意力，尽快离开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①②③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①②④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①③④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、①②③④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5902" y="2098791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文本占位符 9217"/>
          <p:cNvSpPr/>
          <p:nvPr>
            <p:ph type="body" idx="1"/>
          </p:nvPr>
        </p:nvSpPr>
        <p:spPr>
          <a:xfrm>
            <a:off x="685165" y="734695"/>
            <a:ext cx="10821670" cy="6480175"/>
          </a:xfrm>
        </p:spPr>
        <p:txBody>
          <a:bodyPr/>
          <a:p>
            <a:r>
              <a:rPr lang="zh-CN" altLang="en-US" dirty="0"/>
              <a:t>　</a:t>
            </a:r>
            <a:r>
              <a:rPr lang="zh-CN" altLang="en-US" sz="3200" dirty="0"/>
              <a:t>　</a:t>
            </a:r>
            <a:r>
              <a:rPr lang="zh-CN" altLang="en-US" sz="3600" dirty="0"/>
              <a:t>19 世纪末，美国康奈尔大学实验研究人员精心策划了一次有名的实验。他们把一只青蛙冷不防丢进煮沸的油锅里，这只反应灵敏的青蛙在千钧一发的生死关头，用尽全力跃出滚滚的油锅，安然逃生。隔了半小时，实验人员使用一个同样大小的铁锅，里面放满冷水，然后把那只死里逃生的青蛙放到锅里，慢慢加热，青蛙在水里享受温暖。等到它开始感到锅中的水温已经熬受不住，必须奋力跳出才能活命时，为时已晚，它全身瘫软，欲跃无力，最终葬身锅中。</a:t>
            </a:r>
            <a:endParaRPr lang="zh-CN" altLang="en-US" sz="3600" dirty="0"/>
          </a:p>
          <a:p>
            <a:pPr>
              <a:buNone/>
            </a:pPr>
            <a:r>
              <a:rPr lang="zh-CN" altLang="en-US" dirty="0"/>
              <a:t>    </a:t>
            </a:r>
            <a:r>
              <a:rPr lang="zh-CN" altLang="en-US" sz="4000" dirty="0">
                <a:solidFill>
                  <a:srgbClr val="FF3300"/>
                </a:solidFill>
              </a:rPr>
              <a:t>实验告诉我们什么道理？</a:t>
            </a:r>
            <a:endParaRPr lang="zh-CN" altLang="en-US" sz="40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占位符 10241"/>
          <p:cNvSpPr/>
          <p:nvPr>
            <p:ph type="body" idx="1"/>
          </p:nvPr>
        </p:nvSpPr>
        <p:spPr>
          <a:xfrm>
            <a:off x="1501140" y="1085215"/>
            <a:ext cx="9062085" cy="5655310"/>
          </a:xfrm>
        </p:spPr>
        <p:txBody>
          <a:bodyPr/>
          <a:p>
            <a:pPr>
              <a:buNone/>
            </a:pPr>
            <a:r>
              <a:rPr lang="zh-CN" altLang="en-US" dirty="0"/>
              <a:t>     　</a:t>
            </a:r>
            <a:r>
              <a:rPr lang="zh-CN" altLang="en-US" sz="4800" dirty="0">
                <a:solidFill>
                  <a:srgbClr val="FF3300"/>
                </a:solidFill>
              </a:rPr>
              <a:t>实验告诉我们，我们生活的外界环境就像沸腾的油和水，我们就像温水里的青蛙，慢慢地、偷偷地加温水，就像我们身边的种种不良诱惑。我们不能执迷不悟，不然，就会陷人不良诱惑之中。</a:t>
            </a:r>
            <a:endParaRPr lang="zh-CN" altLang="en-US" sz="48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思想驿站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37187" y="1017004"/>
            <a:ext cx="879316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前，有个小孩从学堂偷回来一个写字板，回到家，他妈妈说：“没关系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没有人看见，你拿回来就是你的了。”又过了一段时间，他又偷回来一件衣服。妈妈夸他真能干，并鼓励他以后多拿点回来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孩渐渐地长大了，在他妈妈的怂恿下，他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一个惯偷，胆子也越来越大。有一天，他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竟然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钻进了金库，被当场抓住，判了死刑。小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偷被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押到刑场时，他妈妈跟在后面捶胸痛哭。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临死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前小偷要求与他妈妈说几句悄悄话。当他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把耳朵凑上前时，他一口把妈妈的耳朵咬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掉了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，并愤恨地说：“如果我第一次偷写字板时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就揍我一顿，并且教育我改正错误的话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，我今天就不会有这样的下场了！”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8193" y="255438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一想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偷的母亲犯了什么错？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偷自己有没有错？为什么？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538" y="1571685"/>
            <a:ext cx="4778951" cy="452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48715" y="2406015"/>
            <a:ext cx="993648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/>
              <a:t>1</a:t>
            </a:r>
            <a:r>
              <a:rPr lang="zh-CN" altLang="zh-CN" sz="3200"/>
              <a:t>、小偷的母亲没有好好教育他，</a:t>
            </a:r>
            <a:endParaRPr lang="zh-CN" altLang="zh-CN" sz="3200"/>
          </a:p>
          <a:p>
            <a:r>
              <a:rPr lang="zh-CN" altLang="zh-CN" sz="3200"/>
              <a:t>制止他不可以这样做，让他一错再错，最后无法挽救。</a:t>
            </a:r>
            <a:endParaRPr lang="zh-CN" altLang="zh-CN" sz="3200"/>
          </a:p>
        </p:txBody>
      </p:sp>
      <p:sp>
        <p:nvSpPr>
          <p:cNvPr id="3" name="文本框 2"/>
          <p:cNvSpPr txBox="1"/>
          <p:nvPr/>
        </p:nvSpPr>
        <p:spPr>
          <a:xfrm>
            <a:off x="1242695" y="4246245"/>
            <a:ext cx="934974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/>
              <a:t>2</a:t>
            </a:r>
            <a:r>
              <a:rPr lang="zh-CN" altLang="en-US" sz="3200"/>
              <a:t>、小偷自己也有错，因为他没有较强的自控能力。</a:t>
            </a:r>
            <a:endParaRPr lang="zh-CN" altLang="en-US" sz="3200"/>
          </a:p>
          <a:p>
            <a:r>
              <a:rPr lang="zh-CN" altLang="en-US" sz="3200"/>
              <a:t>自制力差的人，往往不能控制自己的激情和冲动，</a:t>
            </a:r>
            <a:endParaRPr lang="zh-CN" altLang="en-US" sz="3200"/>
          </a:p>
          <a:p>
            <a:r>
              <a:rPr lang="zh-CN" altLang="en-US" sz="3200"/>
              <a:t>就成为不良习惯的奴隶。</a:t>
            </a:r>
            <a:endParaRPr lang="zh-CN" altLang="en-US" sz="3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43240" y="2266529"/>
            <a:ext cx="8272708" cy="2953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hangingPunct="1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防不良行为，需要有较强的自控能力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多人沾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染不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良行为，往往是由于自控能力差造成的。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在生活中，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需要锻炼自己的意志力，提高行为的自控能力，不该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坚决不做，该做的坚持到底。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要学会排除干扰，增强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意识，不受不良环境的影响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错误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18" y="4277031"/>
            <a:ext cx="2855182" cy="256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508885" y="909955"/>
            <a:ext cx="844677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如何预防不良行为？</a:t>
            </a:r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3901</Words>
  <Application/>
  <PresentationFormat/>
  <Paragraphs>262</Paragraphs>
  <Slides>39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黑体</vt:lpstr>
      <vt:lpstr>Times New Roman</vt:lpstr>
      <vt:lpstr>楷体_GB2312</vt:lpstr>
      <vt:lpstr>新宋体</vt:lpstr>
      <vt:lpstr>Tahoma</vt:lpstr>
      <vt:lpstr>华文新魏</vt:lpstr>
      <vt:lpstr>自定义设计方案</vt:lpstr>
      <vt:lpstr>Office 主题</vt:lpstr>
      <vt:lpstr>1_自定义设计方案</vt:lpstr>
      <vt:lpstr>PowerPoint 演示文稿</vt:lpstr>
      <vt:lpstr>PowerPoint 演示文稿</vt:lpstr>
      <vt:lpstr>青蛙现象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2013-07-01T03:05:00Z</dcterms:created>
  <dcterms:modified xsi:type="dcterms:W3CDTF">2018-08-11T20:21:43Z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