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9"/>
  </p:notesMasterIdLst>
  <p:sldIdLst>
    <p:sldId id="360" r:id="rId4"/>
    <p:sldId id="431" r:id="rId5"/>
    <p:sldId id="406" r:id="rId6"/>
    <p:sldId id="432" r:id="rId7"/>
    <p:sldId id="440" r:id="rId8"/>
    <p:sldId id="439" r:id="rId9"/>
    <p:sldId id="433" r:id="rId10"/>
    <p:sldId id="435" r:id="rId11"/>
    <p:sldId id="438" r:id="rId12"/>
    <p:sldId id="443" r:id="rId13"/>
    <p:sldId id="446" r:id="rId14"/>
    <p:sldId id="445" r:id="rId15"/>
    <p:sldId id="447" r:id="rId16"/>
    <p:sldId id="412" r:id="rId17"/>
    <p:sldId id="413" r:id="rId18"/>
  </p:sldIdLst>
  <p:sldSz cx="9144000" cy="6858000" type="screen4x3"/>
  <p:notesSz cx="6858000" cy="9144000"/>
  <p:defaultTextStyle>
    <a:defPPr>
      <a:defRPr lang="es-E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00"/>
    <a:srgbClr val="440574"/>
    <a:srgbClr val="797701"/>
    <a:srgbClr val="6B6C0F"/>
    <a:srgbClr val="020202"/>
    <a:srgbClr val="BE8F02"/>
    <a:srgbClr val="FFFF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38"/>
        <p:guide pos="2956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8"/>
          <p:cNvPicPr>
            <a:picLocks noChangeAspect="1"/>
          </p:cNvPicPr>
          <p:nvPr/>
        </p:nvPicPr>
        <p:blipFill>
          <a:blip r:embed="rId2"/>
          <a:srcRect l="578" t="243" r="787" b="223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KSO_BT1"/>
          <p:cNvSpPr>
            <a:spLocks noGrp="1"/>
          </p:cNvSpPr>
          <p:nvPr>
            <p:ph type="ctrTitle" hasCustomPrompt="1"/>
          </p:nvPr>
        </p:nvSpPr>
        <p:spPr>
          <a:xfrm>
            <a:off x="3411538" y="4165600"/>
            <a:ext cx="5157787" cy="1470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ctr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单击此处</a:t>
            </a:r>
            <a:br>
              <a:rPr lang="zh-CN" altLang="en-US"/>
            </a:br>
            <a:r>
              <a:rPr lang="zh-CN" altLang="en-US" strike="noStrike" noProof="1"/>
              <a:t>编辑母版标题样式</a:t>
            </a:r>
            <a:endParaRPr lang="zh-CN" altLang="en-US" strike="noStrike" noProof="1"/>
          </a:p>
        </p:txBody>
      </p:sp>
      <p:sp>
        <p:nvSpPr>
          <p:cNvPr id="2052" name="KSO_BC1"/>
          <p:cNvSpPr>
            <a:spLocks noGrp="1"/>
          </p:cNvSpPr>
          <p:nvPr>
            <p:ph type="subTitle" idx="1"/>
          </p:nvPr>
        </p:nvSpPr>
        <p:spPr>
          <a:xfrm>
            <a:off x="3413125" y="5719763"/>
            <a:ext cx="5135563" cy="514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chemeClr val="accent2"/>
                </a:solidFill>
              </a:defRPr>
            </a:lvl1pPr>
            <a:lvl2pPr marL="0" lvl="1" indent="0" algn="ctr">
              <a:buNone/>
              <a:defRPr kern="1200">
                <a:solidFill>
                  <a:schemeClr val="accent2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accent2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accent2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accent2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3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endParaRPr lang="zh-CN" altLang="en-US" strike="noStrike" noProof="1" dirty="0"/>
          </a:p>
        </p:txBody>
      </p:sp>
      <p:sp>
        <p:nvSpPr>
          <p:cNvPr id="2054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fontAlgn="base"/>
            <a:endParaRPr lang="zh-CN" altLang="en-US" strike="noStrike" noProof="1" dirty="0"/>
          </a:p>
        </p:txBody>
      </p:sp>
      <p:sp>
        <p:nvSpPr>
          <p:cNvPr id="2055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172" y="671513"/>
            <a:ext cx="2047478" cy="58181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671513"/>
            <a:ext cx="6023740" cy="58181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562100"/>
            <a:ext cx="4013057" cy="492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43593" y="1562100"/>
            <a:ext cx="4013057" cy="492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12"/>
          <a:srcRect l="578" t="49004" r="787" b="2235"/>
          <a:stretch>
            <a:fillRect/>
          </a:stretch>
        </p:blipFill>
        <p:spPr>
          <a:xfrm>
            <a:off x="1588" y="0"/>
            <a:ext cx="912495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矩形 7"/>
          <p:cNvSpPr/>
          <p:nvPr/>
        </p:nvSpPr>
        <p:spPr>
          <a:xfrm>
            <a:off x="1588" y="862013"/>
            <a:ext cx="5137150" cy="1054100"/>
          </a:xfrm>
          <a:prstGeom prst="rect">
            <a:avLst/>
          </a:prstGeom>
          <a:gradFill rotWithShape="0"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56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8" name="KSO_BT1"/>
          <p:cNvSpPr>
            <a:spLocks noGrp="1"/>
          </p:cNvSpPr>
          <p:nvPr>
            <p:ph type="title"/>
          </p:nvPr>
        </p:nvSpPr>
        <p:spPr>
          <a:xfrm>
            <a:off x="2686050" y="671513"/>
            <a:ext cx="6035675" cy="700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KSO_BC1"/>
          <p:cNvSpPr>
            <a:spLocks noGrp="1"/>
          </p:cNvSpPr>
          <p:nvPr>
            <p:ph type="body"/>
          </p:nvPr>
        </p:nvSpPr>
        <p:spPr>
          <a:xfrm>
            <a:off x="566738" y="1562100"/>
            <a:ext cx="8189912" cy="4927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5750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7505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030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>
              <a:defRPr sz="1200">
                <a:solidFill>
                  <a:srgbClr val="929292"/>
                </a:solidFill>
              </a:defRPr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1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ctr">
              <a:defRPr sz="1200">
                <a:solidFill>
                  <a:srgbClr val="929292"/>
                </a:solidFill>
              </a:defRPr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2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200">
                <a:solidFill>
                  <a:srgbClr val="929292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rgbClr val="597F24"/>
          </a:solidFill>
          <a:latin typeface="+mj-lt"/>
          <a:ea typeface="+mj-ea"/>
          <a:cs typeface="+mj-cs"/>
        </a:defRPr>
      </a:lvl1pPr>
    </p:titleStyle>
    <p:bodyStyle>
      <a:lvl1pPr marL="357505" lvl="0" indent="-357505" algn="just" defTabSz="914400" eaLnBrk="1" fontAlgn="base" latinLnBrk="0" hangingPunct="1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Arial" panose="020B0604020202020204" pitchFamily="34" charset="0"/>
        <a:buChar char="∆"/>
        <a:defRPr sz="2000" b="0" i="0" u="none" kern="1200" baseline="0">
          <a:solidFill>
            <a:srgbClr val="597F24"/>
          </a:solidFill>
          <a:latin typeface="+mn-lt"/>
          <a:ea typeface="+mn-ea"/>
          <a:cs typeface="+mn-cs"/>
        </a:defRPr>
      </a:lvl1pPr>
      <a:lvl2pPr marL="357505" lvl="1" indent="-357505" algn="just" defTabSz="914400" eaLnBrk="1" fontAlgn="base" latinLnBrk="0" hangingPunct="1">
        <a:lnSpc>
          <a:spcPct val="130000"/>
        </a:lnSpc>
        <a:spcBef>
          <a:spcPct val="0"/>
        </a:spcBef>
        <a:spcAft>
          <a:spcPts val="600"/>
        </a:spcAft>
        <a:buClr>
          <a:srgbClr val="D8E39E"/>
        </a:buClr>
        <a:buFont typeface="幼圆" panose="02010509060101010101" pitchFamily="1" charset="-122"/>
        <a:buChar char=" "/>
        <a:defRPr sz="1600" b="0" i="0" u="none" kern="1200" baseline="0">
          <a:solidFill>
            <a:srgbClr val="7D7D7D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20851;&#27880;&#26657;&#22253;&#23433;&#20840;&#65306;&#26657;&#22253;&#26292;&#21147;&#20309;&#26102;&#20241;&#65311;%20%5b&#30475;&#19996;&#26041;%5d.wmv" TargetMode="External"/><Relationship Id="rId1" Type="http://schemas.openxmlformats.org/officeDocument/2006/relationships/hyperlink" Target="&#20851;&#27880;&#26657;&#22253;&#23433;&#20840;&#65306;&#21488;&#28286;&#26657;&#22253;&#26292;&#21147;&#20107;&#20214;&#39057;&#21457;%20%20&#23401;&#23376;&#21040;&#24213;&#24590;&#20040;&#20102;&#65311;.wmv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/>
        <p:txBody>
          <a:bodyPr anchor="b"/>
          <a:p>
            <a:r>
              <a:rPr lang="zh-CN" altLang="en-US">
                <a:solidFill>
                  <a:srgbClr val="FF0000"/>
                </a:solidFill>
              </a:rPr>
              <a:t>课前测试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371600"/>
            <a:ext cx="8507730" cy="3888740"/>
          </a:xfrm>
        </p:spPr>
        <p:txBody>
          <a:bodyPr/>
          <a:p>
            <a:pPr fontAlgn="base"/>
            <a:r>
              <a:rPr lang="en-US" altLang="zh-CN" sz="2800" b="1" strike="noStrike" noProof="1">
                <a:solidFill>
                  <a:srgbClr val="0033CC"/>
                </a:solidFill>
              </a:rPr>
              <a:t>1</a:t>
            </a:r>
            <a:r>
              <a:rPr lang="zh-CN" altLang="en-US" sz="2800" b="1" strike="noStrike" noProof="1">
                <a:solidFill>
                  <a:srgbClr val="0033CC"/>
                </a:solidFill>
              </a:rPr>
              <a:t>、判断：中学生没有判断能力、自控能力和辨别能力。</a:t>
            </a:r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r>
              <a:rPr lang="en-US" altLang="zh-CN" sz="2800" b="1" strike="noStrike" noProof="1">
                <a:solidFill>
                  <a:srgbClr val="0033CC"/>
                </a:solidFill>
              </a:rPr>
              <a:t>2</a:t>
            </a:r>
            <a:r>
              <a:rPr lang="zh-CN" altLang="en-US" sz="2800" b="1" strike="noStrike" noProof="1">
                <a:solidFill>
                  <a:srgbClr val="0033CC"/>
                </a:solidFill>
              </a:rPr>
              <a:t>、如何预防不良行为？（自身、学校、家庭、社会角度）</a:t>
            </a:r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r>
              <a:rPr lang="en-US" altLang="zh-CN" sz="2800" b="1" strike="noStrike" noProof="1">
                <a:solidFill>
                  <a:srgbClr val="0033CC"/>
                </a:solidFill>
              </a:rPr>
              <a:t>3</a:t>
            </a:r>
            <a:r>
              <a:rPr lang="zh-CN" altLang="en-US" sz="2800" b="1" strike="noStrike" noProof="1">
                <a:solidFill>
                  <a:srgbClr val="0033CC"/>
                </a:solidFill>
              </a:rPr>
              <a:t>、抵制不良诱惑的具体方法有哪些？</a:t>
            </a:r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marL="0" indent="0" fontAlgn="base">
              <a:buNone/>
            </a:pPr>
            <a:endParaRPr lang="zh-CN" altLang="en-US" sz="2800" b="1" strike="noStrike" noProof="1">
              <a:solidFill>
                <a:srgbClr val="0033CC"/>
              </a:solidFill>
            </a:endParaRPr>
          </a:p>
          <a:p>
            <a:pPr fontAlgn="base"/>
            <a:endParaRPr lang="en-US" altLang="zh-CN" sz="2800" b="1" strike="noStrike" noProof="1">
              <a:solidFill>
                <a:srgbClr val="0033CC"/>
              </a:solidFill>
            </a:endParaRPr>
          </a:p>
          <a:p>
            <a:pPr fontAlgn="base"/>
            <a:endParaRPr lang="zh-CN" altLang="en-US" sz="2800" b="1" strike="noStrike" noProof="1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2"/>
          <p:cNvSpPr txBox="1"/>
          <p:nvPr/>
        </p:nvSpPr>
        <p:spPr bwMode="auto">
          <a:xfrm>
            <a:off x="467678" y="1883093"/>
            <a:ext cx="7991475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校园暴力事件不断升级，逐渐演变为具有黑社会性质的恶性刑事案件，主要伤害形式有：</a:t>
            </a:r>
            <a:r>
              <a:rPr lang="zh-CN" altLang="en-US" sz="3200" b="1" smtClean="0">
                <a:ln>
                  <a:noFill/>
                </a:ln>
                <a:solidFill>
                  <a:srgbClr val="00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学生对学生实施暴力，教师对学生实施暴力，校外人员在校园周边对学生实施暴力等</a:t>
            </a:r>
            <a:r>
              <a:rPr lang="en-US" altLang="zh-CN" sz="3200" b="1" smtClean="0">
                <a:ln>
                  <a:noFill/>
                </a:ln>
                <a:solidFill>
                  <a:srgbClr val="00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3200" b="1" smtClean="0">
                <a:ln>
                  <a:noFill/>
                </a:ln>
                <a:solidFill>
                  <a:srgbClr val="00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类。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0241" name="Rectangle 2"/>
          <p:cNvSpPr>
            <a:spLocks noGrp="1"/>
          </p:cNvSpPr>
          <p:nvPr/>
        </p:nvSpPr>
        <p:spPr>
          <a:xfrm>
            <a:off x="577533" y="644208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marL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1" i="0" u="none" kern="1200" baseline="0">
                <a:solidFill>
                  <a:srgbClr val="597F2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校园暴力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2"/>
          <p:cNvSpPr txBox="1"/>
          <p:nvPr/>
        </p:nvSpPr>
        <p:spPr bwMode="auto">
          <a:xfrm>
            <a:off x="467678" y="1883093"/>
            <a:ext cx="7991475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社会人员对未成年人实施的</a:t>
            </a:r>
            <a:r>
              <a:rPr lang="zh-CN" altLang="en-US" sz="3200" b="1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抢劫、诈骗、绑架、勒索、性侵、杀害</a:t>
            </a:r>
            <a:r>
              <a:rPr lang="zh-CN" altLang="en-US" sz="3200" b="1" smtClean="0">
                <a:ln>
                  <a:noFill/>
                </a:ln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等暴力伤害。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0241" name="Rectangle 2"/>
          <p:cNvSpPr>
            <a:spLocks noGrp="1"/>
          </p:cNvSpPr>
          <p:nvPr/>
        </p:nvSpPr>
        <p:spPr>
          <a:xfrm>
            <a:off x="577533" y="644208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marL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1" i="0" u="none" kern="1200" baseline="0">
                <a:solidFill>
                  <a:srgbClr val="597F2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社会暴力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3560" y="2323465"/>
            <a:ext cx="8057515" cy="4398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</a:pPr>
            <a:r>
              <a:rPr lang="en-US" altLang="zh-CN" sz="2800" b="1" smtClean="0">
                <a:ln>
                  <a:noFill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  <a:sym typeface="+mn-ea"/>
              </a:rPr>
              <a:t>★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身体上：身体受到伤害、生命受到威胁，危害身心健康。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  <a:sym typeface="+mn-ea"/>
              </a:rPr>
              <a:t>★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心理上：恐惧焦虑、精神萎靡不振、孤独自卑、导致心理阴影、性格扭曲。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  <a:sym typeface="+mn-ea"/>
              </a:rPr>
              <a:t>★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学习上：影响正常学习生活、破坏校园秩序。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  <a:sym typeface="+mn-ea"/>
              </a:rPr>
              <a:t>★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生活上：人际关系紧张、诱发违法犯罪行为。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</a:pP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00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本质：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侵犯未成年人的生命健康权、人身自由权、人格尊严权等，是一种违法行为。</a:t>
            </a:r>
            <a:endParaRPr lang="zh-CN" altLang="en-US" sz="2800" b="1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260" y="1283335"/>
            <a:ext cx="78911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思考：家庭暴力、校园暴力、社会暴力会对未成年人造成哪些伤害？</a:t>
            </a:r>
            <a:endParaRPr lang="zh-CN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9895" y="2216785"/>
            <a:ext cx="8103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、简要谈谈如何应对父母的粗暴管教？</a:t>
            </a:r>
            <a:endParaRPr lang="zh-CN" altLang="en-US" sz="36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、如何避免校园和社会暴力的伤害？</a:t>
            </a:r>
            <a:endParaRPr lang="zh-CN" altLang="en-US" sz="36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1305" y="953770"/>
            <a:ext cx="49187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各抒己见</a:t>
            </a:r>
            <a:endParaRPr lang="zh-CN" altLang="en-US" sz="6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2290"/>
          <p:cNvSpPr txBox="1"/>
          <p:nvPr/>
        </p:nvSpPr>
        <p:spPr>
          <a:xfrm>
            <a:off x="5473700" y="471488"/>
            <a:ext cx="2808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1" charset="-122"/>
              </a:rPr>
              <a:t>当堂训练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10243" name="文本框 1"/>
          <p:cNvSpPr txBox="1"/>
          <p:nvPr/>
        </p:nvSpPr>
        <p:spPr>
          <a:xfrm>
            <a:off x="393700" y="1056005"/>
            <a:ext cx="84493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、有一部电视剧叫《不要和陌生人说话》，该剧说的是只要自己的妻子和别的男士一说话，该剧的男主人公就会将妻子暴打一顿。此种侵害属于（   ）　　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A、家庭暴力侵害    B、学校暴力侵害    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C、社会暴力侵害   D、其它侵害　　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2250" y="310673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631508" y="1198880"/>
            <a:ext cx="788035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、下列选项中不属于家庭暴力侵害产生原因的选项是(       )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A、有的父母望子成龙心切      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B、有的父母对子女采取过分溺爱态度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C、有的父母“限铁不成钢”    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D、有的父母信奉“棍棒出孝子理念”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2958" y="212725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工作\图片素材\花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4228" t="7504" r="1548" b="9740"/>
          <a:stretch>
            <a:fillRect/>
          </a:stretch>
        </p:blipFill>
        <p:spPr bwMode="auto">
          <a:xfrm rot="4079202">
            <a:off x="431982" y="-228311"/>
            <a:ext cx="2636677" cy="270991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3356" y="2328565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暴力影响生活</a:t>
            </a:r>
            <a:endParaRPr lang="zh-CN" altLang="en-US" sz="88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1026" name="Picture 2" descr="E:\工作\图片素材\花边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CF6"/>
              </a:clrFrom>
              <a:clrTo>
                <a:srgbClr val="FBFCF6">
                  <a:alpha val="0"/>
                </a:srgbClr>
              </a:clrTo>
            </a:clrChange>
          </a:blip>
          <a:srcRect t="44313"/>
          <a:stretch>
            <a:fillRect/>
          </a:stretch>
        </p:blipFill>
        <p:spPr bwMode="auto">
          <a:xfrm>
            <a:off x="0" y="5229200"/>
            <a:ext cx="9144000" cy="1628800"/>
          </a:xfrm>
          <a:prstGeom prst="rect">
            <a:avLst/>
          </a:prstGeom>
          <a:noFill/>
        </p:spPr>
      </p:pic>
      <p:sp>
        <p:nvSpPr>
          <p:cNvPr id="4" name="副标题 3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00755" y="679450"/>
            <a:ext cx="54787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44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4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  远离暴力</a:t>
            </a:r>
            <a:endParaRPr lang="zh-CN" altLang="en-US" sz="44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30721"/>
          <p:cNvSpPr/>
          <p:nvPr/>
        </p:nvSpPr>
        <p:spPr>
          <a:xfrm>
            <a:off x="0" y="839788"/>
            <a:ext cx="9144000" cy="1444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30722"/>
          <p:cNvSpPr txBox="1"/>
          <p:nvPr/>
        </p:nvSpPr>
        <p:spPr>
          <a:xfrm>
            <a:off x="2850515" y="1059498"/>
            <a:ext cx="2808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自学提纲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9" name="文本框 1"/>
          <p:cNvSpPr txBox="1"/>
          <p:nvPr/>
        </p:nvSpPr>
        <p:spPr>
          <a:xfrm>
            <a:off x="632460" y="1782128"/>
            <a:ext cx="7878763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为什么未成年人容易受到暴力伤害？</a:t>
            </a:r>
            <a:endParaRPr lang="zh-CN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暴力伤害主要来自于哪些方面的伤害？</a:t>
            </a:r>
            <a:endParaRPr lang="zh-CN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暴力伤害对未成年人造成了哪些伤害？</a:t>
            </a:r>
            <a:endParaRPr lang="zh-CN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、谈谈应对暴力伤害的方法。</a:t>
            </a:r>
            <a:endParaRPr lang="zh-CN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35455" y="1612265"/>
            <a:ext cx="51689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看视频：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1" tooltip="" action="ppaction://hlinkfile"/>
              </a:rPr>
              <a:t>校园霸凌案例一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tooltip="" action="ppaction://hlinkfile"/>
              </a:rPr>
              <a:t>校园霸凌案例二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0270" y="3071495"/>
            <a:ext cx="7282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思考：看完以后谈谈你的感想。</a:t>
            </a:r>
            <a:endParaRPr lang="zh-CN" altLang="en-US" sz="36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62" name="文本占位符 194561" descr="8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6705600" cy="4495800"/>
          </a:xfrm>
        </p:spPr>
      </p:pic>
      <p:pic>
        <p:nvPicPr>
          <p:cNvPr id="194563" name="图片 194562" descr="sxpd8bpage5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20938"/>
            <a:ext cx="6035675" cy="443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64" name="图片 194563" descr="sxpd8bpage5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2288" y="-458787"/>
            <a:ext cx="4811712" cy="583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65" name="图片 194564" descr="96-3"/>
          <p:cNvPicPr>
            <a:picLocks noChangeAspect="1"/>
          </p:cNvPicPr>
          <p:nvPr/>
        </p:nvPicPr>
        <p:blipFill>
          <a:blip r:embed="rId4"/>
          <a:srcRect r="53" b="46"/>
          <a:stretch>
            <a:fillRect/>
          </a:stretch>
        </p:blipFill>
        <p:spPr>
          <a:xfrm>
            <a:off x="5270500" y="1700213"/>
            <a:ext cx="4125913" cy="515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697865"/>
            <a:ext cx="4498340" cy="440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323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490" y="697865"/>
            <a:ext cx="4671060" cy="4671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219" y="59909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zh-CN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青少年容易受暴力侵害的原因有哪些？</a:t>
            </a:r>
            <a:endParaRPr lang="zh-CN" altLang="en-US" sz="3600" dirty="0"/>
          </a:p>
        </p:txBody>
      </p:sp>
      <p:pic>
        <p:nvPicPr>
          <p:cNvPr id="12289" name="Picture 1" descr="E:\工作\图片素材\3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100" y="4724400"/>
            <a:ext cx="3009900" cy="2133600"/>
          </a:xfrm>
          <a:prstGeom prst="rect">
            <a:avLst/>
          </a:prstGeom>
          <a:noFill/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20443" y="1979186"/>
            <a:ext cx="7211144" cy="3268960"/>
          </a:xfrm>
        </p:spPr>
        <p:txBody>
          <a:bodyPr>
            <a:normAutofit fontScale="90000" lnSpcReduction="10000"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生理、心理发育不成熟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生活经验不足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自控能力不强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自我保护意识较差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防范能力有限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705" y="1468120"/>
            <a:ext cx="7706995" cy="207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我们青少年可能受到的暴力侵害主要有哪些？</a:t>
            </a:r>
            <a:endParaRPr lang="zh-CN" altLang="en-US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algn="l" defTabSz="9144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（1）我们可能会遭受</a:t>
            </a:r>
            <a:r>
              <a:rPr sz="2800" u="sng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家庭</a:t>
            </a: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暴力的侵害。</a:t>
            </a:r>
            <a:endParaRPr sz="280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algn="l" defTabSz="9144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(2）我们可能</a:t>
            </a:r>
            <a:r>
              <a:rPr lang="zh-CN"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会遭</a:t>
            </a: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受</a:t>
            </a:r>
            <a:r>
              <a:rPr sz="2800" u="sng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校园</a:t>
            </a: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暴力的侵害。</a:t>
            </a:r>
            <a:endParaRPr sz="280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algn="l" defTabSz="9144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（</a:t>
            </a:r>
            <a:r>
              <a:rPr lang="en-US"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我们可能</a:t>
            </a:r>
            <a:r>
              <a:rPr lang="zh-CN"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会遭受来自</a:t>
            </a:r>
            <a:r>
              <a:rPr sz="2800" u="sng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社会</a:t>
            </a:r>
            <a:r>
              <a:rPr sz="28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的暴力侵害。</a:t>
            </a:r>
            <a:endParaRPr lang="zh-CN" altLang="en-US" sz="280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2"/>
          <p:cNvSpPr txBox="1"/>
          <p:nvPr/>
        </p:nvSpPr>
        <p:spPr bwMode="auto">
          <a:xfrm>
            <a:off x="467678" y="1883093"/>
            <a:ext cx="7991475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未成年人的父母或其他监护人对未成年人以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打骂、冻饿、关禁闭、捆绑、有病不医、强迫超体力劳动、限制自由、侮辱人格、歧视</a:t>
            </a: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等手段，从肉体上和精神上对未成年人进行迫害，都属于家庭暴力。</a:t>
            </a:r>
            <a:endParaRPr lang="zh-CN" altLang="en-US" sz="3200" b="1" dirty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10241" name="Rectangle 2"/>
          <p:cNvSpPr>
            <a:spLocks noGrp="1"/>
          </p:cNvSpPr>
          <p:nvPr/>
        </p:nvSpPr>
        <p:spPr>
          <a:xfrm>
            <a:off x="577533" y="644208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marL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1" i="0" u="none" kern="1200" baseline="0">
                <a:solidFill>
                  <a:srgbClr val="597F2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家庭暴力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3cd8648f24ac">
  <a:themeElements>
    <a:clrScheme name="">
      <a:dk1>
        <a:srgbClr val="3F3F3F"/>
      </a:dk1>
      <a:lt1>
        <a:srgbClr val="FFFFFF"/>
      </a:lt1>
      <a:dk2>
        <a:srgbClr val="3B7273"/>
      </a:dk2>
      <a:lt2>
        <a:srgbClr val="E7E6E6"/>
      </a:lt2>
      <a:accent1>
        <a:srgbClr val="76AA30"/>
      </a:accent1>
      <a:accent2>
        <a:srgbClr val="BED15D"/>
      </a:accent2>
      <a:accent3>
        <a:srgbClr val="FFFFFF"/>
      </a:accent3>
      <a:accent4>
        <a:srgbClr val="353535"/>
      </a:accent4>
      <a:accent5>
        <a:srgbClr val="BDD1AD"/>
      </a:accent5>
      <a:accent6>
        <a:srgbClr val="AABB53"/>
      </a:accent6>
      <a:hlink>
        <a:srgbClr val="0070C0"/>
      </a:hlink>
      <a:folHlink>
        <a:srgbClr val="7F7F7F"/>
      </a:folHlink>
    </a:clrScheme>
    <a:fontScheme name="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3F3F3F"/>
        </a:dk1>
        <a:lt1>
          <a:srgbClr val="FFFFFF"/>
        </a:lt1>
        <a:dk2>
          <a:srgbClr val="3B7273"/>
        </a:dk2>
        <a:lt2>
          <a:srgbClr val="E7E6E6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353535"/>
        </a:accent4>
        <a:accent5>
          <a:srgbClr val="BDD1AD"/>
        </a:accent5>
        <a:accent6>
          <a:srgbClr val="AABB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1002</Words>
  <Application/>
  <PresentationFormat/>
  <Paragraphs>90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幼圆</vt:lpstr>
      <vt:lpstr>华文琥珀</vt:lpstr>
      <vt:lpstr>黑体</vt:lpstr>
      <vt:lpstr>微软雅黑</vt:lpstr>
      <vt:lpstr>Arial Black</vt:lpstr>
      <vt:lpstr>Arial Unicode MS</vt:lpstr>
      <vt:lpstr>Calibri</vt:lpstr>
      <vt:lpstr>53cd8648f24ac</vt:lpstr>
      <vt:lpstr>Office 主题</vt:lpstr>
      <vt:lpstr>课前测试</vt:lpstr>
      <vt:lpstr>暴力影响生活</vt:lpstr>
      <vt:lpstr>PowerPoint 演示文稿</vt:lpstr>
      <vt:lpstr>PowerPoint 演示文稿</vt:lpstr>
      <vt:lpstr>PowerPoint 演示文稿</vt:lpstr>
      <vt:lpstr>PowerPoint 演示文稿</vt:lpstr>
      <vt:lpstr>1、青少年容易受暴力侵害的原因有哪些？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2010-05-23T14:28:00Z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