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70" r:id="rId3"/>
    <p:sldId id="363" r:id="rId4"/>
    <p:sldId id="364" r:id="rId5"/>
    <p:sldId id="403" r:id="rId6"/>
    <p:sldId id="407" r:id="rId7"/>
    <p:sldId id="404" r:id="rId8"/>
    <p:sldId id="457" r:id="rId9"/>
    <p:sldId id="459" r:id="rId10"/>
    <p:sldId id="460" r:id="rId11"/>
    <p:sldId id="405" r:id="rId12"/>
    <p:sldId id="458" r:id="rId13"/>
    <p:sldId id="530" r:id="rId14"/>
    <p:sldId id="406" r:id="rId15"/>
  </p:sldIdLst>
  <p:sldSz cx="9144000" cy="6858000" type="screen4x3"/>
  <p:notesSz cx="9144000" cy="6858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00"/>
    <a:srgbClr val="0000FF"/>
    <a:srgbClr val="000000"/>
    <a:srgbClr val="CC00FF"/>
    <a:srgbClr val="3333FF"/>
    <a:srgbClr val="9933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8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b="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b="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文本占位符 3076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b="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hyperlink" Target="&#26410;&#25104;&#24180;&#20154;&#20445;&#25252;&#37027;&#20123;&#20107;_&#26631;&#28165;.kux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hyperlink" Target="&#21453;&#26657;&#22253;&#26292;&#21147;&#65292;&#23545;&#8220;&#27450;&#20940;&#8221;&#35828;&#19981;&#65281;%20%20%20160515%20%20&#38646;&#36317;&#31163;_&#26631;&#28165;.ku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67" descr="C:\Documents and Settings\Administrator\桌面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TextBox 4"/>
          <p:cNvSpPr txBox="1"/>
          <p:nvPr/>
        </p:nvSpPr>
        <p:spPr>
          <a:xfrm>
            <a:off x="424498" y="382588"/>
            <a:ext cx="42862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file"/>
              </a:rPr>
              <a:t>一</a:t>
            </a:r>
            <a:r>
              <a:rPr lang="en-US" altLang="zh-CN" sz="44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file"/>
              </a:rPr>
              <a:t>·</a:t>
            </a:r>
            <a:r>
              <a:rPr lang="zh-CN" altLang="en-US" sz="44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file"/>
              </a:rPr>
              <a:t>激情导课</a:t>
            </a:r>
            <a:endParaRPr lang="zh-CN" altLang="en-US" sz="4400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905" y="1347470"/>
            <a:ext cx="7357745" cy="416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MH_SubTitle_1"/>
          <p:cNvSpPr txBox="1"/>
          <p:nvPr/>
        </p:nvSpPr>
        <p:spPr>
          <a:xfrm>
            <a:off x="3132138" y="836613"/>
            <a:ext cx="3221037" cy="8318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800" dirty="0">
                <a:solidFill>
                  <a:srgbClr val="C36BA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校园人身侵害</a:t>
            </a:r>
            <a:endParaRPr lang="zh-CN" altLang="en-US" sz="2800" dirty="0">
              <a:solidFill>
                <a:srgbClr val="C36BA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Picture_2"/>
          <p:cNvSpPr/>
          <p:nvPr/>
        </p:nvSpPr>
        <p:spPr>
          <a:xfrm rot="263384">
            <a:off x="5000625" y="2071688"/>
            <a:ext cx="3757613" cy="3303588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47625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MH_Picture_1"/>
          <p:cNvSpPr/>
          <p:nvPr/>
        </p:nvSpPr>
        <p:spPr>
          <a:xfrm rot="21168232">
            <a:off x="180975" y="2441575"/>
            <a:ext cx="3817938" cy="312261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47625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25400" dist="25400" dir="8100000" algn="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我们可能会遭受校园暴力的侵害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1"/>
              <a:t>校园暴力，特指发生在学校及其周边地区，由同学、学校工作人员或校外人员针对学生生理或心理实施的、达到一定伤害程度的侵害行为。简单分为八大类：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详见书本</a:t>
            </a:r>
            <a:r>
              <a:rPr lang="en-US" altLang="zh-CN" b="1"/>
              <a:t>80</a:t>
            </a:r>
            <a:r>
              <a:rPr lang="zh-CN" altLang="en-US" b="1"/>
              <a:t>页社会观察</a:t>
            </a:r>
            <a:endParaRPr lang="zh-CN" altLang="en-US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273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案例分析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7348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b="1"/>
              <a:t>13</a:t>
            </a:r>
            <a:r>
              <a:rPr lang="zh-CN" altLang="en-US" b="1"/>
              <a:t>岁的王超，一直和母亲生活在海南。为了让他接受更好的教育，母亲把他送到外地一所重点高中就读。王超性格开朗，活泼好动，爱玩游戏，很快就在游戏厅里认识了几个社会青年。王超经常向他们炫耀自己父母至少有几千万的财产，这几个人就打起他的主意来，一天中午，他们将王超绑架，向其家长勒索四千万人民币。警方经过艰苦的努力，才把王超解救出来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830580" y="5797550"/>
            <a:ext cx="7094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案例中的王超受到了来自哪方面的伤害？还有哪些表现形式？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529840" y="6003925"/>
            <a:ext cx="672655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2060"/>
                </a:solidFill>
              </a:rPr>
              <a:t>来自社会的暴力侵害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1265" name="MH_Other_1"/>
          <p:cNvCxnSpPr/>
          <p:nvPr/>
        </p:nvCxnSpPr>
        <p:spPr>
          <a:xfrm>
            <a:off x="800100" y="1370013"/>
            <a:ext cx="7286625" cy="0"/>
          </a:xfrm>
          <a:prstGeom prst="line">
            <a:avLst/>
          </a:prstGeom>
          <a:ln w="9525" cap="flat" cmpd="sng">
            <a:solidFill>
              <a:srgbClr val="D7D7D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66" name="MH_Other_2"/>
          <p:cNvCxnSpPr/>
          <p:nvPr/>
        </p:nvCxnSpPr>
        <p:spPr>
          <a:xfrm rot="5400000">
            <a:off x="2814638" y="3138488"/>
            <a:ext cx="3524250" cy="30162"/>
          </a:xfrm>
          <a:prstGeom prst="line">
            <a:avLst/>
          </a:prstGeom>
          <a:ln w="9525" cap="flat" cmpd="sng">
            <a:solidFill>
              <a:srgbClr val="D7D7D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MH_Text_1"/>
          <p:cNvSpPr/>
          <p:nvPr/>
        </p:nvSpPr>
        <p:spPr>
          <a:xfrm>
            <a:off x="513080" y="370205"/>
            <a:ext cx="3792220" cy="1316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>
              <a:lnSpc>
                <a:spcPct val="130000"/>
              </a:lnSpc>
            </a:pPr>
            <a:r>
              <a:rPr lang="zh-CN" altLang="en-US" sz="2800" dirty="0">
                <a:solidFill>
                  <a:srgbClr val="1C9ED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使用童工（未满</a:t>
            </a:r>
            <a:r>
              <a:rPr lang="en-US" altLang="zh-CN" sz="2800" dirty="0">
                <a:solidFill>
                  <a:srgbClr val="1C9ED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16</a:t>
            </a:r>
            <a:r>
              <a:rPr lang="zh-CN" altLang="en-US" sz="2800" dirty="0">
                <a:solidFill>
                  <a:srgbClr val="1C9ED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周岁）</a:t>
            </a:r>
            <a:endParaRPr lang="zh-CN" altLang="en-US" sz="2800" dirty="0">
              <a:solidFill>
                <a:srgbClr val="1C9ED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1268" name="Picture 2" descr="http://img1.qq.com/news/pics/4470/44708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638" y="1484313"/>
            <a:ext cx="3744912" cy="3449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5"/>
          <p:cNvPicPr>
            <a:picLocks noChangeAspect="1"/>
          </p:cNvPicPr>
          <p:nvPr/>
        </p:nvPicPr>
        <p:blipFill>
          <a:blip r:embed="rId2"/>
          <a:srcRect b="2605"/>
          <a:stretch>
            <a:fillRect/>
          </a:stretch>
        </p:blipFill>
        <p:spPr>
          <a:xfrm>
            <a:off x="4505325" y="1273175"/>
            <a:ext cx="4287838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MH_Text_1"/>
          <p:cNvSpPr/>
          <p:nvPr/>
        </p:nvSpPr>
        <p:spPr>
          <a:xfrm>
            <a:off x="5219700" y="287338"/>
            <a:ext cx="3222625" cy="1214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>
              <a:lnSpc>
                <a:spcPct val="130000"/>
              </a:lnSpc>
            </a:pPr>
            <a:r>
              <a:rPr lang="zh-CN" altLang="en-US" sz="2600" dirty="0">
                <a:solidFill>
                  <a:srgbClr val="1C9ED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允许未成年人进入法定禁止的娱乐场所</a:t>
            </a:r>
            <a:endParaRPr lang="zh-CN" altLang="en-US" sz="2600" dirty="0">
              <a:solidFill>
                <a:srgbClr val="1C9ED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71" name="TextBox 8"/>
          <p:cNvSpPr txBox="1"/>
          <p:nvPr/>
        </p:nvSpPr>
        <p:spPr>
          <a:xfrm>
            <a:off x="713740" y="5323205"/>
            <a:ext cx="7673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这些社会暴力侵害对未成年人有什么影响？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815" y="5897245"/>
            <a:ext cx="7661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答：不仅直接造成直接的身体伤害，还会带来一些隐性的心理伤害。影响未成年人的身心健康发展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67" descr="C:\Documents and Settings\Administrator\桌面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60417"/>
          <p:cNvSpPr txBox="1"/>
          <p:nvPr/>
        </p:nvSpPr>
        <p:spPr>
          <a:xfrm>
            <a:off x="949325" y="441325"/>
            <a:ext cx="7235825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endParaRPr lang="zh-CN" altLang="en-US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第八课  远离暴力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第一站 暴力影响生活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9" name="图片 60418" descr="G:\北师大版道德与法治八年级上册\11-13-54-58-876405.jpg11-13-54-58-87640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12866" y="3138488"/>
            <a:ext cx="4367530" cy="3494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7" descr="C:\Documents and Settings\Administrator\桌面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61441"/>
          <p:cNvSpPr>
            <a:spLocks noChangeArrowheads="1"/>
          </p:cNvSpPr>
          <p:nvPr/>
        </p:nvSpPr>
        <p:spPr bwMode="auto">
          <a:xfrm>
            <a:off x="268288" y="2899728"/>
            <a:ext cx="7848600" cy="13709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为什么青少年容易受到暴力侵害？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青少年可能受到哪些侵害？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523" y="1324600"/>
            <a:ext cx="293878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学习目标</a:t>
            </a:r>
            <a:endParaRPr kumimoji="0" lang="zh-CN" altLang="en-US" sz="54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http://i02.pic.sogou.com/18125c8a1c3a50a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7163" y="928688"/>
            <a:ext cx="3906837" cy="5214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26"/>
          <p:cNvSpPr txBox="1"/>
          <p:nvPr/>
        </p:nvSpPr>
        <p:spPr>
          <a:xfrm>
            <a:off x="539750" y="3979863"/>
            <a:ext cx="51657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6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文本框 13"/>
          <p:cNvSpPr txBox="1"/>
          <p:nvPr/>
        </p:nvSpPr>
        <p:spPr>
          <a:xfrm>
            <a:off x="495300" y="1541463"/>
            <a:ext cx="4478338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哪些人是未成年人？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642938" y="2543175"/>
            <a:ext cx="5086350" cy="1435100"/>
            <a:chOff x="3808" y="7031"/>
            <a:chExt cx="7857" cy="2260"/>
          </a:xfrm>
        </p:grpSpPr>
        <p:sp>
          <p:nvSpPr>
            <p:cNvPr id="7" name="圆角矩形 6"/>
            <p:cNvSpPr/>
            <p:nvPr/>
          </p:nvSpPr>
          <p:spPr>
            <a:xfrm>
              <a:off x="3808" y="7031"/>
              <a:ext cx="7857" cy="226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99" name="文本框 2"/>
            <p:cNvSpPr txBox="1"/>
            <p:nvPr/>
          </p:nvSpPr>
          <p:spPr>
            <a:xfrm>
              <a:off x="4824" y="7294"/>
              <a:ext cx="6073" cy="1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未成年人：是指未满十八周岁的公民。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3"/>
          <p:cNvSpPr txBox="1"/>
          <p:nvPr/>
        </p:nvSpPr>
        <p:spPr>
          <a:xfrm>
            <a:off x="342900" y="2054225"/>
            <a:ext cx="6164263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30303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未成年人身心发育尚不成熟，生活经验不足，自我保护意识较差，防范能力有限，容易受到不良因素的影响和暴力侵害。</a:t>
            </a:r>
            <a:endParaRPr lang="zh-CN" altLang="en-US" sz="2800" dirty="0">
              <a:solidFill>
                <a:srgbClr val="30303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MH_Other_1"/>
          <p:cNvSpPr/>
          <p:nvPr/>
        </p:nvSpPr>
        <p:spPr>
          <a:xfrm>
            <a:off x="3635375" y="1208088"/>
            <a:ext cx="4211638" cy="5389562"/>
          </a:xfrm>
          <a:custGeom>
            <a:avLst/>
            <a:gdLst/>
            <a:ahLst/>
            <a:cxnLst>
              <a:cxn ang="0">
                <a:pos x="0" y="262008"/>
              </a:cxn>
              <a:cxn ang="0">
                <a:pos x="1187624" y="0"/>
              </a:cxn>
              <a:cxn ang="0">
                <a:pos x="4211960" y="3265143"/>
              </a:cxn>
              <a:cxn ang="0">
                <a:pos x="1187624" y="6530286"/>
              </a:cxn>
              <a:cxn ang="0">
                <a:pos x="0" y="6268278"/>
              </a:cxn>
            </a:cxnLst>
            <a:pathLst>
              <a:path w="4211960" h="6530286">
                <a:moveTo>
                  <a:pt x="0" y="262008"/>
                </a:moveTo>
                <a:cubicBezTo>
                  <a:pt x="364425" y="93171"/>
                  <a:pt x="765946" y="0"/>
                  <a:pt x="1187624" y="0"/>
                </a:cubicBezTo>
                <a:cubicBezTo>
                  <a:pt x="2857919" y="0"/>
                  <a:pt x="4211960" y="1461854"/>
                  <a:pt x="4211960" y="3265143"/>
                </a:cubicBezTo>
                <a:cubicBezTo>
                  <a:pt x="4211960" y="5068432"/>
                  <a:pt x="2857919" y="6530286"/>
                  <a:pt x="1187624" y="6530286"/>
                </a:cubicBezTo>
                <a:cubicBezTo>
                  <a:pt x="765946" y="6530286"/>
                  <a:pt x="364425" y="6437116"/>
                  <a:pt x="0" y="6268278"/>
                </a:cubicBezTo>
              </a:path>
            </a:pathLst>
          </a:custGeom>
          <a:noFill/>
          <a:ln w="127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MH_Picture_2"/>
          <p:cNvSpPr>
            <a:spLocks noChangeArrowheads="1"/>
          </p:cNvSpPr>
          <p:nvPr/>
        </p:nvSpPr>
        <p:spPr bwMode="auto">
          <a:xfrm>
            <a:off x="6911975" y="1406525"/>
            <a:ext cx="1295400" cy="1296988"/>
          </a:xfrm>
          <a:prstGeom prst="ellipse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round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8" name="MH_Picture_3"/>
          <p:cNvSpPr>
            <a:spLocks noChangeArrowheads="1"/>
          </p:cNvSpPr>
          <p:nvPr/>
        </p:nvSpPr>
        <p:spPr bwMode="auto">
          <a:xfrm>
            <a:off x="6821488" y="2919413"/>
            <a:ext cx="2224088" cy="2224088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round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9" name="MH_Picture_4"/>
          <p:cNvSpPr>
            <a:spLocks noChangeArrowheads="1"/>
          </p:cNvSpPr>
          <p:nvPr/>
        </p:nvSpPr>
        <p:spPr bwMode="auto">
          <a:xfrm>
            <a:off x="5038725" y="5100638"/>
            <a:ext cx="1468438" cy="146843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</a:ln>
          <a:effectLst>
            <a:outerShdw dist="38100" dir="2700000" algn="ctr" rotWithShape="0">
              <a:srgbClr val="000000">
                <a:alpha val="17998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TextBox 12"/>
          <p:cNvSpPr txBox="1"/>
          <p:nvPr/>
        </p:nvSpPr>
        <p:spPr>
          <a:xfrm>
            <a:off x="1042988" y="404813"/>
            <a:ext cx="7632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为什么未成年人容易受到暴力侵害？</a:t>
            </a:r>
            <a:endParaRPr lang="zh-CN" altLang="en-US" sz="3600" dirty="0">
              <a:solidFill>
                <a:srgbClr val="00B05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3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025" y="3078163"/>
            <a:ext cx="4359275" cy="330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4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038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0"/>
            <a:ext cx="4470400" cy="357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Box 6"/>
          <p:cNvSpPr txBox="1"/>
          <p:nvPr/>
        </p:nvSpPr>
        <p:spPr>
          <a:xfrm>
            <a:off x="1258888" y="3141663"/>
            <a:ext cx="2017712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虐待儿童</a:t>
            </a:r>
            <a:endParaRPr lang="zh-CN" altLang="en-US" sz="2800" dirty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1" name="TextBox 7"/>
          <p:cNvSpPr txBox="1"/>
          <p:nvPr/>
        </p:nvSpPr>
        <p:spPr>
          <a:xfrm>
            <a:off x="755650" y="5516563"/>
            <a:ext cx="2627313" cy="652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不让孩子上学</a:t>
            </a:r>
            <a:endParaRPr lang="zh-CN" altLang="en-US" sz="2800" dirty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2" name="TextBox 8"/>
          <p:cNvSpPr txBox="1"/>
          <p:nvPr/>
        </p:nvSpPr>
        <p:spPr>
          <a:xfrm>
            <a:off x="6156325" y="2997200"/>
            <a:ext cx="2663825" cy="121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未给孩子创造健康的环境</a:t>
            </a:r>
            <a:endParaRPr lang="zh-CN" altLang="en-US" sz="2800" dirty="0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1925" y="4533900"/>
            <a:ext cx="24485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思考：这是来自哪里的暴力伤害？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我们可能会遭受家庭暴力的侵害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675" y="1550670"/>
            <a:ext cx="5125720" cy="1802130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0000FF"/>
                </a:solidFill>
              </a:rPr>
              <a:t>望子成龙、望女成凤心切</a:t>
            </a:r>
            <a:endParaRPr lang="zh-CN" altLang="en-US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00FF"/>
                </a:solidFill>
              </a:rPr>
              <a:t>恨铁不成钢</a:t>
            </a:r>
            <a:endParaRPr lang="zh-CN" altLang="en-US" b="1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00FF"/>
                </a:solidFill>
              </a:rPr>
              <a:t>棍棒之下出孝子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012055" y="2230755"/>
            <a:ext cx="675005" cy="4445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9395" y="1883410"/>
            <a:ext cx="407479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6000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错误理念</a:t>
            </a:r>
            <a:endParaRPr lang="zh-CN" altLang="en-US" sz="6000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右弧形箭头 8"/>
          <p:cNvSpPr/>
          <p:nvPr/>
        </p:nvSpPr>
        <p:spPr>
          <a:xfrm>
            <a:off x="6997700" y="2914015"/>
            <a:ext cx="584835" cy="748665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3725" y="3662680"/>
            <a:ext cx="45694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</a:rPr>
              <a:t>对自己的孩子恶语相向、拳脚相加、迁怒于子女、恶意伤害子女。</a:t>
            </a:r>
            <a:endParaRPr lang="zh-CN" altLang="en-US" sz="3200">
              <a:solidFill>
                <a:srgbClr val="7030A0"/>
              </a:solidFill>
            </a:endParaRPr>
          </a:p>
        </p:txBody>
      </p:sp>
      <p:pic>
        <p:nvPicPr>
          <p:cNvPr id="11" name="图片 10" descr="101322074588265_change_yuanxin1b70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3538855"/>
            <a:ext cx="3474085" cy="29794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家庭暴力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30" y="1165860"/>
            <a:ext cx="8229600" cy="4525963"/>
          </a:xfrm>
        </p:spPr>
        <p:txBody>
          <a:bodyPr/>
          <a:p>
            <a:r>
              <a:rPr lang="zh-CN" altLang="en-US" b="1"/>
              <a:t>未成年人的父母或者其他监护人对未成年人以</a:t>
            </a:r>
            <a:r>
              <a:rPr lang="zh-CN" altLang="en-US" b="1">
                <a:solidFill>
                  <a:srgbClr val="FF0000"/>
                </a:solidFill>
              </a:rPr>
              <a:t>打骂、冻饿、关禁闭、捆绑、有病不医、强迫超体力劳动、限制自由、侮辱人格、歧视</a:t>
            </a:r>
            <a:r>
              <a:rPr lang="zh-CN" altLang="en-US" b="1"/>
              <a:t>等手段，从</a:t>
            </a:r>
            <a:r>
              <a:rPr lang="zh-CN" altLang="en-US" b="1">
                <a:solidFill>
                  <a:srgbClr val="FF0000"/>
                </a:solidFill>
              </a:rPr>
              <a:t>肉体上和精神上</a:t>
            </a:r>
            <a:r>
              <a:rPr lang="zh-CN" altLang="en-US" b="1"/>
              <a:t>对未成年人进行迫害，都属于家庭暴力。</a:t>
            </a:r>
            <a:endParaRPr lang="zh-CN" altLang="en-US" b="1"/>
          </a:p>
        </p:txBody>
      </p:sp>
      <p:pic>
        <p:nvPicPr>
          <p:cNvPr id="4" name="图片 3" descr="175574047108484796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710" y="3813175"/>
            <a:ext cx="4023360" cy="2872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2585" y="425640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/>
              <a:lightRig rig="threePt" dir="t"/>
            </a:scene3d>
          </a:bodyPr>
          <a:p>
            <a:pPr algn="ctr"/>
            <a:r>
              <a:rPr lang="zh-CN" altLang="en-US" sz="7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违法</a:t>
            </a:r>
            <a:endParaRPr lang="zh-CN" altLang="en-US" sz="72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hlinkClick r:id="rId1" action="ppaction://hlinkfile"/>
              </a:rPr>
              <a:t>观看视频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3190" y="1497965"/>
            <a:ext cx="6034405" cy="45262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/>
  <PresentationFormat/>
  <Paragraphs>70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楷体_GB2312</vt:lpstr>
      <vt:lpstr>微软雅黑</vt:lpstr>
      <vt:lpstr>华文行楷</vt:lpstr>
      <vt:lpstr>Calibri</vt:lpstr>
      <vt:lpstr>Arial Unicode MS</vt:lpstr>
      <vt:lpstr>方正舒体</vt:lpstr>
      <vt:lpstr>Calibri</vt:lpstr>
      <vt:lpstr>幼圆</vt:lpstr>
      <vt:lpstr>Segoe UI</vt:lpstr>
      <vt:lpstr>楷体</vt:lpstr>
      <vt:lpstr>Verdana</vt:lpstr>
      <vt:lpstr>华文新魏</vt:lpstr>
      <vt:lpstr>Times New Roman</vt:lpstr>
      <vt:lpstr>新宋体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我们可能会遭受家庭暴力的侵害</vt:lpstr>
      <vt:lpstr>家庭暴力</vt:lpstr>
      <vt:lpstr>观看视频</vt:lpstr>
      <vt:lpstr>PowerPoint 演示文稿</vt:lpstr>
      <vt:lpstr>我们可能会遭受校园暴力的侵害</vt:lpstr>
      <vt:lpstr>案例分析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2013-05-19T05:54:00Z</dcterms:created>
  <dcterms:modified xsi:type="dcterms:W3CDTF">2018-08-11T20:21:43Z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