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3"/>
    <p:sldMasterId id="2147483653" r:id="rId4"/>
  </p:sldMasterIdLst>
  <p:notesMasterIdLst>
    <p:notesMasterId r:id="rId6"/>
  </p:notesMasterIdLst>
  <p:handoutMasterIdLst>
    <p:handoutMasterId r:id="rId43"/>
  </p:handoutMasterIdLst>
  <p:sldIdLst>
    <p:sldId id="290" r:id="rId5"/>
    <p:sldId id="277" r:id="rId7"/>
    <p:sldId id="283" r:id="rId8"/>
    <p:sldId id="291" r:id="rId9"/>
    <p:sldId id="292" r:id="rId10"/>
    <p:sldId id="293" r:id="rId11"/>
    <p:sldId id="301" r:id="rId12"/>
    <p:sldId id="302" r:id="rId13"/>
    <p:sldId id="294" r:id="rId14"/>
    <p:sldId id="295" r:id="rId15"/>
    <p:sldId id="296" r:id="rId16"/>
    <p:sldId id="297" r:id="rId17"/>
    <p:sldId id="298" r:id="rId18"/>
    <p:sldId id="299" r:id="rId19"/>
    <p:sldId id="300" r:id="rId20"/>
    <p:sldId id="303" r:id="rId21"/>
    <p:sldId id="304" r:id="rId22"/>
    <p:sldId id="305" r:id="rId23"/>
    <p:sldId id="306" r:id="rId24"/>
    <p:sldId id="307" r:id="rId25"/>
    <p:sldId id="308" r:id="rId26"/>
    <p:sldId id="285" r:id="rId27"/>
    <p:sldId id="288" r:id="rId28"/>
    <p:sldId id="289" r:id="rId29"/>
    <p:sldId id="287" r:id="rId30"/>
    <p:sldId id="309" r:id="rId31"/>
    <p:sldId id="310" r:id="rId32"/>
    <p:sldId id="311" r:id="rId33"/>
    <p:sldId id="312" r:id="rId34"/>
    <p:sldId id="313" r:id="rId35"/>
    <p:sldId id="314" r:id="rId36"/>
    <p:sldId id="315" r:id="rId37"/>
    <p:sldId id="316" r:id="rId38"/>
    <p:sldId id="319" r:id="rId39"/>
    <p:sldId id="317" r:id="rId40"/>
    <p:sldId id="318" r:id="rId41"/>
    <p:sldId id="268" r:id="rId42"/>
  </p:sldIdLst>
  <p:sldSz cx="12192000" cy="6858000"/>
  <p:notesSz cx="6858000" cy="9144000"/>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FBFE"/>
    <a:srgbClr val="57D2E3"/>
    <a:srgbClr val="21B1C5"/>
    <a:srgbClr val="B2F3FC"/>
    <a:srgbClr val="4BCFE1"/>
    <a:srgbClr val="5BADF7"/>
    <a:srgbClr val="6A56A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65" d="100"/>
          <a:sy n="65" d="100"/>
        </p:scale>
        <p:origin x="-906" y="-114"/>
      </p:cViewPr>
      <p:guideLst>
        <p:guide orient="horz" pos="2160"/>
        <p:guide pos="3844"/>
      </p:guideLst>
    </p:cSldViewPr>
  </p:slideViewPr>
  <p:notesTextViewPr>
    <p:cViewPr>
      <p:scale>
        <a:sx n="1" d="1"/>
        <a:sy n="1" d="1"/>
      </p:scale>
      <p:origin x="0" y="0"/>
    </p:cViewPr>
  </p:notesTextViewPr>
  <p:gridSpacing cx="72006" cy="72006"/>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handoutMaster" Target="handoutMasters/handoutMaster1.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lIns="91440" tIns="45720" rIns="91440" bIns="45720" rtlCol="0" anchor="b"/>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60223978-00F3-446A-B3B1-AF0CFAA94FB7}"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2BA75364-FC86-4038-8B6A-C71A1C454C4A}"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a:ln>
            <a:solidFill>
              <a:srgbClr val="000000">
                <a:alpha val="100000"/>
              </a:srgbClr>
            </a:solidFill>
            <a:miter lim="800000"/>
          </a:ln>
        </p:spPr>
      </p:sp>
      <p:sp>
        <p:nvSpPr>
          <p:cNvPr id="4099"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100"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a:ln>
            <a:solidFill>
              <a:srgbClr val="000000">
                <a:alpha val="100000"/>
              </a:srgbClr>
            </a:solidFill>
            <a:miter lim="800000"/>
          </a:ln>
        </p:spPr>
      </p:sp>
      <p:sp>
        <p:nvSpPr>
          <p:cNvPr id="7171"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7172"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838200" y="6356350"/>
            <a:ext cx="2743200" cy="365125"/>
          </a:xfrm>
          <a:prstGeom prst="rect">
            <a:avLst/>
          </a:prstGeom>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image" Target="../media/image2.png"/><Relationship Id="rId3" Type="http://schemas.openxmlformats.org/officeDocument/2006/relationships/image" Target="../media/image1.png"/><Relationship Id="rId2" Type="http://schemas.openxmlformats.org/officeDocument/2006/relationships/slideLayout" Target="../slideLayouts/slideLayout3.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image" Target="../media/image1.png"/><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
        <p:nvSpPr>
          <p:cNvPr id="7" name="矩形 14"/>
          <p:cNvSpPr>
            <a:spLocks noChangeArrowheads="1"/>
          </p:cNvSpPr>
          <p:nvPr userDrawn="1"/>
        </p:nvSpPr>
        <p:spPr bwMode="auto">
          <a:xfrm rot="10800000">
            <a:off x="-1" y="869694"/>
            <a:ext cx="8144452" cy="3740406"/>
          </a:xfrm>
          <a:prstGeom prst="rect">
            <a:avLst/>
          </a:prstGeom>
          <a:gradFill flip="none" rotWithShape="1">
            <a:gsLst>
              <a:gs pos="917">
                <a:schemeClr val="bg1"/>
              </a:gs>
              <a:gs pos="37000">
                <a:srgbClr val="E6FBFE">
                  <a:alpha val="80000"/>
                </a:srgbClr>
              </a:gs>
              <a:gs pos="100000">
                <a:srgbClr val="57D2E3"/>
              </a:gs>
            </a:gsLst>
            <a:lin ang="0" scaled="1"/>
            <a:tileRect/>
          </a:gradFill>
          <a:ln>
            <a:noFill/>
          </a:ln>
          <a:effectLst>
            <a:reflection blurRad="6350" stA="50000" endA="300" endPos="55000" dir="5400000" sy="-100000" algn="bl" rotWithShape="0"/>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8" name="图片 28"/>
          <p:cNvPicPr>
            <a:picLocks noChangeAspect="1"/>
          </p:cNvPicPr>
          <p:nvPr userDrawn="1"/>
        </p:nvPicPr>
        <p:blipFill>
          <a:blip r:embed="rId2"/>
          <a:srcRect l="368" t="9363" r="29749" b="-82"/>
          <a:stretch>
            <a:fillRect/>
          </a:stretch>
        </p:blipFill>
        <p:spPr>
          <a:xfrm>
            <a:off x="-12700" y="895350"/>
            <a:ext cx="8140700" cy="3702050"/>
          </a:xfrm>
          <a:prstGeom prst="rect">
            <a:avLst/>
          </a:prstGeom>
          <a:noFill/>
          <a:ln w="9525">
            <a:noFill/>
          </a:ln>
        </p:spPr>
      </p:pic>
      <p:sp>
        <p:nvSpPr>
          <p:cNvPr id="9" name="矩形 14"/>
          <p:cNvSpPr>
            <a:spLocks noChangeArrowheads="1"/>
          </p:cNvSpPr>
          <p:nvPr userDrawn="1"/>
        </p:nvSpPr>
        <p:spPr bwMode="auto">
          <a:xfrm>
            <a:off x="0" y="1536700"/>
            <a:ext cx="8144451" cy="2298699"/>
          </a:xfrm>
          <a:prstGeom prst="rect">
            <a:avLst/>
          </a:prstGeom>
          <a:gradFill>
            <a:gsLst>
              <a:gs pos="917">
                <a:schemeClr val="bg1">
                  <a:alpha val="28000"/>
                </a:schemeClr>
              </a:gs>
              <a:gs pos="31000">
                <a:srgbClr val="E6FBFE">
                  <a:alpha val="80000"/>
                </a:srgbClr>
              </a:gs>
              <a:gs pos="79000">
                <a:srgbClr val="57D2E3"/>
              </a:gs>
            </a:gsLst>
            <a:lin ang="0" scaled="1"/>
          </a:gradFill>
          <a:ln>
            <a:noFill/>
          </a:ln>
          <a:effectLst>
            <a:reflection blurRad="6350" stA="50000" endA="300" endPos="55000" dir="5400000" sy="-100000" algn="bl" rotWithShape="0"/>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矩形 14"/>
          <p:cNvSpPr>
            <a:spLocks noChangeArrowheads="1"/>
          </p:cNvSpPr>
          <p:nvPr userDrawn="1"/>
        </p:nvSpPr>
        <p:spPr bwMode="auto">
          <a:xfrm>
            <a:off x="6531" y="840302"/>
            <a:ext cx="12192000" cy="6017698"/>
          </a:xfrm>
          <a:prstGeom prst="rect">
            <a:avLst/>
          </a:prstGeom>
          <a:noFill/>
          <a:ln>
            <a:noFill/>
          </a:ln>
          <a:effectLst>
            <a:reflection blurRad="6350" stA="50000" endA="300" endPos="55000" dir="5400000" sy="-100000" algn="bl" rotWithShape="0"/>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15" name="图片 6"/>
          <p:cNvPicPr>
            <a:picLocks noChangeAspect="1"/>
          </p:cNvPicPr>
          <p:nvPr userDrawn="1"/>
        </p:nvPicPr>
        <p:blipFill>
          <a:blip r:embed="rId3"/>
          <a:stretch>
            <a:fillRect/>
          </a:stretch>
        </p:blipFill>
        <p:spPr>
          <a:xfrm>
            <a:off x="11293475" y="252413"/>
            <a:ext cx="523875" cy="363537"/>
          </a:xfrm>
          <a:prstGeom prst="rect">
            <a:avLst/>
          </a:prstGeom>
          <a:noFill/>
          <a:ln w="9525">
            <a:noFill/>
          </a:ln>
        </p:spPr>
      </p:pic>
      <p:sp>
        <p:nvSpPr>
          <p:cNvPr id="16" name="矩形 8"/>
          <p:cNvSpPr>
            <a:spLocks noChangeArrowheads="1"/>
          </p:cNvSpPr>
          <p:nvPr userDrawn="1"/>
        </p:nvSpPr>
        <p:spPr bwMode="auto">
          <a:xfrm>
            <a:off x="7788665" y="280988"/>
            <a:ext cx="353814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北京师范大学出版社 八</a:t>
            </a:r>
            <a:r>
              <a:rPr kumimoji="0" lang="zh-CN" altLang="zh-CN" sz="1600" b="1" i="0" u="none" strike="noStrike" kern="120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年级</a:t>
            </a:r>
            <a:r>
              <a:rPr kumimoji="0" lang="en-US" altLang="zh-CN" sz="1600" b="1" i="0" u="none" strike="noStrike" kern="120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 </a:t>
            </a:r>
            <a:r>
              <a:rPr kumimoji="0" lang="en-US" altLang="zh-CN" sz="1600" b="0" i="0" u="none" strike="noStrike" kern="120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a:t>
            </a:r>
            <a:r>
              <a:rPr kumimoji="0" lang="en-US" altLang="zh-CN" sz="1600" b="1" i="0" u="none" strike="noStrike" kern="120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 </a:t>
            </a:r>
            <a:r>
              <a:rPr kumimoji="0" lang="zh-CN" altLang="en-US" sz="1600" b="0" i="0" u="none" strike="noStrike" kern="120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上</a:t>
            </a:r>
            <a:r>
              <a:rPr kumimoji="0" lang="zh-CN" altLang="zh-CN" sz="1600" b="0" i="0" u="none" strike="noStrike" kern="120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册</a:t>
            </a:r>
            <a:r>
              <a:rPr kumimoji="0" lang="en-US" altLang="zh-CN" sz="1600" b="1" i="0" u="none" strike="noStrike" kern="120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    </a:t>
            </a:r>
            <a:endParaRPr kumimoji="0" lang="zh-CN" altLang="en-US" sz="1600" b="1" i="0" u="none" strike="noStrike" kern="120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矩形 14"/>
          <p:cNvSpPr>
            <a:spLocks noChangeArrowheads="1"/>
          </p:cNvSpPr>
          <p:nvPr userDrawn="1"/>
        </p:nvSpPr>
        <p:spPr bwMode="auto">
          <a:xfrm>
            <a:off x="0" y="171611"/>
            <a:ext cx="12192000" cy="521785"/>
          </a:xfrm>
          <a:prstGeom prst="rect">
            <a:avLst/>
          </a:prstGeom>
          <a:gradFill flip="none" rotWithShape="1">
            <a:gsLst>
              <a:gs pos="917">
                <a:schemeClr val="bg1"/>
              </a:gs>
              <a:gs pos="37000">
                <a:srgbClr val="E6FBFE">
                  <a:alpha val="80000"/>
                </a:srgbClr>
              </a:gs>
              <a:gs pos="100000">
                <a:srgbClr val="57D2E3"/>
              </a:gs>
            </a:gsLst>
            <a:lin ang="10800000" scaled="1"/>
            <a:tileRect/>
          </a:gradFill>
          <a:ln>
            <a:noFill/>
          </a:ln>
          <a:effectLst>
            <a:reflection blurRad="6350" stA="50000" endA="300" endPos="55000" dir="5400000" sy="-100000" algn="bl" rotWithShape="0"/>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5123" name="图片 21"/>
          <p:cNvPicPr>
            <a:picLocks noChangeAspect="1"/>
          </p:cNvPicPr>
          <p:nvPr userDrawn="1"/>
        </p:nvPicPr>
        <p:blipFill>
          <a:blip r:embed="rId3"/>
          <a:srcRect t="11633" r="14514" b="75572"/>
          <a:stretch>
            <a:fillRect/>
          </a:stretch>
        </p:blipFill>
        <p:spPr>
          <a:xfrm>
            <a:off x="2233613" y="190500"/>
            <a:ext cx="9958387" cy="520700"/>
          </a:xfrm>
          <a:prstGeom prst="rect">
            <a:avLst/>
          </a:prstGeom>
          <a:noFill/>
          <a:ln w="9525">
            <a:noFill/>
          </a:ln>
        </p:spPr>
      </p:pic>
      <p:sp>
        <p:nvSpPr>
          <p:cNvPr id="5128" name="矩形 8"/>
          <p:cNvSpPr>
            <a:spLocks noChangeArrowheads="1"/>
          </p:cNvSpPr>
          <p:nvPr userDrawn="1"/>
        </p:nvSpPr>
        <p:spPr bwMode="auto">
          <a:xfrm>
            <a:off x="7788665" y="280988"/>
            <a:ext cx="353814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北京师范大学出版社 八</a:t>
            </a:r>
            <a:r>
              <a:rPr lang="zh-CN" altLang="zh-CN" sz="1600" b="1"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mn-ea"/>
              </a:rPr>
              <a:t>年级</a:t>
            </a:r>
            <a:r>
              <a:rPr lang="en-US" altLang="zh-CN" sz="1600" b="1"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mn-ea"/>
              </a:rPr>
              <a:t> </a:t>
            </a:r>
            <a:r>
              <a:rPr lang="en-US" altLang="zh-CN" sz="160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mn-ea"/>
              </a:rPr>
              <a:t>|</a:t>
            </a:r>
            <a:r>
              <a:rPr lang="en-US" altLang="zh-CN" sz="1600" b="1"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mn-ea"/>
              </a:rPr>
              <a:t> </a:t>
            </a:r>
            <a:r>
              <a:rPr lang="zh-CN" altLang="en-US" sz="160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mn-ea"/>
              </a:rPr>
              <a:t>上</a:t>
            </a:r>
            <a:r>
              <a:rPr lang="zh-CN" altLang="zh-CN" sz="160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mn-ea"/>
              </a:rPr>
              <a:t>册</a:t>
            </a:r>
            <a:r>
              <a:rPr lang="en-US" altLang="zh-CN" sz="1600" b="1"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mn-ea"/>
              </a:rPr>
              <a:t>    </a:t>
            </a:r>
            <a:endParaRPr kumimoji="0" lang="zh-CN" altLang="en-US" sz="1600" b="1" i="0" u="none" strike="noStrike" kern="120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endParaRPr>
          </a:p>
        </p:txBody>
      </p:sp>
      <p:pic>
        <p:nvPicPr>
          <p:cNvPr id="5129" name="图片 28"/>
          <p:cNvPicPr>
            <a:picLocks noChangeAspect="1"/>
          </p:cNvPicPr>
          <p:nvPr userDrawn="1"/>
        </p:nvPicPr>
        <p:blipFill>
          <a:blip r:embed="rId4"/>
          <a:stretch>
            <a:fillRect/>
          </a:stretch>
        </p:blipFill>
        <p:spPr>
          <a:xfrm>
            <a:off x="11339513" y="252413"/>
            <a:ext cx="523875" cy="363537"/>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51" r:id="rId1"/>
    <p:sldLayoutId id="2147483652" r:id="rId2"/>
  </p:sldLayoutIdLst>
  <p:timing>
    <p:tnLst>
      <p:par>
        <p:cTn id="1" dur="indefinite" restart="never" nodeType="tmRoot"/>
      </p:par>
    </p:tnLst>
  </p:timing>
  <p:hf sldNum="0" hdr="0" ftr="0" dt="0"/>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146" name="矩形 14"/>
          <p:cNvSpPr>
            <a:spLocks noChangeArrowheads="1"/>
          </p:cNvSpPr>
          <p:nvPr userDrawn="1"/>
        </p:nvSpPr>
        <p:spPr bwMode="auto">
          <a:xfrm>
            <a:off x="0" y="840303"/>
            <a:ext cx="12192000" cy="3120789"/>
          </a:xfrm>
          <a:prstGeom prst="rect">
            <a:avLst/>
          </a:prstGeom>
          <a:solidFill>
            <a:srgbClr val="57D2E3"/>
          </a:solidFill>
          <a:ln>
            <a:noFill/>
          </a:ln>
          <a:effectLst>
            <a:reflection blurRad="6350" stA="50000" endA="300" endPos="5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6147" name="图片 28"/>
          <p:cNvPicPr>
            <a:picLocks noChangeAspect="1"/>
          </p:cNvPicPr>
          <p:nvPr userDrawn="1"/>
        </p:nvPicPr>
        <p:blipFill>
          <a:blip r:embed="rId2"/>
          <a:srcRect t="9363" b="14136"/>
          <a:stretch>
            <a:fillRect/>
          </a:stretch>
        </p:blipFill>
        <p:spPr>
          <a:xfrm>
            <a:off x="271463" y="839788"/>
            <a:ext cx="11649075" cy="3122612"/>
          </a:xfrm>
          <a:prstGeom prst="rect">
            <a:avLst/>
          </a:prstGeom>
          <a:noFill/>
          <a:ln w="9525">
            <a:noFill/>
          </a:ln>
        </p:spPr>
      </p:pic>
      <p:sp>
        <p:nvSpPr>
          <p:cNvPr id="13" name="矩形 14"/>
          <p:cNvSpPr>
            <a:spLocks noChangeArrowheads="1"/>
          </p:cNvSpPr>
          <p:nvPr userDrawn="1"/>
        </p:nvSpPr>
        <p:spPr bwMode="auto">
          <a:xfrm>
            <a:off x="0" y="2214575"/>
            <a:ext cx="12192000" cy="1356797"/>
          </a:xfrm>
          <a:prstGeom prst="rect">
            <a:avLst/>
          </a:prstGeom>
          <a:gradFill>
            <a:gsLst>
              <a:gs pos="917">
                <a:schemeClr val="bg1"/>
              </a:gs>
              <a:gs pos="37000">
                <a:srgbClr val="E6FBFE">
                  <a:alpha val="80000"/>
                </a:srgbClr>
              </a:gs>
              <a:gs pos="100000">
                <a:srgbClr val="57D2E3"/>
              </a:gs>
            </a:gsLst>
            <a:lin ang="10800000" scaled="1"/>
          </a:gradFill>
          <a:ln>
            <a:noFill/>
          </a:ln>
          <a:effectLst>
            <a:reflection blurRad="6350" stA="50000" endA="300" endPos="55000" dir="5400000" sy="-100000" algn="bl" rotWithShape="0"/>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 name="矩形 8"/>
          <p:cNvSpPr>
            <a:spLocks noChangeArrowheads="1"/>
          </p:cNvSpPr>
          <p:nvPr userDrawn="1"/>
        </p:nvSpPr>
        <p:spPr bwMode="auto">
          <a:xfrm>
            <a:off x="2646363" y="2373313"/>
            <a:ext cx="7770813"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5400" b="1" i="0" u="none" strike="noStrike" kern="1200" cap="none" spc="600" normalizeH="0" baseline="0" noProof="0" dirty="0" smtClean="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谢谢观看！</a:t>
            </a:r>
            <a:endParaRPr kumimoji="0" lang="zh-CN" altLang="en-US" sz="5400" b="1" i="0" u="none" strike="noStrike" kern="1200" cap="none" spc="600" normalizeH="0" baseline="0" noProof="0" dirty="0" smtClean="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Tree>
  </p:cSld>
  <p:clrMap bg1="lt1" tx1="dk1" bg2="lt2" tx2="dk2" accent1="accent1" accent2="accent2" accent3="accent3" accent4="accent4" accent5="accent5" accent6="accent6" hlink="hlink" folHlink="folHlink"/>
  <p:sldLayoutIdLst>
    <p:sldLayoutId id="2147483654"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3.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83" name="组合 8"/>
          <p:cNvGrpSpPr/>
          <p:nvPr/>
        </p:nvGrpSpPr>
        <p:grpSpPr>
          <a:xfrm>
            <a:off x="1182688" y="1987550"/>
            <a:ext cx="5940425" cy="1533942"/>
            <a:chOff x="140173" y="2105678"/>
            <a:chExt cx="5940425" cy="1533736"/>
          </a:xfrm>
        </p:grpSpPr>
        <p:sp>
          <p:nvSpPr>
            <p:cNvPr id="25" name="矩形 24"/>
            <p:cNvSpPr>
              <a:spLocks noChangeArrowheads="1"/>
            </p:cNvSpPr>
            <p:nvPr/>
          </p:nvSpPr>
          <p:spPr bwMode="auto">
            <a:xfrm>
              <a:off x="1703859" y="2105678"/>
              <a:ext cx="3344709" cy="553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第三单元 </a:t>
              </a:r>
              <a:r>
                <a:rPr kumimoji="0" lang="en-US" altLang="zh-CN" sz="2000" b="1" i="0" u="none" strike="noStrike" kern="120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a:t>
              </a:r>
              <a:r>
                <a:rPr kumimoji="0" lang="zh-CN" altLang="en-US" sz="2000" b="1" i="0" u="none" strike="noStrike" kern="120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明辨善恶是非</a:t>
              </a:r>
              <a:endParaRPr kumimoji="0" lang="zh-CN" altLang="en-US" sz="2000" b="1" i="0" u="none" strike="noStrike" kern="120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6" name="TextBox 2"/>
            <p:cNvSpPr txBox="1">
              <a:spLocks noChangeArrowheads="1"/>
            </p:cNvSpPr>
            <p:nvPr/>
          </p:nvSpPr>
          <p:spPr bwMode="auto">
            <a:xfrm>
              <a:off x="140173" y="2808529"/>
              <a:ext cx="5940425" cy="830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algn="ctr" eaLnBrk="1" hangingPunct="1">
                <a:defRPr/>
              </a:pPr>
              <a:r>
                <a:rPr kumimoji="0" lang="zh-CN" altLang="en-US" sz="4800" b="1" i="0" u="none" strike="noStrike" kern="1200" cap="none" spc="30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第八</a:t>
              </a:r>
              <a:r>
                <a:rPr lang="zh-CN" altLang="en-US" sz="4800" b="1" spc="300" dirty="0" smtClean="0">
                  <a:solidFill>
                    <a:schemeClr val="tx1">
                      <a:lumMod val="85000"/>
                      <a:lumOff val="15000"/>
                    </a:schemeClr>
                  </a:solidFill>
                  <a:latin typeface="微软雅黑" panose="020B0503020204020204" pitchFamily="34" charset="-122"/>
                  <a:ea typeface="微软雅黑" panose="020B0503020204020204" pitchFamily="34" charset="-122"/>
                </a:rPr>
                <a:t>课 远离暴力</a:t>
              </a:r>
              <a:endParaRPr kumimoji="0" lang="zh-CN" altLang="en-US" sz="4800" b="1" i="0" u="none" strike="noStrike" kern="1200" cap="none" spc="30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endParaRPr>
            </a:p>
          </p:txBody>
        </p:sp>
      </p:grpSp>
      <p:pic>
        <p:nvPicPr>
          <p:cNvPr id="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213725" y="1515745"/>
            <a:ext cx="3934460" cy="5349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lvl="0" eaLnBrk="1" hangingPunct="1">
              <a:defRPr/>
            </a:pP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探究新知</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矩形 2"/>
          <p:cNvSpPr/>
          <p:nvPr/>
        </p:nvSpPr>
        <p:spPr>
          <a:xfrm>
            <a:off x="1225253" y="1994619"/>
            <a:ext cx="7903998" cy="2862322"/>
          </a:xfrm>
          <a:prstGeom prst="rect">
            <a:avLst/>
          </a:prstGeom>
        </p:spPr>
        <p:txBody>
          <a:bodyPr wrap="square">
            <a:spAutoFit/>
          </a:bodyPr>
          <a:lstStyle/>
          <a:p>
            <a:pPr indent="457200" hangingPunct="1">
              <a:lnSpc>
                <a:spcPct val="150000"/>
              </a:lnSpc>
            </a:pPr>
            <a:r>
              <a:rPr lang="zh-CN" altLang="en-US" sz="2400" dirty="0" smtClean="0">
                <a:latin typeface="微软雅黑" panose="020B0503020204020204" pitchFamily="34" charset="-122"/>
                <a:ea typeface="微软雅黑" panose="020B0503020204020204" pitchFamily="34" charset="-122"/>
              </a:rPr>
              <a:t>有</a:t>
            </a:r>
            <a:r>
              <a:rPr lang="zh-CN" altLang="en-US" sz="2400" dirty="0">
                <a:latin typeface="微软雅黑" panose="020B0503020204020204" pitchFamily="34" charset="-122"/>
                <a:ea typeface="微软雅黑" panose="020B0503020204020204" pitchFamily="34" charset="-122"/>
              </a:rPr>
              <a:t>的父母望子成龙、望女成风心切，“恨铁不成钢”，</a:t>
            </a:r>
            <a:r>
              <a:rPr lang="zh-CN" altLang="en-US" sz="2400" dirty="0" smtClean="0">
                <a:latin typeface="微软雅黑" panose="020B0503020204020204" pitchFamily="34" charset="-122"/>
                <a:ea typeface="微软雅黑" panose="020B0503020204020204" pitchFamily="34" charset="-122"/>
              </a:rPr>
              <a:t>或者</a:t>
            </a:r>
            <a:r>
              <a:rPr lang="zh-CN" altLang="en-US" sz="2400" dirty="0">
                <a:latin typeface="微软雅黑" panose="020B0503020204020204" pitchFamily="34" charset="-122"/>
                <a:ea typeface="微软雅黑" panose="020B0503020204020204" pitchFamily="34" charset="-122"/>
              </a:rPr>
              <a:t>信奉“棍棒之下出孝子”的错误理念，对自己的孩子恶</a:t>
            </a:r>
            <a:r>
              <a:rPr lang="zh-CN" altLang="en-US" sz="2400" dirty="0" smtClean="0">
                <a:latin typeface="微软雅黑" panose="020B0503020204020204" pitchFamily="34" charset="-122"/>
                <a:ea typeface="微软雅黑" panose="020B0503020204020204" pitchFamily="34" charset="-122"/>
              </a:rPr>
              <a:t>语相</a:t>
            </a:r>
            <a:r>
              <a:rPr lang="zh-CN" altLang="en-US" sz="2400" dirty="0">
                <a:latin typeface="微软雅黑" panose="020B0503020204020204" pitchFamily="34" charset="-122"/>
                <a:ea typeface="微软雅黑" panose="020B0503020204020204" pitchFamily="34" charset="-122"/>
              </a:rPr>
              <a:t>向，甚至拳脚相加，对子女造成身体和心灵上难以弥合</a:t>
            </a:r>
            <a:r>
              <a:rPr lang="zh-CN" altLang="en-US" sz="2400" dirty="0" smtClean="0">
                <a:latin typeface="微软雅黑" panose="020B0503020204020204" pitchFamily="34" charset="-122"/>
                <a:ea typeface="微软雅黑" panose="020B0503020204020204" pitchFamily="34" charset="-122"/>
              </a:rPr>
              <a:t>的伤</a:t>
            </a:r>
            <a:r>
              <a:rPr lang="zh-CN" altLang="en-US" sz="2400" dirty="0">
                <a:latin typeface="微软雅黑" panose="020B0503020204020204" pitchFamily="34" charset="-122"/>
                <a:ea typeface="微软雅黑" panose="020B0503020204020204" pitchFamily="34" charset="-122"/>
              </a:rPr>
              <a:t>害；有的父母，自己情绪不好就迁怒于子女；还有极少</a:t>
            </a:r>
            <a:r>
              <a:rPr lang="zh-CN" altLang="en-US" sz="2400" dirty="0" smtClean="0">
                <a:latin typeface="微软雅黑" panose="020B0503020204020204" pitchFamily="34" charset="-122"/>
                <a:ea typeface="微软雅黑" panose="020B0503020204020204" pitchFamily="34" charset="-122"/>
              </a:rPr>
              <a:t>数父</a:t>
            </a:r>
            <a:r>
              <a:rPr lang="zh-CN" altLang="en-US" sz="2400" dirty="0">
                <a:latin typeface="微软雅黑" panose="020B0503020204020204" pitchFamily="34" charset="-122"/>
                <a:ea typeface="微软雅黑" panose="020B0503020204020204" pitchFamily="34" charset="-122"/>
              </a:rPr>
              <a:t>母，恶意伤害子女，触犯法律，走向犯罪。</a:t>
            </a:r>
            <a:endParaRPr lang="zh-CN" altLang="en-US" sz="2400" dirty="0">
              <a:latin typeface="微软雅黑" panose="020B0503020204020204" pitchFamily="34" charset="-122"/>
              <a:ea typeface="微软雅黑" panose="020B0503020204020204" pitchFamily="34" charset="-122"/>
            </a:endParaRPr>
          </a:p>
        </p:txBody>
      </p:sp>
      <p:pic>
        <p:nvPicPr>
          <p:cNvPr id="4" name="Picture 2" descr="D:\做书人与自然\道德与法治资源\2017\2017\png\朋友卡通图2.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418438" y="4050390"/>
            <a:ext cx="4773561" cy="280760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467068" cy="400110"/>
          </a:xfrm>
          <a:prstGeom prst="rect">
            <a:avLst/>
          </a:prstGeom>
        </p:spPr>
        <p:txBody>
          <a:bodyPr wrap="none">
            <a:spAutoFit/>
          </a:bodyPr>
          <a:lstStyle/>
          <a:p>
            <a:pPr lvl="0" eaLnBrk="1" hangingPunct="1">
              <a:defRPr/>
            </a:pP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情景图欣赏</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0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931423" y="1570355"/>
            <a:ext cx="9159364" cy="48821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lvl="0" eaLnBrk="1" hangingPunct="1">
              <a:defRPr/>
            </a:pP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知识链接</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Rectangle 2"/>
          <p:cNvSpPr txBox="1">
            <a:spLocks noChangeArrowheads="1"/>
          </p:cNvSpPr>
          <p:nvPr/>
        </p:nvSpPr>
        <p:spPr>
          <a:xfrm>
            <a:off x="2435071" y="1285935"/>
            <a:ext cx="4644948" cy="571500"/>
          </a:xfrm>
          <a:prstGeom prst="rect">
            <a:avLst/>
          </a:prstGeom>
        </p:spPr>
        <p:txBody>
          <a:bodyPr/>
          <a:lst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a:lstStyle>
          <a:p>
            <a:pPr algn="ctr" eaLnBrk="1" hangingPunct="1"/>
            <a:r>
              <a:rPr lang="zh-CN" altLang="zh-CN" sz="2800" kern="0" dirty="0" smtClean="0">
                <a:latin typeface="微软雅黑" panose="020B0503020204020204" pitchFamily="34" charset="-122"/>
                <a:ea typeface="微软雅黑" panose="020B0503020204020204" pitchFamily="34" charset="-122"/>
              </a:rPr>
              <a:t>家庭暴力</a:t>
            </a:r>
            <a:endParaRPr lang="zh-CN" altLang="zh-CN" sz="2800" kern="0" dirty="0" smtClean="0">
              <a:latin typeface="微软雅黑" panose="020B0503020204020204" pitchFamily="34" charset="-122"/>
              <a:ea typeface="微软雅黑" panose="020B0503020204020204" pitchFamily="34" charset="-122"/>
            </a:endParaRPr>
          </a:p>
        </p:txBody>
      </p:sp>
      <p:sp>
        <p:nvSpPr>
          <p:cNvPr id="4" name="Rectangle 3"/>
          <p:cNvSpPr txBox="1">
            <a:spLocks noChangeArrowheads="1"/>
          </p:cNvSpPr>
          <p:nvPr/>
        </p:nvSpPr>
        <p:spPr>
          <a:xfrm>
            <a:off x="1229033" y="2226145"/>
            <a:ext cx="8204274" cy="3721100"/>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9pPr>
          </a:lstStyle>
          <a:p>
            <a:pPr indent="457200" eaLnBrk="1" hangingPunct="1">
              <a:lnSpc>
                <a:spcPct val="150000"/>
              </a:lnSpc>
              <a:buFont typeface="Wingdings" panose="05000000000000000000" pitchFamily="2" charset="2"/>
              <a:buNone/>
            </a:pPr>
            <a:r>
              <a:rPr lang="zh-CN" altLang="en-US" sz="2400" kern="0" dirty="0" smtClean="0">
                <a:latin typeface="微软雅黑" panose="020B0503020204020204" pitchFamily="34" charset="-122"/>
                <a:ea typeface="微软雅黑" panose="020B0503020204020204" pitchFamily="34" charset="-122"/>
              </a:rPr>
              <a:t>什么是家庭暴力？家庭暴力的形式是什么？</a:t>
            </a:r>
            <a:endParaRPr lang="zh-CN" altLang="en-US" sz="2400" kern="0" dirty="0" smtClean="0">
              <a:latin typeface="微软雅黑" panose="020B0503020204020204" pitchFamily="34" charset="-122"/>
              <a:ea typeface="微软雅黑" panose="020B0503020204020204" pitchFamily="34" charset="-122"/>
            </a:endParaRPr>
          </a:p>
          <a:p>
            <a:pPr indent="457200" eaLnBrk="1" hangingPunct="1">
              <a:lnSpc>
                <a:spcPct val="150000"/>
              </a:lnSpc>
              <a:buFont typeface="Wingdings" panose="05000000000000000000" pitchFamily="2" charset="2"/>
              <a:buNone/>
            </a:pPr>
            <a:r>
              <a:rPr lang="zh-CN" altLang="en-US" sz="2400" kern="0" dirty="0" smtClean="0">
                <a:latin typeface="微软雅黑" panose="020B0503020204020204" pitchFamily="34" charset="-122"/>
                <a:ea typeface="微软雅黑" panose="020B0503020204020204" pitchFamily="34" charset="-122"/>
              </a:rPr>
              <a:t>未成年人的父母或其他监护人对未成年人以打骂、冻饿、关禁闭、捆绑、有病不医、强迫超体力劳动、限制自由、侮辱人格、歧视等手段，从肉体上和精神上对未成年人进行迫害，都属于家庭暴力。</a:t>
            </a:r>
            <a:endParaRPr lang="zh-CN" altLang="en-US" sz="2400" kern="0" dirty="0" smtClean="0">
              <a:latin typeface="微软雅黑" panose="020B0503020204020204" pitchFamily="34" charset="-122"/>
              <a:ea typeface="微软雅黑" panose="020B0503020204020204" pitchFamily="34" charset="-122"/>
            </a:endParaRPr>
          </a:p>
        </p:txBody>
      </p:sp>
      <p:pic>
        <p:nvPicPr>
          <p:cNvPr id="5" name="Picture 2" descr="D:\做书人与自然\道德与法治资源\2017\2017\png\朋友卡通图2.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418438" y="4050390"/>
            <a:ext cx="4773561" cy="280760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80">
                                          <p:stCondLst>
                                            <p:cond delay="0"/>
                                          </p:stCondLst>
                                        </p:cTn>
                                        <p:tgtEl>
                                          <p:spTgt spid="4">
                                            <p:txEl>
                                              <p:pRg st="1" end="1"/>
                                            </p:txEl>
                                          </p:spTgt>
                                        </p:tgtEl>
                                      </p:cBhvr>
                                    </p:animEffect>
                                    <p:anim calcmode="lin" valueType="num">
                                      <p:cBhvr>
                                        <p:cTn id="8" dur="1822" tmFilter="0,0; 0.14,0.36; 0.43,0.73; 0.71,0.91; 1.0,1.0">
                                          <p:stCondLst>
                                            <p:cond delay="0"/>
                                          </p:stCondLst>
                                        </p:cTn>
                                        <p:tgtEl>
                                          <p:spTgt spid="4">
                                            <p:txEl>
                                              <p:pRg st="1" end="1"/>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xEl>
                                              <p:pRg st="1" end="1"/>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xEl>
                                              <p:pRg st="1" end="1"/>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xEl>
                                              <p:pRg st="1" end="1"/>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xEl>
                                              <p:pRg st="1" end="1"/>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xEl>
                                              <p:pRg st="1" end="1"/>
                                            </p:txEl>
                                          </p:spTgt>
                                        </p:tgtEl>
                                      </p:cBhvr>
                                      <p:to x="100000" y="60000"/>
                                    </p:animScale>
                                    <p:animScale>
                                      <p:cBhvr>
                                        <p:cTn id="14" dur="166" decel="50000">
                                          <p:stCondLst>
                                            <p:cond delay="676"/>
                                          </p:stCondLst>
                                        </p:cTn>
                                        <p:tgtEl>
                                          <p:spTgt spid="4">
                                            <p:txEl>
                                              <p:pRg st="1" end="1"/>
                                            </p:txEl>
                                          </p:spTgt>
                                        </p:tgtEl>
                                      </p:cBhvr>
                                      <p:to x="100000" y="100000"/>
                                    </p:animScale>
                                    <p:animScale>
                                      <p:cBhvr>
                                        <p:cTn id="15" dur="26">
                                          <p:stCondLst>
                                            <p:cond delay="1312"/>
                                          </p:stCondLst>
                                        </p:cTn>
                                        <p:tgtEl>
                                          <p:spTgt spid="4">
                                            <p:txEl>
                                              <p:pRg st="1" end="1"/>
                                            </p:txEl>
                                          </p:spTgt>
                                        </p:tgtEl>
                                      </p:cBhvr>
                                      <p:to x="100000" y="80000"/>
                                    </p:animScale>
                                    <p:animScale>
                                      <p:cBhvr>
                                        <p:cTn id="16" dur="166" decel="50000">
                                          <p:stCondLst>
                                            <p:cond delay="1338"/>
                                          </p:stCondLst>
                                        </p:cTn>
                                        <p:tgtEl>
                                          <p:spTgt spid="4">
                                            <p:txEl>
                                              <p:pRg st="1" end="1"/>
                                            </p:txEl>
                                          </p:spTgt>
                                        </p:tgtEl>
                                      </p:cBhvr>
                                      <p:to x="100000" y="100000"/>
                                    </p:animScale>
                                    <p:animScale>
                                      <p:cBhvr>
                                        <p:cTn id="17" dur="26">
                                          <p:stCondLst>
                                            <p:cond delay="1642"/>
                                          </p:stCondLst>
                                        </p:cTn>
                                        <p:tgtEl>
                                          <p:spTgt spid="4">
                                            <p:txEl>
                                              <p:pRg st="1" end="1"/>
                                            </p:txEl>
                                          </p:spTgt>
                                        </p:tgtEl>
                                      </p:cBhvr>
                                      <p:to x="100000" y="90000"/>
                                    </p:animScale>
                                    <p:animScale>
                                      <p:cBhvr>
                                        <p:cTn id="18" dur="166" decel="50000">
                                          <p:stCondLst>
                                            <p:cond delay="1668"/>
                                          </p:stCondLst>
                                        </p:cTn>
                                        <p:tgtEl>
                                          <p:spTgt spid="4">
                                            <p:txEl>
                                              <p:pRg st="1" end="1"/>
                                            </p:txEl>
                                          </p:spTgt>
                                        </p:tgtEl>
                                      </p:cBhvr>
                                      <p:to x="100000" y="100000"/>
                                    </p:animScale>
                                    <p:animScale>
                                      <p:cBhvr>
                                        <p:cTn id="19" dur="26">
                                          <p:stCondLst>
                                            <p:cond delay="1808"/>
                                          </p:stCondLst>
                                        </p:cTn>
                                        <p:tgtEl>
                                          <p:spTgt spid="4">
                                            <p:txEl>
                                              <p:pRg st="1" end="1"/>
                                            </p:txEl>
                                          </p:spTgt>
                                        </p:tgtEl>
                                      </p:cBhvr>
                                      <p:to x="100000" y="95000"/>
                                    </p:animScale>
                                    <p:animScale>
                                      <p:cBhvr>
                                        <p:cTn id="20" dur="166" decel="50000">
                                          <p:stCondLst>
                                            <p:cond delay="1834"/>
                                          </p:stCondLst>
                                        </p:cTn>
                                        <p:tgtEl>
                                          <p:spTgt spid="4">
                                            <p:txEl>
                                              <p:pRg st="1" end="1"/>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lvl="0" eaLnBrk="1" hangingPunct="1">
              <a:defRPr/>
            </a:pP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探究思考</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Rectangle 2"/>
          <p:cNvSpPr txBox="1">
            <a:spLocks noChangeArrowheads="1"/>
          </p:cNvSpPr>
          <p:nvPr/>
        </p:nvSpPr>
        <p:spPr>
          <a:xfrm>
            <a:off x="3664974" y="1315755"/>
            <a:ext cx="4572000" cy="570706"/>
          </a:xfrm>
          <a:prstGeom prst="rect">
            <a:avLst/>
          </a:prstGeom>
        </p:spPr>
        <p:txBody>
          <a:bodyPr/>
          <a:lst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a:lstStyle>
          <a:p>
            <a:pPr algn="ctr" eaLnBrk="1" hangingPunct="1"/>
            <a:r>
              <a:rPr lang="zh-CN" altLang="zh-CN" sz="2800" kern="0" dirty="0" smtClean="0">
                <a:latin typeface="微软雅黑" panose="020B0503020204020204" pitchFamily="34" charset="-122"/>
                <a:ea typeface="微软雅黑" panose="020B0503020204020204" pitchFamily="34" charset="-122"/>
              </a:rPr>
              <a:t>家庭暴力有什么危害？</a:t>
            </a:r>
            <a:endParaRPr lang="zh-CN" altLang="zh-CN" sz="2800" kern="0" dirty="0" smtClean="0">
              <a:latin typeface="微软雅黑" panose="020B0503020204020204" pitchFamily="34" charset="-122"/>
              <a:ea typeface="微软雅黑" panose="020B0503020204020204" pitchFamily="34" charset="-122"/>
            </a:endParaRPr>
          </a:p>
        </p:txBody>
      </p:sp>
      <p:sp>
        <p:nvSpPr>
          <p:cNvPr id="4" name="Rectangle 3"/>
          <p:cNvSpPr txBox="1">
            <a:spLocks noChangeArrowheads="1"/>
          </p:cNvSpPr>
          <p:nvPr/>
        </p:nvSpPr>
        <p:spPr>
          <a:xfrm>
            <a:off x="648929" y="2418038"/>
            <a:ext cx="6356555" cy="3997510"/>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9pPr>
          </a:lstStyle>
          <a:p>
            <a:pPr indent="457200" eaLnBrk="1" hangingPunct="1">
              <a:lnSpc>
                <a:spcPct val="150000"/>
              </a:lnSpc>
              <a:buFont typeface="Wingdings" panose="05000000000000000000" pitchFamily="2" charset="2"/>
              <a:buNone/>
            </a:pPr>
            <a:r>
              <a:rPr lang="zh-CN" altLang="en-US" sz="2400" kern="0" dirty="0" smtClean="0">
                <a:latin typeface="微软雅黑" panose="020B0503020204020204" pitchFamily="34" charset="-122"/>
                <a:ea typeface="微软雅黑" panose="020B0503020204020204" pitchFamily="34" charset="-122"/>
              </a:rPr>
              <a:t>经常发生家庭暴力的家庭，对孩子的身心健康有着严重的影响。特别是直接对孩子施暴时，更容易使孩子的情绪产生恐惧、焦虑、厌世的心理，轻者影响孩子的情绪，他们自卑、孤独，影响学习和生活，严重者使孩子们离家出走，荒废学业，甚至还走上犯罪的道路。</a:t>
            </a:r>
            <a:endParaRPr lang="zh-CN" altLang="en-US" sz="2400" kern="0" dirty="0" smtClean="0">
              <a:latin typeface="微软雅黑" panose="020B0503020204020204" pitchFamily="34" charset="-122"/>
              <a:ea typeface="微软雅黑" panose="020B0503020204020204" pitchFamily="34" charset="-122"/>
            </a:endParaRPr>
          </a:p>
        </p:txBody>
      </p:sp>
      <p:pic>
        <p:nvPicPr>
          <p:cNvPr id="5" name="Picture 4" descr="1320282300265_1320247826015_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174097" y="2182064"/>
            <a:ext cx="4459807" cy="3997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lvl="0" eaLnBrk="1" hangingPunct="1">
              <a:defRPr/>
            </a:pP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探究思考</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Rectangle 2"/>
          <p:cNvSpPr txBox="1">
            <a:spLocks noChangeArrowheads="1"/>
          </p:cNvSpPr>
          <p:nvPr/>
        </p:nvSpPr>
        <p:spPr>
          <a:xfrm>
            <a:off x="582678" y="1547036"/>
            <a:ext cx="10685090" cy="5184775"/>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9pPr>
          </a:lstStyle>
          <a:p>
            <a:pPr indent="457200" eaLnBrk="1" hangingPunct="1">
              <a:lnSpc>
                <a:spcPct val="150000"/>
              </a:lnSpc>
              <a:buFont typeface="Wingdings" panose="05000000000000000000" pitchFamily="2" charset="2"/>
              <a:buNone/>
            </a:pPr>
            <a:r>
              <a:rPr lang="zh-CN" altLang="en-US" sz="2400" kern="0" dirty="0" smtClean="0">
                <a:latin typeface="微软雅黑" panose="020B0503020204020204" pitchFamily="34" charset="-122"/>
                <a:ea typeface="微软雅黑" panose="020B0503020204020204" pitchFamily="34" charset="-122"/>
              </a:rPr>
              <a:t>有关专家指出：</a:t>
            </a:r>
            <a:endParaRPr lang="zh-CN" altLang="en-US" sz="2400" kern="0" dirty="0" smtClean="0">
              <a:latin typeface="微软雅黑" panose="020B0503020204020204" pitchFamily="34" charset="-122"/>
              <a:ea typeface="微软雅黑" panose="020B0503020204020204" pitchFamily="34" charset="-122"/>
            </a:endParaRPr>
          </a:p>
          <a:p>
            <a:pPr indent="457200" eaLnBrk="1" hangingPunct="1">
              <a:lnSpc>
                <a:spcPct val="150000"/>
              </a:lnSpc>
              <a:buFont typeface="Wingdings" panose="05000000000000000000" pitchFamily="2" charset="2"/>
              <a:buNone/>
            </a:pPr>
            <a:r>
              <a:rPr lang="zh-CN" altLang="en-US" sz="2400" kern="0" dirty="0" smtClean="0">
                <a:latin typeface="微软雅黑" panose="020B0503020204020204" pitchFamily="34" charset="-122"/>
                <a:ea typeface="微软雅黑" panose="020B0503020204020204" pitchFamily="34" charset="-122"/>
              </a:rPr>
              <a:t>父母打孩子除了给孩子造成身体伤害外，还会产生另外五方面危害。</a:t>
            </a:r>
            <a:endParaRPr lang="zh-CN" altLang="en-US" sz="2400" kern="0" dirty="0" smtClean="0">
              <a:latin typeface="微软雅黑" panose="020B0503020204020204" pitchFamily="34" charset="-122"/>
              <a:ea typeface="微软雅黑" panose="020B0503020204020204" pitchFamily="34" charset="-122"/>
            </a:endParaRPr>
          </a:p>
          <a:p>
            <a:pPr indent="457200" eaLnBrk="1" hangingPunct="1">
              <a:lnSpc>
                <a:spcPct val="150000"/>
              </a:lnSpc>
              <a:buFont typeface="Wingdings" panose="05000000000000000000" pitchFamily="2" charset="2"/>
              <a:buNone/>
            </a:pPr>
            <a:r>
              <a:rPr lang="zh-CN" altLang="en-US" sz="2400" kern="0" dirty="0" smtClean="0">
                <a:latin typeface="微软雅黑" panose="020B0503020204020204" pitchFamily="34" charset="-122"/>
                <a:ea typeface="微软雅黑" panose="020B0503020204020204" pitchFamily="34" charset="-122"/>
              </a:rPr>
              <a:t>一是伤害孩子的自尊心。有的孩子越打越皮，从逆反、对抗发展到破罐破摔、自暴自弃。</a:t>
            </a:r>
            <a:endParaRPr lang="zh-CN" altLang="en-US" sz="2400" kern="0" dirty="0" smtClean="0">
              <a:latin typeface="微软雅黑" panose="020B0503020204020204" pitchFamily="34" charset="-122"/>
              <a:ea typeface="微软雅黑" panose="020B0503020204020204" pitchFamily="34" charset="-122"/>
            </a:endParaRPr>
          </a:p>
          <a:p>
            <a:pPr indent="457200" eaLnBrk="1" hangingPunct="1">
              <a:lnSpc>
                <a:spcPct val="150000"/>
              </a:lnSpc>
              <a:buFont typeface="Wingdings" panose="05000000000000000000" pitchFamily="2" charset="2"/>
              <a:buNone/>
            </a:pPr>
            <a:r>
              <a:rPr lang="zh-CN" altLang="en-US" sz="2400" kern="0" dirty="0" smtClean="0">
                <a:latin typeface="微软雅黑" panose="020B0503020204020204" pitchFamily="34" charset="-122"/>
                <a:ea typeface="微软雅黑" panose="020B0503020204020204" pitchFamily="34" charset="-122"/>
              </a:rPr>
              <a:t>二是迫使孩子说谎。</a:t>
            </a:r>
            <a:endParaRPr lang="zh-CN" altLang="en-US" sz="2400" kern="0" dirty="0" smtClean="0">
              <a:latin typeface="微软雅黑" panose="020B0503020204020204" pitchFamily="34" charset="-122"/>
              <a:ea typeface="微软雅黑" panose="020B0503020204020204" pitchFamily="34" charset="-122"/>
            </a:endParaRPr>
          </a:p>
          <a:p>
            <a:pPr indent="457200" eaLnBrk="1" hangingPunct="1">
              <a:lnSpc>
                <a:spcPct val="150000"/>
              </a:lnSpc>
              <a:buFont typeface="Wingdings" panose="05000000000000000000" pitchFamily="2" charset="2"/>
              <a:buNone/>
            </a:pPr>
            <a:r>
              <a:rPr lang="zh-CN" altLang="en-US" sz="2400" kern="0" dirty="0" smtClean="0">
                <a:latin typeface="微软雅黑" panose="020B0503020204020204" pitchFamily="34" charset="-122"/>
                <a:ea typeface="微软雅黑" panose="020B0503020204020204" pitchFamily="34" charset="-122"/>
              </a:rPr>
              <a:t>三是对父母忌恨报复。</a:t>
            </a:r>
            <a:endParaRPr lang="zh-CN" altLang="en-US" sz="2400" kern="0" dirty="0" smtClean="0">
              <a:latin typeface="微软雅黑" panose="020B0503020204020204" pitchFamily="34" charset="-122"/>
              <a:ea typeface="微软雅黑" panose="020B0503020204020204" pitchFamily="34" charset="-122"/>
            </a:endParaRPr>
          </a:p>
          <a:p>
            <a:pPr indent="457200" eaLnBrk="1" hangingPunct="1">
              <a:lnSpc>
                <a:spcPct val="150000"/>
              </a:lnSpc>
              <a:buFont typeface="Wingdings" panose="05000000000000000000" pitchFamily="2" charset="2"/>
              <a:buNone/>
            </a:pPr>
            <a:r>
              <a:rPr lang="zh-CN" altLang="en-US" sz="2400" kern="0" dirty="0" smtClean="0">
                <a:latin typeface="微软雅黑" panose="020B0503020204020204" pitchFamily="34" charset="-122"/>
                <a:ea typeface="微软雅黑" panose="020B0503020204020204" pitchFamily="34" charset="-122"/>
              </a:rPr>
              <a:t>四是容易使孩子形成暴躁的性格。</a:t>
            </a:r>
            <a:endParaRPr lang="zh-CN" altLang="en-US" sz="2400" kern="0" dirty="0" smtClean="0">
              <a:latin typeface="微软雅黑" panose="020B0503020204020204" pitchFamily="34" charset="-122"/>
              <a:ea typeface="微软雅黑" panose="020B0503020204020204" pitchFamily="34" charset="-122"/>
            </a:endParaRPr>
          </a:p>
          <a:p>
            <a:pPr indent="457200" eaLnBrk="1" hangingPunct="1">
              <a:lnSpc>
                <a:spcPct val="150000"/>
              </a:lnSpc>
              <a:buFont typeface="Wingdings" panose="05000000000000000000" pitchFamily="2" charset="2"/>
              <a:buNone/>
            </a:pPr>
            <a:r>
              <a:rPr lang="zh-CN" altLang="en-US" sz="2400" kern="0" dirty="0" smtClean="0">
                <a:latin typeface="微软雅黑" panose="020B0503020204020204" pitchFamily="34" charset="-122"/>
                <a:ea typeface="微软雅黑" panose="020B0503020204020204" pitchFamily="34" charset="-122"/>
              </a:rPr>
              <a:t>五是使父母丧失在孩子心目中的威信。</a:t>
            </a:r>
            <a:endParaRPr lang="zh-CN" altLang="en-US" sz="2400" kern="0" dirty="0" smtClean="0">
              <a:latin typeface="微软雅黑" panose="020B0503020204020204" pitchFamily="34" charset="-122"/>
              <a:ea typeface="微软雅黑" panose="020B0503020204020204" pitchFamily="34" charset="-122"/>
            </a:endParaRPr>
          </a:p>
        </p:txBody>
      </p:sp>
      <p:sp>
        <p:nvSpPr>
          <p:cNvPr id="4" name="Rectangle 3"/>
          <p:cNvSpPr txBox="1">
            <a:spLocks noRot="1" noChangeArrowheads="1"/>
          </p:cNvSpPr>
          <p:nvPr/>
        </p:nvSpPr>
        <p:spPr>
          <a:xfrm>
            <a:off x="3433466" y="921702"/>
            <a:ext cx="5068528" cy="898525"/>
          </a:xfrm>
          <a:prstGeom prst="rect">
            <a:avLst/>
          </a:prstGeom>
          <a:noFill/>
        </p:spPr>
        <p:txBody>
          <a:bodyPr anchor="ctr"/>
          <a:lst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a:lstStyle>
          <a:p>
            <a:pPr algn="ctr" eaLnBrk="1" hangingPunct="1"/>
            <a:r>
              <a:rPr lang="zh-CN" altLang="zh-CN" sz="2800" kern="0" dirty="0" smtClean="0">
                <a:latin typeface="微软雅黑" panose="020B0503020204020204" pitchFamily="34" charset="-122"/>
                <a:ea typeface="微软雅黑" panose="020B0503020204020204" pitchFamily="34" charset="-122"/>
              </a:rPr>
              <a:t>家庭暴力有什么危害？</a:t>
            </a:r>
            <a:endParaRPr lang="zh-CN" altLang="zh-CN" sz="2800" kern="0" dirty="0" smtClean="0">
              <a:latin typeface="微软雅黑" panose="020B0503020204020204" pitchFamily="34" charset="-122"/>
              <a:ea typeface="微软雅黑" panose="020B0503020204020204" pitchFamily="34" charset="-122"/>
            </a:endParaRPr>
          </a:p>
        </p:txBody>
      </p:sp>
      <p:pic>
        <p:nvPicPr>
          <p:cNvPr id="6" name="Picture 4" descr="7179172_151932732000_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7961714" y="3726468"/>
            <a:ext cx="2834105" cy="2834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lvl="0" eaLnBrk="1" hangingPunct="1">
              <a:defRPr/>
            </a:pP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各抒己见</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 name="矩形 4"/>
          <p:cNvSpPr/>
          <p:nvPr/>
        </p:nvSpPr>
        <p:spPr>
          <a:xfrm>
            <a:off x="1561426" y="1038839"/>
            <a:ext cx="10043651" cy="5724644"/>
          </a:xfrm>
          <a:prstGeom prst="rect">
            <a:avLst/>
          </a:prstGeom>
        </p:spPr>
        <p:txBody>
          <a:bodyPr wrap="square">
            <a:spAutoFit/>
          </a:bodyPr>
          <a:lstStyle/>
          <a:p>
            <a:pPr indent="457200" eaLnBrk="1" hangingPunct="1">
              <a:lnSpc>
                <a:spcPct val="150000"/>
              </a:lnSpc>
            </a:pPr>
            <a:r>
              <a:rPr lang="zh-CN" altLang="zh-CN" sz="2800" dirty="0">
                <a:latin typeface="微软雅黑" panose="020B0503020204020204" pitchFamily="34" charset="-122"/>
                <a:ea typeface="微软雅黑" panose="020B0503020204020204" pitchFamily="34" charset="-122"/>
              </a:rPr>
              <a:t>如何看待父母对我们</a:t>
            </a:r>
            <a:r>
              <a:rPr lang="zh-CN" altLang="zh-CN" sz="2800" dirty="0" smtClean="0">
                <a:latin typeface="微软雅黑" panose="020B0503020204020204" pitchFamily="34" charset="-122"/>
                <a:ea typeface="微软雅黑" panose="020B0503020204020204" pitchFamily="34" charset="-122"/>
              </a:rPr>
              <a:t>的</a:t>
            </a:r>
            <a:r>
              <a:rPr lang="zh-CN" altLang="en-US" sz="2800" dirty="0" smtClean="0">
                <a:latin typeface="微软雅黑" panose="020B0503020204020204" pitchFamily="34" charset="-122"/>
                <a:ea typeface="微软雅黑" panose="020B0503020204020204" pitchFamily="34" charset="-122"/>
              </a:rPr>
              <a:t>粗教</a:t>
            </a:r>
            <a:r>
              <a:rPr lang="zh-CN" altLang="zh-CN" sz="2800" dirty="0" smtClean="0">
                <a:latin typeface="微软雅黑" panose="020B0503020204020204" pitchFamily="34" charset="-122"/>
                <a:ea typeface="微软雅黑" panose="020B0503020204020204" pitchFamily="34" charset="-122"/>
              </a:rPr>
              <a:t>管</a:t>
            </a:r>
            <a:r>
              <a:rPr lang="zh-CN" altLang="zh-CN" sz="2800" dirty="0">
                <a:latin typeface="微软雅黑" panose="020B0503020204020204" pitchFamily="34" charset="-122"/>
                <a:ea typeface="微软雅黑" panose="020B0503020204020204" pitchFamily="34" charset="-122"/>
              </a:rPr>
              <a:t>教？</a:t>
            </a:r>
            <a:endParaRPr lang="zh-CN" altLang="zh-CN" sz="28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zh-CN" sz="2400" dirty="0">
                <a:latin typeface="微软雅黑" panose="020B0503020204020204" pitchFamily="34" charset="-122"/>
                <a:ea typeface="微软雅黑" panose="020B0503020204020204" pitchFamily="34" charset="-122"/>
              </a:rPr>
              <a:t>没有哪个父母不为了孩子而竭尽全力，但最美好的愿望却不一定给孩子带来最好的结果。正面管教是一种既不惩罚也不娇纵的管教孩子的方法。孩子只有在一种和善而坚定的气氛中，才能培养出自律、责任感、合作以及自己解决问题的能力，才能学会使他们受益终身的社会技能和生活技能，才能取得良好的学业成绩。中国自古对孩子的教育就信奉“不打不成人，不打不成才”，“老子打儿子不犯法”、“棍棒底下出孝子”、“小树不修不成材，小孩不打不成器”、“子不教，父之过”，即所谓“棍棒教育”。虽然现代父母打孩子的现象已远远不如以前那么频繁和严重，但气急了或者认为孩子犯错了会打的现象还是很普遍的。</a:t>
            </a:r>
            <a:endParaRPr lang="zh-CN" altLang="zh-CN" sz="2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additive="base">
                                        <p:cTn id="7"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lvl="0" eaLnBrk="1" hangingPunct="1">
              <a:defRPr/>
            </a:pP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探究新知</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Text Box 2"/>
          <p:cNvSpPr txBox="1">
            <a:spLocks noChangeArrowheads="1"/>
          </p:cNvSpPr>
          <p:nvPr/>
        </p:nvSpPr>
        <p:spPr bwMode="auto">
          <a:xfrm>
            <a:off x="1561426" y="1571685"/>
            <a:ext cx="7893050" cy="3508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457200" eaLnBrk="1" hangingPunct="1">
              <a:lnSpc>
                <a:spcPct val="150000"/>
              </a:lnSpc>
            </a:pPr>
            <a:r>
              <a:rPr lang="zh-CN" altLang="en-US" sz="2800" dirty="0" smtClean="0">
                <a:latin typeface="微软雅黑" panose="020B0503020204020204" pitchFamily="34" charset="-122"/>
                <a:ea typeface="微软雅黑" panose="020B0503020204020204" pitchFamily="34" charset="-122"/>
              </a:rPr>
              <a:t>我</a:t>
            </a:r>
            <a:r>
              <a:rPr lang="zh-CN" altLang="en-US" sz="2800" dirty="0">
                <a:latin typeface="微软雅黑" panose="020B0503020204020204" pitchFamily="34" charset="-122"/>
                <a:ea typeface="微软雅黑" panose="020B0503020204020204" pitchFamily="34" charset="-122"/>
              </a:rPr>
              <a:t>们可能会遭受校园暴力的侵害。</a:t>
            </a:r>
            <a:endParaRPr lang="zh-CN" altLang="en-US" sz="2800" dirty="0">
              <a:latin typeface="微软雅黑" panose="020B0503020204020204" pitchFamily="34" charset="-122"/>
              <a:ea typeface="微软雅黑" panose="020B0503020204020204" pitchFamily="34" charset="-122"/>
            </a:endParaRPr>
          </a:p>
          <a:p>
            <a:pPr indent="457200" eaLnBrk="1" hangingPunct="1">
              <a:lnSpc>
                <a:spcPct val="150000"/>
              </a:lnSpc>
            </a:pP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smtClean="0">
                <a:latin typeface="微软雅黑" panose="020B0503020204020204" pitchFamily="34" charset="-122"/>
                <a:ea typeface="微软雅黑" panose="020B0503020204020204" pitchFamily="34" charset="-122"/>
              </a:rPr>
              <a:t>学</a:t>
            </a:r>
            <a:r>
              <a:rPr lang="zh-CN" altLang="en-US" sz="2400" dirty="0">
                <a:latin typeface="微软雅黑" panose="020B0503020204020204" pitchFamily="34" charset="-122"/>
                <a:ea typeface="微软雅黑" panose="020B0503020204020204" pitchFamily="34" charset="-122"/>
              </a:rPr>
              <a:t>校是我们成长的乐园。在这里，我们学习知识、提高能力、结识朋友。也不可否认，校园暴力也是学校生活的一股暗流，有可能严重伤害青少年的身心健康，影响正常学习，破坏校园秩序。</a:t>
            </a:r>
            <a:endParaRPr lang="zh-CN" altLang="en-US" sz="2400" dirty="0">
              <a:latin typeface="微软雅黑" panose="020B0503020204020204" pitchFamily="34" charset="-122"/>
              <a:ea typeface="微软雅黑" panose="020B0503020204020204" pitchFamily="34" charset="-122"/>
            </a:endParaRPr>
          </a:p>
        </p:txBody>
      </p:sp>
      <p:pic>
        <p:nvPicPr>
          <p:cNvPr id="4" name="Picture 2" descr="D:\做书人与自然\道德与法治资源\2017\2017\png\朋友卡通图2.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418438" y="4050390"/>
            <a:ext cx="4773561" cy="280760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lvl="0" eaLnBrk="1" hangingPunct="1">
              <a:defRPr/>
            </a:pP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探究新知</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矩形 2"/>
          <p:cNvSpPr/>
          <p:nvPr/>
        </p:nvSpPr>
        <p:spPr>
          <a:xfrm>
            <a:off x="1298995" y="2070903"/>
            <a:ext cx="8023123" cy="2862322"/>
          </a:xfrm>
          <a:prstGeom prst="rect">
            <a:avLst/>
          </a:prstGeom>
        </p:spPr>
        <p:txBody>
          <a:bodyPr wrap="square">
            <a:spAutoFit/>
          </a:bodyPr>
          <a:lstStyle/>
          <a:p>
            <a:pPr indent="457200" eaLnBrk="1" hangingPunct="1">
              <a:lnSpc>
                <a:spcPct val="150000"/>
              </a:lnSpc>
            </a:pPr>
            <a:r>
              <a:rPr lang="zh-CN" altLang="en-US" sz="2400" dirty="0" smtClean="0">
                <a:latin typeface="微软雅黑" panose="020B0503020204020204" pitchFamily="34" charset="-122"/>
                <a:ea typeface="微软雅黑" panose="020B0503020204020204" pitchFamily="34" charset="-122"/>
              </a:rPr>
              <a:t>校</a:t>
            </a:r>
            <a:r>
              <a:rPr lang="zh-CN" altLang="en-US" sz="2400" dirty="0">
                <a:latin typeface="微软雅黑" panose="020B0503020204020204" pitchFamily="34" charset="-122"/>
                <a:ea typeface="微软雅黑" panose="020B0503020204020204" pitchFamily="34" charset="-122"/>
              </a:rPr>
              <a:t>园暴力并不是近几年才出现的，但它的不断升级</a:t>
            </a:r>
            <a:r>
              <a:rPr lang="zh-CN" altLang="en-US" sz="2400" dirty="0" smtClean="0">
                <a:latin typeface="微软雅黑" panose="020B0503020204020204" pitchFamily="34" charset="-122"/>
                <a:ea typeface="微软雅黑" panose="020B0503020204020204" pitchFamily="34" charset="-122"/>
              </a:rPr>
              <a:t>，却</a:t>
            </a:r>
            <a:r>
              <a:rPr lang="zh-CN" altLang="en-US" sz="2400" dirty="0">
                <a:latin typeface="微软雅黑" panose="020B0503020204020204" pitchFamily="34" charset="-122"/>
                <a:ea typeface="微软雅黑" panose="020B0503020204020204" pitchFamily="34" charset="-122"/>
              </a:rPr>
              <a:t>是不可否认的，因而也最应该引起警惕。事实证明，</a:t>
            </a:r>
            <a:r>
              <a:rPr lang="zh-CN" altLang="en-US" sz="2400" dirty="0" smtClean="0">
                <a:latin typeface="微软雅黑" panose="020B0503020204020204" pitchFamily="34" charset="-122"/>
                <a:ea typeface="微软雅黑" panose="020B0503020204020204" pitchFamily="34" charset="-122"/>
              </a:rPr>
              <a:t>如今</a:t>
            </a:r>
            <a:r>
              <a:rPr lang="zh-CN" altLang="en-US" sz="2400" dirty="0">
                <a:latin typeface="微软雅黑" panose="020B0503020204020204" pitchFamily="34" charset="-122"/>
                <a:ea typeface="微软雅黑" panose="020B0503020204020204" pitchFamily="34" charset="-122"/>
              </a:rPr>
              <a:t>的校园暴力已经超出单纯的打架斗殴的可控范围，它</a:t>
            </a:r>
            <a:r>
              <a:rPr lang="zh-CN" altLang="en-US" sz="2400" dirty="0" smtClean="0">
                <a:latin typeface="微软雅黑" panose="020B0503020204020204" pitchFamily="34" charset="-122"/>
                <a:ea typeface="微软雅黑" panose="020B0503020204020204" pitchFamily="34" charset="-122"/>
              </a:rPr>
              <a:t>在个</a:t>
            </a:r>
            <a:r>
              <a:rPr lang="zh-CN" altLang="en-US" sz="2400" dirty="0">
                <a:latin typeface="微软雅黑" panose="020B0503020204020204" pitchFamily="34" charset="-122"/>
                <a:ea typeface="微软雅黑" panose="020B0503020204020204" pitchFamily="34" charset="-122"/>
              </a:rPr>
              <a:t>别地方甚至正在演变成带有黑社会性质的团伙，制造</a:t>
            </a:r>
            <a:r>
              <a:rPr lang="zh-CN" altLang="en-US" sz="2400" dirty="0" smtClean="0">
                <a:latin typeface="微软雅黑" panose="020B0503020204020204" pitchFamily="34" charset="-122"/>
                <a:ea typeface="微软雅黑" panose="020B0503020204020204" pitchFamily="34" charset="-122"/>
              </a:rPr>
              <a:t>敲诈</a:t>
            </a:r>
            <a:r>
              <a:rPr lang="zh-CN" altLang="en-US" sz="2400" dirty="0">
                <a:latin typeface="微软雅黑" panose="020B0503020204020204" pitchFamily="34" charset="-122"/>
                <a:ea typeface="微软雅黑" panose="020B0503020204020204" pitchFamily="34" charset="-122"/>
              </a:rPr>
              <a:t>、勒索、抢劫、杀人等恶性刑事案件。</a:t>
            </a:r>
            <a:endParaRPr lang="zh-CN" altLang="en-US" sz="2400" dirty="0">
              <a:latin typeface="微软雅黑" panose="020B0503020204020204" pitchFamily="34" charset="-122"/>
              <a:ea typeface="微软雅黑" panose="020B0503020204020204" pitchFamily="34" charset="-122"/>
            </a:endParaRPr>
          </a:p>
        </p:txBody>
      </p:sp>
      <p:pic>
        <p:nvPicPr>
          <p:cNvPr id="4" name="Picture 2" descr="D:\做书人与自然\道德与法治资源\2017\2017\png\朋友卡通图2.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418438" y="4050390"/>
            <a:ext cx="4773561" cy="280760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lvl="0" eaLnBrk="1" hangingPunct="1">
              <a:defRPr/>
            </a:pP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事例探究</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矩形 2"/>
          <p:cNvSpPr/>
          <p:nvPr/>
        </p:nvSpPr>
        <p:spPr>
          <a:xfrm>
            <a:off x="545690" y="1997839"/>
            <a:ext cx="10191136" cy="4524315"/>
          </a:xfrm>
          <a:prstGeom prst="rect">
            <a:avLst/>
          </a:prstGeom>
        </p:spPr>
        <p:txBody>
          <a:bodyPr wrap="square">
            <a:spAutoFit/>
          </a:bodyPr>
          <a:lstStyle/>
          <a:p>
            <a:pPr indent="457200" eaLnBrk="1" hangingPunct="1">
              <a:lnSpc>
                <a:spcPct val="150000"/>
              </a:lnSpc>
            </a:pPr>
            <a:r>
              <a:rPr lang="zh-CN" altLang="zh-CN" sz="2400" dirty="0">
                <a:latin typeface="微软雅黑" panose="020B0503020204020204" pitchFamily="34" charset="-122"/>
                <a:ea typeface="微软雅黑" panose="020B0503020204020204" pitchFamily="34" charset="-122"/>
              </a:rPr>
              <a:t>（新闻聚焦）</a:t>
            </a:r>
            <a:r>
              <a:rPr lang="en-US" altLang="zh-CN" sz="2400" dirty="0">
                <a:latin typeface="微软雅黑" panose="020B0503020204020204" pitchFamily="34" charset="-122"/>
                <a:ea typeface="微软雅黑" panose="020B0503020204020204" pitchFamily="34" charset="-122"/>
              </a:rPr>
              <a:t>2008</a:t>
            </a:r>
            <a:r>
              <a:rPr lang="zh-CN" altLang="zh-CN" sz="2400" dirty="0">
                <a:latin typeface="微软雅黑" panose="020B0503020204020204" pitchFamily="34" charset="-122"/>
                <a:ea typeface="微软雅黑" panose="020B0503020204020204" pitchFamily="34" charset="-122"/>
              </a:rPr>
              <a:t>年</a:t>
            </a:r>
            <a:r>
              <a:rPr lang="en-US" altLang="zh-CN" sz="2400" dirty="0">
                <a:latin typeface="微软雅黑" panose="020B0503020204020204" pitchFamily="34" charset="-122"/>
                <a:ea typeface="微软雅黑" panose="020B0503020204020204" pitchFamily="34" charset="-122"/>
              </a:rPr>
              <a:t>1</a:t>
            </a:r>
            <a:r>
              <a:rPr lang="zh-CN" altLang="zh-CN" sz="2400" dirty="0">
                <a:latin typeface="微软雅黑" panose="020B0503020204020204" pitchFamily="34" charset="-122"/>
                <a:ea typeface="微软雅黑" panose="020B0503020204020204" pitchFamily="34" charset="-122"/>
              </a:rPr>
              <a:t>月</a:t>
            </a:r>
            <a:r>
              <a:rPr lang="en-US" altLang="zh-CN" sz="2400" dirty="0">
                <a:latin typeface="微软雅黑" panose="020B0503020204020204" pitchFamily="34" charset="-122"/>
                <a:ea typeface="微软雅黑" panose="020B0503020204020204" pitchFamily="34" charset="-122"/>
              </a:rPr>
              <a:t>4</a:t>
            </a:r>
            <a:r>
              <a:rPr lang="zh-CN" altLang="zh-CN" sz="2400" dirty="0">
                <a:latin typeface="微软雅黑" panose="020B0503020204020204" pitchFamily="34" charset="-122"/>
                <a:ea typeface="微软雅黑" panose="020B0503020204020204" pitchFamily="34" charset="-122"/>
              </a:rPr>
              <a:t>日下午，在铜川市三中校园内举行的公开处理大会上，</a:t>
            </a:r>
            <a:r>
              <a:rPr lang="en-US" altLang="zh-CN" sz="2400" dirty="0">
                <a:latin typeface="微软雅黑" panose="020B0503020204020204" pitchFamily="34" charset="-122"/>
                <a:ea typeface="微软雅黑" panose="020B0503020204020204" pitchFamily="34" charset="-122"/>
              </a:rPr>
              <a:t>5</a:t>
            </a:r>
            <a:r>
              <a:rPr lang="zh-CN" altLang="zh-CN" sz="2400" dirty="0">
                <a:latin typeface="微软雅黑" panose="020B0503020204020204" pitchFamily="34" charset="-122"/>
                <a:ea typeface="微软雅黑" panose="020B0503020204020204" pitchFamily="34" charset="-122"/>
              </a:rPr>
              <a:t>名十七八岁的小青年，因殴打在校学生被公开处理。据了解，学生魏某，因其表妹孟某与班里的男同学小张有矛盾，便准备教训一下小张。</a:t>
            </a:r>
            <a:r>
              <a:rPr lang="en-US" altLang="zh-CN" sz="2400" dirty="0">
                <a:latin typeface="微软雅黑" panose="020B0503020204020204" pitchFamily="34" charset="-122"/>
                <a:ea typeface="微软雅黑" panose="020B0503020204020204" pitchFamily="34" charset="-122"/>
              </a:rPr>
              <a:t>2007</a:t>
            </a:r>
            <a:r>
              <a:rPr lang="zh-CN" altLang="zh-CN" sz="2400" dirty="0">
                <a:latin typeface="微软雅黑" panose="020B0503020204020204" pitchFamily="34" charset="-122"/>
                <a:ea typeface="微软雅黑" panose="020B0503020204020204" pitchFamily="34" charset="-122"/>
              </a:rPr>
              <a:t>年</a:t>
            </a:r>
            <a:r>
              <a:rPr lang="en-US" altLang="zh-CN" sz="2400" dirty="0">
                <a:latin typeface="微软雅黑" panose="020B0503020204020204" pitchFamily="34" charset="-122"/>
                <a:ea typeface="微软雅黑" panose="020B0503020204020204" pitchFamily="34" charset="-122"/>
              </a:rPr>
              <a:t>11</a:t>
            </a:r>
            <a:r>
              <a:rPr lang="zh-CN" altLang="zh-CN" sz="2400" dirty="0">
                <a:latin typeface="微软雅黑" panose="020B0503020204020204" pitchFamily="34" charset="-122"/>
                <a:ea typeface="微软雅黑" panose="020B0503020204020204" pitchFamily="34" charset="-122"/>
              </a:rPr>
              <a:t>月</a:t>
            </a:r>
            <a:r>
              <a:rPr lang="en-US" altLang="zh-CN" sz="2400" dirty="0">
                <a:latin typeface="微软雅黑" panose="020B0503020204020204" pitchFamily="34" charset="-122"/>
                <a:ea typeface="微软雅黑" panose="020B0503020204020204" pitchFamily="34" charset="-122"/>
              </a:rPr>
              <a:t>2</a:t>
            </a:r>
            <a:r>
              <a:rPr lang="zh-CN" altLang="zh-CN" sz="2400" dirty="0">
                <a:latin typeface="微软雅黑" panose="020B0503020204020204" pitchFamily="34" charset="-122"/>
                <a:ea typeface="微软雅黑" panose="020B0503020204020204" pitchFamily="34" charset="-122"/>
              </a:rPr>
              <a:t>日下午</a:t>
            </a:r>
            <a:r>
              <a:rPr lang="en-US" altLang="zh-CN" sz="2400" dirty="0">
                <a:latin typeface="微软雅黑" panose="020B0503020204020204" pitchFamily="34" charset="-122"/>
                <a:ea typeface="微软雅黑" panose="020B0503020204020204" pitchFamily="34" charset="-122"/>
              </a:rPr>
              <a:t>5</a:t>
            </a:r>
            <a:r>
              <a:rPr lang="zh-CN" altLang="zh-CN" sz="2400" dirty="0">
                <a:latin typeface="微软雅黑" panose="020B0503020204020204" pitchFamily="34" charset="-122"/>
                <a:ea typeface="微软雅黑" panose="020B0503020204020204" pitchFamily="34" charset="-122"/>
              </a:rPr>
              <a:t>时多，魏某纠集同学陈某、白某、路某、张某及社会闲散人员十余人，在铜川市三中截住小张，将其拉到附近的河边，十多人对小张拳打脚踢，致使其身上多处受伤。此事在学生中影响极大。铜川市公安局王益分局、七一路派出所等专门组织了此次校园公开处理大会，魏某等</a:t>
            </a:r>
            <a:r>
              <a:rPr lang="en-US" altLang="zh-CN" sz="2400" dirty="0">
                <a:latin typeface="微软雅黑" panose="020B0503020204020204" pitchFamily="34" charset="-122"/>
                <a:ea typeface="微软雅黑" panose="020B0503020204020204" pitchFamily="34" charset="-122"/>
              </a:rPr>
              <a:t>5</a:t>
            </a:r>
            <a:r>
              <a:rPr lang="zh-CN" altLang="zh-CN" sz="2400" dirty="0">
                <a:latin typeface="微软雅黑" panose="020B0503020204020204" pitchFamily="34" charset="-122"/>
                <a:ea typeface="微软雅黑" panose="020B0503020204020204" pitchFamily="34" charset="-122"/>
              </a:rPr>
              <a:t>名青少年分别被处以罚款及治安拘留。</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lvl="0" eaLnBrk="1" hangingPunct="1">
              <a:defRPr/>
            </a:pP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校园暴力</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417865" y="1171575"/>
            <a:ext cx="7625786" cy="5369612"/>
          </a:xfrm>
          <a:prstGeom prst="rect">
            <a:avLst/>
          </a:prstGeom>
          <a:noFill/>
          <a:ln>
            <a:noFill/>
          </a:ln>
          <a:effectLst>
            <a:softEdge rad="63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435555" y="2828834"/>
            <a:ext cx="6090129" cy="830997"/>
          </a:xfrm>
          <a:prstGeom prst="rect">
            <a:avLst/>
          </a:prstGeom>
        </p:spPr>
        <p:txBody>
          <a:bodyPr wrap="none">
            <a:spAutoFit/>
          </a:bodyPr>
          <a:lstStyle/>
          <a:p>
            <a:pPr eaLnBrk="1" hangingPunct="1"/>
            <a:r>
              <a:rPr lang="zh-CN" altLang="en-US" sz="4800" b="1" dirty="0" smtClean="0">
                <a:latin typeface="微软雅黑" panose="020B0503020204020204" pitchFamily="34" charset="-122"/>
                <a:ea typeface="微软雅黑" panose="020B0503020204020204" pitchFamily="34" charset="-122"/>
              </a:rPr>
              <a:t>第</a:t>
            </a:r>
            <a:r>
              <a:rPr lang="zh-CN" altLang="en-US" sz="4800" b="1" dirty="0">
                <a:latin typeface="微软雅黑" panose="020B0503020204020204" pitchFamily="34" charset="-122"/>
                <a:ea typeface="微软雅黑" panose="020B0503020204020204" pitchFamily="34" charset="-122"/>
              </a:rPr>
              <a:t>一</a:t>
            </a:r>
            <a:r>
              <a:rPr lang="zh-CN" altLang="en-US" sz="4800" b="1" dirty="0" smtClean="0">
                <a:latin typeface="微软雅黑" panose="020B0503020204020204" pitchFamily="34" charset="-122"/>
                <a:ea typeface="微软雅黑" panose="020B0503020204020204" pitchFamily="34" charset="-122"/>
              </a:rPr>
              <a:t>站  暴</a:t>
            </a:r>
            <a:r>
              <a:rPr lang="zh-CN" altLang="en-US" sz="4800" b="1" dirty="0">
                <a:latin typeface="微软雅黑" panose="020B0503020204020204" pitchFamily="34" charset="-122"/>
                <a:ea typeface="微软雅黑" panose="020B0503020204020204" pitchFamily="34" charset="-122"/>
              </a:rPr>
              <a:t>力影响生活</a:t>
            </a:r>
            <a:endParaRPr lang="zh-CN" altLang="en-US" sz="4800" b="1" dirty="0">
              <a:latin typeface="微软雅黑" panose="020B0503020204020204" pitchFamily="34" charset="-122"/>
              <a:ea typeface="微软雅黑" panose="020B0503020204020204" pitchFamily="34" charset="-122"/>
            </a:endParaRPr>
          </a:p>
        </p:txBody>
      </p:sp>
    </p:spTree>
  </p:cSld>
  <p:clrMapOvr>
    <a:masterClrMapping/>
  </p:clrMapOvr>
  <p:transition spd="med">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198880" cy="398780"/>
          </a:xfrm>
          <a:prstGeom prst="rect">
            <a:avLst/>
          </a:prstGeom>
        </p:spPr>
        <p:txBody>
          <a:bodyPr wrap="none">
            <a:spAutoFit/>
          </a:bodyPr>
          <a:lstStyle/>
          <a:p>
            <a:pPr lvl="0" eaLnBrk="1" hangingPunct="1">
              <a:defRPr/>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校园暴力</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 name="Picture 5" descr="C:\Users\lhfeng\Desktop\图片6.png图片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695626" y="1370964"/>
            <a:ext cx="7274284" cy="5164131"/>
          </a:xfrm>
          <a:prstGeom prst="rect">
            <a:avLst/>
          </a:prstGeom>
          <a:noFill/>
          <a:ln>
            <a:noFill/>
          </a:ln>
          <a:effectLst>
            <a:softEdge rad="63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198880" cy="398780"/>
          </a:xfrm>
          <a:prstGeom prst="rect">
            <a:avLst/>
          </a:prstGeom>
        </p:spPr>
        <p:txBody>
          <a:bodyPr wrap="none">
            <a:spAutoFit/>
          </a:bodyPr>
          <a:lstStyle/>
          <a:p>
            <a:pPr lvl="0" eaLnBrk="1" hangingPunct="1">
              <a:defRPr/>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校园暴力</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 name="Picture 2" descr="C:\Users\lhfeng\Desktop\图片5.png图片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679291" y="1092536"/>
            <a:ext cx="7349613" cy="5403911"/>
          </a:xfrm>
          <a:prstGeom prst="rect">
            <a:avLst/>
          </a:prstGeom>
          <a:noFill/>
          <a:ln>
            <a:noFill/>
          </a:ln>
          <a:effectLst>
            <a:softEdge rad="63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198880" cy="398780"/>
          </a:xfrm>
          <a:prstGeom prst="rect">
            <a:avLst/>
          </a:prstGeom>
        </p:spPr>
        <p:txBody>
          <a:bodyPr wrap="none">
            <a:spAutoFit/>
          </a:bodyPr>
          <a:lstStyle/>
          <a:p>
            <a:pPr lvl="0" eaLnBrk="1" hangingPunct="1">
              <a:defRPr/>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校园暴力</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639962" y="1053588"/>
            <a:ext cx="7359444" cy="5583026"/>
          </a:xfrm>
          <a:prstGeom prst="rect">
            <a:avLst/>
          </a:prstGeom>
          <a:noFill/>
          <a:ln>
            <a:noFill/>
          </a:ln>
          <a:effectLst>
            <a:softEdge rad="63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社会观察</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1413943" y="1739486"/>
            <a:ext cx="10252032" cy="3970318"/>
          </a:xfrm>
          <a:prstGeom prst="rect">
            <a:avLst/>
          </a:prstGeom>
        </p:spPr>
        <p:txBody>
          <a:bodyPr wrap="square">
            <a:spAutoFit/>
          </a:bodyPr>
          <a:lstStyle/>
          <a:p>
            <a:pPr indent="457200" eaLnBrk="1" hangingPunct="1">
              <a:lnSpc>
                <a:spcPct val="150000"/>
              </a:lnSpc>
            </a:pPr>
            <a:r>
              <a:rPr lang="zh-CN" altLang="en-US" sz="2400" dirty="0" smtClean="0">
                <a:latin typeface="微软雅黑" panose="020B0503020204020204" pitchFamily="34" charset="-122"/>
                <a:ea typeface="微软雅黑" panose="020B0503020204020204" pitchFamily="34" charset="-122"/>
              </a:rPr>
              <a:t>校</a:t>
            </a:r>
            <a:r>
              <a:rPr lang="zh-CN" altLang="en-US" sz="2400" dirty="0">
                <a:latin typeface="微软雅黑" panose="020B0503020204020204" pitchFamily="34" charset="-122"/>
                <a:ea typeface="微软雅黑" panose="020B0503020204020204" pitchFamily="34" charset="-122"/>
              </a:rPr>
              <a:t>园暴力，特指发生在学校及其周边地区，由同学、学校工作人</a:t>
            </a:r>
            <a:r>
              <a:rPr lang="zh-CN" altLang="en-US" sz="2400" dirty="0" smtClean="0">
                <a:latin typeface="微软雅黑" panose="020B0503020204020204" pitchFamily="34" charset="-122"/>
                <a:ea typeface="微软雅黑" panose="020B0503020204020204" pitchFamily="34" charset="-122"/>
              </a:rPr>
              <a:t>员或</a:t>
            </a:r>
            <a:r>
              <a:rPr lang="zh-CN" altLang="en-US" sz="2400" dirty="0">
                <a:latin typeface="微软雅黑" panose="020B0503020204020204" pitchFamily="34" charset="-122"/>
                <a:ea typeface="微软雅黑" panose="020B0503020204020204" pitchFamily="34" charset="-122"/>
              </a:rPr>
              <a:t>校外人员针对学生生理或心理实施的、达到一定伤害程度的侵害</a:t>
            </a:r>
            <a:r>
              <a:rPr lang="zh-CN" altLang="en-US" sz="2400" dirty="0" smtClean="0">
                <a:latin typeface="微软雅黑" panose="020B0503020204020204" pitchFamily="34" charset="-122"/>
                <a:ea typeface="微软雅黑" panose="020B0503020204020204" pitchFamily="34" charset="-122"/>
              </a:rPr>
              <a:t>行为</a:t>
            </a:r>
            <a:r>
              <a:rPr lang="zh-CN" altLang="en-US" sz="2400" dirty="0">
                <a:latin typeface="微软雅黑" panose="020B0503020204020204" pitchFamily="34" charset="-122"/>
                <a:ea typeface="微软雅黑" panose="020B0503020204020204" pitchFamily="34" charset="-122"/>
              </a:rPr>
              <a:t>。根据行为方式的不同，可以将校园暴力简单地分为以下</a:t>
            </a:r>
            <a:r>
              <a:rPr lang="en-US" altLang="zh-CN" sz="2400" dirty="0">
                <a:latin typeface="微软雅黑" panose="020B0503020204020204" pitchFamily="34" charset="-122"/>
                <a:ea typeface="微软雅黑" panose="020B0503020204020204" pitchFamily="34" charset="-122"/>
              </a:rPr>
              <a:t>8</a:t>
            </a:r>
            <a:r>
              <a:rPr lang="zh-CN" altLang="en-US" sz="2400" dirty="0">
                <a:latin typeface="微软雅黑" panose="020B0503020204020204" pitchFamily="34" charset="-122"/>
                <a:ea typeface="微软雅黑" panose="020B0503020204020204" pitchFamily="34" charset="-122"/>
              </a:rPr>
              <a:t>类：</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smtClean="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．本校或其他学校高年级学生殴打低年级学生；</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smtClean="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．校外人员殴打在校学生；</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smtClean="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．某些学生的家长因为学生之间的纠纷而到学校殴打其他学生；</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smtClean="0">
                <a:latin typeface="微软雅黑" panose="020B0503020204020204" pitchFamily="34" charset="-122"/>
                <a:ea typeface="微软雅黑" panose="020B0503020204020204" pitchFamily="34" charset="-122"/>
              </a:rPr>
              <a:t>4</a:t>
            </a:r>
            <a:r>
              <a:rPr lang="zh-CN" altLang="en-US" sz="2400" dirty="0">
                <a:latin typeface="微软雅黑" panose="020B0503020204020204" pitchFamily="34" charset="-122"/>
                <a:ea typeface="微软雅黑" panose="020B0503020204020204" pitchFamily="34" charset="-122"/>
              </a:rPr>
              <a:t>．老师体罚或者变相体罚学生</a:t>
            </a:r>
            <a:r>
              <a:rPr lang="zh-CN" altLang="en-US" sz="2400" dirty="0" smtClean="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社会观察</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1696064" y="2178407"/>
            <a:ext cx="7978877" cy="3416320"/>
          </a:xfrm>
          <a:prstGeom prst="rect">
            <a:avLst/>
          </a:prstGeom>
        </p:spPr>
        <p:txBody>
          <a:bodyPr wrap="square">
            <a:spAutoFit/>
          </a:bodyPr>
          <a:lstStyle/>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5</a:t>
            </a:r>
            <a:r>
              <a:rPr lang="zh-CN" altLang="en-US" sz="2400" dirty="0">
                <a:latin typeface="微软雅黑" panose="020B0503020204020204" pitchFamily="34" charset="-122"/>
                <a:ea typeface="微软雅黑" panose="020B0503020204020204" pitchFamily="34" charset="-122"/>
              </a:rPr>
              <a:t>．老师侮辱学生的人格尊严，如要求学生当众做出一些有损人格尊严的动作或辱骂学生等；</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6</a:t>
            </a:r>
            <a:r>
              <a:rPr lang="zh-CN" altLang="en-US" sz="2400" dirty="0">
                <a:latin typeface="微软雅黑" panose="020B0503020204020204" pitchFamily="34" charset="-122"/>
                <a:ea typeface="微软雅黑" panose="020B0503020204020204" pitchFamily="34" charset="-122"/>
              </a:rPr>
              <a:t>．校内外高年级学生以及社会青年抢劫、勒索学生钱财，使学生不但损失财物，而且心理受到极大伤害；</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7</a:t>
            </a:r>
            <a:r>
              <a:rPr lang="zh-CN" altLang="en-US" sz="2400" dirty="0">
                <a:latin typeface="微软雅黑" panose="020B0503020204020204" pitchFamily="34" charset="-122"/>
                <a:ea typeface="微软雅黑" panose="020B0503020204020204" pitchFamily="34" charset="-122"/>
              </a:rPr>
              <a:t>．老师以及校内管理人员对学生的性侵害；</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8</a:t>
            </a:r>
            <a:r>
              <a:rPr lang="zh-CN" altLang="en-US" sz="2400" dirty="0">
                <a:latin typeface="微软雅黑" panose="020B0503020204020204" pitchFamily="34" charset="-122"/>
                <a:ea typeface="微软雅黑" panose="020B0503020204020204" pitchFamily="34" charset="-122"/>
              </a:rPr>
              <a:t>．同年级或同班同学之间的斗殴。</a:t>
            </a:r>
            <a:endParaRPr lang="zh-CN" altLang="en-US" sz="2400" dirty="0">
              <a:latin typeface="微软雅黑" panose="020B0503020204020204" pitchFamily="34" charset="-122"/>
              <a:ea typeface="微软雅黑" panose="020B0503020204020204" pitchFamily="34" charset="-122"/>
            </a:endParaRPr>
          </a:p>
        </p:txBody>
      </p:sp>
      <p:pic>
        <p:nvPicPr>
          <p:cNvPr id="4" name="Picture 2" descr="D:\做书人与自然\道德与法治资源\2017\2017\png\朋友卡通图2.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418438" y="4050390"/>
            <a:ext cx="4773561" cy="280760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探究思考</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Rectangle 3"/>
          <p:cNvSpPr txBox="1">
            <a:spLocks noChangeArrowheads="1"/>
          </p:cNvSpPr>
          <p:nvPr/>
        </p:nvSpPr>
        <p:spPr>
          <a:xfrm>
            <a:off x="1836174" y="2035279"/>
            <a:ext cx="7207250" cy="2662084"/>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9pPr>
          </a:lstStyle>
          <a:p>
            <a:pPr indent="457200" eaLnBrk="1" hangingPunct="1">
              <a:lnSpc>
                <a:spcPct val="150000"/>
              </a:lnSpc>
              <a:buFont typeface="Wingdings" panose="05000000000000000000" pitchFamily="2" charset="2"/>
              <a:buNone/>
            </a:pPr>
            <a:r>
              <a:rPr lang="zh-CN" altLang="en-US" sz="2400" kern="0" dirty="0" smtClean="0">
                <a:latin typeface="微软雅黑" panose="020B0503020204020204" pitchFamily="34" charset="-122"/>
                <a:ea typeface="微软雅黑" panose="020B0503020204020204" pitchFamily="34" charset="-122"/>
              </a:rPr>
              <a:t>校园暴力的表现形式有哪些？</a:t>
            </a:r>
            <a:endParaRPr lang="zh-CN" altLang="en-US" sz="2400" kern="0" dirty="0" smtClean="0">
              <a:latin typeface="微软雅黑" panose="020B0503020204020204" pitchFamily="34" charset="-122"/>
              <a:ea typeface="微软雅黑" panose="020B0503020204020204" pitchFamily="34" charset="-122"/>
            </a:endParaRPr>
          </a:p>
          <a:p>
            <a:pPr indent="457200" eaLnBrk="1" hangingPunct="1">
              <a:lnSpc>
                <a:spcPct val="150000"/>
              </a:lnSpc>
              <a:buFont typeface="Wingdings" panose="05000000000000000000" pitchFamily="2" charset="2"/>
              <a:buNone/>
            </a:pPr>
            <a:endParaRPr lang="zh-CN" altLang="en-US" sz="2400" kern="0" dirty="0" smtClean="0">
              <a:latin typeface="微软雅黑" panose="020B0503020204020204" pitchFamily="34" charset="-122"/>
              <a:ea typeface="微软雅黑" panose="020B0503020204020204" pitchFamily="34" charset="-122"/>
            </a:endParaRPr>
          </a:p>
          <a:p>
            <a:pPr indent="457200" eaLnBrk="1" hangingPunct="1">
              <a:lnSpc>
                <a:spcPct val="150000"/>
              </a:lnSpc>
              <a:buFont typeface="Wingdings" panose="05000000000000000000" pitchFamily="2" charset="2"/>
              <a:buNone/>
            </a:pPr>
            <a:r>
              <a:rPr lang="zh-CN" altLang="en-US" sz="2400" kern="0" dirty="0" smtClean="0">
                <a:latin typeface="微软雅黑" panose="020B0503020204020204" pitchFamily="34" charset="-122"/>
                <a:ea typeface="微软雅黑" panose="020B0503020204020204" pitchFamily="34" charset="-122"/>
              </a:rPr>
              <a:t>学生对学生实施暴力、教师对学生实施暴力、校外人员在校园周边对学生实施暴力。</a:t>
            </a:r>
            <a:endParaRPr lang="zh-CN" altLang="en-US" sz="2400" kern="0" dirty="0" smtClean="0">
              <a:latin typeface="微软雅黑" panose="020B0503020204020204" pitchFamily="34" charset="-122"/>
              <a:ea typeface="微软雅黑" panose="020B0503020204020204" pitchFamily="34" charset="-122"/>
            </a:endParaRPr>
          </a:p>
        </p:txBody>
      </p:sp>
      <p:pic>
        <p:nvPicPr>
          <p:cNvPr id="4" name="Picture 2" descr="D:\做书人与自然\道德与法治资源\2017\2017\png\朋友卡通图2.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418438" y="4050390"/>
            <a:ext cx="4773561" cy="280760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探究思考</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Rectangle 2"/>
          <p:cNvSpPr txBox="1">
            <a:spLocks noChangeArrowheads="1"/>
          </p:cNvSpPr>
          <p:nvPr/>
        </p:nvSpPr>
        <p:spPr>
          <a:xfrm>
            <a:off x="2018070" y="2447354"/>
            <a:ext cx="7693025" cy="2537602"/>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9pPr>
          </a:lstStyle>
          <a:p>
            <a:pPr indent="457200" eaLnBrk="1" hangingPunct="1">
              <a:lnSpc>
                <a:spcPct val="150000"/>
              </a:lnSpc>
              <a:buFont typeface="Wingdings" panose="05000000000000000000" pitchFamily="2" charset="2"/>
              <a:buNone/>
            </a:pPr>
            <a:r>
              <a:rPr lang="zh-CN" altLang="en-US" sz="2400" kern="0" dirty="0" smtClean="0">
                <a:latin typeface="微软雅黑" panose="020B0503020204020204" pitchFamily="34" charset="-122"/>
                <a:ea typeface="微软雅黑" panose="020B0503020204020204" pitchFamily="34" charset="-122"/>
              </a:rPr>
              <a:t>学校是我们成长的乐园。在这里，我们学习知识，提高能力，结识朋友。也不可否认，校园暴力也是学校生活的一股暗流，有可能严重伤害青少年的身心健康，影响正常学习，破坏校园秩序。</a:t>
            </a:r>
            <a:endParaRPr lang="zh-CN" altLang="en-US" sz="2400" kern="0" dirty="0" smtClean="0">
              <a:latin typeface="微软雅黑" panose="020B0503020204020204" pitchFamily="34" charset="-122"/>
              <a:ea typeface="微软雅黑" panose="020B0503020204020204" pitchFamily="34" charset="-122"/>
            </a:endParaRPr>
          </a:p>
        </p:txBody>
      </p:sp>
      <p:sp>
        <p:nvSpPr>
          <p:cNvPr id="4" name="Text Box 3"/>
          <p:cNvSpPr txBox="1">
            <a:spLocks noChangeArrowheads="1"/>
          </p:cNvSpPr>
          <p:nvPr/>
        </p:nvSpPr>
        <p:spPr bwMode="auto">
          <a:xfrm>
            <a:off x="2775155" y="1669251"/>
            <a:ext cx="431882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20000"/>
              </a:spcBef>
              <a:buClr>
                <a:schemeClr val="hlink"/>
              </a:buClr>
              <a:buFont typeface="Wingdings" panose="05000000000000000000" pitchFamily="2" charset="2"/>
              <a:buNone/>
            </a:pPr>
            <a:r>
              <a:rPr lang="zh-CN" altLang="zh-CN" sz="2400" dirty="0">
                <a:latin typeface="微软雅黑" panose="020B0503020204020204" pitchFamily="34" charset="-122"/>
                <a:ea typeface="微软雅黑" panose="020B0503020204020204" pitchFamily="34" charset="-122"/>
              </a:rPr>
              <a:t>校园暴力的危害有哪些</a:t>
            </a:r>
            <a:r>
              <a:rPr lang="zh-CN" altLang="zh-CN" sz="2400" dirty="0" smtClean="0">
                <a:latin typeface="微软雅黑" panose="020B0503020204020204" pitchFamily="34" charset="-122"/>
                <a:ea typeface="微软雅黑" panose="020B0503020204020204" pitchFamily="34" charset="-122"/>
              </a:rPr>
              <a:t>？</a:t>
            </a:r>
            <a:endParaRPr lang="zh-CN" altLang="zh-CN" sz="2400" dirty="0">
              <a:latin typeface="微软雅黑" panose="020B0503020204020204" pitchFamily="34" charset="-122"/>
              <a:ea typeface="微软雅黑" panose="020B0503020204020204" pitchFamily="34" charset="-122"/>
            </a:endParaRPr>
          </a:p>
        </p:txBody>
      </p:sp>
      <p:pic>
        <p:nvPicPr>
          <p:cNvPr id="5" name="Picture 2" descr="D:\做书人与自然\道德与法治资源\2017\2017\png\朋友卡通图2.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418438" y="4050390"/>
            <a:ext cx="4773561" cy="280760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diamond(i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build="p"/>
      <p:bldP spid="4"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探究新知</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Text Box 2"/>
          <p:cNvSpPr txBox="1">
            <a:spLocks noChangeArrowheads="1"/>
          </p:cNvSpPr>
          <p:nvPr/>
        </p:nvSpPr>
        <p:spPr bwMode="auto">
          <a:xfrm>
            <a:off x="1912168" y="1863212"/>
            <a:ext cx="7893050" cy="2954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457200" eaLnBrk="1" hangingPunct="1">
              <a:lnSpc>
                <a:spcPct val="150000"/>
              </a:lnSpc>
            </a:pPr>
            <a:r>
              <a:rPr lang="zh-CN" altLang="en-US" sz="2800" dirty="0" smtClean="0">
                <a:latin typeface="微软雅黑" panose="020B0503020204020204" pitchFamily="34" charset="-122"/>
                <a:ea typeface="微软雅黑" panose="020B0503020204020204" pitchFamily="34" charset="-122"/>
              </a:rPr>
              <a:t>我</a:t>
            </a:r>
            <a:r>
              <a:rPr lang="zh-CN" altLang="en-US" sz="2800" dirty="0">
                <a:latin typeface="微软雅黑" panose="020B0503020204020204" pitchFamily="34" charset="-122"/>
                <a:ea typeface="微软雅黑" panose="020B0503020204020204" pitchFamily="34" charset="-122"/>
              </a:rPr>
              <a:t>们可能会遭受社会的暴力侵害。</a:t>
            </a:r>
            <a:endParaRPr lang="zh-CN" altLang="en-US" sz="2800" dirty="0">
              <a:latin typeface="微软雅黑" panose="020B0503020204020204" pitchFamily="34" charset="-122"/>
              <a:ea typeface="微软雅黑" panose="020B0503020204020204" pitchFamily="34" charset="-122"/>
            </a:endParaRPr>
          </a:p>
          <a:p>
            <a:pPr indent="457200" eaLnBrk="1" hangingPunct="1">
              <a:lnSpc>
                <a:spcPct val="150000"/>
              </a:lnSpc>
            </a:pP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smtClean="0">
                <a:latin typeface="微软雅黑" panose="020B0503020204020204" pitchFamily="34" charset="-122"/>
                <a:ea typeface="微软雅黑" panose="020B0503020204020204" pitchFamily="34" charset="-122"/>
              </a:rPr>
              <a:t>相</a:t>
            </a:r>
            <a:r>
              <a:rPr lang="zh-CN" altLang="en-US" sz="2400" dirty="0">
                <a:latin typeface="微软雅黑" panose="020B0503020204020204" pitchFamily="34" charset="-122"/>
                <a:ea typeface="微软雅黑" panose="020B0503020204020204" pitchFamily="34" charset="-122"/>
              </a:rPr>
              <a:t>对于家庭和学校，社会生活更为复杂，未成年人往往容易成为暴力侵害的对象，譬如抢劫、诈骗，甚至是直接的身体伤害。</a:t>
            </a:r>
            <a:endParaRPr lang="zh-CN" altLang="en-US" sz="2400" dirty="0">
              <a:latin typeface="微软雅黑" panose="020B0503020204020204" pitchFamily="34" charset="-122"/>
              <a:ea typeface="微软雅黑" panose="020B0503020204020204" pitchFamily="34" charset="-122"/>
            </a:endParaRPr>
          </a:p>
        </p:txBody>
      </p:sp>
      <p:pic>
        <p:nvPicPr>
          <p:cNvPr id="4" name="Picture 2" descr="D:\做书人与自然\道德与法治资源\2017\2017\png\朋友卡通图2.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418438" y="4050390"/>
            <a:ext cx="4773561" cy="280760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事例探究</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825911" y="1802261"/>
            <a:ext cx="8318090" cy="3970318"/>
          </a:xfrm>
          <a:prstGeom prst="rect">
            <a:avLst/>
          </a:prstGeom>
        </p:spPr>
        <p:txBody>
          <a:bodyPr wrap="square">
            <a:spAutoFit/>
          </a:bodyPr>
          <a:lstStyle/>
          <a:p>
            <a:pPr indent="457200" eaLnBrk="1" hangingPunct="1">
              <a:lnSpc>
                <a:spcPct val="150000"/>
              </a:lnSpc>
            </a:pPr>
            <a:r>
              <a:rPr lang="en-US" altLang="zh-CN" sz="2400" dirty="0" smtClean="0">
                <a:latin typeface="微软雅黑" panose="020B0503020204020204" pitchFamily="34" charset="-122"/>
                <a:ea typeface="微软雅黑" panose="020B0503020204020204" pitchFamily="34" charset="-122"/>
              </a:rPr>
              <a:t>13</a:t>
            </a:r>
            <a:r>
              <a:rPr lang="zh-CN" altLang="en-US" sz="2400" dirty="0">
                <a:latin typeface="微软雅黑" panose="020B0503020204020204" pitchFamily="34" charset="-122"/>
                <a:ea typeface="微软雅黑" panose="020B0503020204020204" pitchFamily="34" charset="-122"/>
              </a:rPr>
              <a:t>岁的王超，一直和母亲生活在海南。为了让他接</a:t>
            </a:r>
            <a:r>
              <a:rPr lang="zh-CN" altLang="en-US" sz="2400" dirty="0" smtClean="0">
                <a:latin typeface="微软雅黑" panose="020B0503020204020204" pitchFamily="34" charset="-122"/>
                <a:ea typeface="微软雅黑" panose="020B0503020204020204" pitchFamily="34" charset="-122"/>
              </a:rPr>
              <a:t>受更</a:t>
            </a:r>
            <a:r>
              <a:rPr lang="zh-CN" altLang="en-US" sz="2400" dirty="0">
                <a:latin typeface="微软雅黑" panose="020B0503020204020204" pitchFamily="34" charset="-122"/>
                <a:ea typeface="微软雅黑" panose="020B0503020204020204" pitchFamily="34" charset="-122"/>
              </a:rPr>
              <a:t>好的教育，母亲把他送到外地一所重点中学就读。王</a:t>
            </a:r>
            <a:r>
              <a:rPr lang="zh-CN" altLang="en-US" sz="2400" dirty="0" smtClean="0">
                <a:latin typeface="微软雅黑" panose="020B0503020204020204" pitchFamily="34" charset="-122"/>
                <a:ea typeface="微软雅黑" panose="020B0503020204020204" pitchFamily="34" charset="-122"/>
              </a:rPr>
              <a:t>超性</a:t>
            </a:r>
            <a:r>
              <a:rPr lang="zh-CN" altLang="en-US" sz="2400" dirty="0">
                <a:latin typeface="微软雅黑" panose="020B0503020204020204" pitchFamily="34" charset="-122"/>
                <a:ea typeface="微软雅黑" panose="020B0503020204020204" pitchFamily="34" charset="-122"/>
              </a:rPr>
              <a:t>格开朗，活泼好动，爱玩游戏，很快就在游戏厅里认</a:t>
            </a:r>
            <a:r>
              <a:rPr lang="zh-CN" altLang="en-US" sz="2400" dirty="0" smtClean="0">
                <a:latin typeface="微软雅黑" panose="020B0503020204020204" pitchFamily="34" charset="-122"/>
                <a:ea typeface="微软雅黑" panose="020B0503020204020204" pitchFamily="34" charset="-122"/>
              </a:rPr>
              <a:t>识了</a:t>
            </a:r>
            <a:r>
              <a:rPr lang="zh-CN" altLang="en-US" sz="2400" dirty="0">
                <a:latin typeface="微软雅黑" panose="020B0503020204020204" pitchFamily="34" charset="-122"/>
                <a:ea typeface="微软雅黑" panose="020B0503020204020204" pitchFamily="34" charset="-122"/>
              </a:rPr>
              <a:t>几个社会青年。王超经常向他们炫耀自己父母至少有</a:t>
            </a:r>
            <a:r>
              <a:rPr lang="zh-CN" altLang="en-US" sz="2400" dirty="0" smtClean="0">
                <a:latin typeface="微软雅黑" panose="020B0503020204020204" pitchFamily="34" charset="-122"/>
                <a:ea typeface="微软雅黑" panose="020B0503020204020204" pitchFamily="34" charset="-122"/>
              </a:rPr>
              <a:t>几千</a:t>
            </a:r>
            <a:r>
              <a:rPr lang="zh-CN" altLang="en-US" sz="2400" dirty="0">
                <a:latin typeface="微软雅黑" panose="020B0503020204020204" pitchFamily="34" charset="-122"/>
                <a:ea typeface="微软雅黑" panose="020B0503020204020204" pitchFamily="34" charset="-122"/>
              </a:rPr>
              <a:t>万元的财产，这几个人就打起他的主意来。一天中午</a:t>
            </a:r>
            <a:r>
              <a:rPr lang="zh-CN" altLang="en-US" sz="2400" dirty="0" smtClean="0">
                <a:latin typeface="微软雅黑" panose="020B0503020204020204" pitchFamily="34" charset="-122"/>
                <a:ea typeface="微软雅黑" panose="020B0503020204020204" pitchFamily="34" charset="-122"/>
              </a:rPr>
              <a:t>，他</a:t>
            </a:r>
            <a:r>
              <a:rPr lang="zh-CN" altLang="en-US" sz="2400" dirty="0">
                <a:latin typeface="微软雅黑" panose="020B0503020204020204" pitchFamily="34" charset="-122"/>
                <a:ea typeface="微软雅黑" panose="020B0503020204020204" pitchFamily="34" charset="-122"/>
              </a:rPr>
              <a:t>们将王超绑架，向其家长勒索四千万元人民币。警方</a:t>
            </a:r>
            <a:r>
              <a:rPr lang="zh-CN" altLang="en-US" sz="2400" dirty="0" smtClean="0">
                <a:latin typeface="微软雅黑" panose="020B0503020204020204" pitchFamily="34" charset="-122"/>
                <a:ea typeface="微软雅黑" panose="020B0503020204020204" pitchFamily="34" charset="-122"/>
              </a:rPr>
              <a:t>经过</a:t>
            </a:r>
            <a:r>
              <a:rPr lang="zh-CN" altLang="en-US" sz="2400" dirty="0">
                <a:latin typeface="微软雅黑" panose="020B0503020204020204" pitchFamily="34" charset="-122"/>
                <a:ea typeface="微软雅黑" panose="020B0503020204020204" pitchFamily="34" charset="-122"/>
              </a:rPr>
              <a:t>艰苦的努力，才把王超解救出来。</a:t>
            </a:r>
            <a:endParaRPr lang="zh-CN" altLang="en-US" sz="2400" dirty="0">
              <a:latin typeface="微软雅黑" panose="020B0503020204020204" pitchFamily="34" charset="-122"/>
              <a:ea typeface="微软雅黑" panose="020B0503020204020204" pitchFamily="34" charset="-122"/>
            </a:endParaRPr>
          </a:p>
        </p:txBody>
      </p:sp>
      <p:pic>
        <p:nvPicPr>
          <p:cNvPr id="4" name="Picture 2" descr="D:\做书人与自然\道德与法治资源\2017\2017\png\朋友卡通图2.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418438" y="4050390"/>
            <a:ext cx="4773561" cy="280760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探究思考</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Rectangle 3"/>
          <p:cNvSpPr txBox="1">
            <a:spLocks noChangeArrowheads="1"/>
          </p:cNvSpPr>
          <p:nvPr/>
        </p:nvSpPr>
        <p:spPr>
          <a:xfrm>
            <a:off x="2308121" y="1403121"/>
            <a:ext cx="5665839" cy="639762"/>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9pPr>
          </a:lstStyle>
          <a:p>
            <a:pPr eaLnBrk="1" hangingPunct="1">
              <a:buFont typeface="Wingdings" panose="05000000000000000000" pitchFamily="2" charset="2"/>
              <a:buNone/>
            </a:pPr>
            <a:r>
              <a:rPr lang="zh-CN" altLang="en-US" sz="2400" kern="0" dirty="0" smtClean="0">
                <a:latin typeface="微软雅黑" panose="020B0503020204020204" pitchFamily="34" charset="-122"/>
                <a:ea typeface="微软雅黑" panose="020B0503020204020204" pitchFamily="34" charset="-122"/>
              </a:rPr>
              <a:t>  我们常见的社会暴力有哪些？</a:t>
            </a:r>
            <a:endParaRPr lang="zh-CN" altLang="en-US" sz="2400" kern="0" dirty="0" smtClean="0">
              <a:latin typeface="微软雅黑" panose="020B0503020204020204" pitchFamily="34" charset="-122"/>
              <a:ea typeface="微软雅黑" panose="020B0503020204020204" pitchFamily="34" charset="-122"/>
            </a:endParaRPr>
          </a:p>
        </p:txBody>
      </p:sp>
      <p:sp>
        <p:nvSpPr>
          <p:cNvPr id="4" name="Rectangle 4"/>
          <p:cNvSpPr>
            <a:spLocks noRot="1" noChangeArrowheads="1"/>
          </p:cNvSpPr>
          <p:nvPr/>
        </p:nvSpPr>
        <p:spPr bwMode="auto">
          <a:xfrm>
            <a:off x="2431026" y="2241755"/>
            <a:ext cx="8458200" cy="444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20000"/>
              </a:spcBef>
              <a:buClr>
                <a:schemeClr val="tx1"/>
              </a:buClr>
              <a:buSzPct val="75000"/>
              <a:buFont typeface="Wingdings" panose="05000000000000000000" pitchFamily="2" charset="2"/>
              <a:buNone/>
            </a:pPr>
            <a:r>
              <a:rPr lang="zh-CN" altLang="zh-CN" sz="2400" dirty="0" smtClean="0">
                <a:latin typeface="微软雅黑" panose="020B0503020204020204" pitchFamily="34" charset="-122"/>
                <a:ea typeface="微软雅黑" panose="020B0503020204020204" pitchFamily="34" charset="-122"/>
              </a:rPr>
              <a:t>譬</a:t>
            </a:r>
            <a:r>
              <a:rPr lang="zh-CN" altLang="zh-CN" sz="2400" dirty="0">
                <a:latin typeface="微软雅黑" panose="020B0503020204020204" pitchFamily="34" charset="-122"/>
                <a:ea typeface="微软雅黑" panose="020B0503020204020204" pitchFamily="34" charset="-122"/>
              </a:rPr>
              <a:t>如抢劫、诈骗、绑架，甚至是直接的身体伤</a:t>
            </a:r>
            <a:r>
              <a:rPr lang="zh-CN" altLang="zh-CN" sz="2400" dirty="0" smtClean="0">
                <a:latin typeface="微软雅黑" panose="020B0503020204020204" pitchFamily="34" charset="-122"/>
                <a:ea typeface="微软雅黑" panose="020B0503020204020204" pitchFamily="34" charset="-122"/>
              </a:rPr>
              <a:t>害</a:t>
            </a:r>
            <a:r>
              <a:rPr lang="zh-CN" altLang="en-US" sz="2400" dirty="0">
                <a:latin typeface="微软雅黑" panose="020B0503020204020204" pitchFamily="34" charset="-122"/>
                <a:ea typeface="微软雅黑" panose="020B0503020204020204" pitchFamily="34" charset="-122"/>
              </a:rPr>
              <a:t>。</a:t>
            </a:r>
            <a:endParaRPr lang="zh-CN" altLang="zh-CN" sz="2400" dirty="0">
              <a:latin typeface="微软雅黑" panose="020B0503020204020204" pitchFamily="34" charset="-122"/>
              <a:ea typeface="微软雅黑" panose="020B0503020204020204" pitchFamily="34" charset="-122"/>
            </a:endParaRPr>
          </a:p>
        </p:txBody>
      </p:sp>
      <p:pic>
        <p:nvPicPr>
          <p:cNvPr id="5" name="Picture 5" descr="t01e1797e9956bb115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986116" y="2685795"/>
            <a:ext cx="8229600" cy="398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198880" cy="398780"/>
          </a:xfrm>
          <a:prstGeom prst="rect">
            <a:avLst/>
          </a:prstGeom>
        </p:spPr>
        <p:txBody>
          <a:bodyPr wrap="none">
            <a:spAutoFit/>
          </a:bodyPr>
          <a:lstStyle/>
          <a:p>
            <a:pPr lvl="0" eaLnBrk="1" hangingPunct="1">
              <a:defRPr/>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思想驿站</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矩形 2"/>
          <p:cNvSpPr/>
          <p:nvPr/>
        </p:nvSpPr>
        <p:spPr>
          <a:xfrm>
            <a:off x="1259994" y="2135662"/>
            <a:ext cx="8193722" cy="2308324"/>
          </a:xfrm>
          <a:prstGeom prst="rect">
            <a:avLst/>
          </a:prstGeom>
        </p:spPr>
        <p:txBody>
          <a:bodyPr wrap="square">
            <a:spAutoFit/>
          </a:bodyPr>
          <a:lstStyle/>
          <a:p>
            <a:pPr indent="457200" hangingPunct="1">
              <a:lnSpc>
                <a:spcPct val="150000"/>
              </a:lnSpc>
            </a:pPr>
            <a:r>
              <a:rPr lang="zh-CN" altLang="zh-CN" sz="2400" dirty="0">
                <a:latin typeface="微软雅黑" panose="020B0503020204020204" pitchFamily="34" charset="-122"/>
                <a:ea typeface="微软雅黑" panose="020B0503020204020204" pitchFamily="34" charset="-122"/>
              </a:rPr>
              <a:t>同学们，生活是美好的，也是复杂的。既有温馨的关爱，也有各种形式的暴力侵害的威胁。我们要有自我保护意识，积极寻求家庭、学校和社会的保护，让暴力不再成为花季中的一道阴影。看一看教材</a:t>
            </a:r>
            <a:r>
              <a:rPr lang="en-US" altLang="zh-CN" sz="2400" dirty="0">
                <a:latin typeface="微软雅黑" panose="020B0503020204020204" pitchFamily="34" charset="-122"/>
                <a:ea typeface="微软雅黑" panose="020B0503020204020204" pitchFamily="34" charset="-122"/>
              </a:rPr>
              <a:t>78</a:t>
            </a:r>
            <a:r>
              <a:rPr lang="zh-CN" altLang="zh-CN" sz="2400" dirty="0">
                <a:latin typeface="微软雅黑" panose="020B0503020204020204" pitchFamily="34" charset="-122"/>
                <a:ea typeface="微软雅黑" panose="020B0503020204020204" pitchFamily="34" charset="-122"/>
              </a:rPr>
              <a:t>页的思想驿站。</a:t>
            </a:r>
            <a:endParaRPr lang="zh-CN" altLang="en-US" sz="2400" dirty="0">
              <a:latin typeface="微软雅黑" panose="020B0503020204020204" pitchFamily="34" charset="-122"/>
              <a:ea typeface="微软雅黑" panose="020B0503020204020204" pitchFamily="34" charset="-122"/>
            </a:endParaRPr>
          </a:p>
        </p:txBody>
      </p:sp>
      <p:pic>
        <p:nvPicPr>
          <p:cNvPr id="4" name="Picture 2" descr="D:\做书人与自然\道德与法治资源\2017\2017\png\朋友卡通图2.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418438" y="4050390"/>
            <a:ext cx="4773561" cy="280760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探究思考</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Rectangle 2"/>
          <p:cNvSpPr txBox="1">
            <a:spLocks noChangeArrowheads="1"/>
          </p:cNvSpPr>
          <p:nvPr/>
        </p:nvSpPr>
        <p:spPr>
          <a:xfrm>
            <a:off x="1335881" y="1967910"/>
            <a:ext cx="9066213" cy="495300"/>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9pPr>
          </a:lstStyle>
          <a:p>
            <a:pPr eaLnBrk="1" hangingPunct="1">
              <a:buFont typeface="Wingdings" panose="05000000000000000000" pitchFamily="2" charset="2"/>
              <a:buNone/>
            </a:pPr>
            <a:r>
              <a:rPr lang="zh-CN" altLang="en-US" sz="2400" kern="0" dirty="0" smtClean="0">
                <a:latin typeface="微软雅黑" panose="020B0503020204020204" pitchFamily="34" charset="-122"/>
                <a:ea typeface="微软雅黑" panose="020B0503020204020204" pitchFamily="34" charset="-122"/>
              </a:rPr>
              <a:t>我们青少年容易受到暴力侵害的原因有哪些？</a:t>
            </a:r>
            <a:endParaRPr lang="zh-CN" altLang="en-US" sz="2400" kern="0" dirty="0" smtClean="0">
              <a:latin typeface="微软雅黑" panose="020B0503020204020204" pitchFamily="34" charset="-122"/>
              <a:ea typeface="微软雅黑" panose="020B0503020204020204" pitchFamily="34" charset="-122"/>
            </a:endParaRPr>
          </a:p>
          <a:p>
            <a:pPr eaLnBrk="1" hangingPunct="1">
              <a:buFont typeface="Wingdings" panose="05000000000000000000" pitchFamily="2" charset="2"/>
              <a:buNone/>
            </a:pPr>
            <a:r>
              <a:rPr lang="zh-CN" altLang="en-US" sz="2400" kern="0" dirty="0" smtClean="0">
                <a:latin typeface="微软雅黑" panose="020B0503020204020204" pitchFamily="34" charset="-122"/>
                <a:ea typeface="微软雅黑" panose="020B0503020204020204" pitchFamily="34" charset="-122"/>
              </a:rPr>
              <a:t>                </a:t>
            </a:r>
            <a:endParaRPr lang="zh-CN" altLang="en-US" sz="2400" kern="0" dirty="0" smtClean="0">
              <a:latin typeface="微软雅黑" panose="020B0503020204020204" pitchFamily="34" charset="-122"/>
              <a:ea typeface="微软雅黑" panose="020B0503020204020204" pitchFamily="34" charset="-122"/>
            </a:endParaRPr>
          </a:p>
          <a:p>
            <a:pPr eaLnBrk="1" hangingPunct="1">
              <a:buFont typeface="Wingdings" panose="05000000000000000000" pitchFamily="2" charset="2"/>
              <a:buNone/>
            </a:pPr>
            <a:r>
              <a:rPr lang="zh-CN" altLang="en-US" sz="2400" kern="0" dirty="0" smtClean="0">
                <a:latin typeface="微软雅黑" panose="020B0503020204020204" pitchFamily="34" charset="-122"/>
                <a:ea typeface="微软雅黑" panose="020B0503020204020204" pitchFamily="34" charset="-122"/>
              </a:rPr>
              <a:t>     </a:t>
            </a:r>
            <a:endParaRPr lang="zh-CN" altLang="en-US" sz="2400" kern="0" dirty="0" smtClean="0">
              <a:latin typeface="微软雅黑" panose="020B0503020204020204" pitchFamily="34" charset="-122"/>
              <a:ea typeface="微软雅黑" panose="020B0503020204020204" pitchFamily="34" charset="-122"/>
            </a:endParaRPr>
          </a:p>
          <a:p>
            <a:pPr eaLnBrk="1" hangingPunct="1">
              <a:buFont typeface="Wingdings" panose="05000000000000000000" pitchFamily="2" charset="2"/>
              <a:buNone/>
            </a:pPr>
            <a:r>
              <a:rPr lang="zh-CN" altLang="en-US" sz="2400" kern="0" dirty="0" smtClean="0">
                <a:latin typeface="微软雅黑" panose="020B0503020204020204" pitchFamily="34" charset="-122"/>
                <a:ea typeface="微软雅黑" panose="020B0503020204020204" pitchFamily="34" charset="-122"/>
              </a:rPr>
              <a:t>  </a:t>
            </a:r>
            <a:endParaRPr lang="zh-CN" altLang="en-US" sz="2400" kern="0" dirty="0" smtClean="0">
              <a:latin typeface="微软雅黑" panose="020B0503020204020204" pitchFamily="34" charset="-122"/>
              <a:ea typeface="微软雅黑" panose="020B0503020204020204" pitchFamily="34" charset="-122"/>
            </a:endParaRPr>
          </a:p>
        </p:txBody>
      </p:sp>
      <p:sp>
        <p:nvSpPr>
          <p:cNvPr id="4" name="Text Box 4"/>
          <p:cNvSpPr txBox="1">
            <a:spLocks noChangeArrowheads="1"/>
          </p:cNvSpPr>
          <p:nvPr/>
        </p:nvSpPr>
        <p:spPr bwMode="auto">
          <a:xfrm>
            <a:off x="999126" y="2978175"/>
            <a:ext cx="7766050" cy="1689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457200" eaLnBrk="1" hangingPunct="1">
              <a:lnSpc>
                <a:spcPct val="150000"/>
              </a:lnSpc>
            </a:pPr>
            <a:r>
              <a:rPr lang="zh-CN" altLang="en-US" sz="2400" dirty="0" smtClean="0">
                <a:latin typeface="微软雅黑" panose="020B0503020204020204" pitchFamily="34" charset="-122"/>
                <a:ea typeface="微软雅黑" panose="020B0503020204020204" pitchFamily="34" charset="-122"/>
              </a:rPr>
              <a:t>由</a:t>
            </a:r>
            <a:r>
              <a:rPr lang="zh-CN" altLang="en-US" sz="2400" dirty="0">
                <a:latin typeface="微软雅黑" panose="020B0503020204020204" pitchFamily="34" charset="-122"/>
                <a:ea typeface="微软雅黑" panose="020B0503020204020204" pitchFamily="34" charset="-122"/>
              </a:rPr>
              <a:t>于青少年生理、心理发育尚不成熟，生活经验不足，防范能力有限，自我保护的意识较差，因而面对暴力侵犯时往往处于被动而容易受到侵害。</a:t>
            </a:r>
            <a:endParaRPr lang="zh-CN" altLang="en-US" sz="2400" dirty="0">
              <a:latin typeface="微软雅黑" panose="020B0503020204020204" pitchFamily="34" charset="-122"/>
              <a:ea typeface="微软雅黑" panose="020B0503020204020204" pitchFamily="34" charset="-122"/>
            </a:endParaRPr>
          </a:p>
        </p:txBody>
      </p:sp>
      <p:pic>
        <p:nvPicPr>
          <p:cNvPr id="5" name="Picture 2" descr="D:\做书人与自然\道德与法治资源\2017\2017\png\朋友卡通图2.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418438" y="4050390"/>
            <a:ext cx="4773561" cy="280760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社会观察</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1384445" y="700894"/>
            <a:ext cx="10605993" cy="6186309"/>
          </a:xfrm>
          <a:prstGeom prst="rect">
            <a:avLst/>
          </a:prstGeom>
        </p:spPr>
        <p:txBody>
          <a:bodyPr wrap="square">
            <a:spAutoFit/>
          </a:bodyPr>
          <a:lstStyle/>
          <a:p>
            <a:pPr indent="457200" hangingPunct="1">
              <a:lnSpc>
                <a:spcPct val="150000"/>
              </a:lnSpc>
            </a:pPr>
            <a:r>
              <a:rPr lang="zh-CN" altLang="en-US" sz="2400" dirty="0" smtClean="0">
                <a:latin typeface="微软雅黑" panose="020B0503020204020204" pitchFamily="34" charset="-122"/>
                <a:ea typeface="微软雅黑" panose="020B0503020204020204" pitchFamily="34" charset="-122"/>
              </a:rPr>
              <a:t>由</a:t>
            </a:r>
            <a:r>
              <a:rPr lang="zh-CN" altLang="en-US" sz="2400" dirty="0">
                <a:latin typeface="微软雅黑" panose="020B0503020204020204" pitchFamily="34" charset="-122"/>
                <a:ea typeface="微软雅黑" panose="020B0503020204020204" pitchFamily="34" charset="-122"/>
              </a:rPr>
              <a:t>美国哥伦比亚大学精神病学家杰夫里</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约翰逊教授领导的研究</a:t>
            </a:r>
            <a:r>
              <a:rPr lang="zh-CN" altLang="en-US" sz="2400" dirty="0" smtClean="0">
                <a:latin typeface="微软雅黑" panose="020B0503020204020204" pitchFamily="34" charset="-122"/>
                <a:ea typeface="微软雅黑" panose="020B0503020204020204" pitchFamily="34" charset="-122"/>
              </a:rPr>
              <a:t>小组</a:t>
            </a:r>
            <a:r>
              <a:rPr lang="zh-CN" altLang="en-US" sz="2400" dirty="0">
                <a:latin typeface="微软雅黑" panose="020B0503020204020204" pitchFamily="34" charset="-122"/>
                <a:ea typeface="微软雅黑" panose="020B0503020204020204" pitchFamily="34" charset="-122"/>
              </a:rPr>
              <a:t>进行了一项长达</a:t>
            </a:r>
            <a:r>
              <a:rPr lang="en-US" altLang="zh-CN" sz="2400" dirty="0">
                <a:latin typeface="微软雅黑" panose="020B0503020204020204" pitchFamily="34" charset="-122"/>
                <a:ea typeface="微软雅黑" panose="020B0503020204020204" pitchFamily="34" charset="-122"/>
              </a:rPr>
              <a:t>17</a:t>
            </a:r>
            <a:r>
              <a:rPr lang="zh-CN" altLang="en-US" sz="2400" dirty="0">
                <a:latin typeface="微软雅黑" panose="020B0503020204020204" pitchFamily="34" charset="-122"/>
                <a:ea typeface="微软雅黑" panose="020B0503020204020204" pitchFamily="34" charset="-122"/>
              </a:rPr>
              <a:t>年的研究，对受试者看电视的时间与成年后暴</a:t>
            </a:r>
            <a:r>
              <a:rPr lang="zh-CN" altLang="en-US" sz="2400" dirty="0" smtClean="0">
                <a:latin typeface="微软雅黑" panose="020B0503020204020204" pitchFamily="34" charset="-122"/>
                <a:ea typeface="微软雅黑" panose="020B0503020204020204" pitchFamily="34" charset="-122"/>
              </a:rPr>
              <a:t>力倾</a:t>
            </a:r>
            <a:r>
              <a:rPr lang="zh-CN" altLang="en-US" sz="2400" dirty="0">
                <a:latin typeface="微软雅黑" panose="020B0503020204020204" pitchFamily="34" charset="-122"/>
                <a:ea typeface="微软雅黑" panose="020B0503020204020204" pitchFamily="34" charset="-122"/>
              </a:rPr>
              <a:t>向的关联进行详细的统计分析。研究发现，处于青春期的未成年</a:t>
            </a:r>
            <a:r>
              <a:rPr lang="zh-CN" altLang="en-US" sz="2400" dirty="0" smtClean="0">
                <a:latin typeface="微软雅黑" panose="020B0503020204020204" pitchFamily="34" charset="-122"/>
                <a:ea typeface="微软雅黑" panose="020B0503020204020204" pitchFamily="34" charset="-122"/>
              </a:rPr>
              <a:t>人每</a:t>
            </a:r>
            <a:r>
              <a:rPr lang="zh-CN" altLang="en-US" sz="2400" dirty="0">
                <a:latin typeface="微软雅黑" panose="020B0503020204020204" pitchFamily="34" charset="-122"/>
                <a:ea typeface="微软雅黑" panose="020B0503020204020204" pitchFamily="34" charset="-122"/>
              </a:rPr>
              <a:t>天看电视的时间如果超过</a:t>
            </a: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小时，其成年后产生暴力倾向的可能性</a:t>
            </a:r>
            <a:r>
              <a:rPr lang="zh-CN" altLang="en-US" sz="2400" dirty="0" smtClean="0">
                <a:latin typeface="微软雅黑" panose="020B0503020204020204" pitchFamily="34" charset="-122"/>
                <a:ea typeface="微软雅黑" panose="020B0503020204020204" pitchFamily="34" charset="-122"/>
              </a:rPr>
              <a:t>将增</a:t>
            </a:r>
            <a:r>
              <a:rPr lang="zh-CN" altLang="en-US" sz="2400" dirty="0">
                <a:latin typeface="微软雅黑" panose="020B0503020204020204" pitchFamily="34" charset="-122"/>
                <a:ea typeface="微软雅黑" panose="020B0503020204020204" pitchFamily="34" charset="-122"/>
              </a:rPr>
              <a:t>加</a:t>
            </a: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倍。</a:t>
            </a:r>
            <a:endParaRPr lang="zh-CN" altLang="en-US" sz="2400" dirty="0">
              <a:latin typeface="微软雅黑" panose="020B0503020204020204" pitchFamily="34" charset="-122"/>
              <a:ea typeface="微软雅黑" panose="020B0503020204020204" pitchFamily="34" charset="-122"/>
            </a:endParaRPr>
          </a:p>
          <a:p>
            <a:pPr indent="457200" hangingPunct="1">
              <a:lnSpc>
                <a:spcPct val="150000"/>
              </a:lnSpc>
            </a:pPr>
            <a:r>
              <a:rPr lang="zh-CN" altLang="en-US" sz="2400" dirty="0" smtClean="0">
                <a:latin typeface="微软雅黑" panose="020B0503020204020204" pitchFamily="34" charset="-122"/>
                <a:ea typeface="微软雅黑" panose="020B0503020204020204" pitchFamily="34" charset="-122"/>
              </a:rPr>
              <a:t>他</a:t>
            </a:r>
            <a:r>
              <a:rPr lang="zh-CN" altLang="en-US" sz="2400" dirty="0">
                <a:latin typeface="微软雅黑" panose="020B0503020204020204" pitchFamily="34" charset="-122"/>
                <a:ea typeface="微软雅黑" panose="020B0503020204020204" pitchFamily="34" charset="-122"/>
              </a:rPr>
              <a:t>们统计发现，年龄在</a:t>
            </a:r>
            <a:r>
              <a:rPr lang="en-US" altLang="zh-CN" sz="2400" dirty="0">
                <a:latin typeface="微软雅黑" panose="020B0503020204020204" pitchFamily="34" charset="-122"/>
                <a:ea typeface="微软雅黑" panose="020B0503020204020204" pitchFamily="34" charset="-122"/>
              </a:rPr>
              <a:t>14</a:t>
            </a:r>
            <a:r>
              <a:rPr lang="zh-CN" altLang="en-US" sz="2400" dirty="0">
                <a:latin typeface="微软雅黑" panose="020B0503020204020204" pitchFamily="34" charset="-122"/>
                <a:ea typeface="微软雅黑" panose="020B0503020204020204" pitchFamily="34" charset="-122"/>
              </a:rPr>
              <a:t>岁左右的少年儿童如果平均每天看电视</a:t>
            </a:r>
            <a:r>
              <a:rPr lang="zh-CN" altLang="en-US" sz="2400" dirty="0" smtClean="0">
                <a:latin typeface="微软雅黑" panose="020B0503020204020204" pitchFamily="34" charset="-122"/>
                <a:ea typeface="微软雅黑" panose="020B0503020204020204" pitchFamily="34" charset="-122"/>
              </a:rPr>
              <a:t>的时</a:t>
            </a:r>
            <a:r>
              <a:rPr lang="zh-CN" altLang="en-US" sz="2400" dirty="0">
                <a:latin typeface="微软雅黑" panose="020B0503020204020204" pitchFamily="34" charset="-122"/>
                <a:ea typeface="微软雅黑" panose="020B0503020204020204" pitchFamily="34" charset="-122"/>
              </a:rPr>
              <a:t>间在</a:t>
            </a: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小时以内，当他们到</a:t>
            </a:r>
            <a:r>
              <a:rPr lang="en-US" altLang="zh-CN" sz="2400" dirty="0">
                <a:latin typeface="微软雅黑" panose="020B0503020204020204" pitchFamily="34" charset="-122"/>
                <a:ea typeface="微软雅黑" panose="020B0503020204020204" pitchFamily="34" charset="-122"/>
              </a:rPr>
              <a:t>16</a:t>
            </a:r>
            <a:r>
              <a:rPr lang="zh-CN" altLang="en-US" sz="2400" dirty="0">
                <a:latin typeface="微软雅黑" panose="020B0503020204020204" pitchFamily="34" charset="-122"/>
                <a:ea typeface="微软雅黑" panose="020B0503020204020204" pitchFamily="34" charset="-122"/>
              </a:rPr>
              <a:t>岁时，</a:t>
            </a:r>
            <a:r>
              <a:rPr lang="en-US" altLang="zh-CN" sz="2400" dirty="0">
                <a:latin typeface="微软雅黑" panose="020B0503020204020204" pitchFamily="34" charset="-122"/>
                <a:ea typeface="微软雅黑" panose="020B0503020204020204" pitchFamily="34" charset="-122"/>
              </a:rPr>
              <a:t>5.7%</a:t>
            </a:r>
            <a:r>
              <a:rPr lang="zh-CN" altLang="en-US" sz="2400" dirty="0">
                <a:latin typeface="微软雅黑" panose="020B0503020204020204" pitchFamily="34" charset="-122"/>
                <a:ea typeface="微软雅黑" panose="020B0503020204020204" pitchFamily="34" charset="-122"/>
              </a:rPr>
              <a:t>的人有过激行为；平均每</a:t>
            </a:r>
            <a:r>
              <a:rPr lang="zh-CN" altLang="en-US" sz="2400" dirty="0" smtClean="0">
                <a:latin typeface="微软雅黑" panose="020B0503020204020204" pitchFamily="34" charset="-122"/>
                <a:ea typeface="微软雅黑" panose="020B0503020204020204" pitchFamily="34" charset="-122"/>
              </a:rPr>
              <a:t>天看</a:t>
            </a:r>
            <a:r>
              <a:rPr lang="zh-CN" altLang="en-US" sz="2400" dirty="0">
                <a:latin typeface="微软雅黑" panose="020B0503020204020204" pitchFamily="34" charset="-122"/>
                <a:ea typeface="微软雅黑" panose="020B0503020204020204" pitchFamily="34" charset="-122"/>
              </a:rPr>
              <a:t>电视时间在</a:t>
            </a:r>
            <a:r>
              <a:rPr lang="en-US" altLang="zh-CN" sz="2400" dirty="0">
                <a:latin typeface="微软雅黑" panose="020B0503020204020204" pitchFamily="34" charset="-122"/>
                <a:ea typeface="微软雅黑" panose="020B0503020204020204" pitchFamily="34" charset="-122"/>
              </a:rPr>
              <a:t>1-3</a:t>
            </a:r>
            <a:r>
              <a:rPr lang="zh-CN" altLang="en-US" sz="2400" dirty="0">
                <a:latin typeface="微软雅黑" panose="020B0503020204020204" pitchFamily="34" charset="-122"/>
                <a:ea typeface="微软雅黑" panose="020B0503020204020204" pitchFamily="34" charset="-122"/>
              </a:rPr>
              <a:t>小时的则上升为</a:t>
            </a:r>
            <a:r>
              <a:rPr lang="en-US" altLang="zh-CN" sz="2400" dirty="0">
                <a:latin typeface="微软雅黑" panose="020B0503020204020204" pitchFamily="34" charset="-122"/>
                <a:ea typeface="微软雅黑" panose="020B0503020204020204" pitchFamily="34" charset="-122"/>
              </a:rPr>
              <a:t>28.8%</a:t>
            </a:r>
            <a:r>
              <a:rPr lang="zh-CN" altLang="en-US" sz="2400" dirty="0">
                <a:latin typeface="微软雅黑" panose="020B0503020204020204" pitchFamily="34" charset="-122"/>
                <a:ea typeface="微软雅黑" panose="020B0503020204020204" pitchFamily="34" charset="-122"/>
              </a:rPr>
              <a:t>。研究人员还对平均年龄为</a:t>
            </a:r>
            <a:r>
              <a:rPr lang="en-US" altLang="zh-CN" sz="2400" dirty="0">
                <a:latin typeface="微软雅黑" panose="020B0503020204020204" pitchFamily="34" charset="-122"/>
                <a:ea typeface="微软雅黑" panose="020B0503020204020204" pitchFamily="34" charset="-122"/>
              </a:rPr>
              <a:t>14</a:t>
            </a:r>
            <a:r>
              <a:rPr lang="zh-CN" altLang="en-US" sz="2400" dirty="0" smtClean="0">
                <a:latin typeface="微软雅黑" panose="020B0503020204020204" pitchFamily="34" charset="-122"/>
                <a:ea typeface="微软雅黑" panose="020B0503020204020204" pitchFamily="34" charset="-122"/>
              </a:rPr>
              <a:t>岁左</a:t>
            </a:r>
            <a:r>
              <a:rPr lang="zh-CN" altLang="en-US" sz="2400" dirty="0">
                <a:latin typeface="微软雅黑" panose="020B0503020204020204" pitchFamily="34" charset="-122"/>
                <a:ea typeface="微软雅黑" panose="020B0503020204020204" pitchFamily="34" charset="-122"/>
              </a:rPr>
              <a:t>右的男孩和女孩分别进行了统计。对于男孩来说，平均每天看电</a:t>
            </a:r>
            <a:r>
              <a:rPr lang="zh-CN" altLang="en-US" sz="2400" dirty="0" smtClean="0">
                <a:latin typeface="微软雅黑" panose="020B0503020204020204" pitchFamily="34" charset="-122"/>
                <a:ea typeface="微软雅黑" panose="020B0503020204020204" pitchFamily="34" charset="-122"/>
              </a:rPr>
              <a:t>视不</a:t>
            </a:r>
            <a:r>
              <a:rPr lang="zh-CN" altLang="en-US" sz="2400" dirty="0">
                <a:latin typeface="微软雅黑" panose="020B0503020204020204" pitchFamily="34" charset="-122"/>
                <a:ea typeface="微软雅黑" panose="020B0503020204020204" pitchFamily="34" charset="-122"/>
              </a:rPr>
              <a:t>超过</a:t>
            </a: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小时的，成年后只有</a:t>
            </a:r>
            <a:r>
              <a:rPr lang="en-US" altLang="zh-CN" sz="2400" dirty="0">
                <a:latin typeface="微软雅黑" panose="020B0503020204020204" pitchFamily="34" charset="-122"/>
                <a:ea typeface="微软雅黑" panose="020B0503020204020204" pitchFamily="34" charset="-122"/>
              </a:rPr>
              <a:t>8.9%</a:t>
            </a:r>
            <a:r>
              <a:rPr lang="zh-CN" altLang="en-US" sz="2400" dirty="0">
                <a:latin typeface="微软雅黑" panose="020B0503020204020204" pitchFamily="34" charset="-122"/>
                <a:ea typeface="微软雅黑" panose="020B0503020204020204" pitchFamily="34" charset="-122"/>
              </a:rPr>
              <a:t>的人会发生过激行为；每天看电视</a:t>
            </a:r>
            <a:r>
              <a:rPr lang="zh-CN" altLang="en-US" sz="2400" dirty="0" smtClean="0">
                <a:latin typeface="微软雅黑" panose="020B0503020204020204" pitchFamily="34" charset="-122"/>
                <a:ea typeface="微软雅黑" panose="020B0503020204020204" pitchFamily="34" charset="-122"/>
              </a:rPr>
              <a:t>在</a:t>
            </a:r>
            <a:r>
              <a:rPr lang="en-US" altLang="zh-CN" sz="2400" dirty="0" smtClean="0">
                <a:latin typeface="微软雅黑" panose="020B0503020204020204" pitchFamily="34" charset="-122"/>
                <a:ea typeface="微软雅黑" panose="020B0503020204020204" pitchFamily="34" charset="-122"/>
              </a:rPr>
              <a:t>1-3</a:t>
            </a:r>
            <a:r>
              <a:rPr lang="zh-CN" altLang="en-US" sz="2400" dirty="0">
                <a:latin typeface="微软雅黑" panose="020B0503020204020204" pitchFamily="34" charset="-122"/>
                <a:ea typeface="微软雅黑" panose="020B0503020204020204" pitchFamily="34" charset="-122"/>
              </a:rPr>
              <a:t>小时的，成年后有</a:t>
            </a:r>
            <a:r>
              <a:rPr lang="en-US" altLang="zh-CN" sz="2400" dirty="0">
                <a:latin typeface="微软雅黑" panose="020B0503020204020204" pitchFamily="34" charset="-122"/>
                <a:ea typeface="微软雅黑" panose="020B0503020204020204" pitchFamily="34" charset="-122"/>
              </a:rPr>
              <a:t>32.5%</a:t>
            </a:r>
            <a:r>
              <a:rPr lang="zh-CN" altLang="en-US" sz="2400" dirty="0">
                <a:latin typeface="微软雅黑" panose="020B0503020204020204" pitchFamily="34" charset="-122"/>
                <a:ea typeface="微软雅黑" panose="020B0503020204020204" pitchFamily="34" charset="-122"/>
              </a:rPr>
              <a:t>的人会发生过激行为；而每天看电视</a:t>
            </a: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小</a:t>
            </a:r>
            <a:r>
              <a:rPr lang="zh-CN" altLang="en-US" sz="2400" dirty="0" smtClean="0">
                <a:latin typeface="微软雅黑" panose="020B0503020204020204" pitchFamily="34" charset="-122"/>
                <a:ea typeface="微软雅黑" panose="020B0503020204020204" pitchFamily="34" charset="-122"/>
              </a:rPr>
              <a:t>时以</a:t>
            </a:r>
            <a:r>
              <a:rPr lang="zh-CN" altLang="en-US" sz="2400" dirty="0">
                <a:latin typeface="微软雅黑" panose="020B0503020204020204" pitchFamily="34" charset="-122"/>
                <a:ea typeface="微软雅黑" panose="020B0503020204020204" pitchFamily="34" charset="-122"/>
              </a:rPr>
              <a:t>上的人发生过激行为者占</a:t>
            </a:r>
            <a:r>
              <a:rPr lang="en-US" altLang="zh-CN" sz="2400" dirty="0">
                <a:latin typeface="微软雅黑" panose="020B0503020204020204" pitchFamily="34" charset="-122"/>
                <a:ea typeface="微软雅黑" panose="020B0503020204020204" pitchFamily="34" charset="-122"/>
              </a:rPr>
              <a:t>45.2%</a:t>
            </a:r>
            <a:r>
              <a:rPr lang="zh-CN" altLang="en-US" sz="2400" dirty="0">
                <a:latin typeface="微软雅黑" panose="020B0503020204020204" pitchFamily="34" charset="-122"/>
                <a:ea typeface="微软雅黑" panose="020B0503020204020204" pitchFamily="34" charset="-122"/>
              </a:rPr>
              <a:t>。对于女孩来说，发生过激行为的</a:t>
            </a:r>
            <a:r>
              <a:rPr lang="zh-CN" altLang="en-US" sz="2400" dirty="0" smtClean="0">
                <a:latin typeface="微软雅黑" panose="020B0503020204020204" pitchFamily="34" charset="-122"/>
                <a:ea typeface="微软雅黑" panose="020B0503020204020204" pitchFamily="34" charset="-122"/>
              </a:rPr>
              <a:t>比例</a:t>
            </a:r>
            <a:r>
              <a:rPr lang="zh-CN" altLang="en-US" sz="2400" dirty="0">
                <a:latin typeface="微软雅黑" panose="020B0503020204020204" pitchFamily="34" charset="-122"/>
                <a:ea typeface="微软雅黑" panose="020B0503020204020204" pitchFamily="34" charset="-122"/>
              </a:rPr>
              <a:t>分别为</a:t>
            </a:r>
            <a:r>
              <a:rPr lang="en-US" altLang="zh-CN" sz="2400" dirty="0">
                <a:latin typeface="微软雅黑" panose="020B0503020204020204" pitchFamily="34" charset="-122"/>
                <a:ea typeface="微软雅黑" panose="020B0503020204020204" pitchFamily="34" charset="-122"/>
              </a:rPr>
              <a:t>2.3%</a:t>
            </a: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11.8%</a:t>
            </a:r>
            <a:r>
              <a:rPr lang="zh-CN" altLang="en-US" sz="2400" dirty="0">
                <a:latin typeface="微软雅黑" panose="020B0503020204020204" pitchFamily="34" charset="-122"/>
                <a:ea typeface="微软雅黑" panose="020B0503020204020204" pitchFamily="34" charset="-122"/>
              </a:rPr>
              <a:t>和</a:t>
            </a:r>
            <a:r>
              <a:rPr lang="en-US" altLang="zh-CN" sz="2400" dirty="0">
                <a:latin typeface="微软雅黑" panose="020B0503020204020204" pitchFamily="34" charset="-122"/>
                <a:ea typeface="微软雅黑" panose="020B0503020204020204" pitchFamily="34" charset="-122"/>
              </a:rPr>
              <a:t>12.7%</a:t>
            </a:r>
            <a:r>
              <a:rPr lang="zh-CN" altLang="en-US" sz="2400" dirty="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活动平台</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4" name="矩形 3"/>
          <p:cNvSpPr/>
          <p:nvPr/>
        </p:nvSpPr>
        <p:spPr>
          <a:xfrm>
            <a:off x="2251586" y="2244664"/>
            <a:ext cx="6907161" cy="2400657"/>
          </a:xfrm>
          <a:prstGeom prst="rect">
            <a:avLst/>
          </a:prstGeom>
        </p:spPr>
        <p:txBody>
          <a:bodyPr wrap="square">
            <a:spAutoFit/>
          </a:bodyPr>
          <a:lstStyle/>
          <a:p>
            <a:pPr indent="457200" algn="ctr" eaLnBrk="1" hangingPunct="1">
              <a:lnSpc>
                <a:spcPct val="150000"/>
              </a:lnSpc>
            </a:pPr>
            <a:r>
              <a:rPr lang="zh-CN" altLang="zh-CN" sz="2800" dirty="0">
                <a:latin typeface="微软雅黑" panose="020B0503020204020204" pitchFamily="34" charset="-122"/>
                <a:ea typeface="微软雅黑" panose="020B0503020204020204" pitchFamily="34" charset="-122"/>
              </a:rPr>
              <a:t>应对社会暴力</a:t>
            </a:r>
            <a:endParaRPr lang="zh-CN" altLang="zh-CN" sz="28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zh-CN"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1</a:t>
            </a:r>
            <a:r>
              <a:rPr lang="zh-CN" altLang="zh-CN" sz="2400" dirty="0">
                <a:latin typeface="微软雅黑" panose="020B0503020204020204" pitchFamily="34" charset="-122"/>
                <a:ea typeface="微软雅黑" panose="020B0503020204020204" pitchFamily="34" charset="-122"/>
              </a:rPr>
              <a:t>）你从新闻媒体了解到有哪些来自社会的暴力侵害？</a:t>
            </a:r>
            <a:endParaRPr lang="zh-CN" altLang="zh-CN"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zh-CN"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2</a:t>
            </a:r>
            <a:r>
              <a:rPr lang="zh-CN" altLang="zh-CN" sz="2400" dirty="0">
                <a:latin typeface="微软雅黑" panose="020B0503020204020204" pitchFamily="34" charset="-122"/>
                <a:ea typeface="微软雅黑" panose="020B0503020204020204" pitchFamily="34" charset="-122"/>
              </a:rPr>
              <a:t>）谈谈我们应如何避免这些侵害。</a:t>
            </a:r>
            <a:endParaRPr lang="zh-CN" altLang="zh-CN" sz="2400" dirty="0">
              <a:latin typeface="微软雅黑" panose="020B0503020204020204" pitchFamily="34" charset="-122"/>
              <a:ea typeface="微软雅黑" panose="020B0503020204020204" pitchFamily="34" charset="-122"/>
            </a:endParaRPr>
          </a:p>
        </p:txBody>
      </p:sp>
      <p:pic>
        <p:nvPicPr>
          <p:cNvPr id="5" name="Picture 2" descr="D:\做书人与自然\道德与法治资源\2017\2017\png\朋友卡通图2.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418438" y="4050390"/>
            <a:ext cx="4773561" cy="280760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rPr>
              <a:t>课堂小结</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endParaRPr>
          </a:p>
        </p:txBody>
      </p:sp>
      <p:sp>
        <p:nvSpPr>
          <p:cNvPr id="4" name="Text Box 3"/>
          <p:cNvSpPr txBox="1">
            <a:spLocks noChangeArrowheads="1"/>
          </p:cNvSpPr>
          <p:nvPr/>
        </p:nvSpPr>
        <p:spPr bwMode="auto">
          <a:xfrm>
            <a:off x="1303329" y="3717279"/>
            <a:ext cx="28956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zh-CN" sz="2400" dirty="0">
                <a:latin typeface="微软雅黑" panose="020B0503020204020204" pitchFamily="34" charset="-122"/>
                <a:ea typeface="微软雅黑" panose="020B0503020204020204" pitchFamily="34" charset="-122"/>
              </a:rPr>
              <a:t>暴力影响生活</a:t>
            </a:r>
            <a:endParaRPr lang="zh-CN" altLang="zh-CN" sz="2400" dirty="0">
              <a:latin typeface="微软雅黑" panose="020B0503020204020204" pitchFamily="34" charset="-122"/>
              <a:ea typeface="微软雅黑" panose="020B0503020204020204" pitchFamily="34" charset="-122"/>
            </a:endParaRPr>
          </a:p>
        </p:txBody>
      </p:sp>
      <p:sp>
        <p:nvSpPr>
          <p:cNvPr id="5" name="Rectangle 4"/>
          <p:cNvSpPr>
            <a:spLocks noChangeArrowheads="1"/>
          </p:cNvSpPr>
          <p:nvPr/>
        </p:nvSpPr>
        <p:spPr bwMode="auto">
          <a:xfrm>
            <a:off x="2925652" y="3170237"/>
            <a:ext cx="1524000" cy="155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9600">
                <a:latin typeface="微软雅黑" panose="020B0503020204020204" pitchFamily="34" charset="-122"/>
                <a:ea typeface="微软雅黑" panose="020B0503020204020204" pitchFamily="34" charset="-122"/>
              </a:rPr>
              <a:t>｛</a:t>
            </a:r>
            <a:endParaRPr lang="zh-CN" altLang="zh-CN" sz="9600">
              <a:latin typeface="微软雅黑" panose="020B0503020204020204" pitchFamily="34" charset="-122"/>
              <a:ea typeface="微软雅黑" panose="020B0503020204020204" pitchFamily="34" charset="-122"/>
            </a:endParaRPr>
          </a:p>
        </p:txBody>
      </p:sp>
      <p:sp>
        <p:nvSpPr>
          <p:cNvPr id="6" name="Text Box 5"/>
          <p:cNvSpPr txBox="1">
            <a:spLocks noChangeArrowheads="1"/>
          </p:cNvSpPr>
          <p:nvPr/>
        </p:nvSpPr>
        <p:spPr bwMode="auto">
          <a:xfrm>
            <a:off x="3992452" y="3094037"/>
            <a:ext cx="25146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zh-CN" sz="2400" dirty="0">
                <a:latin typeface="微软雅黑" panose="020B0503020204020204" pitchFamily="34" charset="-122"/>
                <a:ea typeface="微软雅黑" panose="020B0503020204020204" pitchFamily="34" charset="-122"/>
              </a:rPr>
              <a:t>遭受暴力原因</a:t>
            </a:r>
            <a:endParaRPr lang="zh-CN" altLang="zh-CN" sz="2400" dirty="0">
              <a:latin typeface="微软雅黑" panose="020B0503020204020204" pitchFamily="34" charset="-122"/>
              <a:ea typeface="微软雅黑" panose="020B0503020204020204" pitchFamily="34" charset="-122"/>
            </a:endParaRPr>
          </a:p>
          <a:p>
            <a:pPr eaLnBrk="1" hangingPunct="1">
              <a:spcBef>
                <a:spcPct val="50000"/>
              </a:spcBef>
            </a:pPr>
            <a:endParaRPr lang="zh-CN" altLang="zh-CN" sz="2400" dirty="0">
              <a:latin typeface="微软雅黑" panose="020B0503020204020204" pitchFamily="34" charset="-122"/>
              <a:ea typeface="微软雅黑" panose="020B0503020204020204" pitchFamily="34" charset="-122"/>
            </a:endParaRPr>
          </a:p>
          <a:p>
            <a:pPr eaLnBrk="1" hangingPunct="1">
              <a:spcBef>
                <a:spcPct val="50000"/>
              </a:spcBef>
            </a:pPr>
            <a:r>
              <a:rPr lang="zh-CN" altLang="zh-CN" sz="2400" dirty="0">
                <a:latin typeface="微软雅黑" panose="020B0503020204020204" pitchFamily="34" charset="-122"/>
                <a:ea typeface="微软雅黑" panose="020B0503020204020204" pitchFamily="34" charset="-122"/>
              </a:rPr>
              <a:t>暴力类型</a:t>
            </a:r>
            <a:endParaRPr lang="zh-CN" altLang="zh-CN" sz="2400" dirty="0">
              <a:latin typeface="微软雅黑" panose="020B0503020204020204" pitchFamily="34" charset="-122"/>
              <a:ea typeface="微软雅黑" panose="020B0503020204020204" pitchFamily="34" charset="-122"/>
            </a:endParaRPr>
          </a:p>
        </p:txBody>
      </p:sp>
      <p:sp>
        <p:nvSpPr>
          <p:cNvPr id="7" name="Rectangle 6"/>
          <p:cNvSpPr>
            <a:spLocks noChangeArrowheads="1"/>
          </p:cNvSpPr>
          <p:nvPr/>
        </p:nvSpPr>
        <p:spPr bwMode="auto">
          <a:xfrm>
            <a:off x="5532327" y="2213589"/>
            <a:ext cx="1371600" cy="155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9600" dirty="0">
                <a:latin typeface="微软雅黑" panose="020B0503020204020204" pitchFamily="34" charset="-122"/>
                <a:ea typeface="微软雅黑" panose="020B0503020204020204" pitchFamily="34" charset="-122"/>
              </a:rPr>
              <a:t>｛</a:t>
            </a:r>
            <a:endParaRPr lang="zh-CN" altLang="zh-CN" sz="9600" dirty="0">
              <a:latin typeface="微软雅黑" panose="020B0503020204020204" pitchFamily="34" charset="-122"/>
              <a:ea typeface="微软雅黑" panose="020B0503020204020204" pitchFamily="34" charset="-122"/>
            </a:endParaRPr>
          </a:p>
        </p:txBody>
      </p:sp>
      <p:sp>
        <p:nvSpPr>
          <p:cNvPr id="8" name="Text Box 7"/>
          <p:cNvSpPr txBox="1">
            <a:spLocks noChangeArrowheads="1"/>
          </p:cNvSpPr>
          <p:nvPr/>
        </p:nvSpPr>
        <p:spPr bwMode="auto">
          <a:xfrm>
            <a:off x="6507052" y="1888052"/>
            <a:ext cx="4156032"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zh-CN" sz="2400" dirty="0">
                <a:latin typeface="微软雅黑" panose="020B0503020204020204" pitchFamily="34" charset="-122"/>
                <a:ea typeface="微软雅黑" panose="020B0503020204020204" pitchFamily="34" charset="-122"/>
              </a:rPr>
              <a:t>1、生理、心理发育尚不成熟</a:t>
            </a:r>
            <a:endParaRPr lang="zh-CN" altLang="zh-CN" sz="2400" dirty="0">
              <a:latin typeface="微软雅黑" panose="020B0503020204020204" pitchFamily="34" charset="-122"/>
              <a:ea typeface="微软雅黑" panose="020B0503020204020204" pitchFamily="34" charset="-122"/>
            </a:endParaRPr>
          </a:p>
          <a:p>
            <a:pPr eaLnBrk="1" hangingPunct="1">
              <a:spcBef>
                <a:spcPct val="50000"/>
              </a:spcBef>
            </a:pPr>
            <a:r>
              <a:rPr lang="zh-CN" altLang="zh-CN" sz="2400" dirty="0">
                <a:latin typeface="微软雅黑" panose="020B0503020204020204" pitchFamily="34" charset="-122"/>
                <a:ea typeface="微软雅黑" panose="020B0503020204020204" pitchFamily="34" charset="-122"/>
              </a:rPr>
              <a:t>2、生活经验不足</a:t>
            </a:r>
            <a:endParaRPr lang="zh-CN" altLang="zh-CN" sz="2400" dirty="0">
              <a:latin typeface="微软雅黑" panose="020B0503020204020204" pitchFamily="34" charset="-122"/>
              <a:ea typeface="微软雅黑" panose="020B0503020204020204" pitchFamily="34" charset="-122"/>
            </a:endParaRPr>
          </a:p>
          <a:p>
            <a:pPr eaLnBrk="1" hangingPunct="1">
              <a:spcBef>
                <a:spcPct val="50000"/>
              </a:spcBef>
            </a:pPr>
            <a:r>
              <a:rPr lang="zh-CN" altLang="zh-CN" sz="2400" dirty="0">
                <a:latin typeface="微软雅黑" panose="020B0503020204020204" pitchFamily="34" charset="-122"/>
                <a:ea typeface="微软雅黑" panose="020B0503020204020204" pitchFamily="34" charset="-122"/>
              </a:rPr>
              <a:t>3、防范能力有限</a:t>
            </a:r>
            <a:endParaRPr lang="zh-CN" altLang="zh-CN" sz="2400" dirty="0">
              <a:latin typeface="微软雅黑" panose="020B0503020204020204" pitchFamily="34" charset="-122"/>
              <a:ea typeface="微软雅黑" panose="020B0503020204020204" pitchFamily="34" charset="-122"/>
            </a:endParaRPr>
          </a:p>
          <a:p>
            <a:pPr eaLnBrk="1" hangingPunct="1">
              <a:spcBef>
                <a:spcPct val="50000"/>
              </a:spcBef>
            </a:pPr>
            <a:r>
              <a:rPr lang="zh-CN" altLang="zh-CN" sz="2400" dirty="0">
                <a:latin typeface="微软雅黑" panose="020B0503020204020204" pitchFamily="34" charset="-122"/>
                <a:ea typeface="微软雅黑" panose="020B0503020204020204" pitchFamily="34" charset="-122"/>
              </a:rPr>
              <a:t>4、自我保护的意识较差</a:t>
            </a:r>
            <a:endParaRPr lang="zh-CN" altLang="zh-CN" sz="2400" dirty="0">
              <a:latin typeface="微软雅黑" panose="020B0503020204020204" pitchFamily="34" charset="-122"/>
              <a:ea typeface="微软雅黑" panose="020B0503020204020204" pitchFamily="34" charset="-122"/>
            </a:endParaRPr>
          </a:p>
        </p:txBody>
      </p:sp>
      <p:sp>
        <p:nvSpPr>
          <p:cNvPr id="9" name="Rectangle 8"/>
          <p:cNvSpPr>
            <a:spLocks noChangeArrowheads="1"/>
          </p:cNvSpPr>
          <p:nvPr/>
        </p:nvSpPr>
        <p:spPr bwMode="auto">
          <a:xfrm>
            <a:off x="4830652" y="3856037"/>
            <a:ext cx="1403350" cy="155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9600">
                <a:latin typeface="微软雅黑" panose="020B0503020204020204" pitchFamily="34" charset="-122"/>
                <a:ea typeface="微软雅黑" panose="020B0503020204020204" pitchFamily="34" charset="-122"/>
              </a:rPr>
              <a:t>｛</a:t>
            </a:r>
            <a:endParaRPr lang="zh-CN" altLang="zh-CN" sz="9600">
              <a:latin typeface="微软雅黑" panose="020B0503020204020204" pitchFamily="34" charset="-122"/>
              <a:ea typeface="微软雅黑" panose="020B0503020204020204" pitchFamily="34" charset="-122"/>
            </a:endParaRPr>
          </a:p>
        </p:txBody>
      </p:sp>
      <p:sp>
        <p:nvSpPr>
          <p:cNvPr id="10" name="Text Box 9"/>
          <p:cNvSpPr txBox="1">
            <a:spLocks noChangeArrowheads="1"/>
          </p:cNvSpPr>
          <p:nvPr/>
        </p:nvSpPr>
        <p:spPr bwMode="auto">
          <a:xfrm>
            <a:off x="5745052" y="4084637"/>
            <a:ext cx="18288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zh-CN" sz="2400" dirty="0">
                <a:latin typeface="微软雅黑" panose="020B0503020204020204" pitchFamily="34" charset="-122"/>
                <a:ea typeface="微软雅黑" panose="020B0503020204020204" pitchFamily="34" charset="-122"/>
              </a:rPr>
              <a:t>家庭暴力</a:t>
            </a:r>
            <a:endParaRPr lang="zh-CN" altLang="zh-CN" sz="2400" dirty="0">
              <a:latin typeface="微软雅黑" panose="020B0503020204020204" pitchFamily="34" charset="-122"/>
              <a:ea typeface="微软雅黑" panose="020B0503020204020204" pitchFamily="34" charset="-122"/>
            </a:endParaRPr>
          </a:p>
          <a:p>
            <a:pPr eaLnBrk="1" hangingPunct="1">
              <a:spcBef>
                <a:spcPct val="50000"/>
              </a:spcBef>
            </a:pPr>
            <a:r>
              <a:rPr lang="zh-CN" altLang="zh-CN" sz="2400" dirty="0">
                <a:latin typeface="微软雅黑" panose="020B0503020204020204" pitchFamily="34" charset="-122"/>
                <a:ea typeface="微软雅黑" panose="020B0503020204020204" pitchFamily="34" charset="-122"/>
              </a:rPr>
              <a:t>校园暴力</a:t>
            </a:r>
            <a:endParaRPr lang="zh-CN" altLang="zh-CN" sz="2400" dirty="0">
              <a:latin typeface="微软雅黑" panose="020B0503020204020204" pitchFamily="34" charset="-122"/>
              <a:ea typeface="微软雅黑" panose="020B0503020204020204" pitchFamily="34" charset="-122"/>
            </a:endParaRPr>
          </a:p>
          <a:p>
            <a:pPr eaLnBrk="1" hangingPunct="1">
              <a:spcBef>
                <a:spcPct val="50000"/>
              </a:spcBef>
            </a:pPr>
            <a:r>
              <a:rPr lang="zh-CN" altLang="zh-CN" sz="2400" dirty="0">
                <a:latin typeface="微软雅黑" panose="020B0503020204020204" pitchFamily="34" charset="-122"/>
                <a:ea typeface="微软雅黑" panose="020B0503020204020204" pitchFamily="34" charset="-122"/>
              </a:rPr>
              <a:t>社会暴力</a:t>
            </a:r>
            <a:endParaRPr lang="zh-CN" altLang="zh-CN" sz="2400" dirty="0">
              <a:latin typeface="微软雅黑" panose="020B0503020204020204" pitchFamily="34" charset="-122"/>
              <a:ea typeface="微软雅黑" panose="020B0503020204020204" pitchFamily="34" charset="-122"/>
            </a:endParaRPr>
          </a:p>
        </p:txBody>
      </p:sp>
      <p:pic>
        <p:nvPicPr>
          <p:cNvPr id="11" name="Picture 2" descr="D:\做书人与自然\道德与法治资源\2017\2017\png\朋友卡通图2.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418438" y="4050390"/>
            <a:ext cx="4773561" cy="280760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5" grpId="0" autoUpdateAnimBg="0"/>
      <p:bldP spid="6" grpId="0" autoUpdateAnimBg="0"/>
      <p:bldP spid="7" grpId="0" autoUpdateAnimBg="0"/>
      <p:bldP spid="8" grpId="0" autoUpdateAnimBg="0"/>
      <p:bldP spid="9" grpId="0" autoUpdateAnimBg="0"/>
      <p:bldP spid="10" grpId="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课堂检测</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2074606" y="1371630"/>
            <a:ext cx="8293510" cy="4616648"/>
          </a:xfrm>
          <a:prstGeom prst="rect">
            <a:avLst/>
          </a:prstGeom>
        </p:spPr>
        <p:txBody>
          <a:bodyPr wrap="square">
            <a:spAutoFit/>
          </a:bodyPr>
          <a:lstStyle/>
          <a:p>
            <a:pPr indent="457200" eaLnBrk="1" hangingPunct="1">
              <a:lnSpc>
                <a:spcPct val="150000"/>
              </a:lnSpc>
            </a:pPr>
            <a:r>
              <a:rPr lang="zh-CN" altLang="zh-CN" sz="2800" dirty="0">
                <a:latin typeface="微软雅黑" panose="020B0503020204020204" pitchFamily="34" charset="-122"/>
                <a:ea typeface="微软雅黑" panose="020B0503020204020204" pitchFamily="34" charset="-122"/>
              </a:rPr>
              <a:t>选择题</a:t>
            </a:r>
            <a:endParaRPr lang="zh-CN" altLang="zh-CN" sz="28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1</a:t>
            </a:r>
            <a:r>
              <a:rPr lang="zh-CN" altLang="zh-CN" sz="2400" dirty="0">
                <a:latin typeface="微软雅黑" panose="020B0503020204020204" pitchFamily="34" charset="-122"/>
                <a:ea typeface="微软雅黑" panose="020B0503020204020204" pitchFamily="34" charset="-122"/>
              </a:rPr>
              <a:t>、父母或者其他监护人应当尊重未成年人接受教育的权利，必须使适龄未成年人按照规定接受义务教育，不得使在校接受义务教育的未成年人辍学。该规定属于</a:t>
            </a:r>
            <a:r>
              <a:rPr lang="zh-CN" altLang="zh-CN" sz="2400" dirty="0" smtClean="0">
                <a:latin typeface="微软雅黑" panose="020B0503020204020204" pitchFamily="34" charset="-122"/>
                <a:ea typeface="微软雅黑" panose="020B0503020204020204" pitchFamily="34" charset="-122"/>
              </a:rPr>
              <a:t>（</a:t>
            </a:r>
            <a:r>
              <a:rPr lang="en-US" altLang="zh-CN" sz="2400" dirty="0" smtClean="0">
                <a:latin typeface="微软雅黑" panose="020B0503020204020204" pitchFamily="34" charset="-122"/>
                <a:ea typeface="微软雅黑" panose="020B0503020204020204" pitchFamily="34" charset="-122"/>
              </a:rPr>
              <a:t>         </a:t>
            </a:r>
            <a:r>
              <a:rPr lang="zh-CN" altLang="zh-CN" sz="2400" dirty="0" smtClean="0">
                <a:latin typeface="微软雅黑" panose="020B0503020204020204" pitchFamily="34" charset="-122"/>
                <a:ea typeface="微软雅黑" panose="020B0503020204020204" pitchFamily="34" charset="-122"/>
              </a:rPr>
              <a:t>）</a:t>
            </a:r>
            <a:endParaRPr lang="zh-CN" altLang="zh-CN"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A</a:t>
            </a:r>
            <a:r>
              <a:rPr lang="zh-CN" altLang="zh-CN" sz="2400" dirty="0">
                <a:latin typeface="微软雅黑" panose="020B0503020204020204" pitchFamily="34" charset="-122"/>
                <a:ea typeface="微软雅黑" panose="020B0503020204020204" pitchFamily="34" charset="-122"/>
              </a:rPr>
              <a:t>、社会保护</a:t>
            </a:r>
            <a:endParaRPr lang="zh-CN" altLang="zh-CN"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B</a:t>
            </a:r>
            <a:r>
              <a:rPr lang="zh-CN" altLang="zh-CN" sz="2400" dirty="0">
                <a:latin typeface="微软雅黑" panose="020B0503020204020204" pitchFamily="34" charset="-122"/>
                <a:ea typeface="微软雅黑" panose="020B0503020204020204" pitchFamily="34" charset="-122"/>
              </a:rPr>
              <a:t>、家庭保护</a:t>
            </a:r>
            <a:endParaRPr lang="zh-CN" altLang="zh-CN"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C</a:t>
            </a:r>
            <a:r>
              <a:rPr lang="zh-CN" altLang="zh-CN" sz="2400" dirty="0">
                <a:latin typeface="微软雅黑" panose="020B0503020204020204" pitchFamily="34" charset="-122"/>
                <a:ea typeface="微软雅黑" panose="020B0503020204020204" pitchFamily="34" charset="-122"/>
              </a:rPr>
              <a:t>、学校保护</a:t>
            </a:r>
            <a:endParaRPr lang="zh-CN" altLang="zh-CN"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D</a:t>
            </a:r>
            <a:r>
              <a:rPr lang="zh-CN" altLang="zh-CN" sz="2400" dirty="0">
                <a:latin typeface="微软雅黑" panose="020B0503020204020204" pitchFamily="34" charset="-122"/>
                <a:ea typeface="微软雅黑" panose="020B0503020204020204" pitchFamily="34" charset="-122"/>
              </a:rPr>
              <a:t>、司法保</a:t>
            </a:r>
            <a:r>
              <a:rPr lang="zh-CN" altLang="zh-CN" sz="2400" dirty="0" smtClean="0">
                <a:latin typeface="微软雅黑" panose="020B0503020204020204" pitchFamily="34" charset="-122"/>
                <a:ea typeface="微软雅黑" panose="020B0503020204020204" pitchFamily="34" charset="-122"/>
              </a:rPr>
              <a:t>护</a:t>
            </a:r>
            <a:endParaRPr lang="zh-CN" altLang="zh-CN" sz="2400" dirty="0">
              <a:latin typeface="微软雅黑" panose="020B0503020204020204" pitchFamily="34" charset="-122"/>
              <a:ea typeface="微软雅黑" panose="020B0503020204020204" pitchFamily="34" charset="-122"/>
            </a:endParaRPr>
          </a:p>
        </p:txBody>
      </p:sp>
      <p:sp>
        <p:nvSpPr>
          <p:cNvPr id="4" name="矩形 3"/>
          <p:cNvSpPr/>
          <p:nvPr/>
        </p:nvSpPr>
        <p:spPr>
          <a:xfrm>
            <a:off x="8822216" y="3244334"/>
            <a:ext cx="377026" cy="461665"/>
          </a:xfrm>
          <a:prstGeom prst="rect">
            <a:avLst/>
          </a:prstGeom>
        </p:spPr>
        <p:txBody>
          <a:bodyPr wrap="none">
            <a:spAutoFit/>
          </a:bodyPr>
          <a:lstStyle/>
          <a:p>
            <a:r>
              <a:rPr lang="en-US" altLang="zh-CN" sz="2400" dirty="0">
                <a:solidFill>
                  <a:srgbClr val="FF0000"/>
                </a:solidFill>
                <a:latin typeface="微软雅黑" panose="020B0503020204020204" pitchFamily="34" charset="-122"/>
                <a:ea typeface="微软雅黑" panose="020B0503020204020204" pitchFamily="34" charset="-122"/>
              </a:rPr>
              <a:t>B</a:t>
            </a:r>
            <a:endParaRPr lang="zh-CN" altLang="en-US" sz="2400" dirty="0">
              <a:solidFill>
                <a:srgbClr val="FF0000"/>
              </a:solidFill>
            </a:endParaRPr>
          </a:p>
        </p:txBody>
      </p:sp>
      <p:pic>
        <p:nvPicPr>
          <p:cNvPr id="5" name="Picture 2" descr="D:\做书人与自然\道德与法治资源\2017\2017\png\朋友卡通图2.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418438" y="4050390"/>
            <a:ext cx="4773561" cy="280760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课堂检测</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956132" y="1846021"/>
            <a:ext cx="7452852" cy="3970318"/>
          </a:xfrm>
          <a:prstGeom prst="rect">
            <a:avLst/>
          </a:prstGeom>
        </p:spPr>
        <p:txBody>
          <a:bodyPr wrap="square">
            <a:spAutoFit/>
          </a:bodyPr>
          <a:lstStyle/>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2</a:t>
            </a:r>
            <a:r>
              <a:rPr lang="zh-CN" altLang="zh-CN" sz="2400" dirty="0">
                <a:latin typeface="微软雅黑" panose="020B0503020204020204" pitchFamily="34" charset="-122"/>
                <a:ea typeface="微软雅黑" panose="020B0503020204020204" pitchFamily="34" charset="-122"/>
              </a:rPr>
              <a:t>、青少年犯罪的比例呈上升趋势，其中导致青少年犯罪的一个很大原因是</a:t>
            </a:r>
            <a:r>
              <a:rPr lang="zh-CN" altLang="zh-CN" sz="2400" dirty="0" smtClean="0">
                <a:latin typeface="微软雅黑" panose="020B0503020204020204" pitchFamily="34" charset="-122"/>
                <a:ea typeface="微软雅黑" panose="020B0503020204020204" pitchFamily="34" charset="-122"/>
              </a:rPr>
              <a:t>（</a:t>
            </a:r>
            <a:r>
              <a:rPr lang="en-US" altLang="zh-CN" sz="2400" dirty="0" smtClean="0">
                <a:latin typeface="微软雅黑" panose="020B0503020204020204" pitchFamily="34" charset="-122"/>
                <a:ea typeface="微软雅黑" panose="020B0503020204020204" pitchFamily="34" charset="-122"/>
              </a:rPr>
              <a:t>          </a:t>
            </a:r>
            <a:r>
              <a:rPr lang="zh-CN" altLang="zh-CN" sz="2400" dirty="0" smtClean="0">
                <a:latin typeface="微软雅黑" panose="020B0503020204020204" pitchFamily="34" charset="-122"/>
                <a:ea typeface="微软雅黑" panose="020B0503020204020204" pitchFamily="34" charset="-122"/>
              </a:rPr>
              <a:t>）</a:t>
            </a:r>
            <a:endParaRPr lang="zh-CN" altLang="zh-CN"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A</a:t>
            </a:r>
            <a:r>
              <a:rPr lang="zh-CN" altLang="zh-CN" sz="2400" dirty="0">
                <a:latin typeface="微软雅黑" panose="020B0503020204020204" pitchFamily="34" charset="-122"/>
                <a:ea typeface="微软雅黑" panose="020B0503020204020204" pitchFamily="34" charset="-122"/>
              </a:rPr>
              <a:t>、情绪易冲动，有很强的好奇心和从众心理</a:t>
            </a:r>
            <a:endParaRPr lang="zh-CN" altLang="zh-CN"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B</a:t>
            </a:r>
            <a:r>
              <a:rPr lang="zh-CN" altLang="zh-CN" sz="2400" dirty="0">
                <a:latin typeface="微软雅黑" panose="020B0503020204020204" pitchFamily="34" charset="-122"/>
                <a:ea typeface="微软雅黑" panose="020B0503020204020204" pitchFamily="34" charset="-122"/>
              </a:rPr>
              <a:t>、青少年容易遭受暴力侵害，出于报复</a:t>
            </a:r>
            <a:endParaRPr lang="zh-CN" altLang="zh-CN"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C</a:t>
            </a:r>
            <a:r>
              <a:rPr lang="zh-CN" altLang="zh-CN" sz="2400" dirty="0">
                <a:latin typeface="微软雅黑" panose="020B0503020204020204" pitchFamily="34" charset="-122"/>
                <a:ea typeface="微软雅黑" panose="020B0503020204020204" pitchFamily="34" charset="-122"/>
              </a:rPr>
              <a:t>、家长忙，有时得自己出面解决问题</a:t>
            </a:r>
            <a:endParaRPr lang="zh-CN" altLang="zh-CN"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D</a:t>
            </a:r>
            <a:r>
              <a:rPr lang="zh-CN" altLang="zh-CN" sz="2400" dirty="0">
                <a:latin typeface="微软雅黑" panose="020B0503020204020204" pitchFamily="34" charset="-122"/>
                <a:ea typeface="微软雅黑" panose="020B0503020204020204" pitchFamily="34" charset="-122"/>
              </a:rPr>
              <a:t>、没有经济来源，与其问父母要还不如自己想办</a:t>
            </a:r>
            <a:r>
              <a:rPr lang="zh-CN" altLang="zh-CN" sz="2400" dirty="0" smtClean="0">
                <a:latin typeface="微软雅黑" panose="020B0503020204020204" pitchFamily="34" charset="-122"/>
                <a:ea typeface="微软雅黑" panose="020B0503020204020204" pitchFamily="34" charset="-122"/>
              </a:rPr>
              <a:t>法</a:t>
            </a:r>
            <a:endParaRPr lang="zh-CN" altLang="zh-CN" sz="2400" dirty="0">
              <a:latin typeface="微软雅黑" panose="020B0503020204020204" pitchFamily="34" charset="-122"/>
              <a:ea typeface="微软雅黑" panose="020B0503020204020204" pitchFamily="34" charset="-122"/>
            </a:endParaRPr>
          </a:p>
        </p:txBody>
      </p:sp>
      <p:sp>
        <p:nvSpPr>
          <p:cNvPr id="4" name="矩形 3"/>
          <p:cNvSpPr/>
          <p:nvPr/>
        </p:nvSpPr>
        <p:spPr>
          <a:xfrm>
            <a:off x="4951725" y="2520467"/>
            <a:ext cx="401072" cy="461665"/>
          </a:xfrm>
          <a:prstGeom prst="rect">
            <a:avLst/>
          </a:prstGeom>
        </p:spPr>
        <p:txBody>
          <a:bodyPr wrap="none">
            <a:spAutoFit/>
          </a:bodyPr>
          <a:lstStyle/>
          <a:p>
            <a:r>
              <a:rPr lang="en-US" altLang="zh-CN" sz="2400" dirty="0">
                <a:solidFill>
                  <a:srgbClr val="FF0000"/>
                </a:solidFill>
                <a:latin typeface="微软雅黑" panose="020B0503020204020204" pitchFamily="34" charset="-122"/>
                <a:ea typeface="微软雅黑" panose="020B0503020204020204" pitchFamily="34" charset="-122"/>
              </a:rPr>
              <a:t>A</a:t>
            </a:r>
            <a:endParaRPr lang="zh-CN" altLang="en-US" sz="2400" dirty="0">
              <a:solidFill>
                <a:srgbClr val="FF0000"/>
              </a:solidFill>
            </a:endParaRPr>
          </a:p>
        </p:txBody>
      </p:sp>
      <p:pic>
        <p:nvPicPr>
          <p:cNvPr id="5" name="Picture 2" descr="D:\做书人与自然\道德与法治资源\2017\2017\png\朋友卡通图2.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418438" y="4050390"/>
            <a:ext cx="4773561" cy="280760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课堂检测</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1561426" y="1677868"/>
            <a:ext cx="8057535" cy="3970318"/>
          </a:xfrm>
          <a:prstGeom prst="rect">
            <a:avLst/>
          </a:prstGeom>
        </p:spPr>
        <p:txBody>
          <a:bodyPr wrap="square">
            <a:spAutoFit/>
          </a:bodyPr>
          <a:lstStyle/>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3</a:t>
            </a:r>
            <a:r>
              <a:rPr lang="zh-CN" altLang="zh-CN" sz="2400" dirty="0">
                <a:latin typeface="微软雅黑" panose="020B0503020204020204" pitchFamily="34" charset="-122"/>
                <a:ea typeface="微软雅黑" panose="020B0503020204020204" pitchFamily="34" charset="-122"/>
              </a:rPr>
              <a:t>、一份来自中国青少年犯罪研究会的统计资料令人震惊：近年来，青少年犯罪总数已经占到了全国刑事犯罪总数的</a:t>
            </a:r>
            <a:r>
              <a:rPr lang="en-US" altLang="zh-CN" sz="2400" dirty="0">
                <a:latin typeface="微软雅黑" panose="020B0503020204020204" pitchFamily="34" charset="-122"/>
                <a:ea typeface="微软雅黑" panose="020B0503020204020204" pitchFamily="34" charset="-122"/>
              </a:rPr>
              <a:t>70%</a:t>
            </a:r>
            <a:r>
              <a:rPr lang="zh-CN" altLang="zh-CN" sz="2400" dirty="0">
                <a:latin typeface="微软雅黑" panose="020B0503020204020204" pitchFamily="34" charset="-122"/>
                <a:ea typeface="微软雅黑" panose="020B0503020204020204" pitchFamily="34" charset="-122"/>
              </a:rPr>
              <a:t>以上。由此可见</a:t>
            </a:r>
            <a:r>
              <a:rPr lang="zh-CN" altLang="zh-CN" sz="2400" dirty="0" smtClean="0">
                <a:latin typeface="微软雅黑" panose="020B0503020204020204" pitchFamily="34" charset="-122"/>
                <a:ea typeface="微软雅黑" panose="020B0503020204020204" pitchFamily="34" charset="-122"/>
              </a:rPr>
              <a:t>（</a:t>
            </a:r>
            <a:r>
              <a:rPr lang="en-US" altLang="zh-CN" sz="2400" dirty="0" smtClean="0">
                <a:latin typeface="微软雅黑" panose="020B0503020204020204" pitchFamily="34" charset="-122"/>
                <a:ea typeface="微软雅黑" panose="020B0503020204020204" pitchFamily="34" charset="-122"/>
              </a:rPr>
              <a:t>        </a:t>
            </a:r>
            <a:r>
              <a:rPr lang="zh-CN" altLang="zh-CN" sz="2400" dirty="0" smtClean="0">
                <a:latin typeface="微软雅黑" panose="020B0503020204020204" pitchFamily="34" charset="-122"/>
                <a:ea typeface="微软雅黑" panose="020B0503020204020204" pitchFamily="34" charset="-122"/>
              </a:rPr>
              <a:t>）</a:t>
            </a:r>
            <a:endParaRPr lang="zh-CN" altLang="zh-CN"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A</a:t>
            </a:r>
            <a:r>
              <a:rPr lang="zh-CN" altLang="zh-CN" sz="2400" dirty="0">
                <a:latin typeface="微软雅黑" panose="020B0503020204020204" pitchFamily="34" charset="-122"/>
                <a:ea typeface="微软雅黑" panose="020B0503020204020204" pitchFamily="34" charset="-122"/>
              </a:rPr>
              <a:t>、青少年自己渴望独立的意识很强烈　</a:t>
            </a:r>
            <a:endParaRPr lang="zh-CN" altLang="zh-CN"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B</a:t>
            </a:r>
            <a:r>
              <a:rPr lang="zh-CN" altLang="zh-CN" sz="2400" dirty="0">
                <a:latin typeface="微软雅黑" panose="020B0503020204020204" pitchFamily="34" charset="-122"/>
                <a:ea typeface="微软雅黑" panose="020B0503020204020204" pitchFamily="34" charset="-122"/>
              </a:rPr>
              <a:t>、青少年的人口基数大，所以犯罪的比例大</a:t>
            </a:r>
            <a:endParaRPr lang="zh-CN" altLang="zh-CN"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C</a:t>
            </a:r>
            <a:r>
              <a:rPr lang="zh-CN" altLang="zh-CN" sz="2400" dirty="0">
                <a:latin typeface="微软雅黑" panose="020B0503020204020204" pitchFamily="34" charset="-122"/>
                <a:ea typeface="微软雅黑" panose="020B0503020204020204" pitchFamily="34" charset="-122"/>
              </a:rPr>
              <a:t>、老师应当时时刻刻注意青少年的一举一动</a:t>
            </a:r>
            <a:endParaRPr lang="zh-CN" altLang="zh-CN"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D</a:t>
            </a:r>
            <a:r>
              <a:rPr lang="zh-CN" altLang="zh-CN" sz="2400" dirty="0">
                <a:latin typeface="微软雅黑" panose="020B0503020204020204" pitchFamily="34" charset="-122"/>
                <a:ea typeface="微软雅黑" panose="020B0503020204020204" pitchFamily="34" charset="-122"/>
              </a:rPr>
              <a:t>、预防未成年人犯罪已经刻不容缓</a:t>
            </a:r>
            <a:endParaRPr lang="zh-CN" altLang="zh-CN" sz="2400" dirty="0">
              <a:latin typeface="微软雅黑" panose="020B0503020204020204" pitchFamily="34" charset="-122"/>
              <a:ea typeface="微软雅黑" panose="020B0503020204020204" pitchFamily="34" charset="-122"/>
            </a:endParaRPr>
          </a:p>
        </p:txBody>
      </p:sp>
      <p:sp>
        <p:nvSpPr>
          <p:cNvPr id="4" name="矩形 3"/>
          <p:cNvSpPr/>
          <p:nvPr/>
        </p:nvSpPr>
        <p:spPr>
          <a:xfrm>
            <a:off x="5481814" y="2890372"/>
            <a:ext cx="418704" cy="461665"/>
          </a:xfrm>
          <a:prstGeom prst="rect">
            <a:avLst/>
          </a:prstGeom>
        </p:spPr>
        <p:txBody>
          <a:bodyPr wrap="none">
            <a:spAutoFit/>
          </a:bodyPr>
          <a:lstStyle/>
          <a:p>
            <a:r>
              <a:rPr lang="en-US" altLang="zh-CN" sz="2400" dirty="0">
                <a:solidFill>
                  <a:srgbClr val="FF0000"/>
                </a:solidFill>
                <a:latin typeface="微软雅黑" panose="020B0503020204020204" pitchFamily="34" charset="-122"/>
                <a:ea typeface="微软雅黑" panose="020B0503020204020204" pitchFamily="34" charset="-122"/>
              </a:rPr>
              <a:t>D</a:t>
            </a:r>
            <a:endParaRPr lang="zh-CN" altLang="en-US" sz="2400" dirty="0">
              <a:solidFill>
                <a:srgbClr val="FF0000"/>
              </a:solidFill>
            </a:endParaRPr>
          </a:p>
        </p:txBody>
      </p:sp>
      <p:pic>
        <p:nvPicPr>
          <p:cNvPr id="3074" name="Picture 2" descr="D:\做书人与自然\道德与法治资源\2017\2017\png\朋友卡通图2.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418438" y="4050390"/>
            <a:ext cx="4773561" cy="280760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198880" cy="398780"/>
          </a:xfrm>
          <a:prstGeom prst="rect">
            <a:avLst/>
          </a:prstGeom>
        </p:spPr>
        <p:txBody>
          <a:bodyPr wrap="none">
            <a:spAutoFit/>
          </a:bodyPr>
          <a:lstStyle/>
          <a:p>
            <a:pPr lvl="0" eaLnBrk="1" hangingPunct="1">
              <a:defRPr/>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思想驿站</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矩形 2"/>
          <p:cNvSpPr/>
          <p:nvPr/>
        </p:nvSpPr>
        <p:spPr>
          <a:xfrm>
            <a:off x="1107267" y="1633301"/>
            <a:ext cx="7831394" cy="2862322"/>
          </a:xfrm>
          <a:prstGeom prst="rect">
            <a:avLst/>
          </a:prstGeom>
        </p:spPr>
        <p:txBody>
          <a:bodyPr wrap="square">
            <a:spAutoFit/>
          </a:bodyPr>
          <a:lstStyle/>
          <a:p>
            <a:pPr indent="457200" hangingPunct="1">
              <a:lnSpc>
                <a:spcPct val="150000"/>
              </a:lnSpc>
            </a:pPr>
            <a:r>
              <a:rPr lang="zh-CN" altLang="en-US" sz="2400" dirty="0" smtClean="0">
                <a:latin typeface="微软雅黑" panose="020B0503020204020204" pitchFamily="34" charset="-122"/>
                <a:ea typeface="微软雅黑" panose="020B0503020204020204" pitchFamily="34" charset="-122"/>
              </a:rPr>
              <a:t>某</a:t>
            </a:r>
            <a:r>
              <a:rPr lang="zh-CN" altLang="en-US" sz="2400" dirty="0">
                <a:latin typeface="微软雅黑" panose="020B0503020204020204" pitchFamily="34" charset="-122"/>
                <a:ea typeface="微软雅黑" panose="020B0503020204020204" pitchFamily="34" charset="-122"/>
              </a:rPr>
              <a:t>中学九年级学生小明和小刚，在班级卫生扫除时追逐打闹，小明不小</a:t>
            </a:r>
            <a:r>
              <a:rPr lang="zh-CN" altLang="en-US" sz="2400" dirty="0" smtClean="0">
                <a:latin typeface="微软雅黑" panose="020B0503020204020204" pitchFamily="34" charset="-122"/>
                <a:ea typeface="微软雅黑" panose="020B0503020204020204" pitchFamily="34" charset="-122"/>
              </a:rPr>
              <a:t>心将</a:t>
            </a:r>
            <a:r>
              <a:rPr lang="zh-CN" altLang="en-US" sz="2400" dirty="0">
                <a:latin typeface="微软雅黑" panose="020B0503020204020204" pitchFamily="34" charset="-122"/>
                <a:ea typeface="微软雅黑" panose="020B0503020204020204" pitchFamily="34" charset="-122"/>
              </a:rPr>
              <a:t>小刚的毛衣撕开一个小口，两人遂互相推搡争执。小刚要求小明赔件新</a:t>
            </a:r>
            <a:r>
              <a:rPr lang="zh-CN" altLang="en-US" sz="2400" dirty="0" smtClean="0">
                <a:latin typeface="微软雅黑" panose="020B0503020204020204" pitchFamily="34" charset="-122"/>
                <a:ea typeface="微软雅黑" panose="020B0503020204020204" pitchFamily="34" charset="-122"/>
              </a:rPr>
              <a:t>毛衣</a:t>
            </a:r>
            <a:r>
              <a:rPr lang="zh-CN" altLang="en-US" sz="2400" dirty="0">
                <a:latin typeface="微软雅黑" panose="020B0503020204020204" pitchFamily="34" charset="-122"/>
                <a:ea typeface="微软雅黑" panose="020B0503020204020204" pitchFamily="34" charset="-122"/>
              </a:rPr>
              <a:t>，对方不答应。放学后，小刚想要教训一下小明，在双方厮打中，小刚顺</a:t>
            </a:r>
            <a:r>
              <a:rPr lang="zh-CN" altLang="en-US" sz="2400" dirty="0" smtClean="0">
                <a:latin typeface="微软雅黑" panose="020B0503020204020204" pitchFamily="34" charset="-122"/>
                <a:ea typeface="微软雅黑" panose="020B0503020204020204" pitchFamily="34" charset="-122"/>
              </a:rPr>
              <a:t>手拿</a:t>
            </a:r>
            <a:r>
              <a:rPr lang="zh-CN" altLang="en-US" sz="2400" dirty="0">
                <a:latin typeface="微软雅黑" panose="020B0503020204020204" pitchFamily="34" charset="-122"/>
                <a:ea typeface="微软雅黑" panose="020B0503020204020204" pitchFamily="34" charset="-122"/>
              </a:rPr>
              <a:t>起旁边的一块石头朝小明的头砸去，把小明砸成重伤。</a:t>
            </a:r>
            <a:endParaRPr lang="zh-CN" altLang="en-US" sz="2400" dirty="0">
              <a:latin typeface="微软雅黑" panose="020B0503020204020204" pitchFamily="34" charset="-122"/>
              <a:ea typeface="微软雅黑" panose="020B0503020204020204" pitchFamily="34" charset="-122"/>
            </a:endParaRPr>
          </a:p>
        </p:txBody>
      </p:sp>
      <p:pic>
        <p:nvPicPr>
          <p:cNvPr id="4" name="Picture 2" descr="D:\做书人与自然\道德与法治资源\2017\2017\png\朋友卡通图2.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418438" y="4050390"/>
            <a:ext cx="4773561" cy="280760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198880" cy="398780"/>
          </a:xfrm>
          <a:prstGeom prst="rect">
            <a:avLst/>
          </a:prstGeom>
        </p:spPr>
        <p:txBody>
          <a:bodyPr wrap="none">
            <a:spAutoFit/>
          </a:bodyPr>
          <a:lstStyle/>
          <a:p>
            <a:pPr lvl="0" eaLnBrk="1" hangingPunct="1">
              <a:defRPr/>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思想驿站</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295204" y="2168013"/>
            <a:ext cx="5606744" cy="3989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矩形 2"/>
          <p:cNvSpPr/>
          <p:nvPr/>
        </p:nvSpPr>
        <p:spPr>
          <a:xfrm>
            <a:off x="496529" y="1702195"/>
            <a:ext cx="6096000" cy="2862322"/>
          </a:xfrm>
          <a:prstGeom prst="rect">
            <a:avLst/>
          </a:prstGeom>
        </p:spPr>
        <p:txBody>
          <a:bodyPr>
            <a:spAutoFit/>
          </a:bodyPr>
          <a:lstStyle/>
          <a:p>
            <a:pPr indent="457200" hangingPunct="1">
              <a:lnSpc>
                <a:spcPct val="150000"/>
              </a:lnSpc>
            </a:pPr>
            <a:r>
              <a:rPr lang="zh-CN" altLang="zh-CN" sz="2400" dirty="0">
                <a:latin typeface="微软雅黑" panose="020B0503020204020204" pitchFamily="34" charset="-122"/>
                <a:ea typeface="微软雅黑" panose="020B0503020204020204" pitchFamily="34" charset="-122"/>
              </a:rPr>
              <a:t>想一想：</a:t>
            </a:r>
            <a:endParaRPr lang="zh-CN" altLang="zh-CN" sz="2400" dirty="0">
              <a:latin typeface="微软雅黑" panose="020B0503020204020204" pitchFamily="34" charset="-122"/>
              <a:ea typeface="微软雅黑" panose="020B0503020204020204" pitchFamily="34" charset="-122"/>
            </a:endParaRPr>
          </a:p>
          <a:p>
            <a:pPr indent="457200" hangingPunct="1">
              <a:lnSpc>
                <a:spcPct val="150000"/>
              </a:lnSpc>
            </a:pPr>
            <a:r>
              <a:rPr lang="en-US" altLang="zh-CN" sz="2400" dirty="0" smtClean="0">
                <a:latin typeface="微软雅黑" panose="020B0503020204020204" pitchFamily="34" charset="-122"/>
                <a:ea typeface="微软雅黑" panose="020B0503020204020204" pitchFamily="34" charset="-122"/>
              </a:rPr>
              <a:t>1</a:t>
            </a:r>
            <a:r>
              <a:rPr lang="zh-CN" altLang="en-US"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这</a:t>
            </a:r>
            <a:r>
              <a:rPr lang="zh-CN" altLang="zh-CN" sz="2400" dirty="0">
                <a:latin typeface="微软雅黑" panose="020B0503020204020204" pitchFamily="34" charset="-122"/>
                <a:ea typeface="微软雅黑" panose="020B0503020204020204" pitchFamily="34" charset="-122"/>
              </a:rPr>
              <a:t>件事给小明和小刚的身体、心理、学习和生活分别带来了什么影响？</a:t>
            </a:r>
            <a:endParaRPr lang="zh-CN" altLang="zh-CN" sz="2400" dirty="0">
              <a:latin typeface="微软雅黑" panose="020B0503020204020204" pitchFamily="34" charset="-122"/>
              <a:ea typeface="微软雅黑" panose="020B0503020204020204" pitchFamily="34" charset="-122"/>
            </a:endParaRPr>
          </a:p>
          <a:p>
            <a:pPr indent="457200" hangingPunct="1">
              <a:lnSpc>
                <a:spcPct val="150000"/>
              </a:lnSpc>
            </a:pPr>
            <a:r>
              <a:rPr lang="en-US" altLang="zh-CN" sz="2400" dirty="0" smtClean="0">
                <a:latin typeface="微软雅黑" panose="020B0503020204020204" pitchFamily="34" charset="-122"/>
                <a:ea typeface="微软雅黑" panose="020B0503020204020204" pitchFamily="34" charset="-122"/>
              </a:rPr>
              <a:t>2</a:t>
            </a:r>
            <a:r>
              <a:rPr lang="zh-CN" altLang="en-US"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这</a:t>
            </a:r>
            <a:r>
              <a:rPr lang="zh-CN" altLang="zh-CN" sz="2400" dirty="0">
                <a:latin typeface="微软雅黑" panose="020B0503020204020204" pitchFamily="34" charset="-122"/>
                <a:ea typeface="微软雅黑" panose="020B0503020204020204" pitchFamily="34" charset="-122"/>
              </a:rPr>
              <a:t>件事给双方的家庭造成了什么后果？</a:t>
            </a:r>
            <a:endParaRPr lang="zh-CN" altLang="zh-CN" sz="2400" dirty="0">
              <a:latin typeface="微软雅黑" panose="020B0503020204020204" pitchFamily="34" charset="-122"/>
              <a:ea typeface="微软雅黑" panose="020B0503020204020204" pitchFamily="34" charset="-122"/>
            </a:endParaRPr>
          </a:p>
          <a:p>
            <a:pPr indent="457200" hangingPunct="1">
              <a:lnSpc>
                <a:spcPct val="150000"/>
              </a:lnSpc>
            </a:pPr>
            <a:r>
              <a:rPr lang="en-US" altLang="zh-CN" sz="2400" dirty="0" smtClean="0">
                <a:latin typeface="微软雅黑" panose="020B0503020204020204" pitchFamily="34" charset="-122"/>
                <a:ea typeface="微软雅黑" panose="020B0503020204020204" pitchFamily="34" charset="-122"/>
              </a:rPr>
              <a:t>3</a:t>
            </a:r>
            <a:r>
              <a:rPr lang="zh-CN" altLang="en-US"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我</a:t>
            </a:r>
            <a:r>
              <a:rPr lang="zh-CN" altLang="zh-CN" sz="2400" dirty="0">
                <a:latin typeface="微软雅黑" panose="020B0503020204020204" pitchFamily="34" charset="-122"/>
                <a:ea typeface="微软雅黑" panose="020B0503020204020204" pitchFamily="34" charset="-122"/>
              </a:rPr>
              <a:t>们怎样避免这类暴力伤害的发生？</a:t>
            </a:r>
            <a:endParaRPr lang="zh-CN" altLang="zh-CN" sz="2400" dirty="0">
              <a:latin typeface="微软雅黑" panose="020B0503020204020204" pitchFamily="34" charset="-122"/>
              <a:ea typeface="微软雅黑" panose="020B0503020204020204" pitchFamily="34" charset="-122"/>
            </a:endParaRPr>
          </a:p>
        </p:txBody>
      </p:sp>
      <p:sp>
        <p:nvSpPr>
          <p:cNvPr id="4" name="矩形 3"/>
          <p:cNvSpPr/>
          <p:nvPr/>
        </p:nvSpPr>
        <p:spPr>
          <a:xfrm>
            <a:off x="496529" y="4601280"/>
            <a:ext cx="6597446" cy="1754326"/>
          </a:xfrm>
          <a:prstGeom prst="rect">
            <a:avLst/>
          </a:prstGeom>
        </p:spPr>
        <p:txBody>
          <a:bodyPr wrap="square">
            <a:spAutoFit/>
          </a:bodyPr>
          <a:lstStyle/>
          <a:p>
            <a:pPr indent="457200" hangingPunct="1">
              <a:lnSpc>
                <a:spcPct val="150000"/>
              </a:lnSpc>
            </a:pPr>
            <a:r>
              <a:rPr lang="zh-CN" altLang="zh-CN" sz="2400" dirty="0">
                <a:latin typeface="微软雅黑" panose="020B0503020204020204" pitchFamily="34" charset="-122"/>
                <a:ea typeface="微软雅黑" panose="020B0503020204020204" pitchFamily="34" charset="-122"/>
              </a:rPr>
              <a:t>小明和小刚由耍闹发展为恶性暴力事件，说明在我们的日常生活中，如果不注意保护自己，随时都有可能受到不同种类的暴力威胁。</a:t>
            </a:r>
            <a:endParaRPr lang="zh-CN" altLang="zh-CN" sz="2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lvl="0" eaLnBrk="1" hangingPunct="1">
              <a:defRPr/>
            </a:pP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探究思考</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矩形 2"/>
          <p:cNvSpPr/>
          <p:nvPr/>
        </p:nvSpPr>
        <p:spPr>
          <a:xfrm>
            <a:off x="2399071" y="2869861"/>
            <a:ext cx="6789174" cy="1200329"/>
          </a:xfrm>
          <a:prstGeom prst="rect">
            <a:avLst/>
          </a:prstGeom>
        </p:spPr>
        <p:txBody>
          <a:bodyPr wrap="square">
            <a:spAutoFit/>
          </a:bodyPr>
          <a:lstStyle/>
          <a:p>
            <a:pPr indent="457200" hangingPunct="1">
              <a:lnSpc>
                <a:spcPct val="150000"/>
              </a:lnSpc>
            </a:pPr>
            <a:r>
              <a:rPr lang="zh-CN" altLang="en-US" sz="2400" dirty="0">
                <a:latin typeface="微软雅黑" panose="020B0503020204020204" pitchFamily="34" charset="-122"/>
                <a:ea typeface="微软雅黑" panose="020B0503020204020204" pitchFamily="34" charset="-122"/>
              </a:rPr>
              <a:t>我们青少年可能受到的暴力侵害主要有哪些？我们青少年容易受到暴力侵害的原因有哪些？</a:t>
            </a:r>
            <a:endParaRPr lang="zh-CN" altLang="en-US" sz="2400" dirty="0">
              <a:latin typeface="微软雅黑" panose="020B0503020204020204" pitchFamily="34" charset="-122"/>
              <a:ea typeface="微软雅黑" panose="020B0503020204020204" pitchFamily="34" charset="-122"/>
            </a:endParaRPr>
          </a:p>
        </p:txBody>
      </p:sp>
      <p:pic>
        <p:nvPicPr>
          <p:cNvPr id="4" name="Picture 2" descr="D:\做书人与自然\道德与法治资源\2017\2017\png\朋友卡通图2.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418438" y="4050390"/>
            <a:ext cx="4773561" cy="280760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lvl="0" eaLnBrk="1" hangingPunct="1">
              <a:defRPr/>
            </a:pP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事例探究</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矩形 2"/>
          <p:cNvSpPr/>
          <p:nvPr/>
        </p:nvSpPr>
        <p:spPr>
          <a:xfrm>
            <a:off x="1272283" y="1591375"/>
            <a:ext cx="8532935" cy="3416320"/>
          </a:xfrm>
          <a:prstGeom prst="rect">
            <a:avLst/>
          </a:prstGeom>
        </p:spPr>
        <p:txBody>
          <a:bodyPr wrap="square">
            <a:spAutoFit/>
          </a:bodyPr>
          <a:lstStyle/>
          <a:p>
            <a:pPr indent="457200" eaLnBrk="1" hangingPunct="1">
              <a:lnSpc>
                <a:spcPct val="150000"/>
              </a:lnSpc>
            </a:pPr>
            <a:r>
              <a:rPr lang="zh-CN" altLang="zh-CN" sz="2400" dirty="0">
                <a:latin typeface="微软雅黑" panose="020B0503020204020204" pitchFamily="34" charset="-122"/>
                <a:ea typeface="微软雅黑" panose="020B0503020204020204" pitchFamily="34" charset="-122"/>
              </a:rPr>
              <a:t>（新闻聚焦）</a:t>
            </a:r>
            <a:r>
              <a:rPr lang="en-US" altLang="zh-CN" sz="2400" dirty="0">
                <a:latin typeface="微软雅黑" panose="020B0503020204020204" pitchFamily="34" charset="-122"/>
                <a:ea typeface="微软雅黑" panose="020B0503020204020204" pitchFamily="34" charset="-122"/>
              </a:rPr>
              <a:t>9.11</a:t>
            </a:r>
            <a:r>
              <a:rPr lang="zh-CN" altLang="zh-CN" sz="2400" dirty="0">
                <a:latin typeface="微软雅黑" panose="020B0503020204020204" pitchFamily="34" charset="-122"/>
                <a:ea typeface="微软雅黑" panose="020B0503020204020204" pitchFamily="34" charset="-122"/>
              </a:rPr>
              <a:t>恐怖袭击事件美国东部时间</a:t>
            </a:r>
            <a:r>
              <a:rPr lang="en-US" altLang="zh-CN" sz="2400" dirty="0">
                <a:latin typeface="微软雅黑" panose="020B0503020204020204" pitchFamily="34" charset="-122"/>
                <a:ea typeface="微软雅黑" panose="020B0503020204020204" pitchFamily="34" charset="-122"/>
              </a:rPr>
              <a:t>9</a:t>
            </a:r>
            <a:r>
              <a:rPr lang="zh-CN" altLang="zh-CN" sz="2400" dirty="0">
                <a:latin typeface="微软雅黑" panose="020B0503020204020204" pitchFamily="34" charset="-122"/>
                <a:ea typeface="微软雅黑" panose="020B0503020204020204" pitchFamily="34" charset="-122"/>
              </a:rPr>
              <a:t>月</a:t>
            </a:r>
            <a:r>
              <a:rPr lang="en-US" altLang="zh-CN" sz="2400" dirty="0">
                <a:latin typeface="微软雅黑" panose="020B0503020204020204" pitchFamily="34" charset="-122"/>
                <a:ea typeface="微软雅黑" panose="020B0503020204020204" pitchFamily="34" charset="-122"/>
              </a:rPr>
              <a:t>11</a:t>
            </a:r>
            <a:r>
              <a:rPr lang="zh-CN" altLang="zh-CN" sz="2400" dirty="0">
                <a:latin typeface="微软雅黑" panose="020B0503020204020204" pitchFamily="34" charset="-122"/>
                <a:ea typeface="微软雅黑" panose="020B0503020204020204" pitchFamily="34" charset="-122"/>
              </a:rPr>
              <a:t>日上午（北京时间</a:t>
            </a:r>
            <a:r>
              <a:rPr lang="en-US" altLang="zh-CN" sz="2400" dirty="0">
                <a:latin typeface="微软雅黑" panose="020B0503020204020204" pitchFamily="34" charset="-122"/>
                <a:ea typeface="微软雅黑" panose="020B0503020204020204" pitchFamily="34" charset="-122"/>
              </a:rPr>
              <a:t>9</a:t>
            </a:r>
            <a:r>
              <a:rPr lang="zh-CN" altLang="zh-CN" sz="2400" dirty="0">
                <a:latin typeface="微软雅黑" panose="020B0503020204020204" pitchFamily="34" charset="-122"/>
                <a:ea typeface="微软雅黑" panose="020B0503020204020204" pitchFamily="34" charset="-122"/>
              </a:rPr>
              <a:t>月</a:t>
            </a:r>
            <a:r>
              <a:rPr lang="en-US" altLang="zh-CN" sz="2400" dirty="0">
                <a:latin typeface="微软雅黑" panose="020B0503020204020204" pitchFamily="34" charset="-122"/>
                <a:ea typeface="微软雅黑" panose="020B0503020204020204" pitchFamily="34" charset="-122"/>
              </a:rPr>
              <a:t>11</a:t>
            </a:r>
            <a:r>
              <a:rPr lang="zh-CN" altLang="zh-CN" sz="2400" dirty="0">
                <a:latin typeface="微软雅黑" panose="020B0503020204020204" pitchFamily="34" charset="-122"/>
                <a:ea typeface="微软雅黑" panose="020B0503020204020204" pitchFamily="34" charset="-122"/>
              </a:rPr>
              <a:t>日晚上）发生在美国本土，通过劫持多架民航飞机冲撞纽约曼哈顿的摩天高楼以及华盛顿五角大楼的自杀式恐怖袭击。包括美国纽约地标性建筑世界贸易中心双塔在内的</a:t>
            </a:r>
            <a:r>
              <a:rPr lang="en-US" altLang="zh-CN" sz="2400" dirty="0">
                <a:latin typeface="微软雅黑" panose="020B0503020204020204" pitchFamily="34" charset="-122"/>
                <a:ea typeface="微软雅黑" panose="020B0503020204020204" pitchFamily="34" charset="-122"/>
              </a:rPr>
              <a:t>6</a:t>
            </a:r>
            <a:r>
              <a:rPr lang="zh-CN" altLang="zh-CN" sz="2400" dirty="0">
                <a:latin typeface="微软雅黑" panose="020B0503020204020204" pitchFamily="34" charset="-122"/>
                <a:ea typeface="微软雅黑" panose="020B0503020204020204" pitchFamily="34" charset="-122"/>
              </a:rPr>
              <a:t>座建筑被完全摧毁，其它</a:t>
            </a:r>
            <a:r>
              <a:rPr lang="en-US" altLang="zh-CN" sz="2400" dirty="0">
                <a:latin typeface="微软雅黑" panose="020B0503020204020204" pitchFamily="34" charset="-122"/>
                <a:ea typeface="微软雅黑" panose="020B0503020204020204" pitchFamily="34" charset="-122"/>
              </a:rPr>
              <a:t>23</a:t>
            </a:r>
            <a:r>
              <a:rPr lang="zh-CN" altLang="zh-CN" sz="2400" dirty="0">
                <a:latin typeface="微软雅黑" panose="020B0503020204020204" pitchFamily="34" charset="-122"/>
                <a:ea typeface="微软雅黑" panose="020B0503020204020204" pitchFamily="34" charset="-122"/>
              </a:rPr>
              <a:t>座高层建筑遭到破坏，美国国防部总部所在地五角大楼也遭到袭击</a:t>
            </a:r>
            <a:r>
              <a:rPr lang="zh-CN" altLang="zh-CN" sz="2400" dirty="0" smtClean="0">
                <a:latin typeface="微软雅黑" panose="020B0503020204020204" pitchFamily="34" charset="-122"/>
                <a:ea typeface="微软雅黑" panose="020B0503020204020204" pitchFamily="34" charset="-122"/>
              </a:rPr>
              <a:t>。</a:t>
            </a:r>
            <a:endParaRPr lang="zh-CN" altLang="zh-CN" sz="2400" dirty="0">
              <a:latin typeface="微软雅黑" panose="020B0503020204020204" pitchFamily="34" charset="-122"/>
              <a:ea typeface="微软雅黑" panose="020B0503020204020204" pitchFamily="34" charset="-122"/>
            </a:endParaRPr>
          </a:p>
        </p:txBody>
      </p:sp>
      <p:pic>
        <p:nvPicPr>
          <p:cNvPr id="4" name="Picture 2" descr="D:\做书人与自然\道德与法治资源\2017\2017\png\朋友卡通图2.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418438" y="4050390"/>
            <a:ext cx="4773561" cy="280760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lvl="0" eaLnBrk="1" hangingPunct="1">
              <a:defRPr/>
            </a:pP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事例探究</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矩形 2"/>
          <p:cNvSpPr/>
          <p:nvPr/>
        </p:nvSpPr>
        <p:spPr>
          <a:xfrm>
            <a:off x="1392730" y="1112645"/>
            <a:ext cx="9727554" cy="5632311"/>
          </a:xfrm>
          <a:prstGeom prst="rect">
            <a:avLst/>
          </a:prstGeom>
        </p:spPr>
        <p:txBody>
          <a:bodyPr wrap="square">
            <a:spAutoFit/>
          </a:bodyPr>
          <a:lstStyle/>
          <a:p>
            <a:pPr indent="457200" eaLnBrk="1" hangingPunct="1">
              <a:lnSpc>
                <a:spcPct val="150000"/>
              </a:lnSpc>
            </a:pPr>
            <a:r>
              <a:rPr lang="zh-CN" altLang="zh-CN" sz="2400" dirty="0">
                <a:latin typeface="微软雅黑" panose="020B0503020204020204" pitchFamily="34" charset="-122"/>
                <a:ea typeface="微软雅黑" panose="020B0503020204020204" pitchFamily="34" charset="-122"/>
              </a:rPr>
              <a:t>美国东部时间</a:t>
            </a:r>
            <a:r>
              <a:rPr lang="en-US" altLang="zh-CN" sz="2400" dirty="0">
                <a:latin typeface="微软雅黑" panose="020B0503020204020204" pitchFamily="34" charset="-122"/>
                <a:ea typeface="微软雅黑" panose="020B0503020204020204" pitchFamily="34" charset="-122"/>
              </a:rPr>
              <a:t>2001</a:t>
            </a:r>
            <a:r>
              <a:rPr lang="zh-CN" altLang="zh-CN" sz="2400" dirty="0">
                <a:latin typeface="微软雅黑" panose="020B0503020204020204" pitchFamily="34" charset="-122"/>
                <a:ea typeface="微软雅黑" panose="020B0503020204020204" pitchFamily="34" charset="-122"/>
              </a:rPr>
              <a:t>年</a:t>
            </a:r>
            <a:r>
              <a:rPr lang="en-US" altLang="zh-CN" sz="2400" dirty="0">
                <a:latin typeface="微软雅黑" panose="020B0503020204020204" pitchFamily="34" charset="-122"/>
                <a:ea typeface="微软雅黑" panose="020B0503020204020204" pitchFamily="34" charset="-122"/>
              </a:rPr>
              <a:t>9</a:t>
            </a:r>
            <a:r>
              <a:rPr lang="zh-CN" altLang="zh-CN" sz="2400" dirty="0">
                <a:latin typeface="微软雅黑" panose="020B0503020204020204" pitchFamily="34" charset="-122"/>
                <a:ea typeface="微软雅黑" panose="020B0503020204020204" pitchFamily="34" charset="-122"/>
              </a:rPr>
              <a:t>月</a:t>
            </a:r>
            <a:r>
              <a:rPr lang="en-US" altLang="zh-CN" sz="2400" dirty="0">
                <a:latin typeface="微软雅黑" panose="020B0503020204020204" pitchFamily="34" charset="-122"/>
                <a:ea typeface="微软雅黑" panose="020B0503020204020204" pitchFamily="34" charset="-122"/>
              </a:rPr>
              <a:t>11</a:t>
            </a:r>
            <a:r>
              <a:rPr lang="zh-CN" altLang="zh-CN" sz="2400" dirty="0">
                <a:latin typeface="微软雅黑" panose="020B0503020204020204" pitchFamily="34" charset="-122"/>
                <a:ea typeface="微软雅黑" panose="020B0503020204020204" pitchFamily="34" charset="-122"/>
              </a:rPr>
              <a:t>日早晨</a:t>
            </a:r>
            <a:r>
              <a:rPr lang="en-US" altLang="zh-CN" sz="2400" dirty="0">
                <a:latin typeface="微软雅黑" panose="020B0503020204020204" pitchFamily="34" charset="-122"/>
                <a:ea typeface="微软雅黑" panose="020B0503020204020204" pitchFamily="34" charset="-122"/>
              </a:rPr>
              <a:t>8:40</a:t>
            </a:r>
            <a:r>
              <a:rPr lang="zh-CN" altLang="zh-CN" sz="2400" dirty="0">
                <a:latin typeface="微软雅黑" panose="020B0503020204020204" pitchFamily="34" charset="-122"/>
                <a:ea typeface="微软雅黑" panose="020B0503020204020204" pitchFamily="34" charset="-122"/>
              </a:rPr>
              <a:t>，四架美国国内民航航班几乎被同时劫持，其中两架撞击位于纽约曼哈顿的世界贸易中心，一架袭击了首都华盛顿美国国防部所在地五角大楼。而第四架被劫持飞机在宾西法尼亚州坠毁，据事后调查失事前机上乘客试图从劫机者手中重夺飞机控制权。这架被劫持飞机目标不明，但相信劫机者撞击目标是美国国会山庄或白宫（事后对参与策划袭击的恐怖分子进行审问的结果表明，恐怖袭击的第四个目标是国会大厦。而在此之前美国官方一直怀疑目标是白宫）。</a:t>
            </a:r>
            <a:r>
              <a:rPr lang="en-US" altLang="zh-CN" sz="2400" dirty="0">
                <a:latin typeface="微软雅黑" panose="020B0503020204020204" pitchFamily="34" charset="-122"/>
                <a:ea typeface="微软雅黑" panose="020B0503020204020204" pitchFamily="34" charset="-122"/>
              </a:rPr>
              <a:t>2001</a:t>
            </a:r>
            <a:r>
              <a:rPr lang="zh-CN" altLang="zh-CN" sz="2400" dirty="0">
                <a:latin typeface="微软雅黑" panose="020B0503020204020204" pitchFamily="34" charset="-122"/>
                <a:ea typeface="微软雅黑" panose="020B0503020204020204" pitchFamily="34" charset="-122"/>
              </a:rPr>
              <a:t>年</a:t>
            </a:r>
            <a:r>
              <a:rPr lang="en-US" altLang="zh-CN" sz="2400" dirty="0">
                <a:latin typeface="微软雅黑" panose="020B0503020204020204" pitchFamily="34" charset="-122"/>
                <a:ea typeface="微软雅黑" panose="020B0503020204020204" pitchFamily="34" charset="-122"/>
              </a:rPr>
              <a:t>09</a:t>
            </a:r>
            <a:r>
              <a:rPr lang="zh-CN" altLang="zh-CN" sz="2400" dirty="0">
                <a:latin typeface="微软雅黑" panose="020B0503020204020204" pitchFamily="34" charset="-122"/>
                <a:ea typeface="微软雅黑" panose="020B0503020204020204" pitchFamily="34" charset="-122"/>
              </a:rPr>
              <a:t>月</a:t>
            </a:r>
            <a:r>
              <a:rPr lang="en-US" altLang="zh-CN" sz="2400" dirty="0">
                <a:latin typeface="微软雅黑" panose="020B0503020204020204" pitchFamily="34" charset="-122"/>
                <a:ea typeface="微软雅黑" panose="020B0503020204020204" pitchFamily="34" charset="-122"/>
              </a:rPr>
              <a:t>21</a:t>
            </a:r>
            <a:r>
              <a:rPr lang="zh-CN" altLang="zh-CN" sz="2400" dirty="0">
                <a:latin typeface="微软雅黑" panose="020B0503020204020204" pitchFamily="34" charset="-122"/>
                <a:ea typeface="微软雅黑" panose="020B0503020204020204" pitchFamily="34" charset="-122"/>
              </a:rPr>
              <a:t>日，中国外交部在其官方网站公布了美国被袭事件后死亡、受伤和失去联系的中国公民的情况，中国公民在事件中死亡</a:t>
            </a:r>
            <a:r>
              <a:rPr lang="en-US" altLang="zh-CN" sz="2400" dirty="0">
                <a:latin typeface="微软雅黑" panose="020B0503020204020204" pitchFamily="34" charset="-122"/>
                <a:ea typeface="微软雅黑" panose="020B0503020204020204" pitchFamily="34" charset="-122"/>
              </a:rPr>
              <a:t>2</a:t>
            </a:r>
            <a:r>
              <a:rPr lang="zh-CN" altLang="zh-CN" sz="2400" dirty="0">
                <a:latin typeface="微软雅黑" panose="020B0503020204020204" pitchFamily="34" charset="-122"/>
                <a:ea typeface="微软雅黑" panose="020B0503020204020204" pitchFamily="34" charset="-122"/>
              </a:rPr>
              <a:t>人受伤</a:t>
            </a:r>
            <a:r>
              <a:rPr lang="en-US" altLang="zh-CN" sz="2400" dirty="0">
                <a:latin typeface="微软雅黑" panose="020B0503020204020204" pitchFamily="34" charset="-122"/>
                <a:ea typeface="微软雅黑" panose="020B0503020204020204" pitchFamily="34" charset="-122"/>
              </a:rPr>
              <a:t>1</a:t>
            </a:r>
            <a:r>
              <a:rPr lang="zh-CN" altLang="zh-CN" sz="2400" dirty="0">
                <a:latin typeface="微软雅黑" panose="020B0503020204020204" pitchFamily="34" charset="-122"/>
                <a:ea typeface="微软雅黑" panose="020B0503020204020204" pitchFamily="34" charset="-122"/>
              </a:rPr>
              <a:t>人，并有</a:t>
            </a:r>
            <a:r>
              <a:rPr lang="en-US" altLang="zh-CN" sz="2400" dirty="0">
                <a:latin typeface="微软雅黑" panose="020B0503020204020204" pitchFamily="34" charset="-122"/>
                <a:ea typeface="微软雅黑" panose="020B0503020204020204" pitchFamily="34" charset="-122"/>
              </a:rPr>
              <a:t>35</a:t>
            </a:r>
            <a:r>
              <a:rPr lang="zh-CN" altLang="zh-CN" sz="2400" dirty="0">
                <a:latin typeface="微软雅黑" panose="020B0503020204020204" pitchFamily="34" charset="-122"/>
                <a:ea typeface="微软雅黑" panose="020B0503020204020204" pitchFamily="34" charset="-122"/>
              </a:rPr>
              <a:t>人失去联系。</a:t>
            </a:r>
            <a:endParaRPr lang="zh-CN" altLang="zh-CN" sz="2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lvl="0" eaLnBrk="1" hangingPunct="1">
              <a:defRPr/>
            </a:pP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探究新知</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Text Box 2"/>
          <p:cNvSpPr txBox="1">
            <a:spLocks noChangeArrowheads="1"/>
          </p:cNvSpPr>
          <p:nvPr/>
        </p:nvSpPr>
        <p:spPr bwMode="auto">
          <a:xfrm>
            <a:off x="1561426" y="1572820"/>
            <a:ext cx="7893050"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457200" eaLnBrk="1" hangingPunct="1">
              <a:lnSpc>
                <a:spcPct val="150000"/>
              </a:lnSpc>
            </a:pPr>
            <a:r>
              <a:rPr lang="zh-CN" altLang="en-US" sz="2800" dirty="0" smtClean="0">
                <a:latin typeface="微软雅黑" panose="020B0503020204020204" pitchFamily="34" charset="-122"/>
                <a:ea typeface="微软雅黑" panose="020B0503020204020204" pitchFamily="34" charset="-122"/>
              </a:rPr>
              <a:t>我</a:t>
            </a:r>
            <a:r>
              <a:rPr lang="zh-CN" altLang="en-US" sz="2800" dirty="0">
                <a:latin typeface="微软雅黑" panose="020B0503020204020204" pitchFamily="34" charset="-122"/>
                <a:ea typeface="微软雅黑" panose="020B0503020204020204" pitchFamily="34" charset="-122"/>
              </a:rPr>
              <a:t>们可能会遭受家庭暴力的侵害。</a:t>
            </a:r>
            <a:endParaRPr lang="zh-CN" altLang="en-US" sz="2800" dirty="0">
              <a:latin typeface="微软雅黑" panose="020B0503020204020204" pitchFamily="34" charset="-122"/>
              <a:ea typeface="微软雅黑" panose="020B0503020204020204" pitchFamily="34" charset="-122"/>
            </a:endParaRPr>
          </a:p>
          <a:p>
            <a:pPr indent="457200" eaLnBrk="1" hangingPunct="1">
              <a:lnSpc>
                <a:spcPct val="150000"/>
              </a:lnSpc>
            </a:pP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smtClean="0">
                <a:latin typeface="微软雅黑" panose="020B0503020204020204" pitchFamily="34" charset="-122"/>
                <a:ea typeface="微软雅黑" panose="020B0503020204020204" pitchFamily="34" charset="-122"/>
              </a:rPr>
              <a:t>家</a:t>
            </a:r>
            <a:r>
              <a:rPr lang="zh-CN" altLang="en-US" sz="2400" dirty="0">
                <a:latin typeface="微软雅黑" panose="020B0503020204020204" pitchFamily="34" charset="-122"/>
                <a:ea typeface="微软雅黑" panose="020B0503020204020204" pitchFamily="34" charset="-122"/>
              </a:rPr>
              <a:t>庭是我们最安全、最可奥、最温暖的港湾，父母为我们的健康成长提供了基础和保障。然而，在家庭中，也可能会出现暴力伤害，给未成年人的身心健康带来危害。</a:t>
            </a:r>
            <a:endParaRPr lang="zh-CN" altLang="en-US" sz="2400" dirty="0">
              <a:latin typeface="微软雅黑" panose="020B0503020204020204" pitchFamily="34" charset="-122"/>
              <a:ea typeface="微软雅黑" panose="020B0503020204020204" pitchFamily="34" charset="-122"/>
            </a:endParaRPr>
          </a:p>
        </p:txBody>
      </p:sp>
      <p:pic>
        <p:nvPicPr>
          <p:cNvPr id="4" name="Picture 2" descr="D:\做书人与自然\道德与法治资源\2017\2017\png\朋友卡通图2.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418438" y="4050390"/>
            <a:ext cx="4773561" cy="280760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4059</Words>
  <Application/>
  <PresentationFormat/>
  <Paragraphs>216</Paragraphs>
  <Slides>37</Slides>
  <Notes>2</Notes>
  <HiddenSlides>0</HiddenSlides>
  <MMClips>0</MMClips>
  <ScaleCrop>false</ScaleCrop>
  <HeadingPairs>
    <vt:vector size="6" baseType="variant">
      <vt:variant>
        <vt:lpstr>已用的字体</vt:lpstr>
      </vt:variant>
      <vt:variant>
        <vt:i4>7</vt:i4>
      </vt:variant>
      <vt:variant>
        <vt:lpstr>主题</vt:lpstr>
      </vt:variant>
      <vt:variant>
        <vt:i4>3</vt:i4>
      </vt:variant>
      <vt:variant>
        <vt:lpstr>幻灯片标题</vt:lpstr>
      </vt:variant>
      <vt:variant>
        <vt:i4>37</vt:i4>
      </vt:variant>
    </vt:vector>
  </HeadingPairs>
  <TitlesOfParts>
    <vt:vector size="47" baseType="lpstr">
      <vt:lpstr>Arial</vt:lpstr>
      <vt:lpstr>宋体</vt:lpstr>
      <vt:lpstr>Wingdings</vt:lpstr>
      <vt:lpstr>微软雅黑</vt:lpstr>
      <vt:lpstr>Calibri Light</vt:lpstr>
      <vt:lpstr>Calibri</vt:lpstr>
      <vt:lpstr>Arial Unicode MS</vt:lpstr>
      <vt:lpstr>自定义设计方案</vt:lpstr>
      <vt:lpstr>Office 主题</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dc:description/>
  <cp:lastModifiedBy>Administrator</cp:lastModifiedBy>
  <cp:revision/>
  <dcterms:created xsi:type="dcterms:W3CDTF">2013-07-01T03:05:00Z</dcterms:created>
  <dcterms:modified xsi:type="dcterms:W3CDTF">2018-08-11T20:21:43Z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