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61" r:id="rId2"/>
    <p:sldId id="264" r:id="rId3"/>
    <p:sldId id="298" r:id="rId4"/>
    <p:sldId id="299" r:id="rId5"/>
    <p:sldId id="300" r:id="rId6"/>
    <p:sldId id="301" r:id="rId7"/>
    <p:sldId id="302" r:id="rId8"/>
    <p:sldId id="291" r:id="rId9"/>
    <p:sldId id="267" r:id="rId10"/>
    <p:sldId id="303" r:id="rId11"/>
    <p:sldId id="276" r:id="rId12"/>
    <p:sldId id="269" r:id="rId13"/>
    <p:sldId id="305" r:id="rId14"/>
    <p:sldId id="304" r:id="rId15"/>
    <p:sldId id="293" r:id="rId16"/>
    <p:sldId id="306" r:id="rId17"/>
    <p:sldId id="294" r:id="rId18"/>
    <p:sldId id="307" r:id="rId19"/>
    <p:sldId id="282"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6AF6"/>
    <a:srgbClr val="1751F5"/>
    <a:srgbClr val="0A44E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108"/>
      </p:cViewPr>
      <p:guideLst>
        <p:guide orient="horz" pos="2183"/>
        <p:guide pos="284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noProof="1" dirty="0">
                <a:latin typeface="Arial" panose="020B0604020202020204" pitchFamily="34" charset="0"/>
                <a:ea typeface="宋体" panose="02010600030101010101" pitchFamily="2" charset="-122"/>
                <a:cs typeface="+mn-ea"/>
              </a:defRPr>
            </a:lvl1pPr>
          </a:lstStyle>
          <a:p>
            <a:pPr>
              <a:defRPr/>
            </a:pPr>
            <a:fld id="{F1B38F6B-1471-44BF-A648-E3B8E68CE4D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noProof="1" dirty="0">
                <a:latin typeface="Arial" panose="020B0604020202020204" pitchFamily="34" charset="0"/>
                <a:ea typeface="宋体" panose="02010600030101010101" pitchFamily="2" charset="-122"/>
                <a:cs typeface="+mn-ea"/>
              </a:defRPr>
            </a:lvl1pPr>
          </a:lstStyle>
          <a:p>
            <a:pPr>
              <a:defRPr/>
            </a:pPr>
            <a:fld id="{A26299F0-493D-4E16-83CF-A317C7C20C7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D5EA3B9A-E7FA-4D09-BB12-4192B1A19774}" type="slidenum">
              <a:rPr lang="en-US" altLang="zh-CN" smtClean="0">
                <a:latin typeface="Arial" charset="0"/>
                <a:ea typeface="宋体" charset="-122"/>
              </a:rPr>
              <a:pPr>
                <a:buFont typeface="Arial" charset="0"/>
                <a:buNone/>
              </a:pPr>
              <a:t>1</a:t>
            </a:fld>
            <a:endParaRPr lang="en-US" altLang="zh-CN" smtClean="0">
              <a:latin typeface="Arial" charset="0"/>
              <a:ea typeface="宋体" charset="-122"/>
            </a:endParaRPr>
          </a:p>
        </p:txBody>
      </p:sp>
      <p:sp>
        <p:nvSpPr>
          <p:cNvPr id="16386" name="Rectangle 2"/>
          <p:cNvSpPr>
            <a:spLocks noGrp="1" noRot="1" noTextEdit="1"/>
          </p:cNvSpPr>
          <p:nvPr>
            <p:ph type="sldImg"/>
          </p:nvPr>
        </p:nvSpPr>
        <p:spPr bwMode="auto">
          <a:noFill/>
          <a:ln>
            <a:solidFill>
              <a:srgbClr val="000000"/>
            </a:solidFill>
            <a:miter lim="800000"/>
            <a:headEnd/>
            <a:tailEnd/>
          </a:ln>
        </p:spPr>
      </p:sp>
      <p:sp>
        <p:nvSpPr>
          <p:cNvPr id="16387"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6B25EC25-851E-48FF-9BB4-EF0C22C3D8EA}" type="slidenum">
              <a:rPr lang="en-US" altLang="zh-CN" smtClean="0">
                <a:latin typeface="Arial" charset="0"/>
                <a:ea typeface="宋体" charset="-122"/>
              </a:rPr>
              <a:pPr>
                <a:buFont typeface="Arial" charset="0"/>
                <a:buNone/>
              </a:pPr>
              <a:t>16</a:t>
            </a:fld>
            <a:endParaRPr lang="en-US" altLang="zh-CN" smtClean="0">
              <a:latin typeface="Arial" charset="0"/>
              <a:ea typeface="宋体" charset="-122"/>
            </a:endParaRPr>
          </a:p>
        </p:txBody>
      </p:sp>
      <p:sp>
        <p:nvSpPr>
          <p:cNvPr id="40962" name="Rectangle 2"/>
          <p:cNvSpPr>
            <a:spLocks noGrp="1" noRot="1" noTextEdit="1"/>
          </p:cNvSpPr>
          <p:nvPr>
            <p:ph type="sldImg"/>
          </p:nvPr>
        </p:nvSpPr>
        <p:spPr bwMode="auto">
          <a:noFill/>
          <a:ln>
            <a:solidFill>
              <a:srgbClr val="000000"/>
            </a:solidFill>
            <a:miter lim="800000"/>
            <a:headEnd/>
            <a:tailEnd/>
          </a:ln>
        </p:spPr>
      </p:sp>
      <p:sp>
        <p:nvSpPr>
          <p:cNvPr id="40963"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647511DA-4809-44D5-B500-BB2699FF58AE}" type="slidenum">
              <a:rPr lang="en-US" altLang="zh-CN" smtClean="0">
                <a:latin typeface="Arial" charset="0"/>
                <a:ea typeface="宋体" charset="-122"/>
              </a:rPr>
              <a:pPr>
                <a:buFont typeface="Arial" charset="0"/>
                <a:buNone/>
              </a:pPr>
              <a:t>17</a:t>
            </a:fld>
            <a:endParaRPr lang="en-US" altLang="zh-CN" smtClean="0">
              <a:latin typeface="Arial" charset="0"/>
              <a:ea typeface="宋体" charset="-122"/>
            </a:endParaRPr>
          </a:p>
        </p:txBody>
      </p:sp>
      <p:sp>
        <p:nvSpPr>
          <p:cNvPr id="43010" name="Rectangle 2"/>
          <p:cNvSpPr>
            <a:spLocks noGrp="1" noRot="1" noTextEdit="1"/>
          </p:cNvSpPr>
          <p:nvPr>
            <p:ph type="sldImg"/>
          </p:nvPr>
        </p:nvSpPr>
        <p:spPr bwMode="auto">
          <a:noFill/>
          <a:ln>
            <a:solidFill>
              <a:srgbClr val="000000"/>
            </a:solidFill>
            <a:miter lim="800000"/>
            <a:headEnd/>
            <a:tailEnd/>
          </a:ln>
        </p:spPr>
      </p:sp>
      <p:sp>
        <p:nvSpPr>
          <p:cNvPr id="43011"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BDE67DE7-6FAC-42B8-845C-DE0E47C5E958}" type="slidenum">
              <a:rPr lang="en-US" altLang="zh-CN" smtClean="0">
                <a:latin typeface="Arial" charset="0"/>
                <a:ea typeface="宋体" charset="-122"/>
              </a:rPr>
              <a:pPr>
                <a:buFont typeface="Arial" charset="0"/>
                <a:buNone/>
              </a:pPr>
              <a:t>18</a:t>
            </a:fld>
            <a:endParaRPr lang="en-US" altLang="zh-CN" smtClean="0">
              <a:latin typeface="Arial" charset="0"/>
              <a:ea typeface="宋体" charset="-122"/>
            </a:endParaRPr>
          </a:p>
        </p:txBody>
      </p:sp>
      <p:sp>
        <p:nvSpPr>
          <p:cNvPr id="45058" name="Rectangle 2"/>
          <p:cNvSpPr>
            <a:spLocks noGrp="1" noRot="1" noTextEdit="1"/>
          </p:cNvSpPr>
          <p:nvPr>
            <p:ph type="sldImg"/>
          </p:nvPr>
        </p:nvSpPr>
        <p:spPr bwMode="auto">
          <a:noFill/>
          <a:ln>
            <a:solidFill>
              <a:srgbClr val="000000"/>
            </a:solidFill>
            <a:miter lim="800000"/>
            <a:headEnd/>
            <a:tailEnd/>
          </a:ln>
        </p:spPr>
      </p:sp>
      <p:sp>
        <p:nvSpPr>
          <p:cNvPr id="45059"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5C56BEF4-C580-47AE-87D5-4DAF442B6BF2}" type="slidenum">
              <a:rPr lang="en-US" altLang="zh-CN" smtClean="0">
                <a:latin typeface="Arial" charset="0"/>
                <a:ea typeface="宋体" charset="-122"/>
              </a:rPr>
              <a:pPr>
                <a:buFont typeface="Arial" charset="0"/>
                <a:buNone/>
              </a:pPr>
              <a:t>2</a:t>
            </a:fld>
            <a:endParaRPr lang="en-US" altLang="zh-CN" smtClean="0">
              <a:latin typeface="Arial" charset="0"/>
              <a:ea typeface="宋体" charset="-122"/>
            </a:endParaRPr>
          </a:p>
        </p:txBody>
      </p:sp>
      <p:sp>
        <p:nvSpPr>
          <p:cNvPr id="18434" name="Rectangle 2"/>
          <p:cNvSpPr>
            <a:spLocks noGrp="1" noRot="1" noTextEdit="1"/>
          </p:cNvSpPr>
          <p:nvPr>
            <p:ph type="sldImg"/>
          </p:nvPr>
        </p:nvSpPr>
        <p:spPr bwMode="auto">
          <a:noFill/>
          <a:ln>
            <a:solidFill>
              <a:srgbClr val="000000"/>
            </a:solidFill>
            <a:miter lim="800000"/>
            <a:headEnd/>
            <a:tailEnd/>
          </a:ln>
        </p:spPr>
      </p:sp>
      <p:sp>
        <p:nvSpPr>
          <p:cNvPr id="18435"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9F956C30-6C4D-4D41-852F-8DCE1D22E186}" type="slidenum">
              <a:rPr lang="en-US" altLang="zh-CN" smtClean="0">
                <a:latin typeface="Arial" charset="0"/>
                <a:ea typeface="宋体" charset="-122"/>
              </a:rPr>
              <a:pPr>
                <a:buFont typeface="Arial" charset="0"/>
                <a:buNone/>
              </a:pPr>
              <a:t>3</a:t>
            </a:fld>
            <a:endParaRPr lang="en-US" altLang="zh-CN" smtClean="0">
              <a:latin typeface="Arial" charset="0"/>
              <a:ea typeface="宋体" charset="-122"/>
            </a:endParaRPr>
          </a:p>
        </p:txBody>
      </p:sp>
      <p:sp>
        <p:nvSpPr>
          <p:cNvPr id="20482" name="Rectangle 2"/>
          <p:cNvSpPr>
            <a:spLocks noGrp="1" noRot="1" noTextEdit="1"/>
          </p:cNvSpPr>
          <p:nvPr>
            <p:ph type="sldImg"/>
          </p:nvPr>
        </p:nvSpPr>
        <p:spPr bwMode="auto">
          <a:noFill/>
          <a:ln>
            <a:solidFill>
              <a:srgbClr val="000000"/>
            </a:solidFill>
            <a:miter lim="800000"/>
            <a:headEnd/>
            <a:tailEnd/>
          </a:ln>
        </p:spPr>
      </p:sp>
      <p:sp>
        <p:nvSpPr>
          <p:cNvPr id="20483"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7B729F9B-8353-4565-A137-1B67A230046F}" type="slidenum">
              <a:rPr lang="en-US" altLang="zh-CN" smtClean="0">
                <a:latin typeface="Arial" charset="0"/>
                <a:ea typeface="宋体" charset="-122"/>
              </a:rPr>
              <a:pPr>
                <a:buFont typeface="Arial" charset="0"/>
                <a:buNone/>
              </a:pPr>
              <a:t>9</a:t>
            </a:fld>
            <a:endParaRPr lang="en-US" altLang="zh-CN" smtClean="0">
              <a:latin typeface="Arial" charset="0"/>
              <a:ea typeface="宋体" charset="-122"/>
            </a:endParaRPr>
          </a:p>
        </p:txBody>
      </p:sp>
      <p:sp>
        <p:nvSpPr>
          <p:cNvPr id="27650" name="Rectangle 2"/>
          <p:cNvSpPr>
            <a:spLocks noGrp="1" noRot="1" noTextEdit="1"/>
          </p:cNvSpPr>
          <p:nvPr>
            <p:ph type="sldImg"/>
          </p:nvPr>
        </p:nvSpPr>
        <p:spPr bwMode="auto">
          <a:noFill/>
          <a:ln>
            <a:solidFill>
              <a:srgbClr val="000000"/>
            </a:solidFill>
            <a:miter lim="800000"/>
            <a:headEnd/>
            <a:tailEnd/>
          </a:ln>
        </p:spPr>
      </p:sp>
      <p:sp>
        <p:nvSpPr>
          <p:cNvPr id="27651"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7B1487A9-9754-4604-910B-859F3A394339}" type="slidenum">
              <a:rPr lang="en-US" altLang="zh-CN" smtClean="0">
                <a:latin typeface="Arial" charset="0"/>
                <a:ea typeface="宋体" charset="-122"/>
              </a:rPr>
              <a:pPr>
                <a:buFont typeface="Arial" charset="0"/>
                <a:buNone/>
              </a:pPr>
              <a:t>10</a:t>
            </a:fld>
            <a:endParaRPr lang="en-US" altLang="zh-CN" smtClean="0">
              <a:latin typeface="Arial" charset="0"/>
              <a:ea typeface="宋体" charset="-122"/>
            </a:endParaRPr>
          </a:p>
        </p:txBody>
      </p:sp>
      <p:sp>
        <p:nvSpPr>
          <p:cNvPr id="29698" name="Rectangle 2"/>
          <p:cNvSpPr>
            <a:spLocks noGrp="1" noRot="1" noTextEdit="1"/>
          </p:cNvSpPr>
          <p:nvPr>
            <p:ph type="sldImg"/>
          </p:nvPr>
        </p:nvSpPr>
        <p:spPr bwMode="auto">
          <a:noFill/>
          <a:ln>
            <a:solidFill>
              <a:srgbClr val="000000"/>
            </a:solidFill>
            <a:miter lim="800000"/>
            <a:headEnd/>
            <a:tailEnd/>
          </a:ln>
        </p:spPr>
      </p:sp>
      <p:sp>
        <p:nvSpPr>
          <p:cNvPr id="29699"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17F23DB0-AA17-4BC2-8EC5-D74E06A3A458}" type="slidenum">
              <a:rPr lang="en-US" altLang="zh-CN" smtClean="0">
                <a:latin typeface="Arial" charset="0"/>
                <a:ea typeface="宋体" charset="-122"/>
              </a:rPr>
              <a:pPr>
                <a:buFont typeface="Arial" charset="0"/>
                <a:buNone/>
              </a:pPr>
              <a:t>11</a:t>
            </a:fld>
            <a:endParaRPr lang="en-US" altLang="zh-CN" smtClean="0">
              <a:latin typeface="Arial" charset="0"/>
              <a:ea typeface="宋体" charset="-122"/>
            </a:endParaRPr>
          </a:p>
        </p:txBody>
      </p:sp>
      <p:sp>
        <p:nvSpPr>
          <p:cNvPr id="31746" name="Rectangle 2"/>
          <p:cNvSpPr>
            <a:spLocks noGrp="1" noRot="1" noTextEdit="1"/>
          </p:cNvSpPr>
          <p:nvPr>
            <p:ph type="sldImg"/>
          </p:nvPr>
        </p:nvSpPr>
        <p:spPr bwMode="auto">
          <a:noFill/>
          <a:ln>
            <a:solidFill>
              <a:srgbClr val="000000"/>
            </a:solidFill>
            <a:miter lim="800000"/>
            <a:headEnd/>
            <a:tailEnd/>
          </a:ln>
        </p:spPr>
      </p:sp>
      <p:sp>
        <p:nvSpPr>
          <p:cNvPr id="31747"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7B26182F-FDFE-43A1-9DB5-459CAA4E0EFE}" type="slidenum">
              <a:rPr lang="en-US" altLang="zh-CN" smtClean="0">
                <a:latin typeface="Arial" charset="0"/>
                <a:ea typeface="宋体" charset="-122"/>
              </a:rPr>
              <a:pPr>
                <a:buFont typeface="Arial" charset="0"/>
                <a:buNone/>
              </a:pPr>
              <a:t>12</a:t>
            </a:fld>
            <a:endParaRPr lang="en-US" altLang="zh-CN" smtClean="0">
              <a:latin typeface="Arial" charset="0"/>
              <a:ea typeface="宋体" charset="-122"/>
            </a:endParaRPr>
          </a:p>
        </p:txBody>
      </p:sp>
      <p:sp>
        <p:nvSpPr>
          <p:cNvPr id="33794" name="Rectangle 2"/>
          <p:cNvSpPr>
            <a:spLocks noGrp="1" noRot="1" noTextEdit="1"/>
          </p:cNvSpPr>
          <p:nvPr>
            <p:ph type="sldImg"/>
          </p:nvPr>
        </p:nvSpPr>
        <p:spPr bwMode="auto">
          <a:noFill/>
          <a:ln>
            <a:solidFill>
              <a:srgbClr val="000000"/>
            </a:solidFill>
            <a:miter lim="800000"/>
            <a:headEnd/>
            <a:tailEnd/>
          </a:ln>
        </p:spPr>
      </p:sp>
      <p:sp>
        <p:nvSpPr>
          <p:cNvPr id="33795"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B83AC032-8834-4BC9-88EA-3C8DFE2E3FA4}" type="slidenum">
              <a:rPr lang="en-US" altLang="zh-CN" smtClean="0">
                <a:latin typeface="Arial" charset="0"/>
                <a:ea typeface="宋体" charset="-122"/>
              </a:rPr>
              <a:pPr>
                <a:buFont typeface="Arial" charset="0"/>
                <a:buNone/>
              </a:pPr>
              <a:t>14</a:t>
            </a:fld>
            <a:endParaRPr lang="en-US" altLang="zh-CN" smtClean="0">
              <a:latin typeface="Arial" charset="0"/>
              <a:ea typeface="宋体" charset="-122"/>
            </a:endParaRPr>
          </a:p>
        </p:txBody>
      </p:sp>
      <p:sp>
        <p:nvSpPr>
          <p:cNvPr id="36866" name="Rectangle 2"/>
          <p:cNvSpPr>
            <a:spLocks noGrp="1" noRot="1" noTextEdit="1"/>
          </p:cNvSpPr>
          <p:nvPr>
            <p:ph type="sldImg"/>
          </p:nvPr>
        </p:nvSpPr>
        <p:spPr bwMode="auto">
          <a:noFill/>
          <a:ln>
            <a:solidFill>
              <a:srgbClr val="000000"/>
            </a:solidFill>
            <a:miter lim="800000"/>
            <a:headEnd/>
            <a:tailEnd/>
          </a:ln>
        </p:spPr>
      </p:sp>
      <p:sp>
        <p:nvSpPr>
          <p:cNvPr id="36867"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p:cNvSpPr>
          <p:nvPr>
            <p:ph type="sldNum" sz="quarter" idx="5"/>
          </p:nvPr>
        </p:nvSpPr>
        <p:spPr bwMode="auto">
          <a:noFill/>
          <a:ln>
            <a:miter lim="800000"/>
            <a:headEnd/>
            <a:tailEnd/>
          </a:ln>
        </p:spPr>
        <p:txBody>
          <a:bodyPr>
            <a:prstTxWarp prst="textNoShape">
              <a:avLst/>
            </a:prstTxWarp>
          </a:bodyPr>
          <a:lstStyle/>
          <a:p>
            <a:pPr>
              <a:buFont typeface="Arial" charset="0"/>
              <a:buNone/>
            </a:pPr>
            <a:fld id="{2BBD4A89-44D0-4FF8-BBF9-9DBFD3A267FF}" type="slidenum">
              <a:rPr lang="en-US" altLang="zh-CN" smtClean="0">
                <a:latin typeface="Arial" charset="0"/>
                <a:ea typeface="宋体" charset="-122"/>
              </a:rPr>
              <a:pPr>
                <a:buFont typeface="Arial" charset="0"/>
                <a:buNone/>
              </a:pPr>
              <a:t>15</a:t>
            </a:fld>
            <a:endParaRPr lang="en-US" altLang="zh-CN" smtClean="0">
              <a:latin typeface="Arial" charset="0"/>
              <a:ea typeface="宋体" charset="-122"/>
            </a:endParaRPr>
          </a:p>
        </p:txBody>
      </p:sp>
      <p:sp>
        <p:nvSpPr>
          <p:cNvPr id="38914" name="Rectangle 2"/>
          <p:cNvSpPr>
            <a:spLocks noGrp="1" noRot="1" noTextEdit="1"/>
          </p:cNvSpPr>
          <p:nvPr>
            <p:ph type="sldImg"/>
          </p:nvPr>
        </p:nvSpPr>
        <p:spPr bwMode="auto">
          <a:noFill/>
          <a:ln>
            <a:solidFill>
              <a:srgbClr val="000000"/>
            </a:solidFill>
            <a:miter lim="800000"/>
            <a:headEnd/>
            <a:tailEnd/>
          </a:ln>
        </p:spPr>
      </p:sp>
      <p:sp>
        <p:nvSpPr>
          <p:cNvPr id="38915" name="Rectangle 3"/>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306ED7-8C66-4B5F-8DAF-01C6C649378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7F5274D-CEB4-4A71-8217-18E0D4BFCA4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BD0119B-1F56-4E93-885D-4389A36E92C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8755E3-37CF-4C38-9398-EE805AC8AD0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3F3138-4807-4778-BFB7-E8E1E4644D6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F071D61-ACD5-44EC-89CF-3F9AE2F403C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987CA76-28CF-4C37-BFA3-64B4AE68677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4A46CFE-95DF-443A-9D3B-F341A670878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56FC810-1028-4347-ADDD-7E61D91F3F6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50289DD-1E8B-4C70-88B8-27775E1392A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691D9EB-2761-4292-A05B-2FE7746BC47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buFont typeface="Arial" panose="020B0604020202020204" pitchFamily="34" charset="0"/>
              <a:buNone/>
              <a:defRPr sz="1200" noProof="1" dirty="0">
                <a:solidFill>
                  <a:srgbClr val="FFFFFF"/>
                </a:solidFill>
                <a:latin typeface="Calibri" panose="020F0502020204030204" pitchFamily="34" charset="0"/>
                <a:ea typeface="宋体" panose="02010600030101010101" pitchFamily="2" charset="-122"/>
                <a:cs typeface="+mn-ea"/>
              </a:defRPr>
            </a:lvl1pPr>
          </a:lstStyle>
          <a:p>
            <a:pPr>
              <a:defRPr/>
            </a:pPr>
            <a:fld id="{D95DC1B1-949F-4E20-9FF8-2708FC03E3D9}" type="slidenum">
              <a:rPr lang="zh-CN" altLang="en-US"/>
              <a:pPr>
                <a:defRPr/>
              </a:pPr>
              <a:t>‹#›</a:t>
            </a:fld>
            <a:endParaRPr lang="zh-CN" altLang="en-US"/>
          </a:p>
        </p:txBody>
      </p:sp>
      <p:pic>
        <p:nvPicPr>
          <p:cNvPr id="1031" name="图片 6" descr="透明社标.png"/>
          <p:cNvPicPr>
            <a:picLocks noChangeAspect="1"/>
          </p:cNvPicPr>
          <p:nvPr userDrawn="1"/>
        </p:nvPicPr>
        <p:blipFill>
          <a:blip r:embed="rId14"/>
          <a:srcRect/>
          <a:stretch>
            <a:fillRect/>
          </a:stretch>
        </p:blipFill>
        <p:spPr bwMode="auto">
          <a:xfrm>
            <a:off x="6156325" y="6092825"/>
            <a:ext cx="2808288" cy="595313"/>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file:///H:\&#32654;&#22937;&#27468;&#26354;&#12298;&#31036;&#12299;.wmv"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hyperlink" Target="http://resource.myedu.gov.cn/statics/tbfd/czpdx/tbfd/c2zz/c2zz06/fntg-2.htm"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ctrTitle"/>
          </p:nvPr>
        </p:nvSpPr>
        <p:spPr>
          <a:xfrm>
            <a:off x="831850" y="3327400"/>
            <a:ext cx="7772400" cy="1470025"/>
          </a:xfrm>
        </p:spPr>
        <p:txBody>
          <a:bodyPr/>
          <a:lstStyle/>
          <a:p>
            <a:endParaRPr lang="zh-CN" altLang="en-US" sz="4000" smtClean="0">
              <a:solidFill>
                <a:srgbClr val="FFFF00"/>
              </a:solidFill>
              <a:latin typeface="黑体" pitchFamily="2" charset="-122"/>
              <a:ea typeface="黑体" pitchFamily="2" charset="-122"/>
            </a:endParaRPr>
          </a:p>
        </p:txBody>
      </p:sp>
      <p:sp>
        <p:nvSpPr>
          <p:cNvPr id="15362" name="Text Box 4"/>
          <p:cNvSpPr txBox="1">
            <a:spLocks noChangeArrowheads="1"/>
          </p:cNvSpPr>
          <p:nvPr/>
        </p:nvSpPr>
        <p:spPr bwMode="auto">
          <a:xfrm>
            <a:off x="1000125" y="2093913"/>
            <a:ext cx="7316788" cy="396875"/>
          </a:xfrm>
          <a:prstGeom prst="rect">
            <a:avLst/>
          </a:prstGeom>
          <a:noFill/>
          <a:ln w="9525">
            <a:noFill/>
            <a:miter lim="800000"/>
            <a:headEnd/>
            <a:tailEnd/>
          </a:ln>
        </p:spPr>
        <p:txBody>
          <a:bodyPr>
            <a:spAutoFit/>
          </a:bodyPr>
          <a:lstStyle/>
          <a:p>
            <a:pPr algn="ctr">
              <a:buFont typeface="Arial" charset="0"/>
              <a:buNone/>
            </a:pPr>
            <a:r>
              <a:rPr lang="zh-CN" altLang="en-US" sz="2000">
                <a:solidFill>
                  <a:srgbClr val="FFFF00"/>
                </a:solidFill>
                <a:latin typeface="黑体" pitchFamily="2" charset="-122"/>
                <a:ea typeface="黑体" pitchFamily="2" charset="-122"/>
              </a:rPr>
              <a:t>第</a:t>
            </a:r>
            <a:r>
              <a:rPr lang="en-US" altLang="zh-CN" sz="2000">
                <a:solidFill>
                  <a:srgbClr val="FFFF00"/>
                </a:solidFill>
                <a:latin typeface="黑体" pitchFamily="2" charset="-122"/>
                <a:ea typeface="黑体" pitchFamily="2" charset="-122"/>
              </a:rPr>
              <a:t>8</a:t>
            </a:r>
            <a:r>
              <a:rPr lang="zh-CN" altLang="en-US" sz="2000">
                <a:solidFill>
                  <a:srgbClr val="FFFF00"/>
                </a:solidFill>
                <a:latin typeface="黑体" pitchFamily="2" charset="-122"/>
                <a:ea typeface="黑体" pitchFamily="2" charset="-122"/>
              </a:rPr>
              <a:t>课  远离暴力</a:t>
            </a:r>
            <a:r>
              <a:rPr lang="zh-CN" altLang="en-US" sz="2000">
                <a:solidFill>
                  <a:srgbClr val="FFFF00"/>
                </a:solidFill>
              </a:rPr>
              <a:t>第</a:t>
            </a:r>
            <a:r>
              <a:rPr lang="en-US" altLang="zh-CN" sz="2000">
                <a:solidFill>
                  <a:srgbClr val="FFFF00"/>
                </a:solidFill>
              </a:rPr>
              <a:t>2</a:t>
            </a:r>
            <a:r>
              <a:rPr lang="zh-CN" altLang="en-US" sz="2000">
                <a:solidFill>
                  <a:srgbClr val="FFFF00"/>
                </a:solidFill>
              </a:rPr>
              <a:t>站  学会保护自己</a:t>
            </a:r>
          </a:p>
        </p:txBody>
      </p:sp>
      <p:sp>
        <p:nvSpPr>
          <p:cNvPr id="15363" name="文本框2"/>
          <p:cNvSpPr txBox="1">
            <a:spLocks noChangeArrowheads="1"/>
          </p:cNvSpPr>
          <p:nvPr/>
        </p:nvSpPr>
        <p:spPr bwMode="auto">
          <a:xfrm>
            <a:off x="3311525" y="5264150"/>
            <a:ext cx="4908550" cy="396875"/>
          </a:xfrm>
          <a:prstGeom prst="rect">
            <a:avLst/>
          </a:prstGeom>
          <a:noFill/>
          <a:ln w="9525">
            <a:noFill/>
            <a:miter lim="800000"/>
            <a:headEnd/>
            <a:tailEnd/>
          </a:ln>
        </p:spPr>
        <p:txBody>
          <a:bodyPr>
            <a:spAutoFit/>
          </a:bodyPr>
          <a:lstStyle/>
          <a:p>
            <a:pPr>
              <a:buFont typeface="Arial" charset="0"/>
              <a:buNone/>
            </a:pPr>
            <a:r>
              <a:rPr lang="zh-CN" altLang="en-US" sz="2000" b="1">
                <a:latin typeface="仿宋"/>
                <a:ea typeface="仿宋"/>
                <a:cs typeface="仿宋"/>
              </a:rPr>
              <a:t>北京师范大学三帆中学朝阳学校</a:t>
            </a:r>
            <a:r>
              <a:rPr lang="en-US" altLang="zh-CN" sz="2000" b="1">
                <a:latin typeface="仿宋"/>
                <a:ea typeface="仿宋"/>
                <a:cs typeface="仿宋"/>
              </a:rPr>
              <a:t>   </a:t>
            </a:r>
            <a:r>
              <a:rPr lang="zh-CN" altLang="en-US" sz="2000" b="1">
                <a:latin typeface="仿宋"/>
                <a:ea typeface="仿宋"/>
                <a:cs typeface="仿宋"/>
              </a:rPr>
              <a:t>于静涵</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ctrTitle"/>
          </p:nvPr>
        </p:nvSpPr>
        <p:spPr>
          <a:xfrm>
            <a:off x="611188" y="188913"/>
            <a:ext cx="7772400" cy="1470025"/>
          </a:xfrm>
        </p:spPr>
        <p:txBody>
          <a:bodyPr/>
          <a:lstStyle/>
          <a:p>
            <a:r>
              <a:rPr lang="en-US" altLang="zh-CN" sz="4000" smtClean="0">
                <a:solidFill>
                  <a:srgbClr val="FFFF00"/>
                </a:solidFill>
                <a:latin typeface="黑体" pitchFamily="2" charset="-122"/>
                <a:ea typeface="黑体" pitchFamily="2" charset="-122"/>
              </a:rPr>
              <a:t>    </a:t>
            </a:r>
            <a:r>
              <a:rPr lang="zh-CN" altLang="en-US" sz="4000" smtClean="0">
                <a:solidFill>
                  <a:srgbClr val="FFFF00"/>
                </a:solidFill>
                <a:latin typeface="黑体" pitchFamily="2" charset="-122"/>
                <a:ea typeface="黑体" pitchFamily="2" charset="-122"/>
              </a:rPr>
              <a:t>当我们受到非法侵害时，应该怎样向他人和社会寻求帮助？</a:t>
            </a:r>
          </a:p>
        </p:txBody>
      </p:sp>
      <p:sp>
        <p:nvSpPr>
          <p:cNvPr id="5" name="内容占位符 2"/>
          <p:cNvSpPr txBox="1"/>
          <p:nvPr/>
        </p:nvSpPr>
        <p:spPr bwMode="auto">
          <a:xfrm>
            <a:off x="690563" y="2043113"/>
            <a:ext cx="7991475" cy="4276725"/>
          </a:xfrm>
          <a:prstGeom prst="rect">
            <a:avLst/>
          </a:prstGeom>
          <a:noFill/>
          <a:ln w="9525">
            <a:noFill/>
            <a:miter lim="800000"/>
          </a:ln>
        </p:spPr>
        <p:txBody>
          <a:bodyPr/>
          <a:lstStyle/>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（1）当我们受到非法侵害时，要及时向学校，家庭和其他监护人报告，由家长、老师或学校出面制止。</a:t>
            </a:r>
          </a:p>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（2）也可以向公安机关或者政府主管部门报告，不要盲目行事。</a:t>
            </a:r>
          </a:p>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（3）我们要增强法律意识，学会利用法律武器来保护自己。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file"/>
          </p:cNvPr>
          <p:cNvSpPr/>
          <p:nvPr/>
        </p:nvSpPr>
        <p:spPr>
          <a:xfrm>
            <a:off x="6659563" y="5013325"/>
            <a:ext cx="1441450" cy="7921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722" name="标题 1"/>
          <p:cNvSpPr>
            <a:spLocks noGrp="1"/>
          </p:cNvSpPr>
          <p:nvPr>
            <p:ph type="ctrTitle"/>
          </p:nvPr>
        </p:nvSpPr>
        <p:spPr/>
        <p:txBody>
          <a:bodyPr/>
          <a:lstStyle/>
          <a:p>
            <a:endParaRPr lang="zh-CN" altLang="en-US" smtClean="0"/>
          </a:p>
        </p:txBody>
      </p:sp>
      <p:pic>
        <p:nvPicPr>
          <p:cNvPr id="25602" name="Picture 2" descr="tg">
            <a:hlinkClick r:id="rId4"/>
          </p:cNvPr>
          <p:cNvPicPr>
            <a:picLocks noChangeAspect="1"/>
          </p:cNvPicPr>
          <p:nvPr/>
        </p:nvPicPr>
        <p:blipFill>
          <a:blip r:embed="rId5"/>
          <a:srcRect/>
          <a:stretch>
            <a:fillRect/>
          </a:stretch>
        </p:blipFill>
        <p:spPr bwMode="auto">
          <a:xfrm>
            <a:off x="1698625" y="787400"/>
            <a:ext cx="6035675" cy="45688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2000" fill="hold"/>
                                        <p:tgtEl>
                                          <p:spTgt spid="25602"/>
                                        </p:tgtEl>
                                        <p:attrNameLst>
                                          <p:attrName>ppt_w</p:attrName>
                                        </p:attrNameLst>
                                      </p:cBhvr>
                                      <p:tavLst>
                                        <p:tav tm="0">
                                          <p:val>
                                            <p:fltVal val="0"/>
                                          </p:val>
                                        </p:tav>
                                        <p:tav tm="100000">
                                          <p:val>
                                            <p:strVal val="#ppt_w"/>
                                          </p:val>
                                        </p:tav>
                                      </p:tavLst>
                                    </p:anim>
                                    <p:anim calcmode="lin" valueType="num">
                                      <p:cBhvr>
                                        <p:cTn id="8" dur="2000" fill="hold"/>
                                        <p:tgtEl>
                                          <p:spTgt spid="256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ctrTitle"/>
          </p:nvPr>
        </p:nvSpPr>
        <p:spPr>
          <a:xfrm>
            <a:off x="611188" y="-68263"/>
            <a:ext cx="7772400" cy="1470026"/>
          </a:xfrm>
        </p:spPr>
        <p:txBody>
          <a:bodyPr/>
          <a:lstStyle/>
          <a:p>
            <a:r>
              <a:rPr lang="zh-CN" altLang="en-US" sz="4000" smtClean="0">
                <a:solidFill>
                  <a:srgbClr val="FFFF00"/>
                </a:solidFill>
                <a:latin typeface="黑体" pitchFamily="2" charset="-122"/>
                <a:ea typeface="黑体" pitchFamily="2" charset="-122"/>
              </a:rPr>
              <a:t>家庭保护</a:t>
            </a:r>
          </a:p>
        </p:txBody>
      </p:sp>
      <p:sp>
        <p:nvSpPr>
          <p:cNvPr id="4" name="内容占位符 2"/>
          <p:cNvSpPr txBox="1"/>
          <p:nvPr/>
        </p:nvSpPr>
        <p:spPr bwMode="auto">
          <a:xfrm>
            <a:off x="611188" y="1290638"/>
            <a:ext cx="7991475" cy="4276725"/>
          </a:xfrm>
          <a:prstGeom prst="rect">
            <a:avLst/>
          </a:prstGeom>
          <a:noFill/>
          <a:ln w="9525">
            <a:noFill/>
            <a:miter lim="800000"/>
          </a:ln>
        </p:spPr>
        <p:txBody>
          <a:bodyPr/>
          <a:lstStyle/>
          <a:p>
            <a:pPr>
              <a:spcBef>
                <a:spcPct val="20000"/>
              </a:spcBef>
              <a:defRPr/>
            </a:pPr>
            <a:r>
              <a:rPr lang="en-US" altLang="zh-CN" sz="3200" b="1" dirty="0">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a:latin typeface="黑体" panose="02010609060101010101" pitchFamily="49" charset="-122"/>
                <a:ea typeface="黑体" panose="02010609060101010101" pitchFamily="49" charset="-122"/>
                <a:cs typeface="Times New Roman" panose="02020603050405020304" pitchFamily="18" charset="0"/>
              </a:rPr>
              <a:t>我国法律规定，</a:t>
            </a:r>
            <a:r>
              <a:rPr lang="zh-CN" altLang="en-US" sz="3200" dirty="0">
                <a:latin typeface="黑体" panose="02010609060101010101" pitchFamily="49" charset="-122"/>
                <a:ea typeface="黑体" panose="02010609060101010101" pitchFamily="49" charset="-122"/>
                <a:cs typeface="+mj-cs"/>
                <a:sym typeface="+mn-ea"/>
              </a:rPr>
              <a:t>父母或者其他监护人应当依法履行对未成年人的监护职责和抚养义务，不得虐待、遗弃未成年人 ；不得歧视女性未成年人或者有残疾的未成年人；禁止溺婴和其他残害婴儿的行为。</a:t>
            </a:r>
          </a:p>
          <a:p>
            <a:pPr>
              <a:spcBef>
                <a:spcPct val="20000"/>
              </a:spcBef>
              <a:defRPr/>
            </a:pPr>
            <a:r>
              <a:rPr lang="zh-CN" altLang="en-US" sz="3200" dirty="0">
                <a:latin typeface="黑体" panose="02010609060101010101" pitchFamily="49" charset="-122"/>
                <a:ea typeface="黑体" panose="02010609060101010101" pitchFamily="49" charset="-122"/>
                <a:cs typeface="+mj-cs"/>
                <a:sym typeface="+mn-ea"/>
              </a:rPr>
              <a:t>    父母或者其他监护人必须使适龄未成年人依法入学接受并完成义务教育，不得使接受义务教育的未成年人辍学。</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内容占位符 3" descr="timg"/>
          <p:cNvPicPr>
            <a:picLocks noChangeAspect="1"/>
          </p:cNvPicPr>
          <p:nvPr>
            <p:ph idx="1"/>
          </p:nvPr>
        </p:nvPicPr>
        <p:blipFill>
          <a:blip r:embed="rId2"/>
          <a:srcRect/>
          <a:stretch>
            <a:fillRect/>
          </a:stretch>
        </p:blipFill>
        <p:spPr>
          <a:xfrm>
            <a:off x="1320800" y="696913"/>
            <a:ext cx="6823075" cy="4846637"/>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ctrTitle"/>
          </p:nvPr>
        </p:nvSpPr>
        <p:spPr>
          <a:xfrm>
            <a:off x="611188" y="-68263"/>
            <a:ext cx="7772400" cy="1470026"/>
          </a:xfrm>
        </p:spPr>
        <p:txBody>
          <a:bodyPr/>
          <a:lstStyle/>
          <a:p>
            <a:r>
              <a:rPr lang="zh-CN" altLang="en-US" sz="4000" smtClean="0">
                <a:solidFill>
                  <a:srgbClr val="FFFF00"/>
                </a:solidFill>
                <a:latin typeface="黑体" pitchFamily="2" charset="-122"/>
                <a:ea typeface="黑体" pitchFamily="2" charset="-122"/>
              </a:rPr>
              <a:t>学校保护</a:t>
            </a:r>
          </a:p>
        </p:txBody>
      </p:sp>
      <p:sp>
        <p:nvSpPr>
          <p:cNvPr id="35842" name="内容占位符 2"/>
          <p:cNvSpPr txBox="1">
            <a:spLocks noChangeArrowheads="1"/>
          </p:cNvSpPr>
          <p:nvPr/>
        </p:nvSpPr>
        <p:spPr bwMode="auto">
          <a:xfrm>
            <a:off x="611188" y="1290638"/>
            <a:ext cx="7991475" cy="4276725"/>
          </a:xfrm>
          <a:prstGeom prst="rect">
            <a:avLst/>
          </a:prstGeom>
          <a:noFill/>
          <a:ln w="9525">
            <a:noFill/>
            <a:miter lim="800000"/>
            <a:headEnd/>
            <a:tailEnd/>
          </a:ln>
        </p:spPr>
        <p:txBody>
          <a:bodyPr/>
          <a:lstStyle/>
          <a:p>
            <a:pPr>
              <a:spcBef>
                <a:spcPct val="20000"/>
              </a:spcBef>
            </a:pPr>
            <a:r>
              <a:rPr lang="en-US" altLang="zh-CN" sz="3200" b="1">
                <a:latin typeface="黑体" pitchFamily="2" charset="-122"/>
                <a:ea typeface="黑体" pitchFamily="2" charset="-122"/>
                <a:cs typeface="Times New Roman" pitchFamily="18" charset="0"/>
              </a:rPr>
              <a:t>    </a:t>
            </a:r>
            <a:r>
              <a:rPr lang="zh-CN" altLang="en-US" sz="3200">
                <a:latin typeface="黑体" pitchFamily="2" charset="-122"/>
                <a:ea typeface="黑体" pitchFamily="2" charset="-122"/>
                <a:cs typeface="Times New Roman" pitchFamily="18" charset="0"/>
              </a:rPr>
              <a:t>学校应当关心、爱护学生。学校应当尊重未成年人的人格尊严，不得对未成年人实施体罚、变相体罚或者其他侮辱人格尊严的行为。组织学生参加集体活动防止发生人身安全事故 ；不能使学生在危及未成年人人身安全、健康的校舍 、场所中进行教育教学活动等。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2" descr="timg (1)"/>
          <p:cNvPicPr>
            <a:picLocks noChangeAspect="1"/>
          </p:cNvPicPr>
          <p:nvPr/>
        </p:nvPicPr>
        <p:blipFill>
          <a:blip r:embed="rId3"/>
          <a:srcRect/>
          <a:stretch>
            <a:fillRect/>
          </a:stretch>
        </p:blipFill>
        <p:spPr bwMode="auto">
          <a:xfrm>
            <a:off x="885825" y="431800"/>
            <a:ext cx="7372350" cy="53752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ctrTitle"/>
          </p:nvPr>
        </p:nvSpPr>
        <p:spPr>
          <a:xfrm>
            <a:off x="611188" y="-68263"/>
            <a:ext cx="7772400" cy="1470026"/>
          </a:xfrm>
        </p:spPr>
        <p:txBody>
          <a:bodyPr/>
          <a:lstStyle/>
          <a:p>
            <a:r>
              <a:rPr lang="zh-CN" altLang="en-US" sz="4000" smtClean="0">
                <a:solidFill>
                  <a:srgbClr val="FFFF00"/>
                </a:solidFill>
                <a:latin typeface="黑体" pitchFamily="2" charset="-122"/>
                <a:ea typeface="黑体" pitchFamily="2" charset="-122"/>
              </a:rPr>
              <a:t>社会保护</a:t>
            </a:r>
          </a:p>
        </p:txBody>
      </p:sp>
      <p:sp>
        <p:nvSpPr>
          <p:cNvPr id="39938" name="内容占位符 2"/>
          <p:cNvSpPr txBox="1">
            <a:spLocks noChangeArrowheads="1"/>
          </p:cNvSpPr>
          <p:nvPr/>
        </p:nvSpPr>
        <p:spPr bwMode="auto">
          <a:xfrm>
            <a:off x="611188" y="1222375"/>
            <a:ext cx="7991475" cy="4276725"/>
          </a:xfrm>
          <a:prstGeom prst="rect">
            <a:avLst/>
          </a:prstGeom>
          <a:noFill/>
          <a:ln w="9525">
            <a:noFill/>
            <a:miter lim="800000"/>
            <a:headEnd/>
            <a:tailEnd/>
          </a:ln>
        </p:spPr>
        <p:txBody>
          <a:bodyPr/>
          <a:lstStyle/>
          <a:p>
            <a:pPr>
              <a:spcBef>
                <a:spcPct val="20000"/>
              </a:spcBef>
            </a:pPr>
            <a:r>
              <a:rPr lang="en-US" altLang="zh-CN" sz="2800" b="1">
                <a:latin typeface="黑体" pitchFamily="2" charset="-122"/>
                <a:ea typeface="黑体" pitchFamily="2" charset="-122"/>
                <a:cs typeface="Times New Roman" pitchFamily="18" charset="0"/>
              </a:rPr>
              <a:t>    </a:t>
            </a:r>
            <a:r>
              <a:rPr lang="zh-CN" altLang="en-US" sz="2800">
                <a:latin typeface="黑体" pitchFamily="2" charset="-122"/>
                <a:ea typeface="黑体" pitchFamily="2" charset="-122"/>
                <a:cs typeface="Times New Roman" pitchFamily="18" charset="0"/>
              </a:rPr>
              <a:t>各级人民政府应当建立和改善适合未成年人文化生活需要的活动场所和设施。爱国主义教育基地、图书馆、青少年宫、儿童活动中心应当对未成年人免费开放；博物馆、纪念馆、科技馆、展览馆、美术馆、文化馆以及影剧院、体育场馆、动物园、公园等场所，应当按照有关规定对未成年人免费或者优惠开放。 禁止任何组织、个人制作或者向未成年人出售、出租或者以其他方式传播淫秽、暴力、凶杀、恐怖、赌博等毒害未成年人的图书、报刊、音像制品、电子出版物以及网络信息等。</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ctrTitle"/>
          </p:nvPr>
        </p:nvSpPr>
        <p:spPr/>
        <p:txBody>
          <a:bodyPr/>
          <a:lstStyle/>
          <a:p>
            <a:endParaRPr lang="zh-CN" altLang="en-US" smtClean="0"/>
          </a:p>
        </p:txBody>
      </p:sp>
      <p:pic>
        <p:nvPicPr>
          <p:cNvPr id="41986" name="图片 2" descr="timg (2)"/>
          <p:cNvPicPr>
            <a:picLocks noChangeAspect="1"/>
          </p:cNvPicPr>
          <p:nvPr/>
        </p:nvPicPr>
        <p:blipFill>
          <a:blip r:embed="rId3"/>
          <a:srcRect/>
          <a:stretch>
            <a:fillRect/>
          </a:stretch>
        </p:blipFill>
        <p:spPr bwMode="auto">
          <a:xfrm>
            <a:off x="808038" y="312738"/>
            <a:ext cx="7529512" cy="564673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ctrTitle"/>
          </p:nvPr>
        </p:nvSpPr>
        <p:spPr>
          <a:xfrm>
            <a:off x="611188" y="-68263"/>
            <a:ext cx="7772400" cy="1470026"/>
          </a:xfrm>
        </p:spPr>
        <p:txBody>
          <a:bodyPr/>
          <a:lstStyle/>
          <a:p>
            <a:r>
              <a:rPr lang="zh-CN" altLang="en-US" sz="4000" smtClean="0">
                <a:solidFill>
                  <a:srgbClr val="FFFF00"/>
                </a:solidFill>
                <a:latin typeface="黑体" pitchFamily="2" charset="-122"/>
                <a:ea typeface="黑体" pitchFamily="2" charset="-122"/>
              </a:rPr>
              <a:t>司法保护</a:t>
            </a:r>
          </a:p>
        </p:txBody>
      </p:sp>
      <p:sp>
        <p:nvSpPr>
          <p:cNvPr id="44034" name="内容占位符 2"/>
          <p:cNvSpPr txBox="1">
            <a:spLocks noChangeArrowheads="1"/>
          </p:cNvSpPr>
          <p:nvPr/>
        </p:nvSpPr>
        <p:spPr bwMode="auto">
          <a:xfrm>
            <a:off x="3652838" y="1312863"/>
            <a:ext cx="5275262" cy="2735262"/>
          </a:xfrm>
          <a:prstGeom prst="rect">
            <a:avLst/>
          </a:prstGeom>
          <a:noFill/>
          <a:ln w="9525">
            <a:noFill/>
            <a:miter lim="800000"/>
            <a:headEnd/>
            <a:tailEnd/>
          </a:ln>
        </p:spPr>
        <p:txBody>
          <a:bodyPr/>
          <a:lstStyle/>
          <a:p>
            <a:pPr>
              <a:spcBef>
                <a:spcPct val="20000"/>
              </a:spcBef>
            </a:pPr>
            <a:r>
              <a:rPr lang="en-US" altLang="zh-CN" sz="2800" b="1">
                <a:latin typeface="黑体" pitchFamily="2" charset="-122"/>
                <a:ea typeface="黑体" pitchFamily="2" charset="-122"/>
                <a:cs typeface="Times New Roman" pitchFamily="18" charset="0"/>
              </a:rPr>
              <a:t>    </a:t>
            </a:r>
            <a:r>
              <a:rPr lang="zh-CN" altLang="en-US" sz="2800" b="1">
                <a:latin typeface="黑体" pitchFamily="2" charset="-122"/>
                <a:ea typeface="黑体" pitchFamily="2" charset="-122"/>
                <a:cs typeface="Times New Roman" pitchFamily="18" charset="0"/>
              </a:rPr>
              <a:t>我国法律规定，在司法活动中对需要法律援助或者司法救助的未成年人，法律援助机构或者人民法院应当给予帮助，依法为其提供法律援助或者司法救助。</a:t>
            </a:r>
          </a:p>
        </p:txBody>
      </p:sp>
      <p:pic>
        <p:nvPicPr>
          <p:cNvPr id="44035" name="Picture 4" descr="6-3少年法庭"/>
          <p:cNvPicPr>
            <a:picLocks noChangeAspect="1"/>
          </p:cNvPicPr>
          <p:nvPr/>
        </p:nvPicPr>
        <p:blipFill>
          <a:blip r:embed="rId3"/>
          <a:srcRect/>
          <a:stretch>
            <a:fillRect/>
          </a:stretch>
        </p:blipFill>
        <p:spPr bwMode="auto">
          <a:xfrm>
            <a:off x="17463" y="1222375"/>
            <a:ext cx="3429000" cy="445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a:xfrm>
            <a:off x="0" y="-3175"/>
            <a:ext cx="9144000" cy="1143000"/>
          </a:xfrm>
        </p:spPr>
        <p:txBody>
          <a:bodyPr/>
          <a:lstStyle/>
          <a:p>
            <a:pPr eaLnBrk="1" hangingPunct="1"/>
            <a:r>
              <a:rPr lang="zh-CN" altLang="en-US" sz="4000" smtClean="0">
                <a:solidFill>
                  <a:srgbClr val="FFFF00"/>
                </a:solidFill>
                <a:latin typeface="黑体" pitchFamily="2" charset="-122"/>
                <a:ea typeface="黑体" pitchFamily="2" charset="-122"/>
              </a:rPr>
              <a:t>课堂小结</a:t>
            </a:r>
          </a:p>
        </p:txBody>
      </p:sp>
      <p:sp>
        <p:nvSpPr>
          <p:cNvPr id="4" name="文本框 3"/>
          <p:cNvSpPr txBox="1"/>
          <p:nvPr/>
        </p:nvSpPr>
        <p:spPr>
          <a:xfrm>
            <a:off x="1795463" y="1724025"/>
            <a:ext cx="5749925" cy="3260725"/>
          </a:xfrm>
          <a:prstGeom prst="rect">
            <a:avLst/>
          </a:prstGeom>
          <a:noFill/>
        </p:spPr>
        <p:txBody>
          <a:bodyPr>
            <a:spAutoFit/>
          </a:bodyPr>
          <a:lstStyle/>
          <a:p>
            <a:pPr algn="ctr">
              <a:buFont typeface="Arial" panose="020B0604020202020204" pitchFamily="34" charset="0"/>
              <a:buNone/>
              <a:defRPr/>
            </a:pPr>
            <a:r>
              <a:rPr lang="zh-CN" altLang="en-US" sz="3200" dirty="0">
                <a:latin typeface="黑体" panose="02010609060101010101" pitchFamily="49" charset="-122"/>
                <a:ea typeface="黑体" panose="02010609060101010101" pitchFamily="49" charset="-122"/>
                <a:cs typeface="+mn-ea"/>
              </a:rPr>
              <a:t>学会保护自己</a:t>
            </a:r>
          </a:p>
          <a:p>
            <a:pPr algn="ctr">
              <a:buFont typeface="Arial" panose="020B0604020202020204" pitchFamily="34" charset="0"/>
              <a:buNone/>
              <a:defRPr/>
            </a:pPr>
            <a:endParaRPr lang="zh-CN" altLang="en-US" sz="3200" dirty="0">
              <a:latin typeface="黑体" panose="02010609060101010101" pitchFamily="49" charset="-122"/>
              <a:ea typeface="黑体" panose="02010609060101010101" pitchFamily="49" charset="-122"/>
              <a:cs typeface="+mn-ea"/>
            </a:endParaRPr>
          </a:p>
          <a:p>
            <a:pPr algn="ctr">
              <a:buFont typeface="Arial" panose="020B0604020202020204" pitchFamily="34" charset="0"/>
              <a:buNone/>
              <a:defRPr/>
            </a:pPr>
            <a:endParaRPr lang="zh-CN" altLang="en-US" sz="3200" dirty="0">
              <a:latin typeface="黑体" panose="02010609060101010101" pitchFamily="49" charset="-122"/>
              <a:ea typeface="黑体" panose="02010609060101010101" pitchFamily="49" charset="-122"/>
              <a:cs typeface="+mn-ea"/>
            </a:endParaRPr>
          </a:p>
          <a:p>
            <a:pPr>
              <a:buFont typeface="Arial" panose="020B0604020202020204" pitchFamily="34" charset="0"/>
              <a:buNone/>
              <a:defRPr/>
            </a:pPr>
            <a:r>
              <a:rPr lang="zh-CN" altLang="en-US" sz="2800" dirty="0">
                <a:latin typeface="黑体" panose="02010609060101010101" pitchFamily="49" charset="-122"/>
                <a:ea typeface="黑体" panose="02010609060101010101" pitchFamily="49" charset="-122"/>
                <a:cs typeface="+mn-ea"/>
              </a:rPr>
              <a:t>1．未成年人要提高防范意识和自我保护的能力</a:t>
            </a:r>
          </a:p>
          <a:p>
            <a:pPr>
              <a:buFont typeface="Arial" panose="020B0604020202020204" pitchFamily="34" charset="0"/>
              <a:buNone/>
              <a:defRPr/>
            </a:pPr>
            <a:r>
              <a:rPr lang="zh-CN" altLang="en-US" sz="2800" dirty="0">
                <a:latin typeface="黑体" panose="02010609060101010101" pitchFamily="49" charset="-122"/>
                <a:ea typeface="黑体" panose="02010609060101010101" pitchFamily="49" charset="-122"/>
                <a:cs typeface="+mn-ea"/>
              </a:rPr>
              <a:t>2．积极寻求他人帮助和社会保护</a:t>
            </a:r>
          </a:p>
          <a:p>
            <a:pPr>
              <a:buFont typeface="Arial" panose="020B0604020202020204" pitchFamily="34" charset="0"/>
              <a:buNone/>
              <a:defRPr/>
            </a:pPr>
            <a:r>
              <a:rPr lang="zh-CN" altLang="en-US" sz="2800" dirty="0">
                <a:latin typeface="黑体" panose="02010609060101010101" pitchFamily="49" charset="-122"/>
                <a:ea typeface="黑体" panose="02010609060101010101" pitchFamily="49" charset="-122"/>
                <a:cs typeface="+mn-ea"/>
              </a:rPr>
              <a:t>3．必要时还需要寻求司法保护</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ctrTitle"/>
          </p:nvPr>
        </p:nvSpPr>
        <p:spPr>
          <a:xfrm>
            <a:off x="611188" y="188913"/>
            <a:ext cx="7772400" cy="1470025"/>
          </a:xfrm>
        </p:spPr>
        <p:txBody>
          <a:bodyPr/>
          <a:lstStyle/>
          <a:p>
            <a:r>
              <a:rPr lang="zh-CN" altLang="en-US" sz="4000" smtClean="0">
                <a:solidFill>
                  <a:srgbClr val="FFFF00"/>
                </a:solidFill>
                <a:latin typeface="黑体" pitchFamily="2" charset="-122"/>
                <a:ea typeface="黑体" pitchFamily="2" charset="-122"/>
              </a:rPr>
              <a:t>学习目标</a:t>
            </a:r>
          </a:p>
        </p:txBody>
      </p:sp>
      <p:sp>
        <p:nvSpPr>
          <p:cNvPr id="5" name="内容占位符 2"/>
          <p:cNvSpPr txBox="1"/>
          <p:nvPr/>
        </p:nvSpPr>
        <p:spPr bwMode="auto">
          <a:xfrm>
            <a:off x="468313" y="1412875"/>
            <a:ext cx="7991475" cy="4276725"/>
          </a:xfrm>
          <a:prstGeom prst="rect">
            <a:avLst/>
          </a:prstGeom>
          <a:noFill/>
          <a:ln w="9525">
            <a:noFill/>
            <a:miter lim="800000"/>
          </a:ln>
        </p:spPr>
        <p:txBody>
          <a:bodyPr/>
          <a:lstStyle/>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1、掌握自我保护的方法或技巧。</a:t>
            </a:r>
          </a:p>
          <a:p>
            <a:pPr>
              <a:spcBef>
                <a:spcPct val="20000"/>
              </a:spcBef>
              <a:defRPr/>
            </a:pPr>
            <a:endParaRPr sz="3200" dirty="0">
              <a:solidFill>
                <a:schemeClr val="tx1">
                  <a:tint val="75000"/>
                </a:schemeClr>
              </a:solidFill>
              <a:latin typeface="黑体" panose="02010609060101010101" pitchFamily="49" charset="-122"/>
              <a:ea typeface="黑体" panose="02010609060101010101" pitchFamily="49" charset="-122"/>
            </a:endParaRPr>
          </a:p>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2、了解家庭保护、学校保护、  社会保护的基本内容。　</a:t>
            </a:r>
          </a:p>
          <a:p>
            <a:pPr>
              <a:spcBef>
                <a:spcPct val="20000"/>
              </a:spcBef>
              <a:defRPr/>
            </a:pPr>
            <a:r>
              <a:rPr lang="en-US" altLang="zh-CN" sz="3200" b="1" dirty="0">
                <a:latin typeface="黑体" panose="02010609060101010101" pitchFamily="49" charset="-122"/>
                <a:ea typeface="黑体" panose="02010609060101010101" pitchFamily="49" charset="-122"/>
                <a:cs typeface="Times New Roman" panose="02020603050405020304" pitchFamily="18" charset="0"/>
              </a:rPr>
              <a:t>   </a:t>
            </a:r>
            <a:endParaRPr lang="zh-CN" altLang="en-US" sz="3200" dirty="0">
              <a:solidFill>
                <a:schemeClr val="tx1">
                  <a:tint val="75000"/>
                </a:schemeClr>
              </a:solidFill>
              <a:latin typeface="黑体" panose="02010609060101010101" pitchFamily="49" charset="-122"/>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ctrTitle"/>
          </p:nvPr>
        </p:nvSpPr>
        <p:spPr>
          <a:xfrm>
            <a:off x="611188" y="188913"/>
            <a:ext cx="7772400" cy="1470025"/>
          </a:xfrm>
        </p:spPr>
        <p:txBody>
          <a:bodyPr/>
          <a:lstStyle/>
          <a:p>
            <a:r>
              <a:rPr lang="zh-CN" altLang="en-US" sz="4000" smtClean="0">
                <a:solidFill>
                  <a:srgbClr val="FFFF00"/>
                </a:solidFill>
                <a:latin typeface="黑体" pitchFamily="2" charset="-122"/>
                <a:ea typeface="黑体" pitchFamily="2" charset="-122"/>
              </a:rPr>
              <a:t>自学提示</a:t>
            </a:r>
          </a:p>
        </p:txBody>
      </p:sp>
      <p:sp>
        <p:nvSpPr>
          <p:cNvPr id="5" name="内容占位符 2"/>
          <p:cNvSpPr txBox="1"/>
          <p:nvPr/>
        </p:nvSpPr>
        <p:spPr bwMode="auto">
          <a:xfrm>
            <a:off x="468313" y="1412875"/>
            <a:ext cx="7991475" cy="4276725"/>
          </a:xfrm>
          <a:prstGeom prst="rect">
            <a:avLst/>
          </a:prstGeom>
          <a:noFill/>
          <a:ln w="9525">
            <a:noFill/>
            <a:miter lim="800000"/>
          </a:ln>
        </p:spPr>
        <p:txBody>
          <a:bodyPr/>
          <a:lstStyle/>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1、远离暴力侵害，我们自己应该怎么做？</a:t>
            </a:r>
          </a:p>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2、我们如何积极寻求他人帮助和社会保护？</a:t>
            </a:r>
          </a:p>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3、了解家庭保护、学校保护、社会保护的内容是什么？</a:t>
            </a:r>
          </a:p>
          <a:p>
            <a:pPr>
              <a:spcBef>
                <a:spcPct val="20000"/>
              </a:spcBef>
              <a:defRPr/>
            </a:pPr>
            <a:r>
              <a:rPr sz="3200" dirty="0">
                <a:solidFill>
                  <a:schemeClr val="tx1">
                    <a:tint val="75000"/>
                  </a:schemeClr>
                </a:solidFill>
                <a:latin typeface="黑体" panose="02010609060101010101" pitchFamily="49" charset="-122"/>
                <a:ea typeface="黑体" panose="02010609060101010101" pitchFamily="49" charset="-122"/>
              </a:rPr>
              <a:t>4、学会如何保护自己？</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idx="1"/>
          </p:nvPr>
        </p:nvSpPr>
        <p:spPr>
          <a:xfrm>
            <a:off x="382588" y="1370013"/>
            <a:ext cx="8229600" cy="4525962"/>
          </a:xfrm>
        </p:spPr>
        <p:txBody>
          <a:bodyPr/>
          <a:lstStyle/>
          <a:p>
            <a:r>
              <a:rPr lang="en-US" altLang="zh-CN" sz="2800" smtClean="0"/>
              <a:t>        </a:t>
            </a:r>
            <a:r>
              <a:rPr lang="zh-CN" altLang="en-US" sz="2800" smtClean="0"/>
              <a:t>新华社台北5日消息在岛内日前发生的一起勒索案中，被绑架的8岁小学生表现冷静，活用学校所教的反绑架技巧，不仅保护了自己，还凭借记忆绘出歹徒藏匿处地形图，协助警方抓获嫌犯。 据警方介绍，台北县鹭江小学8岁男孩黄某遭绑架后，为保护好自己，与歹徒相处过程中不吵不闹。嫌犯游某要其打电话给其母时，小黄还假意称：“叔叔很好，买麦当劳给我。”要母亲把钱交给嫌犯，借此降低嫌犯行凶的可能性。 </a:t>
            </a:r>
          </a:p>
        </p:txBody>
      </p:sp>
      <p:sp>
        <p:nvSpPr>
          <p:cNvPr id="21506" name="Rectangle 2"/>
          <p:cNvSpPr>
            <a:spLocks noGrp="1"/>
          </p:cNvSpPr>
          <p:nvPr/>
        </p:nvSpPr>
        <p:spPr bwMode="auto">
          <a:xfrm>
            <a:off x="611188" y="188913"/>
            <a:ext cx="7772400" cy="1470025"/>
          </a:xfrm>
          <a:prstGeom prst="rect">
            <a:avLst/>
          </a:prstGeom>
          <a:noFill/>
          <a:ln w="9525">
            <a:noFill/>
            <a:miter lim="800000"/>
            <a:headEnd/>
            <a:tailEnd/>
          </a:ln>
        </p:spPr>
        <p:txBody>
          <a:bodyPr anchor="ctr"/>
          <a:lstStyle/>
          <a:p>
            <a:pPr algn="ctr" eaLnBrk="0" hangingPunct="0">
              <a:buFont typeface="Arial" charset="0"/>
              <a:buNone/>
            </a:pPr>
            <a:r>
              <a:rPr lang="zh-CN" altLang="en-US" sz="4000">
                <a:solidFill>
                  <a:srgbClr val="FFFF00"/>
                </a:solidFill>
                <a:latin typeface="黑体" pitchFamily="2" charset="-122"/>
                <a:ea typeface="黑体" pitchFamily="2" charset="-122"/>
              </a:rPr>
              <a:t>案例分析</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0200" y="773113"/>
            <a:ext cx="8229600" cy="4525962"/>
          </a:xfrm>
        </p:spPr>
        <p:txBody>
          <a:bodyPr/>
          <a:lstStyle/>
          <a:p>
            <a:pPr>
              <a:buFont typeface="Arial" panose="020B0604020202020204" pitchFamily="34" charset="0"/>
              <a:buChar char="•"/>
              <a:defRPr/>
            </a:pPr>
            <a:r>
              <a:rPr lang="en-US" altLang="zh-CN" sz="2800"/>
              <a:t>        </a:t>
            </a:r>
            <a:r>
              <a:rPr lang="zh-CN" altLang="en-US" sz="2800"/>
              <a:t> 7月31日下午被嫌犯释放后，小黄比较清晰地描述出了嫌犯的相关特征、绑架他时所走路线及周边环境特征，还画出了歹徒藏匿处的内部陈设。这些线索帮助警方在21小时内成功破案。令警员惊叹的是，他的记忆几乎与现场完全一致。</a:t>
            </a:r>
          </a:p>
          <a:p>
            <a:pPr>
              <a:buFont typeface="Arial" panose="020B0604020202020204" pitchFamily="34" charset="0"/>
              <a:buChar char="•"/>
              <a:defRPr/>
            </a:pPr>
            <a:endParaRPr lang="zh-CN" altLang="en-US" sz="2800"/>
          </a:p>
          <a:p>
            <a:pPr>
              <a:buFont typeface="Arial" panose="020B0604020202020204" pitchFamily="34" charset="0"/>
              <a:buChar char="•"/>
              <a:defRPr/>
            </a:pPr>
            <a:r>
              <a:rPr lang="zh-CN" altLang="en-US" sz="2800"/>
              <a:t> </a:t>
            </a:r>
            <a:r>
              <a:rPr lang="zh-CN" altLang="en-US" sz="4000" dirty="0">
                <a:solidFill>
                  <a:srgbClr val="FFFF00"/>
                </a:solidFill>
                <a:latin typeface="黑体" panose="02010609060101010101" pitchFamily="49" charset="-122"/>
                <a:ea typeface="黑体" panose="02010609060101010101" pitchFamily="49" charset="-122"/>
                <a:cs typeface="+mj-cs"/>
              </a:rPr>
              <a:t>以上案例给我们什么启示？</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8138" y="1336675"/>
            <a:ext cx="8229600" cy="4525963"/>
          </a:xfrm>
        </p:spPr>
        <p:txBody>
          <a:bodyPr/>
          <a:lstStyle/>
          <a:p>
            <a:pPr>
              <a:buFont typeface="Arial" panose="020B0604020202020204" pitchFamily="34" charset="0"/>
              <a:buChar char="•"/>
              <a:defRPr/>
            </a:pPr>
            <a:r>
              <a:rPr lang="zh-CN" altLang="en-US" sz="2800"/>
              <a:t>（1）远离暴力，需要我们提高自我保护意识和自我保护的能力。</a:t>
            </a:r>
          </a:p>
          <a:p>
            <a:pPr>
              <a:buFont typeface="Arial" panose="020B0604020202020204" pitchFamily="34" charset="0"/>
              <a:buChar char="•"/>
              <a:defRPr/>
            </a:pPr>
            <a:r>
              <a:rPr lang="zh-CN" altLang="en-US" sz="2800"/>
              <a:t>（2）面对不法侵害，我们要依靠自己的智慧，准确作出判断，采取灵活的方式，保护自己。</a:t>
            </a:r>
          </a:p>
          <a:p>
            <a:pPr>
              <a:buFont typeface="Arial" panose="020B0604020202020204" pitchFamily="34" charset="0"/>
              <a:buChar char="•"/>
              <a:defRPr/>
            </a:pPr>
            <a:r>
              <a:rPr lang="zh-CN" altLang="en-US" sz="2800"/>
              <a:t>（3）当我们遇到不法暴力行为时，要以保护自身生命和安全为首要原则，冷静理智，与犯罪分子巧妙周旋，设法摆脱。</a:t>
            </a:r>
          </a:p>
          <a:p>
            <a:pPr>
              <a:buFont typeface="Arial" panose="020B0604020202020204" pitchFamily="34" charset="0"/>
              <a:buChar char="•"/>
              <a:defRPr/>
            </a:pPr>
            <a:endParaRPr lang="zh-CN" altLang="en-US" sz="4000" dirty="0">
              <a:solidFill>
                <a:srgbClr val="FFFF00"/>
              </a:solidFill>
              <a:latin typeface="黑体" panose="02010609060101010101" pitchFamily="49" charset="-122"/>
              <a:ea typeface="黑体" panose="02010609060101010101" pitchFamily="49" charset="-122"/>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ph idx="1"/>
          </p:nvPr>
        </p:nvSpPr>
        <p:spPr>
          <a:xfrm>
            <a:off x="382588" y="1370013"/>
            <a:ext cx="8229600" cy="4525962"/>
          </a:xfrm>
        </p:spPr>
        <p:txBody>
          <a:bodyPr/>
          <a:lstStyle/>
          <a:p>
            <a:pPr marL="0" indent="0">
              <a:buFont typeface="Arial" charset="0"/>
              <a:buNone/>
            </a:pPr>
            <a:r>
              <a:rPr lang="zh-CN" altLang="en-US" sz="2800" smtClean="0"/>
              <a:t>“反暴力五招”是指：</a:t>
            </a:r>
          </a:p>
          <a:p>
            <a:pPr marL="0" indent="0">
              <a:buFont typeface="Arial" charset="0"/>
              <a:buNone/>
            </a:pPr>
            <a:r>
              <a:rPr lang="zh-CN" altLang="en-US" sz="2800" smtClean="0"/>
              <a:t>一、衡量歹徒人数及发生地点是否对自己有利；</a:t>
            </a:r>
          </a:p>
          <a:p>
            <a:pPr marL="0" indent="0">
              <a:buFont typeface="Arial" charset="0"/>
              <a:buNone/>
            </a:pPr>
            <a:r>
              <a:rPr lang="zh-CN" altLang="en-US" sz="2800" smtClean="0"/>
              <a:t>二、尽量保护自己不受到伤害；</a:t>
            </a:r>
          </a:p>
          <a:p>
            <a:pPr marL="0" indent="0">
              <a:buFont typeface="Arial" charset="0"/>
              <a:buNone/>
            </a:pPr>
            <a:r>
              <a:rPr lang="zh-CN" altLang="en-US" sz="2800" smtClean="0"/>
              <a:t>三、找借口婉言拖延，寻求脱身机会；</a:t>
            </a:r>
          </a:p>
          <a:p>
            <a:pPr marL="0" indent="0">
              <a:buFont typeface="Arial" charset="0"/>
              <a:buNone/>
            </a:pPr>
            <a:r>
              <a:rPr lang="zh-CN" altLang="en-US" sz="2800" smtClean="0"/>
              <a:t>四、伺机遁逃；</a:t>
            </a:r>
          </a:p>
          <a:p>
            <a:pPr marL="0" indent="0">
              <a:buFont typeface="Arial" charset="0"/>
              <a:buNone/>
            </a:pPr>
            <a:r>
              <a:rPr lang="zh-CN" altLang="en-US" sz="2800" smtClean="0"/>
              <a:t>五、牢记歹徒的姓名、身形、特征以及发生的时间、地点和过程。 </a:t>
            </a:r>
          </a:p>
        </p:txBody>
      </p:sp>
      <p:sp>
        <p:nvSpPr>
          <p:cNvPr id="24578" name="Rectangle 2"/>
          <p:cNvSpPr>
            <a:spLocks noGrp="1"/>
          </p:cNvSpPr>
          <p:nvPr/>
        </p:nvSpPr>
        <p:spPr bwMode="auto">
          <a:xfrm>
            <a:off x="611188" y="188913"/>
            <a:ext cx="7772400" cy="1470025"/>
          </a:xfrm>
          <a:prstGeom prst="rect">
            <a:avLst/>
          </a:prstGeom>
          <a:noFill/>
          <a:ln w="9525">
            <a:noFill/>
            <a:miter lim="800000"/>
            <a:headEnd/>
            <a:tailEnd/>
          </a:ln>
        </p:spPr>
        <p:txBody>
          <a:bodyPr anchor="ctr"/>
          <a:lstStyle/>
          <a:p>
            <a:pPr algn="ctr" eaLnBrk="0" hangingPunct="0">
              <a:buFont typeface="Arial" charset="0"/>
              <a:buNone/>
            </a:pPr>
            <a:r>
              <a:rPr lang="zh-CN" altLang="en-US" sz="4000">
                <a:solidFill>
                  <a:srgbClr val="FFFF00"/>
                </a:solidFill>
                <a:latin typeface="黑体" pitchFamily="2" charset="-122"/>
                <a:ea typeface="黑体" pitchFamily="2" charset="-122"/>
              </a:rPr>
              <a:t>教 你 一 招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6" name="Picture 4" descr="sxpd8bpage51"/>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1957388" y="1111250"/>
            <a:ext cx="4965700" cy="447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43716"/>
                                        </p:tgtEl>
                                        <p:attrNameLst>
                                          <p:attrName>style.visibility</p:attrName>
                                        </p:attrNameLst>
                                      </p:cBhvr>
                                      <p:to>
                                        <p:strVal val="visible"/>
                                      </p:to>
                                    </p:set>
                                    <p:animEffect transition="in" filter="randombar(horizontal)">
                                      <p:cBhvr>
                                        <p:cTn id="7" dur="500"/>
                                        <p:tgtEl>
                                          <p:spTgt spid="243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ctrTitle"/>
          </p:nvPr>
        </p:nvSpPr>
        <p:spPr>
          <a:xfrm>
            <a:off x="644525" y="85725"/>
            <a:ext cx="7772400" cy="1470025"/>
          </a:xfrm>
        </p:spPr>
        <p:txBody>
          <a:bodyPr/>
          <a:lstStyle/>
          <a:p>
            <a:r>
              <a:rPr lang="zh-CN" altLang="en-US" sz="4000" smtClean="0">
                <a:solidFill>
                  <a:srgbClr val="FFFF00"/>
                </a:solidFill>
                <a:latin typeface="黑体" pitchFamily="2" charset="-122"/>
                <a:ea typeface="黑体" pitchFamily="2" charset="-122"/>
              </a:rPr>
              <a:t>经验共享</a:t>
            </a:r>
          </a:p>
        </p:txBody>
      </p:sp>
      <p:sp>
        <p:nvSpPr>
          <p:cNvPr id="4" name="内容占位符 2"/>
          <p:cNvSpPr txBox="1"/>
          <p:nvPr/>
        </p:nvSpPr>
        <p:spPr bwMode="auto">
          <a:xfrm>
            <a:off x="679450" y="1555750"/>
            <a:ext cx="7704138" cy="4276725"/>
          </a:xfrm>
          <a:prstGeom prst="rect">
            <a:avLst/>
          </a:prstGeom>
          <a:noFill/>
          <a:ln w="9525">
            <a:noFill/>
            <a:miter lim="800000"/>
          </a:ln>
        </p:spPr>
        <p:txBody>
          <a:bodyPr/>
          <a:lstStyle/>
          <a:p>
            <a:pPr>
              <a:spcBef>
                <a:spcPct val="20000"/>
              </a:spcBef>
              <a:defRPr/>
            </a:pPr>
            <a:r>
              <a:rPr lang="en-US" altLang="zh-CN" sz="3200" dirty="0">
                <a:solidFill>
                  <a:srgbClr val="FFFF00"/>
                </a:solidFill>
                <a:latin typeface="黑体" panose="02010609060101010101" pitchFamily="49" charset="-122"/>
                <a:ea typeface="黑体" panose="02010609060101010101" pitchFamily="49" charset="-122"/>
                <a:cs typeface="+mj-cs"/>
              </a:rPr>
              <a:t>    </a:t>
            </a:r>
            <a:r>
              <a:rPr lang="zh-CN" altLang="en-US" sz="3200" dirty="0">
                <a:solidFill>
                  <a:srgbClr val="FFFF00"/>
                </a:solidFill>
                <a:latin typeface="黑体" panose="02010609060101010101" pitchFamily="49" charset="-122"/>
                <a:ea typeface="黑体" panose="02010609060101010101" pitchFamily="49" charset="-122"/>
                <a:cs typeface="+mj-cs"/>
              </a:rPr>
              <a:t>针对这一问题任选一种方案，猜想如果采取这种方案，会产生何种后果？</a:t>
            </a:r>
          </a:p>
          <a:p>
            <a:pPr>
              <a:spcBef>
                <a:spcPct val="20000"/>
              </a:spcBef>
              <a:defRPr/>
            </a:pPr>
            <a:r>
              <a:rPr sz="3200" dirty="0">
                <a:latin typeface="黑体" panose="02010609060101010101" pitchFamily="49" charset="-122"/>
                <a:ea typeface="黑体" panose="02010609060101010101" pitchFamily="49" charset="-122"/>
              </a:rPr>
              <a:t>1、怕报复，息事宁人</a:t>
            </a:r>
            <a:r>
              <a:rPr lang="zh-CN" sz="3200" dirty="0">
                <a:latin typeface="黑体" panose="02010609060101010101" pitchFamily="49" charset="-122"/>
                <a:ea typeface="黑体" panose="02010609060101010101" pitchFamily="49" charset="-122"/>
              </a:rPr>
              <a:t>。</a:t>
            </a:r>
          </a:p>
          <a:p>
            <a:pPr>
              <a:spcBef>
                <a:spcPct val="20000"/>
              </a:spcBef>
              <a:defRPr/>
            </a:pPr>
            <a:r>
              <a:rPr lang="zh-CN" sz="3200" dirty="0">
                <a:latin typeface="黑体" panose="02010609060101010101" pitchFamily="49" charset="-122"/>
                <a:ea typeface="黑体" panose="02010609060101010101" pitchFamily="49" charset="-122"/>
              </a:rPr>
              <a:t>2、以暴制暴。</a:t>
            </a:r>
          </a:p>
          <a:p>
            <a:pPr>
              <a:spcBef>
                <a:spcPct val="20000"/>
              </a:spcBef>
              <a:defRPr/>
            </a:pPr>
            <a:r>
              <a:rPr sz="3200" dirty="0">
                <a:latin typeface="黑体" panose="02010609060101010101" pitchFamily="49" charset="-122"/>
                <a:ea typeface="黑体" panose="02010609060101010101" pitchFamily="49" charset="-122"/>
                <a:cs typeface="+mn-ea"/>
                <a:sym typeface="+mn-ea"/>
              </a:rPr>
              <a:t>3、去勒索其他小同学</a:t>
            </a:r>
            <a:r>
              <a:rPr lang="zh-CN" sz="3200" dirty="0">
                <a:latin typeface="黑体" panose="02010609060101010101" pitchFamily="49" charset="-122"/>
                <a:ea typeface="黑体" panose="02010609060101010101" pitchFamily="49" charset="-122"/>
                <a:cs typeface="+mn-ea"/>
                <a:sym typeface="+mn-ea"/>
              </a:rPr>
              <a:t>。</a:t>
            </a:r>
          </a:p>
          <a:p>
            <a:pPr>
              <a:spcBef>
                <a:spcPct val="20000"/>
              </a:spcBef>
              <a:defRPr/>
            </a:pPr>
            <a:r>
              <a:rPr sz="3200" dirty="0">
                <a:latin typeface="黑体" panose="02010609060101010101" pitchFamily="49" charset="-122"/>
                <a:ea typeface="黑体" panose="02010609060101010101" pitchFamily="49" charset="-122"/>
                <a:cs typeface="+mn-ea"/>
                <a:sym typeface="+mn-ea"/>
              </a:rPr>
              <a:t>4、告诉师长或求助法律</a:t>
            </a:r>
          </a:p>
        </p:txBody>
      </p:sp>
      <p:pic>
        <p:nvPicPr>
          <p:cNvPr id="26627" name="图片 1"/>
          <p:cNvPicPr>
            <a:picLocks noChangeAspect="1"/>
          </p:cNvPicPr>
          <p:nvPr/>
        </p:nvPicPr>
        <p:blipFill>
          <a:blip r:embed="rId3"/>
          <a:srcRect/>
          <a:stretch>
            <a:fillRect/>
          </a:stretch>
        </p:blipFill>
        <p:spPr bwMode="auto">
          <a:xfrm>
            <a:off x="4519613" y="2678113"/>
            <a:ext cx="4465637" cy="581025"/>
          </a:xfrm>
          <a:prstGeom prst="rect">
            <a:avLst/>
          </a:prstGeom>
          <a:noFill/>
          <a:ln w="9525">
            <a:noFill/>
            <a:miter lim="800000"/>
            <a:headEnd/>
            <a:tailEnd/>
          </a:ln>
        </p:spPr>
      </p:pic>
      <p:sp>
        <p:nvSpPr>
          <p:cNvPr id="23559" name="Text Box 7"/>
          <p:cNvSpPr txBox="1">
            <a:spLocks noChangeArrowheads="1"/>
          </p:cNvSpPr>
          <p:nvPr/>
        </p:nvSpPr>
        <p:spPr bwMode="auto">
          <a:xfrm>
            <a:off x="3225800" y="3259138"/>
            <a:ext cx="5257800" cy="579437"/>
          </a:xfrm>
          <a:prstGeom prst="rect">
            <a:avLst/>
          </a:prstGeom>
          <a:noFill/>
          <a:ln w="9525">
            <a:noFill/>
            <a:miter lim="800000"/>
            <a:headEnd/>
            <a:tailEnd/>
          </a:ln>
        </p:spPr>
        <p:txBody>
          <a:bodyPr>
            <a:spAutoFit/>
          </a:bodyPr>
          <a:lstStyle/>
          <a:p>
            <a:pPr>
              <a:spcBef>
                <a:spcPct val="50000"/>
              </a:spcBef>
              <a:buFont typeface="Arial" charset="0"/>
              <a:buNone/>
            </a:pPr>
            <a:r>
              <a:rPr lang="zh-CN" altLang="en-US" sz="3200" b="1">
                <a:solidFill>
                  <a:srgbClr val="D31131"/>
                </a:solidFill>
                <a:latin typeface="黑体" pitchFamily="2" charset="-122"/>
                <a:ea typeface="黑体" pitchFamily="2" charset="-122"/>
              </a:rPr>
              <a:t>（非法，自己反而成为被告）</a:t>
            </a:r>
          </a:p>
        </p:txBody>
      </p:sp>
      <p:sp>
        <p:nvSpPr>
          <p:cNvPr id="23561" name="Rectangle 9"/>
          <p:cNvSpPr>
            <a:spLocks noChangeArrowheads="1"/>
          </p:cNvSpPr>
          <p:nvPr/>
        </p:nvSpPr>
        <p:spPr bwMode="auto">
          <a:xfrm>
            <a:off x="5013325" y="3838575"/>
            <a:ext cx="3641725" cy="579438"/>
          </a:xfrm>
          <a:prstGeom prst="rect">
            <a:avLst/>
          </a:prstGeom>
          <a:noFill/>
          <a:ln w="9525">
            <a:noFill/>
            <a:miter lim="800000"/>
            <a:headEnd/>
            <a:tailEnd/>
          </a:ln>
        </p:spPr>
        <p:txBody>
          <a:bodyPr>
            <a:spAutoFit/>
          </a:bodyPr>
          <a:lstStyle/>
          <a:p>
            <a:pPr>
              <a:buFont typeface="Arial" charset="0"/>
              <a:buNone/>
            </a:pPr>
            <a:r>
              <a:rPr lang="zh-CN" altLang="en-US" sz="3200" b="1">
                <a:solidFill>
                  <a:srgbClr val="D31131"/>
                </a:solidFill>
                <a:latin typeface="黑体" pitchFamily="2" charset="-122"/>
                <a:ea typeface="黑体" pitchFamily="2" charset="-122"/>
              </a:rPr>
              <a:t>（非法，害人害己）</a:t>
            </a:r>
          </a:p>
        </p:txBody>
      </p:sp>
      <p:sp>
        <p:nvSpPr>
          <p:cNvPr id="23560" name="Text Box 8"/>
          <p:cNvSpPr txBox="1">
            <a:spLocks noChangeArrowheads="1"/>
          </p:cNvSpPr>
          <p:nvPr/>
        </p:nvSpPr>
        <p:spPr bwMode="auto">
          <a:xfrm>
            <a:off x="5299075" y="4468813"/>
            <a:ext cx="3276600" cy="579437"/>
          </a:xfrm>
          <a:prstGeom prst="rect">
            <a:avLst/>
          </a:prstGeom>
          <a:noFill/>
          <a:ln w="9525">
            <a:noFill/>
            <a:miter lim="800000"/>
            <a:headEnd/>
            <a:tailEnd/>
          </a:ln>
        </p:spPr>
        <p:txBody>
          <a:bodyPr>
            <a:spAutoFit/>
          </a:bodyPr>
          <a:lstStyle/>
          <a:p>
            <a:pPr>
              <a:spcBef>
                <a:spcPct val="50000"/>
              </a:spcBef>
              <a:buFont typeface="Arial" charset="0"/>
              <a:buNone/>
            </a:pPr>
            <a:r>
              <a:rPr lang="zh-CN" altLang="en-US" sz="3200" b="1">
                <a:solidFill>
                  <a:srgbClr val="D31131"/>
                </a:solidFill>
                <a:latin typeface="Tahoma" pitchFamily="34" charset="0"/>
                <a:ea typeface="黑体" pitchFamily="2" charset="-122"/>
              </a:rPr>
              <a:t>（最明智的选择）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 calcmode="lin" valueType="num">
                                      <p:cBhvr additive="base">
                                        <p:cTn id="7" dur="500" fill="hold"/>
                                        <p:tgtEl>
                                          <p:spTgt spid="23559"/>
                                        </p:tgtEl>
                                        <p:attrNameLst>
                                          <p:attrName>ppt_x</p:attrName>
                                        </p:attrNameLst>
                                      </p:cBhvr>
                                      <p:tavLst>
                                        <p:tav tm="0">
                                          <p:val>
                                            <p:strVal val="1+#ppt_w/2"/>
                                          </p:val>
                                        </p:tav>
                                        <p:tav tm="100000">
                                          <p:val>
                                            <p:strVal val="#ppt_x"/>
                                          </p:val>
                                        </p:tav>
                                      </p:tavLst>
                                    </p:anim>
                                    <p:anim calcmode="lin" valueType="num">
                                      <p:cBhvr additive="base">
                                        <p:cTn id="8" dur="500" fill="hold"/>
                                        <p:tgtEl>
                                          <p:spTgt spid="235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23561"/>
                                        </p:tgtEl>
                                        <p:attrNameLst>
                                          <p:attrName>style.visibility</p:attrName>
                                        </p:attrNameLst>
                                      </p:cBhvr>
                                      <p:to>
                                        <p:strVal val="visible"/>
                                      </p:to>
                                    </p:set>
                                    <p:animEffect transition="in" filter="slide(fromRight)">
                                      <p:cBhvr>
                                        <p:cTn id="13" dur="1000"/>
                                        <p:tgtEl>
                                          <p:spTgt spid="2356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23560"/>
                                        </p:tgtEl>
                                        <p:attrNameLst>
                                          <p:attrName>style.visibility</p:attrName>
                                        </p:attrNameLst>
                                      </p:cBhvr>
                                      <p:to>
                                        <p:strVal val="visible"/>
                                      </p:to>
                                    </p:set>
                                    <p:anim calcmode="lin" valueType="num">
                                      <p:cBhvr additive="base">
                                        <p:cTn id="18" dur="500" fill="hold"/>
                                        <p:tgtEl>
                                          <p:spTgt spid="23560"/>
                                        </p:tgtEl>
                                        <p:attrNameLst>
                                          <p:attrName>ppt_x</p:attrName>
                                        </p:attrNameLst>
                                      </p:cBhvr>
                                      <p:tavLst>
                                        <p:tav tm="0">
                                          <p:val>
                                            <p:strVal val="1+#ppt_w/2"/>
                                          </p:val>
                                        </p:tav>
                                        <p:tav tm="100000">
                                          <p:val>
                                            <p:strVal val="#ppt_x"/>
                                          </p:val>
                                        </p:tav>
                                      </p:tavLst>
                                    </p:anim>
                                    <p:anim calcmode="lin" valueType="num">
                                      <p:cBhvr additive="base">
                                        <p:cTn id="19" dur="500" fill="hold"/>
                                        <p:tgtEl>
                                          <p:spTgt spid="235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23561" grpId="0" bldLvl="0"/>
      <p:bldP spid="2356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1376</Words>
  <Application/>
  <PresentationFormat/>
  <Paragraphs>68</Paragraphs>
  <Slides>19</Slides>
  <Notes>12</Notes>
  <HiddenSlides>0</HiddenSlides>
  <MMClips>0</MMClips>
  <ScaleCrop>false</ScaleCrop>
  <HeadingPairs>
    <vt:vector size="6" baseType="variant">
      <vt:variant>
        <vt:lpstr>已用的字体</vt:lpstr>
      </vt:variant>
      <vt:variant>
        <vt:i4>8</vt:i4>
      </vt:variant>
      <vt:variant>
        <vt:lpstr>演示文稿设计模板</vt:lpstr>
      </vt:variant>
      <vt:variant>
        <vt:i4>1</vt:i4>
      </vt:variant>
      <vt:variant>
        <vt:lpstr>幻灯片标题</vt:lpstr>
      </vt:variant>
      <vt:variant>
        <vt:i4>19</vt:i4>
      </vt:variant>
    </vt:vector>
  </HeadingPairs>
  <TitlesOfParts>
    <vt:vector size="28" baseType="lpstr">
      <vt:lpstr>Arial</vt:lpstr>
      <vt:lpstr>宋体</vt:lpstr>
      <vt:lpstr>Calibri</vt:lpstr>
      <vt:lpstr>黑体</vt:lpstr>
      <vt:lpstr>仿宋</vt:lpstr>
      <vt:lpstr>Times New Roman</vt:lpstr>
      <vt:lpstr>+mn-ea</vt:lpstr>
      <vt:lpstr>Tahoma</vt:lpstr>
      <vt:lpstr>Office 主题</vt:lpstr>
      <vt:lpstr>幻灯片 1</vt:lpstr>
      <vt:lpstr>学习目标</vt:lpstr>
      <vt:lpstr>自学提示</vt:lpstr>
      <vt:lpstr>幻灯片 4</vt:lpstr>
      <vt:lpstr>幻灯片 5</vt:lpstr>
      <vt:lpstr>幻灯片 6</vt:lpstr>
      <vt:lpstr>幻灯片 7</vt:lpstr>
      <vt:lpstr>幻灯片 8</vt:lpstr>
      <vt:lpstr>经验共享</vt:lpstr>
      <vt:lpstr>    当我们受到非法侵害时，应该怎样向他人和社会寻求帮助？</vt:lpstr>
      <vt:lpstr>幻灯片 11</vt:lpstr>
      <vt:lpstr>家庭保护</vt:lpstr>
      <vt:lpstr>幻灯片 13</vt:lpstr>
      <vt:lpstr>学校保护</vt:lpstr>
      <vt:lpstr>幻灯片 15</vt:lpstr>
      <vt:lpstr>社会保护</vt:lpstr>
      <vt:lpstr>幻灯片 17</vt:lpstr>
      <vt:lpstr>司法保护</vt:lpstr>
      <vt:lpstr>课堂小结</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2012-04-16T07:39:33Z</dcterms:created>
  <dcterms:modified xsi:type="dcterms:W3CDTF">2018-08-11T20:21:43Z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