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401" r:id="rId3"/>
    <p:sldId id="531" r:id="rId4"/>
    <p:sldId id="562" r:id="rId5"/>
    <p:sldId id="532" r:id="rId6"/>
    <p:sldId id="539" r:id="rId7"/>
    <p:sldId id="612" r:id="rId8"/>
    <p:sldId id="587" r:id="rId9"/>
    <p:sldId id="537" r:id="rId10"/>
    <p:sldId id="538" r:id="rId11"/>
    <p:sldId id="540" r:id="rId12"/>
    <p:sldId id="541" r:id="rId13"/>
    <p:sldId id="542" r:id="rId14"/>
    <p:sldId id="543" r:id="rId15"/>
    <p:sldId id="544" r:id="rId16"/>
    <p:sldId id="545" r:id="rId17"/>
    <p:sldId id="415" r:id="rId18"/>
    <p:sldId id="418" r:id="rId19"/>
    <p:sldId id="423" r:id="rId20"/>
    <p:sldId id="419" r:id="rId21"/>
    <p:sldId id="420" r:id="rId22"/>
    <p:sldId id="422" r:id="rId23"/>
    <p:sldId id="421" r:id="rId24"/>
    <p:sldId id="426" r:id="rId25"/>
    <p:sldId id="427" r:id="rId26"/>
    <p:sldId id="443" r:id="rId27"/>
    <p:sldId id="611" r:id="rId29"/>
    <p:sldId id="319" r:id="rId30"/>
    <p:sldId id="320" r:id="rId31"/>
    <p:sldId id="325" r:id="rId32"/>
  </p:sldIdLst>
  <p:sldSz cx="9144000" cy="6858000" type="screen4x3"/>
  <p:notesSz cx="9144000" cy="6858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FF3399"/>
    <a:srgbClr val="0000FF"/>
    <a:srgbClr val="CC00FF"/>
    <a:srgbClr val="3333FF"/>
    <a:srgbClr val="9933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828" y="-108"/>
      </p:cViewPr>
      <p:guideLst>
        <p:guide orient="horz" pos="212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b="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b="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075"/>
          <p:cNvSpPr>
            <a:spLocks noGrp="1" noRo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文本占位符 3076"/>
          <p:cNvSpPr>
            <a:spLocks noGrp="1" noRot="1" noChangeArrowheads="1"/>
          </p:cNvSpPr>
          <p:nvPr>
            <p:ph type="body" sz="quarter" idx="4294967295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b="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9523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4578" name="文本占位符 95234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  <p:sp>
        <p:nvSpPr>
          <p:cNvPr id="2457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image" Target="../media/image5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93725"/>
            <a:ext cx="9047163" cy="5138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Rectangle 2"/>
          <p:cNvSpPr txBox="1"/>
          <p:nvPr/>
        </p:nvSpPr>
        <p:spPr>
          <a:xfrm>
            <a:off x="1763713" y="3644900"/>
            <a:ext cx="5472112" cy="1728788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p>
            <a:pPr algn="ctr">
              <a:lnSpc>
                <a:spcPct val="90000"/>
              </a:lnSpc>
            </a:pPr>
            <a:r>
              <a:rPr lang="zh-CN" altLang="en-US" sz="4800" dirty="0">
                <a:solidFill>
                  <a:srgbClr val="00A9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dirty="0">
                <a:solidFill>
                  <a:srgbClr val="00A9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dirty="0">
                <a:solidFill>
                  <a:srgbClr val="00A9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 学会保护自己</a:t>
            </a:r>
            <a:endParaRPr lang="zh-CN" altLang="en-US" sz="4800" dirty="0">
              <a:solidFill>
                <a:srgbClr val="00A9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87400" y="1393825"/>
            <a:ext cx="7848600" cy="23069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张春经历了这样一个不愉快的童年后，在初一就开始不交作业，并且在学校里总是寻衅滋事，无辜辱骂、殴打同学，老师也慢慢对其失去信心，不管不顾。并逐渐发展到厌学、逃课，课堂中不见人影成了家常便饭。</a:t>
            </a:r>
            <a:endParaRPr kumimoji="0" lang="zh-CN" altLang="en-US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0243" y="359040"/>
            <a:ext cx="4265930" cy="5835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+mn-cs"/>
              </a:rPr>
              <a:t>张春的成长经历（二）</a:t>
            </a:r>
            <a:endParaRPr kumimoji="0" lang="zh-CN" altLang="en-US" sz="32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方正舒体" panose="02010601030101010101" pitchFamily="2" charset="-122"/>
              <a:ea typeface="方正舒体" panose="02010601030101010101" pitchFamily="2" charset="-122"/>
              <a:cs typeface="+mn-cs"/>
            </a:endParaRPr>
          </a:p>
        </p:txBody>
      </p:sp>
      <p:grpSp>
        <p:nvGrpSpPr>
          <p:cNvPr id="34819" name="组合 10"/>
          <p:cNvGrpSpPr/>
          <p:nvPr/>
        </p:nvGrpSpPr>
        <p:grpSpPr>
          <a:xfrm>
            <a:off x="706438" y="4010025"/>
            <a:ext cx="7407275" cy="647700"/>
            <a:chOff x="396394" y="1496378"/>
            <a:chExt cx="5179974" cy="503903"/>
          </a:xfrm>
        </p:grpSpPr>
        <p:grpSp>
          <p:nvGrpSpPr>
            <p:cNvPr id="34820" name="组合 8"/>
            <p:cNvGrpSpPr/>
            <p:nvPr/>
          </p:nvGrpSpPr>
          <p:grpSpPr>
            <a:xfrm>
              <a:off x="396394" y="1581029"/>
              <a:ext cx="436547" cy="419252"/>
              <a:chOff x="1835149" y="5476142"/>
              <a:chExt cx="1414740" cy="135323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835149" y="5477975"/>
                <a:ext cx="1413906" cy="1351398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indent="0" algn="ctr">
                  <a:lnSpc>
                    <a:spcPct val="150000"/>
                  </a:lnSpc>
                </a:pPr>
                <a:endParaRPr lang="en-US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15" name="燕尾形 1"/>
              <p:cNvSpPr/>
              <p:nvPr/>
            </p:nvSpPr>
            <p:spPr>
              <a:xfrm rot="20411022">
                <a:off x="1943081" y="5665336"/>
                <a:ext cx="1269997" cy="853096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endParaRPr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4823" name="TextBox 12"/>
            <p:cNvSpPr txBox="1"/>
            <p:nvPr/>
          </p:nvSpPr>
          <p:spPr>
            <a:xfrm>
              <a:off x="1000662" y="1496378"/>
              <a:ext cx="4575706" cy="5019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张春的第二个成长经历应该由谁负责？为什么？</a:t>
              </a:r>
              <a:endParaRPr lang="zh-CN" altLang="en-US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 descr="07G58PIChzT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760" y="-91440"/>
            <a:ext cx="1512570" cy="1512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3540" y="4730750"/>
            <a:ext cx="46602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学校负责</a:t>
            </a:r>
            <a:endParaRPr lang="zh-CN" altLang="en-US"/>
          </a:p>
          <a:p>
            <a:r>
              <a:rPr lang="zh-CN" altLang="en-US"/>
              <a:t>法律规定未成年人遇到问题学校应当提供学校保护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415651" y="637828"/>
            <a:ext cx="201422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19050">
                  <a:solidFill>
                    <a:srgbClr val="3F3F3F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rgbClr val="C5BE27">
                      <a:satMod val="175000"/>
                      <a:alpha val="40000"/>
                    </a:srgbClr>
                  </a:glo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学校保护</a:t>
            </a:r>
            <a:endParaRPr kumimoji="0" lang="zh-CN" altLang="en-US" sz="3600" b="1" i="0" u="none" strike="noStrike" kern="1200" cap="none" spc="0" normalizeH="0" baseline="0" noProof="0" dirty="0">
              <a:ln w="19050">
                <a:solidFill>
                  <a:srgbClr val="3F3F3F">
                    <a:tint val="1000"/>
                  </a:srgb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rgbClr val="C5BE27">
                    <a:satMod val="175000"/>
                    <a:alpha val="40000"/>
                  </a:srgbClr>
                </a:glo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" name="MH_Other_1"/>
          <p:cNvSpPr/>
          <p:nvPr/>
        </p:nvSpPr>
        <p:spPr>
          <a:xfrm>
            <a:off x="179388" y="2024063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H_Other_2"/>
          <p:cNvSpPr/>
          <p:nvPr/>
        </p:nvSpPr>
        <p:spPr>
          <a:xfrm>
            <a:off x="179388" y="3219450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H_Other_3"/>
          <p:cNvSpPr/>
          <p:nvPr/>
        </p:nvSpPr>
        <p:spPr>
          <a:xfrm>
            <a:off x="179388" y="4414838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845" name="MH_Other_4"/>
          <p:cNvSpPr/>
          <p:nvPr/>
        </p:nvSpPr>
        <p:spPr>
          <a:xfrm>
            <a:off x="201613" y="1841500"/>
            <a:ext cx="169862" cy="4673600"/>
          </a:xfrm>
          <a:prstGeom prst="rect">
            <a:avLst/>
          </a:prstGeom>
          <a:gradFill rotWithShape="0">
            <a:gsLst>
              <a:gs pos="0">
                <a:srgbClr val="ABABAB">
                  <a:alpha val="100000"/>
                </a:srgbClr>
              </a:gs>
              <a:gs pos="53999">
                <a:srgbClr val="DCDCDC">
                  <a:alpha val="100000"/>
                </a:srgbClr>
              </a:gs>
              <a:gs pos="100000">
                <a:srgbClr val="A5A5A5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algn="just">
              <a:lnSpc>
                <a:spcPct val="120000"/>
              </a:lnSpc>
            </a:pPr>
            <a:endParaRPr lang="zh-CN" altLang="en-US" sz="1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MH_Other_5"/>
          <p:cNvSpPr/>
          <p:nvPr/>
        </p:nvSpPr>
        <p:spPr>
          <a:xfrm>
            <a:off x="179388" y="2082800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MH_Other_6"/>
          <p:cNvSpPr/>
          <p:nvPr/>
        </p:nvSpPr>
        <p:spPr>
          <a:xfrm>
            <a:off x="819329" y="2181894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1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0" name="MH_Other_7"/>
          <p:cNvSpPr/>
          <p:nvPr/>
        </p:nvSpPr>
        <p:spPr>
          <a:xfrm>
            <a:off x="179388" y="3278188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MH_Other_8"/>
          <p:cNvSpPr/>
          <p:nvPr/>
        </p:nvSpPr>
        <p:spPr>
          <a:xfrm>
            <a:off x="819329" y="3377086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2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2" name="MH_Other_9"/>
          <p:cNvSpPr/>
          <p:nvPr/>
        </p:nvSpPr>
        <p:spPr>
          <a:xfrm>
            <a:off x="179388" y="4473575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MH_Other_10"/>
          <p:cNvSpPr/>
          <p:nvPr/>
        </p:nvSpPr>
        <p:spPr>
          <a:xfrm>
            <a:off x="819329" y="4572276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3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4" name="MH_SubTitle_1"/>
          <p:cNvSpPr txBox="1"/>
          <p:nvPr/>
        </p:nvSpPr>
        <p:spPr>
          <a:xfrm>
            <a:off x="1580833" y="3434398"/>
            <a:ext cx="7346950" cy="779463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应当</a:t>
            </a:r>
            <a:r>
              <a:rPr lang="zh-CN" altLang="en-US" kern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关心、爱护学生尊重学生的人格尊严；不得对学生实施体罚、变相体罚或者其他侮辱人格尊严的行为</a:t>
            </a:r>
            <a:endParaRPr kumimoji="0" lang="en-US" altLang="zh-CN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MH_SubTitle_2"/>
          <p:cNvSpPr txBox="1"/>
          <p:nvPr/>
        </p:nvSpPr>
        <p:spPr>
          <a:xfrm>
            <a:off x="1581150" y="2006600"/>
            <a:ext cx="7562850" cy="719138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主体：学校</a:t>
            </a:r>
            <a:endParaRPr kumimoji="0" lang="zh-CN" altLang="en-US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MH_SubTitle_3"/>
          <p:cNvSpPr txBox="1"/>
          <p:nvPr/>
        </p:nvSpPr>
        <p:spPr>
          <a:xfrm>
            <a:off x="1638935" y="4728528"/>
            <a:ext cx="6951663" cy="719138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组织学生参加集体活动，应防止发生人生事故；不得使学生在危及人身安全和健康的校舍、场所中活动</a:t>
            </a:r>
            <a:endParaRPr kumimoji="0" lang="zh-CN" altLang="en-US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971550" y="1844675"/>
            <a:ext cx="7488238" cy="23069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张春不断逃课后，开始流浪混迹于街头赌摊，渐渐染上了抽烟、喝酒等恶习，更经常随同游手好闲的社会分子出入营业性歌厅等场所，沉迷于网吧。</a:t>
            </a:r>
            <a:r>
              <a:rPr lang="zh-CN" altLang="en-US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张春</a:t>
            </a:r>
            <a:r>
              <a:rPr kumimoji="0" lang="zh-CN" altLang="en-US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为了满足自己的“娱乐”需求，就在网吧打起了零工。</a:t>
            </a:r>
            <a:endParaRPr kumimoji="0" lang="zh-CN" altLang="en-US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836712"/>
            <a:ext cx="4304384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+mn-cs"/>
              </a:rPr>
              <a:t>小强的成长经历（三）</a:t>
            </a:r>
            <a:endParaRPr kumimoji="0" lang="zh-CN" altLang="en-US" sz="32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方正舒体" panose="02010601030101010101" pitchFamily="2" charset="-122"/>
              <a:ea typeface="方正舒体" panose="02010601030101010101" pitchFamily="2" charset="-122"/>
              <a:cs typeface="+mn-cs"/>
            </a:endParaRPr>
          </a:p>
        </p:txBody>
      </p:sp>
      <p:grpSp>
        <p:nvGrpSpPr>
          <p:cNvPr id="36867" name="组合 4"/>
          <p:cNvGrpSpPr/>
          <p:nvPr/>
        </p:nvGrpSpPr>
        <p:grpSpPr>
          <a:xfrm>
            <a:off x="1116013" y="4868863"/>
            <a:ext cx="7407275" cy="647700"/>
            <a:chOff x="396394" y="1496376"/>
            <a:chExt cx="5179974" cy="503905"/>
          </a:xfrm>
        </p:grpSpPr>
        <p:grpSp>
          <p:nvGrpSpPr>
            <p:cNvPr id="36868" name="组合 8"/>
            <p:cNvGrpSpPr/>
            <p:nvPr/>
          </p:nvGrpSpPr>
          <p:grpSpPr>
            <a:xfrm>
              <a:off x="396394" y="1581029"/>
              <a:ext cx="436547" cy="419252"/>
              <a:chOff x="1835149" y="5476142"/>
              <a:chExt cx="1414740" cy="135323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835149" y="5477968"/>
                <a:ext cx="1413906" cy="1351405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indent="0" algn="ctr">
                  <a:lnSpc>
                    <a:spcPct val="150000"/>
                  </a:lnSpc>
                </a:pPr>
                <a:endParaRPr lang="en-US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" name="燕尾形 1"/>
              <p:cNvSpPr/>
              <p:nvPr/>
            </p:nvSpPr>
            <p:spPr>
              <a:xfrm rot="20411022">
                <a:off x="1943081" y="5665332"/>
                <a:ext cx="1269997" cy="853099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endParaRPr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871" name="TextBox 6"/>
            <p:cNvSpPr txBox="1"/>
            <p:nvPr/>
          </p:nvSpPr>
          <p:spPr>
            <a:xfrm>
              <a:off x="1000662" y="1496376"/>
              <a:ext cx="4575706" cy="5019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这段材料反映了谁应该对张春的成长进行保护？</a:t>
              </a:r>
              <a:endParaRPr lang="zh-CN" altLang="en-US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 descr="07G58PIChzT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760" y="-91440"/>
            <a:ext cx="1512570" cy="1512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67585" y="5589270"/>
            <a:ext cx="3202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社会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415651" y="609253"/>
            <a:ext cx="201422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19050">
                  <a:solidFill>
                    <a:srgbClr val="3F3F3F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rgbClr val="C5BE27">
                      <a:satMod val="175000"/>
                      <a:alpha val="40000"/>
                    </a:srgbClr>
                  </a:glo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社会保护</a:t>
            </a:r>
            <a:endParaRPr kumimoji="0" lang="zh-CN" altLang="en-US" sz="3600" b="1" i="0" u="none" strike="noStrike" kern="1200" cap="none" spc="0" normalizeH="0" baseline="0" noProof="0" dirty="0">
              <a:ln w="19050">
                <a:solidFill>
                  <a:srgbClr val="3F3F3F">
                    <a:tint val="1000"/>
                  </a:srgb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rgbClr val="C5BE27">
                    <a:satMod val="175000"/>
                    <a:alpha val="40000"/>
                  </a:srgbClr>
                </a:glo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" name="MH_Other_1"/>
          <p:cNvSpPr/>
          <p:nvPr/>
        </p:nvSpPr>
        <p:spPr>
          <a:xfrm>
            <a:off x="179388" y="1995488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H_Other_2"/>
          <p:cNvSpPr/>
          <p:nvPr/>
        </p:nvSpPr>
        <p:spPr>
          <a:xfrm>
            <a:off x="179388" y="3190875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H_Other_3"/>
          <p:cNvSpPr/>
          <p:nvPr/>
        </p:nvSpPr>
        <p:spPr>
          <a:xfrm>
            <a:off x="179388" y="4386263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93" name="MH_Other_4"/>
          <p:cNvSpPr/>
          <p:nvPr/>
        </p:nvSpPr>
        <p:spPr>
          <a:xfrm>
            <a:off x="201613" y="1812925"/>
            <a:ext cx="169862" cy="4673600"/>
          </a:xfrm>
          <a:prstGeom prst="rect">
            <a:avLst/>
          </a:prstGeom>
          <a:gradFill rotWithShape="0">
            <a:gsLst>
              <a:gs pos="0">
                <a:srgbClr val="ABABAB">
                  <a:alpha val="100000"/>
                </a:srgbClr>
              </a:gs>
              <a:gs pos="53999">
                <a:srgbClr val="DCDCDC">
                  <a:alpha val="100000"/>
                </a:srgbClr>
              </a:gs>
              <a:gs pos="100000">
                <a:srgbClr val="A5A5A5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algn="just">
              <a:lnSpc>
                <a:spcPct val="120000"/>
              </a:lnSpc>
            </a:pPr>
            <a:endParaRPr lang="zh-CN" altLang="en-US" sz="1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MH_Other_5"/>
          <p:cNvSpPr/>
          <p:nvPr/>
        </p:nvSpPr>
        <p:spPr>
          <a:xfrm>
            <a:off x="179388" y="2054225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MH_Other_6"/>
          <p:cNvSpPr/>
          <p:nvPr/>
        </p:nvSpPr>
        <p:spPr>
          <a:xfrm>
            <a:off x="819329" y="2153321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1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0" name="MH_Other_7"/>
          <p:cNvSpPr/>
          <p:nvPr/>
        </p:nvSpPr>
        <p:spPr>
          <a:xfrm>
            <a:off x="179388" y="3249613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MH_Other_8"/>
          <p:cNvSpPr/>
          <p:nvPr/>
        </p:nvSpPr>
        <p:spPr>
          <a:xfrm>
            <a:off x="819329" y="3348511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2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2" name="MH_Other_9"/>
          <p:cNvSpPr/>
          <p:nvPr/>
        </p:nvSpPr>
        <p:spPr>
          <a:xfrm>
            <a:off x="179388" y="4445000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MH_Other_10"/>
          <p:cNvSpPr/>
          <p:nvPr/>
        </p:nvSpPr>
        <p:spPr>
          <a:xfrm>
            <a:off x="819329" y="4543699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3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4" name="MH_SubTitle_1"/>
          <p:cNvSpPr txBox="1"/>
          <p:nvPr/>
        </p:nvSpPr>
        <p:spPr>
          <a:xfrm>
            <a:off x="1547813" y="3304858"/>
            <a:ext cx="7346950" cy="779463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不得向未成年人出售、传播淫秽、暴力等图书、报刊、音像制品、网络信息等，</a:t>
            </a:r>
            <a:r>
              <a:rPr lang="zh-CN" altLang="en-US" kern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不得允许未成年人进入营业性舞厅、歌厅、网吧等场所；不得招收未满</a:t>
            </a:r>
            <a:r>
              <a:rPr lang="en-US" altLang="zh-CN" kern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16</a:t>
            </a:r>
            <a:r>
              <a:rPr lang="zh-CN" altLang="en-US" kern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周岁的童工</a:t>
            </a:r>
            <a:endParaRPr kumimoji="0" lang="en-US" altLang="zh-CN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MH_SubTitle_2"/>
          <p:cNvSpPr txBox="1"/>
          <p:nvPr/>
        </p:nvSpPr>
        <p:spPr>
          <a:xfrm>
            <a:off x="1581150" y="2110105"/>
            <a:ext cx="7562850" cy="719138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主体：各级人民政府</a:t>
            </a:r>
            <a:endParaRPr kumimoji="0" lang="zh-CN" altLang="en-US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MH_SubTitle_3"/>
          <p:cNvSpPr txBox="1"/>
          <p:nvPr/>
        </p:nvSpPr>
        <p:spPr>
          <a:xfrm>
            <a:off x="1548130" y="4616768"/>
            <a:ext cx="6951663" cy="719138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博物馆、科技馆、影剧院、体育馆、动物园、公园等场所，应当对中小学生优惠开放。</a:t>
            </a:r>
            <a:endParaRPr kumimoji="0" lang="zh-CN" altLang="en-US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611188" y="1557338"/>
            <a:ext cx="7848600" cy="39693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张春与网吧管理员发生了纠纷。之后</a:t>
            </a:r>
            <a:r>
              <a:rPr lang="zh-CN" altLang="en-US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张春</a:t>
            </a:r>
            <a:r>
              <a:rPr kumimoji="0" lang="zh-CN" altLang="en-US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觉得自己受了委屈，伙同他人放火烧了网吧。当地人民法院对此案件进行审理时，不公开审理，拒绝旁听。几个少年犯依法承担刑责，其中小强未满</a:t>
            </a:r>
            <a:r>
              <a:rPr kumimoji="0" lang="en-US" altLang="zh-CN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en-US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周岁，本着教育为主、惩罚为辅的原则，未追究其刑事责任，由收容所教养，并对</a:t>
            </a:r>
            <a:r>
              <a:rPr lang="zh-CN" altLang="en-US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张春</a:t>
            </a:r>
            <a:r>
              <a:rPr kumimoji="0" lang="zh-CN" altLang="en-US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犯罪档案实行封存制度。</a:t>
            </a:r>
            <a:endParaRPr kumimoji="0" lang="zh-CN" altLang="en-US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rtl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562015"/>
            <a:ext cx="4304384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+mn-cs"/>
              </a:rPr>
              <a:t>小强的成长经历（四）</a:t>
            </a:r>
            <a:endParaRPr kumimoji="0" lang="zh-CN" altLang="en-US" sz="32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方正舒体" panose="02010601030101010101" pitchFamily="2" charset="-122"/>
              <a:ea typeface="方正舒体" panose="02010601030101010101" pitchFamily="2" charset="-122"/>
              <a:cs typeface="+mn-cs"/>
            </a:endParaRPr>
          </a:p>
        </p:txBody>
      </p:sp>
      <p:grpSp>
        <p:nvGrpSpPr>
          <p:cNvPr id="38915" name="组合 4"/>
          <p:cNvGrpSpPr/>
          <p:nvPr/>
        </p:nvGrpSpPr>
        <p:grpSpPr>
          <a:xfrm>
            <a:off x="900113" y="5013325"/>
            <a:ext cx="7407275" cy="1112838"/>
            <a:chOff x="396394" y="1440380"/>
            <a:chExt cx="5179974" cy="866119"/>
          </a:xfrm>
        </p:grpSpPr>
        <p:grpSp>
          <p:nvGrpSpPr>
            <p:cNvPr id="38916" name="组合 8"/>
            <p:cNvGrpSpPr/>
            <p:nvPr/>
          </p:nvGrpSpPr>
          <p:grpSpPr>
            <a:xfrm>
              <a:off x="396394" y="1581029"/>
              <a:ext cx="436547" cy="419252"/>
              <a:chOff x="1835149" y="5476142"/>
              <a:chExt cx="1414740" cy="135323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835149" y="5476798"/>
                <a:ext cx="1413906" cy="135193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indent="0" algn="ctr">
                  <a:lnSpc>
                    <a:spcPct val="150000"/>
                  </a:lnSpc>
                </a:pPr>
                <a:endParaRPr lang="en-US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" name="燕尾形 1"/>
              <p:cNvSpPr/>
              <p:nvPr/>
            </p:nvSpPr>
            <p:spPr>
              <a:xfrm rot="20411022">
                <a:off x="1943081" y="5664235"/>
                <a:ext cx="1269997" cy="853435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endParaRPr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8919" name="TextBox 6"/>
            <p:cNvSpPr txBox="1"/>
            <p:nvPr/>
          </p:nvSpPr>
          <p:spPr>
            <a:xfrm>
              <a:off x="1000662" y="1440380"/>
              <a:ext cx="4575706" cy="8661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当地人民法院的审理程序，说明了对未成年人哪方面的保护？</a:t>
              </a:r>
              <a:endParaRPr lang="zh-CN" altLang="en-US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 descr="07G58PIChzT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760" y="-91440"/>
            <a:ext cx="1512570" cy="1512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78325" y="5877560"/>
            <a:ext cx="3145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司法保护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415651" y="666401"/>
            <a:ext cx="201422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19050">
                  <a:solidFill>
                    <a:srgbClr val="3F3F3F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rgbClr val="C5BE27">
                      <a:satMod val="175000"/>
                      <a:alpha val="40000"/>
                    </a:srgbClr>
                  </a:glo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司法保护</a:t>
            </a:r>
            <a:endParaRPr kumimoji="0" lang="zh-CN" altLang="en-US" sz="3600" b="1" i="0" u="none" strike="noStrike" kern="1200" cap="none" spc="0" normalizeH="0" baseline="0" noProof="0" dirty="0">
              <a:ln w="19050">
                <a:solidFill>
                  <a:srgbClr val="3F3F3F">
                    <a:tint val="1000"/>
                  </a:srgb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rgbClr val="C5BE27">
                    <a:satMod val="175000"/>
                    <a:alpha val="40000"/>
                  </a:srgbClr>
                </a:glo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" name="MH_Other_1"/>
          <p:cNvSpPr/>
          <p:nvPr/>
        </p:nvSpPr>
        <p:spPr>
          <a:xfrm>
            <a:off x="179388" y="2052638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H_Other_2"/>
          <p:cNvSpPr/>
          <p:nvPr/>
        </p:nvSpPr>
        <p:spPr>
          <a:xfrm>
            <a:off x="179388" y="3248025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H_Other_3"/>
          <p:cNvSpPr/>
          <p:nvPr/>
        </p:nvSpPr>
        <p:spPr>
          <a:xfrm>
            <a:off x="179388" y="4443413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941" name="MH_Other_4"/>
          <p:cNvSpPr/>
          <p:nvPr/>
        </p:nvSpPr>
        <p:spPr>
          <a:xfrm>
            <a:off x="201613" y="1870075"/>
            <a:ext cx="169862" cy="4673600"/>
          </a:xfrm>
          <a:prstGeom prst="rect">
            <a:avLst/>
          </a:prstGeom>
          <a:gradFill rotWithShape="0">
            <a:gsLst>
              <a:gs pos="0">
                <a:srgbClr val="ABABAB">
                  <a:alpha val="100000"/>
                </a:srgbClr>
              </a:gs>
              <a:gs pos="53999">
                <a:srgbClr val="DCDCDC">
                  <a:alpha val="100000"/>
                </a:srgbClr>
              </a:gs>
              <a:gs pos="100000">
                <a:srgbClr val="A5A5A5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algn="just">
              <a:lnSpc>
                <a:spcPct val="120000"/>
              </a:lnSpc>
            </a:pPr>
            <a:endParaRPr lang="zh-CN" altLang="en-US" sz="1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MH_Other_5"/>
          <p:cNvSpPr/>
          <p:nvPr/>
        </p:nvSpPr>
        <p:spPr>
          <a:xfrm>
            <a:off x="179388" y="2111375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MH_Other_6"/>
          <p:cNvSpPr/>
          <p:nvPr/>
        </p:nvSpPr>
        <p:spPr>
          <a:xfrm>
            <a:off x="819329" y="2210471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1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0" name="MH_Other_7"/>
          <p:cNvSpPr/>
          <p:nvPr/>
        </p:nvSpPr>
        <p:spPr>
          <a:xfrm>
            <a:off x="179388" y="3306763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MH_Other_8"/>
          <p:cNvSpPr/>
          <p:nvPr/>
        </p:nvSpPr>
        <p:spPr>
          <a:xfrm>
            <a:off x="819329" y="3405659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2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2" name="MH_Other_9"/>
          <p:cNvSpPr/>
          <p:nvPr/>
        </p:nvSpPr>
        <p:spPr>
          <a:xfrm>
            <a:off x="179388" y="4502150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MH_Other_10"/>
          <p:cNvSpPr/>
          <p:nvPr/>
        </p:nvSpPr>
        <p:spPr>
          <a:xfrm>
            <a:off x="819329" y="4600851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3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4" name="MH_SubTitle_1"/>
          <p:cNvSpPr txBox="1"/>
          <p:nvPr/>
        </p:nvSpPr>
        <p:spPr>
          <a:xfrm>
            <a:off x="1580833" y="3489643"/>
            <a:ext cx="7346950" cy="779463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kern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设立少年法庭，不公开审理未成年人犯罪案件；</a:t>
            </a:r>
            <a:endParaRPr lang="zh-CN" altLang="en-US" kern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对违法犯罪的未成年人坚持“教育为主、惩罚为辅”原则，从轻处罚</a:t>
            </a:r>
            <a:endParaRPr kumimoji="0" lang="en-US" altLang="zh-CN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MH_SubTitle_2"/>
          <p:cNvSpPr txBox="1"/>
          <p:nvPr/>
        </p:nvSpPr>
        <p:spPr>
          <a:xfrm>
            <a:off x="1581150" y="2035175"/>
            <a:ext cx="7562850" cy="719138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主体：公安机关、人民检察院、人民法院以及司法行政部门</a:t>
            </a:r>
            <a:endParaRPr kumimoji="0" lang="en-US" altLang="zh-CN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MH_SubTitle_3"/>
          <p:cNvSpPr txBox="1"/>
          <p:nvPr/>
        </p:nvSpPr>
        <p:spPr>
          <a:xfrm>
            <a:off x="1581150" y="4746308"/>
            <a:ext cx="6951663" cy="719138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对未成年人犯罪档案实行封存制度</a:t>
            </a:r>
            <a:endParaRPr kumimoji="0" lang="en-US" altLang="zh-CN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Text Box 6"/>
          <p:cNvSpPr txBox="1"/>
          <p:nvPr/>
        </p:nvSpPr>
        <p:spPr>
          <a:xfrm>
            <a:off x="371475" y="2212975"/>
            <a:ext cx="7775575" cy="128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未成年人受到哪些法律保护？专门保护未成年人健康成长的法律有哪些？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矩形 67592"/>
          <p:cNvSpPr/>
          <p:nvPr/>
        </p:nvSpPr>
        <p:spPr>
          <a:xfrm>
            <a:off x="400050" y="738188"/>
            <a:ext cx="4549775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0">
              <a:lnSpc>
                <a:spcPct val="150000"/>
              </a:lnSpc>
              <a:tabLst>
                <a:tab pos="92075" algn="l"/>
              </a:tabLst>
            </a:pPr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考考你</a:t>
            </a:r>
            <a:endParaRPr lang="zh-CN" altLang="en-US" sz="4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3" name="Picture 7" descr="MCj029627300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8138" y="4206875"/>
            <a:ext cx="2455862" cy="2154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2" descr="5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225" y="0"/>
            <a:ext cx="1971675" cy="197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4" descr="http://i02.pictn.sogoucdn.com/cf0ff6ce7b41bb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00213"/>
            <a:ext cx="3600450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Box 5"/>
          <p:cNvSpPr txBox="1"/>
          <p:nvPr/>
        </p:nvSpPr>
        <p:spPr>
          <a:xfrm>
            <a:off x="3708400" y="2205038"/>
            <a:ext cx="4895850" cy="290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未成人保护法第三条第一款：</a:t>
            </a:r>
            <a:r>
              <a:rPr lang="zh-CN" altLang="en-US" dirty="0">
                <a:solidFill>
                  <a:srgbClr val="16161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未成年人享有生存权、发展权、受保护权、参与权等权利，国家根据未成年人身心发展特点给予特殊、优先保护，保障未成年人的合法权益不受侵犯。 </a:t>
            </a:r>
            <a:endParaRPr lang="zh-CN" altLang="en-US" dirty="0">
              <a:solidFill>
                <a:srgbClr val="16161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68616" descr="20140430233250-15093727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8" y="219075"/>
            <a:ext cx="3325812" cy="520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文本框 68618"/>
          <p:cNvSpPr txBox="1"/>
          <p:nvPr/>
        </p:nvSpPr>
        <p:spPr>
          <a:xfrm>
            <a:off x="3414713" y="2251075"/>
            <a:ext cx="4535487" cy="1797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第一条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为了保障未成年人身心健康，培养未成年人良好品行，有效地预防未成年人犯罪，制定本法。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2" descr="http://i02.pictn.sogoucdn.com/afa487f9ee5166f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557338"/>
            <a:ext cx="3313113" cy="422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Box 4"/>
          <p:cNvSpPr txBox="1"/>
          <p:nvPr/>
        </p:nvSpPr>
        <p:spPr>
          <a:xfrm>
            <a:off x="3779838" y="2205038"/>
            <a:ext cx="5040312" cy="2774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婚姻法第二十一条 第一款、第二款：</a:t>
            </a:r>
            <a:endParaRPr lang="en-US" altLang="zh-CN" dirty="0">
              <a:solidFill>
                <a:srgbClr val="99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16161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父母对子女有抚养教育的义务。</a:t>
            </a:r>
            <a:br>
              <a:rPr lang="zh-CN" altLang="en-US" dirty="0">
                <a:solidFill>
                  <a:srgbClr val="16161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dirty="0">
                <a:solidFill>
                  <a:srgbClr val="16161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父母不履行抚养义务时，未成年的或不能独立生活的子女，有要求父母付给抚养费的权利。</a:t>
            </a:r>
            <a:endParaRPr lang="zh-CN" altLang="en-US" dirty="0">
              <a:solidFill>
                <a:srgbClr val="16161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7" descr="C:\Documents and Settings\Administrator\桌面\图片1.png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0"/>
            <a:ext cx="8991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61441"/>
          <p:cNvSpPr>
            <a:spLocks noChangeArrowheads="1"/>
          </p:cNvSpPr>
          <p:nvPr/>
        </p:nvSpPr>
        <p:spPr bwMode="auto">
          <a:xfrm>
            <a:off x="675958" y="2134553"/>
            <a:ext cx="7848600" cy="20110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、我们应如何保护自己？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、学会区分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保障未成年人合法权益的四道防线。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523" y="1324600"/>
            <a:ext cx="293878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学习目标</a:t>
            </a:r>
            <a:endParaRPr kumimoji="0" lang="zh-CN" altLang="en-US" sz="54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2" descr="http://i03.pic.sogou.com/3a5cffea8f3fd43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125538"/>
            <a:ext cx="3600450" cy="456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TextBox 4"/>
          <p:cNvSpPr txBox="1"/>
          <p:nvPr/>
        </p:nvSpPr>
        <p:spPr>
          <a:xfrm>
            <a:off x="4356100" y="2349500"/>
            <a:ext cx="3960813" cy="1771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劳动法第十五条第一款：</a:t>
            </a:r>
            <a:r>
              <a:rPr lang="zh-CN" altLang="en-US" sz="2800" dirty="0">
                <a:solidFill>
                  <a:srgbClr val="16161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禁止用人单位招用未满十六周岁的未成年人。 </a:t>
            </a:r>
            <a:endParaRPr lang="zh-CN" altLang="en-US" sz="2800" dirty="0">
              <a:solidFill>
                <a:srgbClr val="16161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左大括号 67594"/>
          <p:cNvSpPr/>
          <p:nvPr/>
        </p:nvSpPr>
        <p:spPr>
          <a:xfrm>
            <a:off x="615950" y="1009650"/>
            <a:ext cx="476250" cy="4838700"/>
          </a:xfrm>
          <a:prstGeom prst="leftBrace">
            <a:avLst>
              <a:gd name="adj1" fmla="val 43791"/>
              <a:gd name="adj2" fmla="val 50000"/>
            </a:avLst>
          </a:prstGeom>
          <a:noFill/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6" name="文本框 67595"/>
          <p:cNvSpPr txBox="1"/>
          <p:nvPr/>
        </p:nvSpPr>
        <p:spPr>
          <a:xfrm>
            <a:off x="5891213" y="1608138"/>
            <a:ext cx="28575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专门法律</a:t>
            </a:r>
            <a:endParaRPr lang="zh-CN" altLang="en-US" sz="4000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文本框 67596"/>
          <p:cNvSpPr txBox="1"/>
          <p:nvPr/>
        </p:nvSpPr>
        <p:spPr>
          <a:xfrm>
            <a:off x="938213" y="1331913"/>
            <a:ext cx="4800600" cy="3932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未成年人保护法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预防未成年人犯罪法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宪法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婚姻法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义务教育法等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右大括号 67597"/>
          <p:cNvSpPr/>
          <p:nvPr/>
        </p:nvSpPr>
        <p:spPr>
          <a:xfrm>
            <a:off x="5597525" y="1474788"/>
            <a:ext cx="141288" cy="785812"/>
          </a:xfrm>
          <a:prstGeom prst="rightBrace">
            <a:avLst>
              <a:gd name="adj1" fmla="val 46219"/>
              <a:gd name="adj2" fmla="val 50000"/>
            </a:avLst>
          </a:prstGeom>
          <a:noFill/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文本框 1"/>
          <p:cNvSpPr txBox="1"/>
          <p:nvPr/>
        </p:nvSpPr>
        <p:spPr>
          <a:xfrm>
            <a:off x="635000" y="268288"/>
            <a:ext cx="5257800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保护未成年人的法律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2" descr="http://i02.pic.sogou.com/18125c8a1c3a50a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9113" y="1412875"/>
            <a:ext cx="3544887" cy="473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TextBox 26"/>
          <p:cNvSpPr txBox="1"/>
          <p:nvPr/>
        </p:nvSpPr>
        <p:spPr>
          <a:xfrm>
            <a:off x="250825" y="911225"/>
            <a:ext cx="5580063" cy="2030413"/>
          </a:xfrm>
          <a:prstGeom prst="rect">
            <a:avLst/>
          </a:prstGeom>
          <a:solidFill>
            <a:srgbClr val="D1D1F0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我们未成年人受到法律的特殊保护，是不是违背了“法律面前一律平等的原则？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068638"/>
            <a:ext cx="5976938" cy="3416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违背。因为未成年人身心发育不成熟，不具备承担责任的能力，对他们给予特殊保护，体现了对他们的关爱之情，给予他们特殊保护，从长远来看，更有利于社会的公平。不仅没有违背，而是对这一原则的真正体现。</a:t>
            </a:r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22" name="表格 30721"/>
          <p:cNvGraphicFramePr/>
          <p:nvPr/>
        </p:nvGraphicFramePr>
        <p:xfrm>
          <a:off x="250825" y="338455"/>
          <a:ext cx="8675688" cy="5527675"/>
        </p:xfrm>
        <a:graphic>
          <a:graphicData uri="http://schemas.openxmlformats.org/drawingml/2006/table">
            <a:tbl>
              <a:tblPr/>
              <a:tblGrid>
                <a:gridCol w="1236663"/>
                <a:gridCol w="2408237"/>
                <a:gridCol w="2862263"/>
                <a:gridCol w="2168525"/>
              </a:tblGrid>
              <a:tr h="565150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 体</a:t>
                      </a:r>
                      <a:endParaRPr lang="zh-CN" altLang="en-US" sz="28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要 求</a:t>
                      </a:r>
                      <a:endParaRPr lang="zh-CN" altLang="en-US" sz="28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 位</a:t>
                      </a:r>
                      <a:endParaRPr lang="zh-CN" altLang="en-US" sz="28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</a:tr>
              <a:tr h="1165225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家庭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保护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父母和其他监护人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生活上的关心照顾和思想上的教育培养。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000" b="1" dirty="0">
                          <a:solidFill>
                            <a:srgbClr val="C0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第一阵地</a:t>
                      </a:r>
                      <a:endParaRPr lang="en-US" alt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C0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 </a:t>
                      </a:r>
                      <a:r>
                        <a:rPr lang="en-US" altLang="en-US" sz="2000" b="1" dirty="0">
                          <a:solidFill>
                            <a:srgbClr val="C0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基础</a:t>
                      </a:r>
                      <a:endParaRPr lang="en-US" alt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1400175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学校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保护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学校等教育机构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（学校教职员工）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 对未成年人进行教育，促进未成年人发展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</a:t>
                      </a:r>
                      <a:r>
                        <a:rPr lang="en-US" altLang="en-US" sz="2000" b="1" dirty="0">
                          <a:solidFill>
                            <a:srgbClr val="C0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重要作用</a:t>
                      </a:r>
                      <a:endParaRPr lang="en-US" alt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1108075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社会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保护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 政府部门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创造有利于未成年人健康成长的社会环境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000" b="1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必不可少的组成部分</a:t>
                      </a:r>
                      <a:endParaRPr lang="zh-CN" altLang="en-US" sz="2000" b="1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1289050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司法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保护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司法机关：公安机关、人民检察院、人民法院以及司法行政部门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 依法履行职责，对未成年人实施的专门保护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000" b="1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重要保障</a:t>
                      </a:r>
                      <a:endParaRPr lang="zh-CN" altLang="en-US" sz="2000" b="1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2"/>
          <p:cNvGrpSpPr/>
          <p:nvPr/>
        </p:nvGrpSpPr>
        <p:grpSpPr>
          <a:xfrm>
            <a:off x="485775" y="342900"/>
            <a:ext cx="8472488" cy="6257925"/>
            <a:chOff x="-6275" y="-72908"/>
            <a:chExt cx="9180567" cy="6930908"/>
          </a:xfrm>
        </p:grpSpPr>
        <p:grpSp>
          <p:nvGrpSpPr>
            <p:cNvPr id="31746" name="组合 87"/>
            <p:cNvGrpSpPr/>
            <p:nvPr/>
          </p:nvGrpSpPr>
          <p:grpSpPr>
            <a:xfrm>
              <a:off x="-6275" y="-72908"/>
              <a:ext cx="9180567" cy="6930908"/>
              <a:chOff x="-6275" y="-72908"/>
              <a:chExt cx="9180567" cy="6930908"/>
            </a:xfrm>
          </p:grpSpPr>
          <p:sp>
            <p:nvSpPr>
              <p:cNvPr id="31747" name="Freeform 71"/>
              <p:cNvSpPr/>
              <p:nvPr/>
            </p:nvSpPr>
            <p:spPr>
              <a:xfrm>
                <a:off x="4342299" y="3379907"/>
                <a:ext cx="805765" cy="193108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61" y="112"/>
                  </a:cxn>
                  <a:cxn ang="0">
                    <a:pos x="218" y="32"/>
                  </a:cxn>
                  <a:cxn ang="0">
                    <a:pos x="157" y="11"/>
                  </a:cxn>
                  <a:cxn ang="0">
                    <a:pos x="0" y="98"/>
                  </a:cxn>
                </a:cxnLst>
                <a:pathLst>
                  <a:path w="234" h="112">
                    <a:moveTo>
                      <a:pt x="0" y="98"/>
                    </a:moveTo>
                    <a:lnTo>
                      <a:pt x="61" y="112"/>
                    </a:lnTo>
                    <a:lnTo>
                      <a:pt x="218" y="32"/>
                    </a:lnTo>
                    <a:cubicBezTo>
                      <a:pt x="234" y="15"/>
                      <a:pt x="193" y="0"/>
                      <a:pt x="157" y="11"/>
                    </a:cubicBezTo>
                    <a:lnTo>
                      <a:pt x="0" y="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25252">
                      <a:alpha val="0"/>
                    </a:srgbClr>
                  </a:gs>
                  <a:gs pos="100000">
                    <a:srgbClr val="5F5F5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48" name="AutoShape 9"/>
              <p:cNvSpPr/>
              <p:nvPr/>
            </p:nvSpPr>
            <p:spPr>
              <a:xfrm>
                <a:off x="2579092" y="1243880"/>
                <a:ext cx="3721100" cy="3697288"/>
              </a:xfrm>
              <a:prstGeom prst="diamond">
                <a:avLst/>
              </a:prstGeom>
              <a:solidFill>
                <a:srgbClr val="E4E8E4">
                  <a:alpha val="29803"/>
                </a:srgbClr>
              </a:solidFill>
              <a:ln w="9525"/>
              <a:scene3d>
                <a:camera prst="legacyPerspectiveTop">
                  <a:rot lat="0" lon="0" rev="0"/>
                </a:camera>
                <a:lightRig rig="legacyNormal1" dir="t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E4E8E4"/>
                </a:extrusionClr>
              </a:sp3d>
            </p:spPr>
            <p:txBody>
              <a:bodyPr wrap="none" anchor="ctr">
                <a:flatTx/>
              </a:bodyPr>
              <a:p>
                <a:endParaRPr lang="zh-CN" altLang="en-US" dirty="0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1749" name="Group 11"/>
              <p:cNvGrpSpPr/>
              <p:nvPr/>
            </p:nvGrpSpPr>
            <p:grpSpPr>
              <a:xfrm>
                <a:off x="1966640" y="2467843"/>
                <a:ext cx="1277938" cy="1233488"/>
                <a:chOff x="0" y="0"/>
                <a:chExt cx="805" cy="777"/>
              </a:xfrm>
            </p:grpSpPr>
            <p:grpSp>
              <p:nvGrpSpPr>
                <p:cNvPr id="31750" name="Group 37"/>
                <p:cNvGrpSpPr/>
                <p:nvPr/>
              </p:nvGrpSpPr>
              <p:grpSpPr>
                <a:xfrm>
                  <a:off x="0" y="0"/>
                  <a:ext cx="805" cy="777"/>
                  <a:chOff x="0" y="0"/>
                  <a:chExt cx="842" cy="848"/>
                </a:xfrm>
              </p:grpSpPr>
              <p:sp>
                <p:nvSpPr>
                  <p:cNvPr id="31751" name="AutoShape 6"/>
                  <p:cNvSpPr/>
                  <p:nvPr/>
                </p:nvSpPr>
                <p:spPr>
                  <a:xfrm>
                    <a:off x="0" y="0"/>
                    <a:ext cx="842" cy="848"/>
                  </a:xfrm>
                  <a:prstGeom prst="roundRect">
                    <a:avLst>
                      <a:gd name="adj" fmla="val 11875"/>
                    </a:avLst>
                  </a:prstGeom>
                  <a:gradFill rotWithShape="1">
                    <a:gsLst>
                      <a:gs pos="0">
                        <a:srgbClr val="003263"/>
                      </a:gs>
                      <a:gs pos="50000">
                        <a:srgbClr val="006BD6"/>
                      </a:gs>
                      <a:gs pos="100000">
                        <a:srgbClr val="003263"/>
                      </a:gs>
                    </a:gsLst>
                    <a:lin ang="2700000" scaled="1"/>
                    <a:tileRect/>
                  </a:gradFill>
                  <a:ln w="38100" cap="flat" cmpd="sng">
                    <a:solidFill>
                      <a:srgbClr val="EAEAEA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p>
                    <a:pPr algn="ctr"/>
                    <a:endParaRPr lang="zh-CN" altLang="zh-CN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pic>
                <p:nvPicPr>
                  <p:cNvPr id="31752" name="Picture 32" descr="Picture3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27" y="583"/>
                    <a:ext cx="309" cy="2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1753" name="Picture 33" descr="Picture3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 rot="10800000">
                    <a:off x="490" y="18"/>
                    <a:ext cx="309" cy="2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sp>
              <p:nvSpPr>
                <p:cNvPr id="3" name="Rectangle 9"/>
                <p:cNvSpPr>
                  <a:spLocks noChangeArrowheads="1"/>
                </p:cNvSpPr>
                <p:nvPr/>
              </p:nvSpPr>
              <p:spPr bwMode="auto">
                <a:xfrm>
                  <a:off x="9" y="72"/>
                  <a:ext cx="780" cy="59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17961" dir="2700000" algn="ctr" rotWithShape="0">
                    <a:srgbClr val="080808">
                      <a:alpha val="50000"/>
                    </a:srgb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EFEF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 panose="02010609060101010101" pitchFamily="49" charset="-122"/>
                      <a:cs typeface="+mn-cs"/>
                    </a:rPr>
                    <a:t>社会</a:t>
                  </a: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EFE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 panose="02010609060101010101" pitchFamily="49" charset="-122"/>
                    <a:cs typeface="+mn-cs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EFEF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 panose="02010609060101010101" pitchFamily="49" charset="-122"/>
                      <a:cs typeface="+mn-cs"/>
                    </a:rPr>
                    <a:t>保护</a:t>
                  </a: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EFE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 panose="02010609060101010101" pitchFamily="49" charset="-122"/>
                    <a:cs typeface="+mn-cs"/>
                  </a:endParaRPr>
                </a:p>
              </p:txBody>
            </p:sp>
          </p:grpSp>
          <p:grpSp>
            <p:nvGrpSpPr>
              <p:cNvPr id="31755" name="Group 17"/>
              <p:cNvGrpSpPr/>
              <p:nvPr/>
            </p:nvGrpSpPr>
            <p:grpSpPr>
              <a:xfrm>
                <a:off x="5364088" y="2492896"/>
                <a:ext cx="1304925" cy="1235075"/>
                <a:chOff x="0" y="0"/>
                <a:chExt cx="822" cy="778"/>
              </a:xfrm>
            </p:grpSpPr>
            <p:grpSp>
              <p:nvGrpSpPr>
                <p:cNvPr id="31756" name="Group 35"/>
                <p:cNvGrpSpPr/>
                <p:nvPr/>
              </p:nvGrpSpPr>
              <p:grpSpPr>
                <a:xfrm>
                  <a:off x="0" y="0"/>
                  <a:ext cx="808" cy="778"/>
                  <a:chOff x="0" y="0"/>
                  <a:chExt cx="844" cy="848"/>
                </a:xfrm>
              </p:grpSpPr>
              <p:sp>
                <p:nvSpPr>
                  <p:cNvPr id="4" name="AutoShape 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44" cy="851"/>
                  </a:xfrm>
                  <a:prstGeom prst="roundRect">
                    <a:avLst>
                      <a:gd name="adj" fmla="val 12440"/>
                    </a:avLst>
                  </a:prstGeom>
                  <a:gradFill rotWithShape="0">
                    <a:gsLst>
                      <a:gs pos="0">
                        <a:srgbClr val="181847"/>
                      </a:gs>
                      <a:gs pos="50000">
                        <a:schemeClr val="accent2"/>
                      </a:gs>
                      <a:gs pos="100000">
                        <a:srgbClr val="181847"/>
                      </a:gs>
                    </a:gsLst>
                    <a:lin ang="2700000" scaled="1"/>
                  </a:gradFill>
                  <a:ln w="38100">
                    <a:solidFill>
                      <a:srgbClr val="EAEAEA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zh-CN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pic>
                <p:nvPicPr>
                  <p:cNvPr id="31758" name="Picture 28" descr="Picture3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29" y="570"/>
                    <a:ext cx="309" cy="2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1759" name="Picture 29" descr="Picture3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 rot="10800000">
                    <a:off x="498" y="17"/>
                    <a:ext cx="309" cy="2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sp>
              <p:nvSpPr>
                <p:cNvPr id="5" name="Rectangle 10"/>
                <p:cNvSpPr>
                  <a:spLocks noChangeArrowheads="1"/>
                </p:cNvSpPr>
                <p:nvPr/>
              </p:nvSpPr>
              <p:spPr bwMode="auto">
                <a:xfrm>
                  <a:off x="41" y="88"/>
                  <a:ext cx="781" cy="5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17961" dir="2700000" algn="ctr" rotWithShape="0">
                    <a:srgbClr val="080808">
                      <a:alpha val="50000"/>
                    </a:srgb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EFEF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 panose="02010609060101010101" pitchFamily="49" charset="-122"/>
                      <a:cs typeface="+mn-cs"/>
                    </a:rPr>
                    <a:t>学校</a:t>
                  </a: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EFE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 panose="02010609060101010101" pitchFamily="49" charset="-122"/>
                    <a:cs typeface="+mn-cs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EFEF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 panose="02010609060101010101" pitchFamily="49" charset="-122"/>
                      <a:cs typeface="+mn-cs"/>
                    </a:rPr>
                    <a:t>保护</a:t>
                  </a: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EFE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 panose="02010609060101010101" pitchFamily="49" charset="-122"/>
                    <a:cs typeface="+mn-cs"/>
                  </a:endParaRPr>
                </a:p>
              </p:txBody>
            </p:sp>
          </p:grpSp>
          <p:grpSp>
            <p:nvGrpSpPr>
              <p:cNvPr id="31761" name="Group 23"/>
              <p:cNvGrpSpPr/>
              <p:nvPr/>
            </p:nvGrpSpPr>
            <p:grpSpPr>
              <a:xfrm>
                <a:off x="3760515" y="1134343"/>
                <a:ext cx="1277938" cy="1233488"/>
                <a:chOff x="0" y="0"/>
                <a:chExt cx="805" cy="777"/>
              </a:xfrm>
            </p:grpSpPr>
            <p:grpSp>
              <p:nvGrpSpPr>
                <p:cNvPr id="31762" name="Group 34"/>
                <p:cNvGrpSpPr/>
                <p:nvPr/>
              </p:nvGrpSpPr>
              <p:grpSpPr>
                <a:xfrm>
                  <a:off x="0" y="0"/>
                  <a:ext cx="805" cy="777"/>
                  <a:chOff x="0" y="0"/>
                  <a:chExt cx="842" cy="848"/>
                </a:xfrm>
              </p:grpSpPr>
              <p:sp>
                <p:nvSpPr>
                  <p:cNvPr id="45075" name="AutoShape 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42" cy="845"/>
                  </a:xfrm>
                  <a:prstGeom prst="roundRect">
                    <a:avLst>
                      <a:gd name="adj" fmla="val 13537"/>
                    </a:avLst>
                  </a:prstGeom>
                  <a:gradFill rotWithShape="0">
                    <a:gsLst>
                      <a:gs pos="0">
                        <a:srgbClr val="576869"/>
                      </a:gs>
                      <a:gs pos="50000">
                        <a:schemeClr val="accent1"/>
                      </a:gs>
                      <a:gs pos="100000">
                        <a:srgbClr val="576869"/>
                      </a:gs>
                    </a:gsLst>
                    <a:lin ang="2700000" scaled="1"/>
                  </a:gradFill>
                  <a:ln w="38100">
                    <a:solidFill>
                      <a:srgbClr val="EAEAEA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zh-CN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pic>
                <p:nvPicPr>
                  <p:cNvPr id="31764" name="Picture 26" descr="Picture3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0" y="569"/>
                    <a:ext cx="309" cy="2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1765" name="Picture 27" descr="Picture3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 rot="10800000">
                    <a:off x="491" y="22"/>
                    <a:ext cx="309" cy="2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sp>
              <p:nvSpPr>
                <p:cNvPr id="45078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80"/>
                  <a:ext cx="780" cy="5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17961" dir="2700000" algn="ctr" rotWithShape="0">
                    <a:srgbClr val="080808">
                      <a:alpha val="50000"/>
                    </a:srgb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EFEF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 panose="02010609060101010101" pitchFamily="49" charset="-122"/>
                      <a:cs typeface="+mn-cs"/>
                    </a:rPr>
                    <a:t>家庭</a:t>
                  </a: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EFE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 panose="02010609060101010101" pitchFamily="49" charset="-122"/>
                    <a:cs typeface="+mn-cs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EFEF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 panose="02010609060101010101" pitchFamily="49" charset="-122"/>
                      <a:cs typeface="+mn-cs"/>
                    </a:rPr>
                    <a:t>保护</a:t>
                  </a: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EFE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 panose="02010609060101010101" pitchFamily="49" charset="-122"/>
                    <a:cs typeface="+mn-cs"/>
                  </a:endParaRPr>
                </a:p>
              </p:txBody>
            </p:sp>
          </p:grpSp>
          <p:grpSp>
            <p:nvGrpSpPr>
              <p:cNvPr id="31767" name="Group 29"/>
              <p:cNvGrpSpPr/>
              <p:nvPr/>
            </p:nvGrpSpPr>
            <p:grpSpPr>
              <a:xfrm>
                <a:off x="3747815" y="3868018"/>
                <a:ext cx="1277938" cy="1233488"/>
                <a:chOff x="0" y="0"/>
                <a:chExt cx="805" cy="777"/>
              </a:xfrm>
            </p:grpSpPr>
            <p:grpSp>
              <p:nvGrpSpPr>
                <p:cNvPr id="31768" name="Group 36"/>
                <p:cNvGrpSpPr/>
                <p:nvPr/>
              </p:nvGrpSpPr>
              <p:grpSpPr>
                <a:xfrm>
                  <a:off x="0" y="0"/>
                  <a:ext cx="805" cy="777"/>
                  <a:chOff x="0" y="0"/>
                  <a:chExt cx="842" cy="848"/>
                </a:xfrm>
              </p:grpSpPr>
              <p:sp>
                <p:nvSpPr>
                  <p:cNvPr id="45081" name="AutoShape 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-3"/>
                    <a:ext cx="842" cy="851"/>
                  </a:xfrm>
                  <a:prstGeom prst="roundRect">
                    <a:avLst>
                      <a:gd name="adj" fmla="val 13537"/>
                    </a:avLst>
                  </a:prstGeom>
                  <a:gradFill rotWithShape="1">
                    <a:gsLst>
                      <a:gs pos="0">
                        <a:srgbClr val="004747"/>
                      </a:gs>
                      <a:gs pos="50000">
                        <a:schemeClr val="hlink"/>
                      </a:gs>
                      <a:gs pos="100000">
                        <a:srgbClr val="004747"/>
                      </a:gs>
                    </a:gsLst>
                    <a:lin ang="2700000" scaled="1"/>
                  </a:gradFill>
                  <a:ln w="38100">
                    <a:solidFill>
                      <a:srgbClr val="EAEAEA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zh-CN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pic>
                <p:nvPicPr>
                  <p:cNvPr id="31770" name="Picture 30" descr="Picture3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36" y="570"/>
                    <a:ext cx="309" cy="2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1771" name="Picture 31" descr="Picture3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 rot="10800000">
                    <a:off x="493" y="17"/>
                    <a:ext cx="309" cy="2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sp>
              <p:nvSpPr>
                <p:cNvPr id="45084" name="Rectangle 11"/>
                <p:cNvSpPr>
                  <a:spLocks noChangeArrowheads="1"/>
                </p:cNvSpPr>
                <p:nvPr/>
              </p:nvSpPr>
              <p:spPr bwMode="auto">
                <a:xfrm>
                  <a:off x="19" y="74"/>
                  <a:ext cx="779" cy="5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17961" dir="2700000" algn="ctr" rotWithShape="0">
                    <a:srgbClr val="080808">
                      <a:alpha val="50000"/>
                    </a:srgb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EFEF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 panose="02010609060101010101" pitchFamily="49" charset="-122"/>
                      <a:cs typeface="+mn-cs"/>
                    </a:rPr>
                    <a:t>司法</a:t>
                  </a: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EFE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 panose="02010609060101010101" pitchFamily="49" charset="-122"/>
                    <a:cs typeface="+mn-cs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EFEF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 panose="02010609060101010101" pitchFamily="49" charset="-122"/>
                      <a:cs typeface="+mn-cs"/>
                    </a:rPr>
                    <a:t>保护</a:t>
                  </a: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EFE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 panose="02010609060101010101" pitchFamily="49" charset="-122"/>
                    <a:cs typeface="+mn-cs"/>
                  </a:endParaRPr>
                </a:p>
              </p:txBody>
            </p:sp>
          </p:grpSp>
          <p:grpSp>
            <p:nvGrpSpPr>
              <p:cNvPr id="31773" name="Group 35"/>
              <p:cNvGrpSpPr/>
              <p:nvPr/>
            </p:nvGrpSpPr>
            <p:grpSpPr>
              <a:xfrm>
                <a:off x="1907904" y="1196256"/>
                <a:ext cx="5184776" cy="3816352"/>
                <a:chOff x="91" y="181"/>
                <a:chExt cx="3266" cy="2404"/>
              </a:xfrm>
            </p:grpSpPr>
            <p:sp>
              <p:nvSpPr>
                <p:cNvPr id="31774" name="Line 13"/>
                <p:cNvSpPr/>
                <p:nvPr/>
              </p:nvSpPr>
              <p:spPr>
                <a:xfrm flipV="1">
                  <a:off x="2314" y="181"/>
                  <a:ext cx="952" cy="647"/>
                </a:xfrm>
                <a:prstGeom prst="line">
                  <a:avLst/>
                </a:prstGeom>
                <a:ln w="12700" cap="flat" cmpd="sng">
                  <a:solidFill>
                    <a:srgbClr val="97700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775" name="Line 13"/>
                <p:cNvSpPr/>
                <p:nvPr/>
              </p:nvSpPr>
              <p:spPr>
                <a:xfrm flipV="1">
                  <a:off x="136" y="1905"/>
                  <a:ext cx="942" cy="590"/>
                </a:xfrm>
                <a:prstGeom prst="line">
                  <a:avLst/>
                </a:prstGeom>
                <a:ln w="12700" cap="flat" cmpd="sng">
                  <a:solidFill>
                    <a:srgbClr val="97700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776" name="Line 13"/>
                <p:cNvSpPr/>
                <p:nvPr/>
              </p:nvSpPr>
              <p:spPr>
                <a:xfrm>
                  <a:off x="91" y="272"/>
                  <a:ext cx="953" cy="532"/>
                </a:xfrm>
                <a:prstGeom prst="line">
                  <a:avLst/>
                </a:prstGeom>
                <a:ln w="12700" cap="flat" cmpd="sng">
                  <a:solidFill>
                    <a:srgbClr val="97700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777" name="Line 13"/>
                <p:cNvSpPr/>
                <p:nvPr/>
              </p:nvSpPr>
              <p:spPr>
                <a:xfrm>
                  <a:off x="2314" y="1905"/>
                  <a:ext cx="1043" cy="680"/>
                </a:xfrm>
                <a:prstGeom prst="line">
                  <a:avLst/>
                </a:prstGeom>
                <a:ln w="12700" cap="flat" cmpd="sng">
                  <a:solidFill>
                    <a:srgbClr val="97700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1778" name="组合 59"/>
              <p:cNvGrpSpPr/>
              <p:nvPr/>
            </p:nvGrpSpPr>
            <p:grpSpPr>
              <a:xfrm>
                <a:off x="-6275" y="-72908"/>
                <a:ext cx="9180567" cy="6930908"/>
                <a:chOff x="-6275" y="-72908"/>
                <a:chExt cx="9180567" cy="6930908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606" y="-820"/>
                  <a:ext cx="9142723" cy="685882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539021" y="359614"/>
                  <a:ext cx="8163944" cy="6166082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 rot="21029882">
                  <a:off x="3603333" y="-57968"/>
                  <a:ext cx="545341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宪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 rot="703250">
                  <a:off x="4735871" y="-72908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法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2084354" y="376880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未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rot="20074117">
                  <a:off x="1489570" y="712430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成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 rot="19850801">
                  <a:off x="920484" y="1152427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年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 rot="19030184">
                  <a:off x="500179" y="1745033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人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 rot="19404425">
                  <a:off x="102206" y="2459861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保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 rot="19401694">
                  <a:off x="-6275" y="3298805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护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 rot="19621666">
                  <a:off x="98459" y="4039316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法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19895133">
                  <a:off x="703196" y="4967393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劳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 rot="20064109">
                  <a:off x="1201883" y="5393339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动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 rot="20320619">
                  <a:off x="1696136" y="5742489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法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 rot="900945">
                  <a:off x="5782597" y="107763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预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 rot="1151153">
                  <a:off x="6299014" y="263719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防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 rot="907612">
                  <a:off x="6791062" y="466755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未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 rot="499435">
                  <a:off x="7199288" y="729415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成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 rot="1285880">
                  <a:off x="7601062" y="1062269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年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 rot="1340157">
                  <a:off x="7963331" y="1424765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人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 rot="1071850">
                  <a:off x="8239505" y="1843848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犯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 rot="1007562">
                  <a:off x="8534704" y="2416502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罪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1322008">
                  <a:off x="8628950" y="3080138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法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 rot="1368478">
                  <a:off x="8180483" y="4666371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婚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 rot="805046">
                  <a:off x="7721606" y="5213323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姻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 rot="909401">
                  <a:off x="7223203" y="5579891"/>
                  <a:ext cx="545342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法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2843808" y="6165304"/>
                  <a:ext cx="1204177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2800" b="1" i="0" u="none" strike="noStrike" kern="1200" cap="none" spc="0" normalizeH="0" baseline="0" noProof="1">
                      <a:ln w="900" cmpd="sng">
                        <a:solidFill>
                          <a:schemeClr val="accent1">
                            <a:satMod val="190000"/>
                            <a:alpha val="55000"/>
                          </a:schemeClr>
                        </a:solidFill>
                        <a:prstDash val="solid"/>
                      </a:ln>
                      <a:solidFill>
                        <a:srgbClr val="FF0000"/>
                      </a:solidFill>
                      <a:effectLst>
                        <a:innerShdw blurRad="101600" dist="76200" dir="5400000">
                          <a:schemeClr val="accent1">
                            <a:satMod val="190000"/>
                            <a:tint val="100000"/>
                            <a:alpha val="74000"/>
                          </a:schemeClr>
                        </a:innerShdw>
                      </a:effectLst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ea"/>
                    </a:rPr>
                    <a:t>…………</a:t>
                  </a:r>
                  <a:endParaRPr kumimoji="0" lang="zh-CN" altLang="en-US" sz="2800" b="1" i="0" u="none" strike="noStrike" kern="1200" cap="none" spc="0" normalizeH="0" baseline="0" noProof="1">
                    <a:ln w="900" cmpd="sng">
                      <a:solidFill>
                        <a:schemeClr val="accent1">
                          <a:satMod val="190000"/>
                          <a:alpha val="55000"/>
                        </a:scheme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innerShdw blurRad="101600" dist="76200" dir="5400000">
                        <a:schemeClr val="accent1">
                          <a:satMod val="190000"/>
                          <a:tint val="100000"/>
                          <a:alpha val="74000"/>
                        </a:schemeClr>
                      </a:inn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1806" name="组合 91"/>
            <p:cNvGrpSpPr/>
            <p:nvPr/>
          </p:nvGrpSpPr>
          <p:grpSpPr>
            <a:xfrm>
              <a:off x="3923928" y="2564904"/>
              <a:ext cx="936763" cy="1149639"/>
              <a:chOff x="3347864" y="2780928"/>
              <a:chExt cx="936763" cy="1149639"/>
            </a:xfrm>
          </p:grpSpPr>
          <p:sp>
            <p:nvSpPr>
              <p:cNvPr id="6" name="Freeform 72"/>
              <p:cNvSpPr/>
              <p:nvPr/>
            </p:nvSpPr>
            <p:spPr bwMode="auto">
              <a:xfrm>
                <a:off x="3348258" y="2780447"/>
                <a:ext cx="935775" cy="1149877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>
                <a:flatTx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1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808" name="TextBox 6"/>
              <p:cNvSpPr txBox="1"/>
              <p:nvPr/>
            </p:nvSpPr>
            <p:spPr>
              <a:xfrm>
                <a:off x="3439119" y="2996952"/>
                <a:ext cx="700833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自我</a:t>
                </a:r>
                <a:endParaRPr lang="en-US" altLang="zh-CN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r>
                  <a:rPr lang="zh-CN" altLang="en-US" sz="20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保护</a:t>
                </a:r>
                <a:endPara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67" name="矩形 88"/>
          <p:cNvSpPr/>
          <p:nvPr/>
        </p:nvSpPr>
        <p:spPr>
          <a:xfrm>
            <a:off x="5816095" y="6021287"/>
            <a:ext cx="1204177" cy="523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…………</a:t>
            </a:r>
            <a:endParaRPr kumimoji="0" lang="zh-CN" altLang="en-US" sz="2800" b="1" i="0" u="none" strike="noStrike" kern="1200" cap="none" spc="0" normalizeH="0" baseline="0" noProof="1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文本占位符 40962"/>
          <p:cNvSpPr>
            <a:spLocks noGrp="1"/>
          </p:cNvSpPr>
          <p:nvPr>
            <p:ph idx="1"/>
          </p:nvPr>
        </p:nvSpPr>
        <p:spPr>
          <a:xfrm>
            <a:off x="385763" y="1052513"/>
            <a:ext cx="8624888" cy="5505450"/>
          </a:xfrm>
          <a:solidFill>
            <a:schemeClr val="bg1">
              <a:alpha val="50000"/>
            </a:schemeClr>
          </a:solidFill>
          <a:ln>
            <a:solidFill>
              <a:srgbClr val="339933"/>
            </a:solidFill>
            <a:miter/>
          </a:ln>
        </p:spPr>
        <p:txBody>
          <a:bodyPr/>
          <a:p>
            <a:pPr fontAlgn="base">
              <a:buNone/>
            </a:pPr>
            <a:r>
              <a:rPr lang="en-US" altLang="zh-CN"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晓华的父亲开家长会时，看到初二（</a:t>
            </a:r>
            <a:r>
              <a:rPr lang="en-US" altLang="zh-CN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）班的</a:t>
            </a:r>
            <a:endParaRPr lang="zh-CN" altLang="en-US" sz="28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buNone/>
            </a:pP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“成绩排名榜中榜”上，晓华的考试成绩居第</a:t>
            </a:r>
            <a:r>
              <a:rPr lang="en-US" altLang="zh-CN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38</a:t>
            </a: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名。</a:t>
            </a:r>
            <a:endParaRPr lang="zh-CN" altLang="en-US" sz="28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buNone/>
            </a:pP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父亲对晓华的前途失去了信心。回家后，父亲将晓</a:t>
            </a:r>
            <a:endParaRPr lang="zh-CN" altLang="en-US" sz="28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buNone/>
            </a:pP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华打了一顿，然后强迫他辍学到沿海去打工。深圳</a:t>
            </a:r>
            <a:endParaRPr lang="zh-CN" altLang="en-US" sz="28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buNone/>
            </a:pP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某皮鞋厂安排</a:t>
            </a:r>
            <a:r>
              <a:rPr lang="en-US" altLang="zh-CN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岁的晓华作了学徒工。</a:t>
            </a:r>
            <a:endParaRPr lang="zh-CN" altLang="en-US" sz="28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buNone/>
            </a:pP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buNone/>
            </a:pPr>
            <a:r>
              <a:rPr lang="zh-CN" altLang="en-US" sz="2800" b="1" strike="noStrike" noProof="1" dirty="0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strike="noStrike" noProof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请问材料中的现象和行为，违反了未成年人保护法对未成年人的哪几种保护？小华应该怎样做？</a:t>
            </a:r>
            <a:endParaRPr lang="zh-CN" altLang="en-US" sz="2800" b="1" strike="noStrike" noProof="1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buNone/>
            </a:pPr>
            <a:endParaRPr lang="zh-CN" altLang="en-US" sz="2800" b="1" strike="noStrike" noProof="1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4" name="流程图: 可选过程 40963"/>
          <p:cNvSpPr/>
          <p:nvPr/>
        </p:nvSpPr>
        <p:spPr>
          <a:xfrm>
            <a:off x="590550" y="1484313"/>
            <a:ext cx="1584325" cy="576262"/>
          </a:xfrm>
          <a:prstGeom prst="flowChartAlternateProcess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65" name="流程图: 可选过程 40964"/>
          <p:cNvSpPr/>
          <p:nvPr/>
        </p:nvSpPr>
        <p:spPr>
          <a:xfrm>
            <a:off x="950913" y="2565400"/>
            <a:ext cx="6624637" cy="503238"/>
          </a:xfrm>
          <a:prstGeom prst="flowChartAlternateProcess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66" name="流程图: 可选过程 40965"/>
          <p:cNvSpPr/>
          <p:nvPr/>
        </p:nvSpPr>
        <p:spPr>
          <a:xfrm>
            <a:off x="2678113" y="3140075"/>
            <a:ext cx="3744912" cy="576263"/>
          </a:xfrm>
          <a:prstGeom prst="flowChartAlternateProcess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7" name="矩形标注 40966"/>
          <p:cNvSpPr/>
          <p:nvPr/>
        </p:nvSpPr>
        <p:spPr>
          <a:xfrm>
            <a:off x="590550" y="5876925"/>
            <a:ext cx="1223963" cy="71438"/>
          </a:xfrm>
          <a:prstGeom prst="wedgeRectCallout">
            <a:avLst>
              <a:gd name="adj1" fmla="val 46111"/>
              <a:gd name="adj2" fmla="val -5312222"/>
            </a:avLst>
          </a:prstGeom>
          <a:noFill/>
          <a:ln w="57150">
            <a:noFill/>
          </a:ln>
        </p:spPr>
        <p:txBody>
          <a:bodyPr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68" name="矩形标注 40967"/>
          <p:cNvSpPr/>
          <p:nvPr/>
        </p:nvSpPr>
        <p:spPr>
          <a:xfrm>
            <a:off x="877888" y="5948363"/>
            <a:ext cx="1728788" cy="649288"/>
          </a:xfrm>
          <a:prstGeom prst="wedgeRectCallout">
            <a:avLst>
              <a:gd name="adj1" fmla="val 4361"/>
              <a:gd name="adj2" fmla="val -618213"/>
            </a:avLst>
          </a:prstGeom>
          <a:noFill/>
          <a:ln w="57150" cap="flat" cmpd="sng">
            <a:solidFill>
              <a:srgbClr val="00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fontAlgn="base"/>
            <a:r>
              <a:rPr lang="zh-CN" altLang="en-US" sz="2800" b="1" strike="noStrike" noProof="1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ea"/>
              </a:rPr>
              <a:t>学校保护</a:t>
            </a:r>
            <a:endParaRPr lang="zh-CN" altLang="en-US" sz="2800" b="1" strike="noStrike" noProof="1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40969" name="矩形标注 40968"/>
          <p:cNvSpPr/>
          <p:nvPr/>
        </p:nvSpPr>
        <p:spPr>
          <a:xfrm>
            <a:off x="3543300" y="5948363"/>
            <a:ext cx="1728788" cy="649288"/>
          </a:xfrm>
          <a:prstGeom prst="wedgeRectCallout">
            <a:avLst>
              <a:gd name="adj1" fmla="val -177731"/>
              <a:gd name="adj2" fmla="val -477630"/>
            </a:avLst>
          </a:prstGeom>
          <a:noFill/>
          <a:ln w="57150" cap="flat" cmpd="sng">
            <a:solidFill>
              <a:srgbClr val="00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fontAlgn="base"/>
            <a:r>
              <a:rPr lang="zh-CN" altLang="en-US" sz="2800" b="1" strike="noStrike" noProof="1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ea"/>
              </a:rPr>
              <a:t>家庭保护</a:t>
            </a:r>
            <a:endParaRPr lang="zh-CN" altLang="en-US" sz="2800" b="1" strike="noStrike" noProof="1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40970" name="矩形标注 40969"/>
          <p:cNvSpPr/>
          <p:nvPr/>
        </p:nvSpPr>
        <p:spPr>
          <a:xfrm>
            <a:off x="6494463" y="5948363"/>
            <a:ext cx="1728788" cy="649288"/>
          </a:xfrm>
          <a:prstGeom prst="wedgeRectCallout">
            <a:avLst>
              <a:gd name="adj1" fmla="val -150000"/>
              <a:gd name="adj2" fmla="val -391319"/>
            </a:avLst>
          </a:prstGeom>
          <a:noFill/>
          <a:ln w="57150" cap="flat" cmpd="sng">
            <a:solidFill>
              <a:srgbClr val="00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fontAlgn="base"/>
            <a:r>
              <a:rPr lang="zh-CN" altLang="en-US" sz="2800" b="1" strike="noStrike" noProof="1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ea"/>
              </a:rPr>
              <a:t>社会保护</a:t>
            </a:r>
            <a:endParaRPr lang="zh-CN" altLang="en-US" sz="2800" b="1" strike="noStrike" noProof="1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23561" name="矩形 40970"/>
          <p:cNvSpPr/>
          <p:nvPr/>
        </p:nvSpPr>
        <p:spPr>
          <a:xfrm>
            <a:off x="827088" y="0"/>
            <a:ext cx="3240087" cy="1081088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走进生活</a:t>
            </a:r>
            <a:endParaRPr lang="zh-CN" altLang="en-US" sz="3600" i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 bldLvl="0" animBg="1"/>
      <p:bldP spid="40969" grpId="0" bldLvl="0" animBg="1"/>
      <p:bldP spid="4097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本课小结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/>
              <a:t>我们应如何保护自己？（怎么做）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1</a:t>
            </a:r>
            <a:r>
              <a:rPr lang="zh-CN" altLang="en-US" b="1"/>
              <a:t>、未成年人要提高防范意识和自我保护能力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2</a:t>
            </a:r>
            <a:r>
              <a:rPr lang="zh-CN" altLang="en-US" b="1"/>
              <a:t>、积极寻求家庭保护、学校保护和社会保护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3</a:t>
            </a:r>
            <a:r>
              <a:rPr lang="zh-CN" altLang="en-US" b="1"/>
              <a:t>、必要时还需要寻求司法保护</a:t>
            </a:r>
            <a:endParaRPr lang="zh-CN" altLang="en-US" b="1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26627"/>
          <p:cNvSpPr/>
          <p:nvPr/>
        </p:nvSpPr>
        <p:spPr>
          <a:xfrm>
            <a:off x="180975" y="1168400"/>
            <a:ext cx="8528050" cy="5016500"/>
          </a:xfrm>
          <a:prstGeom prst="rect">
            <a:avLst/>
          </a:prstGeom>
          <a:noFill/>
          <a:ln w="9525">
            <a:noFill/>
          </a:ln>
        </p:spPr>
        <p:txBody>
          <a:bodyPr lIns="0" rIns="0" anchor="t"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1.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在第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21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个中小学生安全教育日，全国各地中小学校围绕“强化安全意识，提升安全素养”的主题，广泛开展了安全教育宣讲和应急演练等活动。这是因为                                                                    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①中小学生自我保护能力较弱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②中小学生没有辨别是非能力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③中小学生社会生活经验相对缺乏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④中小学生的健康成长事关民族的未来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A.①②③④             B.①②③ 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C.②③④                D.①③④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Rectangle 7"/>
          <p:cNvSpPr/>
          <p:nvPr/>
        </p:nvSpPr>
        <p:spPr>
          <a:xfrm>
            <a:off x="4162425" y="2654300"/>
            <a:ext cx="1441450" cy="101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6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6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350" y="415201"/>
            <a:ext cx="389401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五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·</a:t>
            </a:r>
            <a:r>
              <a:rPr kumimoji="0" lang="zh-CN" altLang="en-US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学以致用</a:t>
            </a:r>
            <a:endParaRPr kumimoji="0" lang="zh-CN" altLang="en-US" sz="5400" b="1" i="0" u="none" strike="noStrike" kern="1200" cap="none" spc="0" normalizeH="0" baseline="0" noProof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27650"/>
          <p:cNvSpPr/>
          <p:nvPr/>
        </p:nvSpPr>
        <p:spPr>
          <a:xfrm>
            <a:off x="0" y="0"/>
            <a:ext cx="8458200" cy="946150"/>
          </a:xfrm>
          <a:prstGeom prst="rect">
            <a:avLst/>
          </a:prstGeom>
          <a:noFill/>
          <a:ln w="9525">
            <a:noFill/>
          </a:ln>
        </p:spPr>
        <p:txBody>
          <a:bodyPr lIns="0" rIns="0" anchor="t">
            <a:spAutoFit/>
          </a:bodyPr>
          <a:p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下列生活场景中的做法与“四大保护”的要求对应一致的是              （　） </a:t>
            </a:r>
            <a:endParaRPr lang="en-US" altLang="zh-CN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Rectangle 7"/>
          <p:cNvSpPr/>
          <p:nvPr/>
        </p:nvSpPr>
        <p:spPr>
          <a:xfrm>
            <a:off x="2614613" y="1136650"/>
            <a:ext cx="13208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6655" name="Group 31"/>
          <p:cNvGraphicFramePr>
            <a:graphicFrameLocks noGrp="1"/>
          </p:cNvGraphicFramePr>
          <p:nvPr/>
        </p:nvGraphicFramePr>
        <p:xfrm>
          <a:off x="193675" y="869950"/>
          <a:ext cx="8337550" cy="5638800"/>
        </p:xfrm>
        <a:graphic>
          <a:graphicData uri="http://schemas.openxmlformats.org/drawingml/2006/table">
            <a:tbl>
              <a:tblPr/>
              <a:tblGrid>
                <a:gridCol w="698500"/>
                <a:gridCol w="1674813"/>
                <a:gridCol w="5964237"/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选项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四大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保护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生活场景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家庭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保护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妈妈要求小雨整理好自己的房间，学会生活自理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学校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保护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我市各校认真开展紧急疏散演练活动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社会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保护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县人民法院不公开审理未成年人违法犯罪案件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司法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保护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国家网信办开展“护苗</a:t>
                      </a:r>
                      <a:r>
                        <a:rPr kumimoji="0" lang="en-US" altLang="zh-CN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2015•</a:t>
                      </a: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网上行动”，净化网络环境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37" name="矩形 22631"/>
          <p:cNvSpPr/>
          <p:nvPr/>
        </p:nvSpPr>
        <p:spPr>
          <a:xfrm>
            <a:off x="555625" y="6338888"/>
            <a:ext cx="62357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A.①②      B.①③     C.②④       D.③④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矩形 29697"/>
          <p:cNvSpPr/>
          <p:nvPr/>
        </p:nvSpPr>
        <p:spPr>
          <a:xfrm>
            <a:off x="220663" y="1208088"/>
            <a:ext cx="8631237" cy="22272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3.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最高人民法院公布的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关于审理毒品犯罪案件适用法律若干问题的解释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规定：向在校学生贩卖毒品的；利用、教唆未成年人非法持有毒品的；被认定为刑法规定的“情节严重”加重处罚。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4" name="矩形 24579"/>
          <p:cNvSpPr/>
          <p:nvPr/>
        </p:nvSpPr>
        <p:spPr>
          <a:xfrm>
            <a:off x="496888" y="3268663"/>
            <a:ext cx="8099425" cy="180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）法律为什么规定“利用、教唆未成年人非法持有毒品”要加重处罚？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）最高人民法院的这一措施体现了对未成年人的什么保护？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7380" y="1290955"/>
            <a:ext cx="4257040" cy="8299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张春，男，</a:t>
            </a:r>
            <a:r>
              <a:rPr lang="en-US" altLang="zh-CN"/>
              <a:t>13</a:t>
            </a:r>
            <a:r>
              <a:rPr lang="zh-CN" altLang="en-US"/>
              <a:t>周岁，金鸡中学八年级学生，兴趣：篮球。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5218430" y="1932940"/>
            <a:ext cx="3950335" cy="2295525"/>
          </a:xfrm>
          <a:prstGeom prst="cloudCallou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同学们，我的成长之路非常坎坷，请你们教我如何保护自己吧。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0005018336720016_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0990" y="2351405"/>
            <a:ext cx="2847340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0510" y="131445"/>
            <a:ext cx="7851775" cy="2614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情境：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p82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思想驿站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想一想：张春的悲剧对我们有什么启示？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当我们独自在家时，应该如何应对来访的陌生人？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965" y="3032125"/>
            <a:ext cx="713549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/>
                </a:solidFill>
              </a:rPr>
              <a:t>未成年人要提高</a:t>
            </a:r>
            <a:r>
              <a:rPr lang="zh-CN" altLang="en-US" sz="3200">
                <a:solidFill>
                  <a:srgbClr val="FF0000"/>
                </a:solidFill>
              </a:rPr>
              <a:t>防范意识和自我保护能力。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我们要依靠自己的智慧，准确做出判断，提高防范意识。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面对不法侵害，我们也要提高自我保护的能力，善于采取灵活的方式，保护自己。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655" y="514350"/>
            <a:ext cx="7609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3399"/>
                </a:solidFill>
              </a:rPr>
              <a:t>面对危害时，下列应对措施可取的是：</a:t>
            </a:r>
            <a:endParaRPr lang="zh-CN" altLang="en-US" sz="3200">
              <a:solidFill>
                <a:srgbClr val="FF3399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165" y="1598930"/>
            <a:ext cx="7510780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1</a:t>
            </a:r>
            <a:r>
              <a:rPr lang="zh-CN" altLang="en-US" sz="3600"/>
              <a:t>、遇到抢劫时，死拼到底，决不让自己吃亏。</a:t>
            </a:r>
            <a:endParaRPr lang="zh-CN" altLang="en-US" sz="3600"/>
          </a:p>
          <a:p>
            <a:r>
              <a:rPr lang="en-US" altLang="zh-CN" sz="3600"/>
              <a:t>2</a:t>
            </a:r>
            <a:r>
              <a:rPr lang="zh-CN" altLang="en-US" sz="3600"/>
              <a:t>、遇到绑架时，冷静理智，设法求救。</a:t>
            </a:r>
            <a:endParaRPr lang="zh-CN" altLang="en-US" sz="3600"/>
          </a:p>
          <a:p>
            <a:r>
              <a:rPr lang="en-US" altLang="zh-CN" sz="3600"/>
              <a:t>3</a:t>
            </a:r>
            <a:r>
              <a:rPr lang="zh-CN" altLang="en-US" sz="3600"/>
              <a:t>、自己在家遇到入室盗窃，拿起武器与小偷拼命。</a:t>
            </a:r>
            <a:endParaRPr lang="zh-CN" altLang="en-US" sz="3600"/>
          </a:p>
          <a:p>
            <a:r>
              <a:rPr lang="en-US" altLang="zh-CN" sz="3600"/>
              <a:t>4</a:t>
            </a:r>
            <a:r>
              <a:rPr lang="zh-CN" altLang="en-US" sz="3600"/>
              <a:t>、被陌生人跟踪，巧妙周旋，或向他人求救，制止不法侵害。</a:t>
            </a:r>
            <a:endParaRPr lang="zh-CN" altLang="en-US" sz="3600"/>
          </a:p>
          <a:p>
            <a:endParaRPr lang="zh-CN" altLang="en-US" sz="3600"/>
          </a:p>
          <a:p>
            <a:endParaRPr lang="zh-CN" altLang="en-US"/>
          </a:p>
        </p:txBody>
      </p:sp>
      <p:sp>
        <p:nvSpPr>
          <p:cNvPr id="4" name="直角上箭头 3"/>
          <p:cNvSpPr/>
          <p:nvPr/>
        </p:nvSpPr>
        <p:spPr>
          <a:xfrm rot="2340000">
            <a:off x="8018145" y="2600960"/>
            <a:ext cx="668020" cy="634365"/>
          </a:xfrm>
          <a:prstGeom prst="bentUp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直角上箭头 4"/>
          <p:cNvSpPr/>
          <p:nvPr/>
        </p:nvSpPr>
        <p:spPr>
          <a:xfrm rot="2340000">
            <a:off x="8034655" y="5190490"/>
            <a:ext cx="668020" cy="688340"/>
          </a:xfrm>
          <a:prstGeom prst="bentUp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禁止符 6"/>
          <p:cNvSpPr/>
          <p:nvPr/>
        </p:nvSpPr>
        <p:spPr>
          <a:xfrm>
            <a:off x="7967345" y="3928745"/>
            <a:ext cx="765175" cy="640080"/>
          </a:xfrm>
          <a:prstGeom prst="noSmoking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禁止符 7"/>
          <p:cNvSpPr/>
          <p:nvPr/>
        </p:nvSpPr>
        <p:spPr>
          <a:xfrm>
            <a:off x="7867650" y="1602105"/>
            <a:ext cx="765175" cy="640080"/>
          </a:xfrm>
          <a:prstGeom prst="noSmoking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7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87095" y="1242695"/>
            <a:ext cx="5763260" cy="953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遇到危险时，为保住性命，把匪徒打伤了会负刑事责任吗？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4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正当防卫</a:t>
            </a:r>
            <a:endParaRPr lang="zh-CN" altLang="en-US" sz="7200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标注 1"/>
          <p:cNvSpPr/>
          <p:nvPr/>
        </p:nvSpPr>
        <p:spPr>
          <a:xfrm>
            <a:off x="2993390" y="972820"/>
            <a:ext cx="6022340" cy="2824480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同学们，经过这次教训之后，我的自我意识提高了很多，但是我还是会受到来自其他方面的侵害，到底怎样阻止这些伤害呢？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0005018336720016_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" y="2343150"/>
            <a:ext cx="2847340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TextBox 14"/>
          <p:cNvSpPr txBox="1"/>
          <p:nvPr/>
        </p:nvSpPr>
        <p:spPr>
          <a:xfrm>
            <a:off x="671513" y="961390"/>
            <a:ext cx="7704138" cy="33229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张春</a:t>
            </a:r>
            <a:r>
              <a:rPr kumimoji="0" lang="en-US" altLang="zh-CN" sz="2800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岁时父母离异，被判归父亲抚养，但他实际上一直与年迈的爷爷相依为命。父亲从来不管他，母亲也很少来探望他。张春</a:t>
            </a:r>
            <a:r>
              <a:rPr kumimoji="0" lang="en-US" altLang="zh-CN" sz="2800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11</a:t>
            </a: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岁时，爷爷去世了，他只能和父亲住在一起，父亲经常抽烟、酗酒、打骂他</a:t>
            </a:r>
            <a:r>
              <a:rPr kumimoji="0" lang="en-US" altLang="zh-CN" sz="2800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endParaRPr kumimoji="0" lang="en-US" altLang="zh-CN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09299" y="372688"/>
            <a:ext cx="4265930" cy="5835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+mn-cs"/>
              </a:rPr>
              <a:t>张春的成长经历（一）</a:t>
            </a:r>
            <a:endParaRPr kumimoji="0" lang="zh-CN" altLang="en-US" sz="32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方正舒体" panose="02010601030101010101" pitchFamily="2" charset="-122"/>
              <a:ea typeface="方正舒体" panose="02010601030101010101" pitchFamily="2" charset="-122"/>
              <a:cs typeface="+mn-cs"/>
            </a:endParaRPr>
          </a:p>
        </p:txBody>
      </p:sp>
      <p:grpSp>
        <p:nvGrpSpPr>
          <p:cNvPr id="32771" name="组合 16"/>
          <p:cNvGrpSpPr/>
          <p:nvPr/>
        </p:nvGrpSpPr>
        <p:grpSpPr>
          <a:xfrm>
            <a:off x="974725" y="4842801"/>
            <a:ext cx="6275070" cy="737235"/>
            <a:chOff x="396394" y="2627997"/>
            <a:chExt cx="5579378" cy="737749"/>
          </a:xfrm>
        </p:grpSpPr>
        <p:grpSp>
          <p:nvGrpSpPr>
            <p:cNvPr id="32772" name="组合 8"/>
            <p:cNvGrpSpPr/>
            <p:nvPr/>
          </p:nvGrpSpPr>
          <p:grpSpPr>
            <a:xfrm>
              <a:off x="396394" y="2876171"/>
              <a:ext cx="436154" cy="417804"/>
              <a:chOff x="1835149" y="9656506"/>
              <a:chExt cx="1413466" cy="1348557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835149" y="9656506"/>
                <a:ext cx="1413466" cy="134855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indent="0" algn="ctr">
                  <a:lnSpc>
                    <a:spcPct val="150000"/>
                  </a:lnSpc>
                </a:pPr>
                <a:endParaRPr lang="en-US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21" name="燕尾形 1"/>
              <p:cNvSpPr/>
              <p:nvPr/>
            </p:nvSpPr>
            <p:spPr>
              <a:xfrm rot="20411022">
                <a:off x="1940360" y="9932373"/>
                <a:ext cx="1271661" cy="846050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400" b="1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endParaRPr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2775" name="TextBox 18"/>
            <p:cNvSpPr txBox="1"/>
            <p:nvPr/>
          </p:nvSpPr>
          <p:spPr>
            <a:xfrm>
              <a:off x="1007291" y="2627997"/>
              <a:ext cx="4968481" cy="737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张春父亲的做法对吗？为什么？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85240" y="5772150"/>
            <a:ext cx="6440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法律规定家庭成员及监护人要提供家庭保护。</a:t>
            </a:r>
            <a:endParaRPr lang="zh-CN" altLang="en-US"/>
          </a:p>
        </p:txBody>
      </p:sp>
      <p:pic>
        <p:nvPicPr>
          <p:cNvPr id="3" name="图片 2" descr="07G58PIChzT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760" y="-8890"/>
            <a:ext cx="1512570" cy="151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415650" y="637828"/>
            <a:ext cx="201422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19050">
                  <a:solidFill>
                    <a:srgbClr val="3F3F3F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rgbClr val="C5BE27">
                      <a:satMod val="175000"/>
                      <a:alpha val="40000"/>
                    </a:srgbClr>
                  </a:glo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家庭保护</a:t>
            </a:r>
            <a:endParaRPr kumimoji="0" lang="zh-CN" altLang="en-US" sz="3600" b="1" i="0" u="none" strike="noStrike" kern="1200" cap="none" spc="0" normalizeH="0" baseline="0" noProof="0" dirty="0">
              <a:ln w="19050">
                <a:solidFill>
                  <a:srgbClr val="3F3F3F">
                    <a:tint val="1000"/>
                  </a:srgb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rgbClr val="C5BE27">
                    <a:satMod val="175000"/>
                    <a:alpha val="40000"/>
                  </a:srgbClr>
                </a:glo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" name="MH_Other_1"/>
          <p:cNvSpPr/>
          <p:nvPr/>
        </p:nvSpPr>
        <p:spPr>
          <a:xfrm>
            <a:off x="179388" y="2024063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H_Other_2"/>
          <p:cNvSpPr/>
          <p:nvPr/>
        </p:nvSpPr>
        <p:spPr>
          <a:xfrm>
            <a:off x="179388" y="3219450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H_Other_3"/>
          <p:cNvSpPr/>
          <p:nvPr/>
        </p:nvSpPr>
        <p:spPr>
          <a:xfrm>
            <a:off x="179388" y="4414838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797" name="MH_Other_4"/>
          <p:cNvSpPr/>
          <p:nvPr/>
        </p:nvSpPr>
        <p:spPr>
          <a:xfrm>
            <a:off x="201613" y="1841500"/>
            <a:ext cx="169862" cy="4673600"/>
          </a:xfrm>
          <a:prstGeom prst="rect">
            <a:avLst/>
          </a:prstGeom>
          <a:gradFill rotWithShape="0">
            <a:gsLst>
              <a:gs pos="0">
                <a:srgbClr val="ABABAB">
                  <a:alpha val="100000"/>
                </a:srgbClr>
              </a:gs>
              <a:gs pos="53999">
                <a:srgbClr val="DCDCDC">
                  <a:alpha val="100000"/>
                </a:srgbClr>
              </a:gs>
              <a:gs pos="100000">
                <a:srgbClr val="A5A5A5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algn="just">
              <a:lnSpc>
                <a:spcPct val="120000"/>
              </a:lnSpc>
            </a:pPr>
            <a:endParaRPr lang="zh-CN" altLang="en-US" sz="1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MH_Other_5"/>
          <p:cNvSpPr/>
          <p:nvPr/>
        </p:nvSpPr>
        <p:spPr>
          <a:xfrm>
            <a:off x="179388" y="2082800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MH_Other_6"/>
          <p:cNvSpPr/>
          <p:nvPr/>
        </p:nvSpPr>
        <p:spPr>
          <a:xfrm>
            <a:off x="819329" y="2181894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幼圆" panose="02010509060101010101" pitchFamily="49" charset="-122"/>
              </a:rPr>
              <a:t>1</a:t>
            </a:r>
            <a:endParaRPr lang="en-US" altLang="zh-CN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0" name="MH_Other_7"/>
          <p:cNvSpPr/>
          <p:nvPr/>
        </p:nvSpPr>
        <p:spPr>
          <a:xfrm>
            <a:off x="179388" y="3278188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MH_Other_8"/>
          <p:cNvSpPr/>
          <p:nvPr/>
        </p:nvSpPr>
        <p:spPr>
          <a:xfrm>
            <a:off x="819329" y="3377086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2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2" name="MH_Other_9"/>
          <p:cNvSpPr/>
          <p:nvPr/>
        </p:nvSpPr>
        <p:spPr>
          <a:xfrm>
            <a:off x="179388" y="4473575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35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MH_Other_10"/>
          <p:cNvSpPr/>
          <p:nvPr/>
        </p:nvSpPr>
        <p:spPr>
          <a:xfrm>
            <a:off x="819329" y="4572276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p>
            <a:pPr lvl="0" algn="ctr" eaLnBrk="1" fontAlgn="base" hangingPunct="1"/>
            <a:r>
              <a:rPr lang="en-US" altLang="zh-CN" sz="2200" strike="noStrike" noProof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+mn-ea"/>
              </a:rPr>
              <a:t>3</a:t>
            </a:r>
            <a:endParaRPr lang="en-US" altLang="en-US" sz="2200" strike="noStrike" noProof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</a:endParaRPr>
          </a:p>
        </p:txBody>
      </p:sp>
      <p:sp>
        <p:nvSpPr>
          <p:cNvPr id="14" name="MH_SubTitle_1"/>
          <p:cNvSpPr txBox="1"/>
          <p:nvPr/>
        </p:nvSpPr>
        <p:spPr>
          <a:xfrm>
            <a:off x="1581150" y="2084388"/>
            <a:ext cx="7346950" cy="779463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主体：父母或者其他监护人</a:t>
            </a:r>
            <a:endParaRPr kumimoji="0" lang="en-US" altLang="zh-CN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MH_SubTitle_2"/>
          <p:cNvSpPr txBox="1"/>
          <p:nvPr/>
        </p:nvSpPr>
        <p:spPr>
          <a:xfrm>
            <a:off x="1581150" y="3267075"/>
            <a:ext cx="7562850" cy="719138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应当依法履行对未成年人的监护职责和扶养义务、不得虐待、遗弃未成年人。</a:t>
            </a:r>
            <a:endParaRPr kumimoji="0" lang="zh-CN" altLang="en-US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MH_SubTitle_3"/>
          <p:cNvSpPr txBox="1"/>
          <p:nvPr/>
        </p:nvSpPr>
        <p:spPr>
          <a:xfrm>
            <a:off x="1538605" y="4983798"/>
            <a:ext cx="6951663" cy="719138"/>
          </a:xfrm>
          <a:prstGeom prst="rect">
            <a:avLst/>
          </a:prstGeom>
          <a:noFill/>
        </p:spPr>
        <p:txBody>
          <a:bodyPr anchor="ctr"/>
          <a:lstStyle/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不得歧视女性未成年人或者有残疾的未成年人，禁止溺婴、弃婴。</a:t>
            </a:r>
            <a:endParaRPr kumimoji="0" lang="zh-CN" altLang="en-US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algn="just" defTabSz="914400" rtl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必须使适龄未成年人按照规定接受义务教育，不得使在校接受义务教育的未成年人辍学。</a:t>
            </a:r>
            <a:endParaRPr kumimoji="0" lang="zh-CN" altLang="en-US" kern="0" cap="none" spc="0" normalizeH="0" baseline="0" noProof="0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3001</Words>
  <Application/>
  <PresentationFormat/>
  <Paragraphs>352</Paragraphs>
  <Slides>29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方正舒体</vt:lpstr>
      <vt:lpstr>Calibri</vt:lpstr>
      <vt:lpstr>幼圆</vt:lpstr>
      <vt:lpstr>黑体</vt:lpstr>
      <vt:lpstr>华文行楷</vt:lpstr>
      <vt:lpstr>Calibri</vt:lpstr>
      <vt:lpstr>Segoe UI</vt:lpstr>
      <vt:lpstr>Arial Unicode MS</vt:lpstr>
      <vt:lpstr>楷体</vt:lpstr>
      <vt:lpstr>Verdana</vt:lpstr>
      <vt:lpstr>华文新魏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本课小结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2013-05-19T05:54:00Z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