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98" r:id="rId2"/>
    <p:sldId id="261" r:id="rId3"/>
    <p:sldId id="264" r:id="rId4"/>
    <p:sldId id="291" r:id="rId5"/>
    <p:sldId id="299" r:id="rId6"/>
    <p:sldId id="267" r:id="rId7"/>
    <p:sldId id="276" r:id="rId8"/>
    <p:sldId id="269" r:id="rId9"/>
    <p:sldId id="293" r:id="rId10"/>
    <p:sldId id="300" r:id="rId11"/>
    <p:sldId id="294" r:id="rId12"/>
    <p:sldId id="301" r:id="rId13"/>
    <p:sldId id="302" r:id="rId14"/>
    <p:sldId id="303" r:id="rId15"/>
    <p:sldId id="282" r:id="rId16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183">
          <p15:clr>
            <a:srgbClr val="A4A3A4"/>
          </p15:clr>
        </p15:guide>
        <p15:guide id="2" pos="289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44E6"/>
    <a:srgbClr val="386AF6"/>
    <a:srgbClr val="1751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1619" y="92"/>
      </p:cViewPr>
      <p:guideLst>
        <p:guide orient="horz" pos="2183"/>
        <p:guide pos="289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algn="r"/>
            <a:fld id="{9A0DB2DC-4C9A-4742-B13C-FB6460FD3503}" type="slidenum">
              <a:rPr lang="en-US" altLang="zh-CN" sz="1200" dirty="0"/>
              <a:t>2</a:t>
            </a:fld>
            <a:endParaRPr lang="en-US" altLang="zh-CN" sz="1200" dirty="0"/>
          </a:p>
        </p:txBody>
      </p:sp>
      <p:sp>
        <p:nvSpPr>
          <p:cNvPr id="5122" name="Rectangle 2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3" name="Rectangle 3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algn="r"/>
            <a:fld id="{9A0DB2DC-4C9A-4742-B13C-FB6460FD3503}" type="slidenum">
              <a:rPr lang="en-US" altLang="zh-CN" sz="1200" dirty="0"/>
              <a:t>3</a:t>
            </a:fld>
            <a:endParaRPr lang="en-US" altLang="zh-CN" sz="1200" dirty="0"/>
          </a:p>
        </p:txBody>
      </p:sp>
      <p:sp>
        <p:nvSpPr>
          <p:cNvPr id="7170" name="Rectangle 2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7171" name="Rectangle 3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algn="r"/>
            <a:fld id="{9A0DB2DC-4C9A-4742-B13C-FB6460FD3503}" type="slidenum">
              <a:rPr lang="en-US" altLang="zh-CN" sz="1200" dirty="0"/>
              <a:t>6</a:t>
            </a:fld>
            <a:endParaRPr lang="en-US" altLang="zh-CN" sz="1200" dirty="0"/>
          </a:p>
        </p:txBody>
      </p:sp>
      <p:sp>
        <p:nvSpPr>
          <p:cNvPr id="9218" name="Rectangle 2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9219" name="Rectangle 3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algn="r"/>
            <a:fld id="{9A0DB2DC-4C9A-4742-B13C-FB6460FD3503}" type="slidenum">
              <a:rPr lang="en-US" altLang="zh-CN" sz="1200" dirty="0"/>
              <a:t>7</a:t>
            </a:fld>
            <a:endParaRPr lang="en-US" altLang="zh-CN" sz="1200" dirty="0"/>
          </a:p>
        </p:txBody>
      </p:sp>
      <p:sp>
        <p:nvSpPr>
          <p:cNvPr id="13314" name="Rectangle 2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3315" name="Rectangle 3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algn="r"/>
            <a:fld id="{9A0DB2DC-4C9A-4742-B13C-FB6460FD3503}" type="slidenum">
              <a:rPr lang="en-US" altLang="zh-CN" sz="1200" dirty="0"/>
              <a:t>8</a:t>
            </a:fld>
            <a:endParaRPr lang="en-US" altLang="zh-CN" sz="1200" dirty="0"/>
          </a:p>
        </p:txBody>
      </p:sp>
      <p:sp>
        <p:nvSpPr>
          <p:cNvPr id="11266" name="Rectangle 2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7" name="Rectangle 3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algn="r"/>
            <a:fld id="{9A0DB2DC-4C9A-4742-B13C-FB6460FD3503}" type="slidenum">
              <a:rPr lang="en-US" altLang="zh-CN" sz="1200" dirty="0"/>
              <a:t>9</a:t>
            </a:fld>
            <a:endParaRPr lang="en-US" altLang="zh-CN" sz="1200" dirty="0"/>
          </a:p>
        </p:txBody>
      </p:sp>
      <p:sp>
        <p:nvSpPr>
          <p:cNvPr id="9218" name="Rectangle 2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9219" name="Rectangle 3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algn="r"/>
            <a:fld id="{9A0DB2DC-4C9A-4742-B13C-FB6460FD3503}" type="slidenum">
              <a:rPr lang="en-US" altLang="zh-CN" sz="1200" dirty="0"/>
              <a:t>11</a:t>
            </a:fld>
            <a:endParaRPr lang="en-US" altLang="zh-CN" sz="1200" dirty="0"/>
          </a:p>
        </p:txBody>
      </p:sp>
      <p:sp>
        <p:nvSpPr>
          <p:cNvPr id="9218" name="Rectangle 2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9219" name="Rectangle 3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lum/>
          </a:blip>
          <a:srcRect/>
          <a:stretch>
            <a:fillRect l="-70000" r="-7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1031" name="图片 6" descr="透明社标.png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6156325" y="6092825"/>
            <a:ext cx="2808288" cy="595313"/>
          </a:xfrm>
          <a:prstGeom prst="rect">
            <a:avLst/>
          </a:prstGeom>
          <a:noFill/>
          <a:ln w="9525">
            <a:noFill/>
          </a:ln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692696"/>
            <a:ext cx="8229600" cy="5184576"/>
          </a:xfrm>
        </p:spPr>
        <p:txBody>
          <a:bodyPr/>
          <a:lstStyle/>
          <a:p>
            <a:pPr marL="0" indent="0" eaLnBrk="1" hangingPunct="1">
              <a:buNone/>
              <a:defRPr/>
            </a:pPr>
            <a:r>
              <a:rPr lang="en-US" altLang="zh-CN" dirty="0">
                <a:solidFill>
                  <a:schemeClr val="tx1">
                    <a:tint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dirty="0">
                <a:solidFill>
                  <a:schemeClr val="bg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15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岁的初中生小勇学习不思进取，吸烟，打架、辱骂他人的现象时有发生。他最近又迷上了网络游戏，开始旷课、夜不归宿。钱不够用，就骗家长骗同学。再后来又多次拦截殴打他人、强行索要他人财物。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1" hangingPunct="1">
              <a:buNone/>
              <a:defRPr/>
            </a:pP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一天晚上，他手持一把水果刀，拦截一位下班女工，索要</a:t>
            </a:r>
            <a:r>
              <a:rPr lang="en-US" altLang="zh-CN" dirty="0">
                <a:solidFill>
                  <a:schemeClr val="bg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30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元钱。</a:t>
            </a:r>
            <a:r>
              <a:rPr lang="en-US" altLang="zh-CN" dirty="0">
                <a:solidFill>
                  <a:schemeClr val="bg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110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接警并迅速破案，小勇后来被判刑。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1" hangingPunct="1">
              <a:buNone/>
              <a:defRPr/>
            </a:pPr>
            <a:r>
              <a:rPr lang="zh-CN" altLang="en-US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    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小勇不明白，不就是要点钱，有这么严重吗？</a:t>
            </a:r>
            <a:endParaRPr lang="en-US" altLang="zh-CN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  <a:p>
            <a:pPr marL="0" indent="0" eaLnBrk="1" hangingPunct="1">
              <a:buNone/>
              <a:defRPr/>
            </a:pPr>
            <a:endParaRPr lang="zh-CN" altLang="en-US" dirty="0">
              <a:solidFill>
                <a:schemeClr val="tx1">
                  <a:tint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1" hangingPunct="1">
              <a:buNone/>
              <a:defRPr/>
            </a:pPr>
            <a:endParaRPr lang="zh-CN" altLang="en-US" dirty="0">
              <a:solidFill>
                <a:schemeClr val="tx1">
                  <a:tint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/>
          <a:lstStyle/>
          <a:p>
            <a:pPr marL="0" indent="0">
              <a:spcBef>
                <a:spcPct val="0"/>
              </a:spcBef>
              <a:buNone/>
            </a:pPr>
            <a:r>
              <a:rPr lang="en-US" altLang="zh-CN" sz="3600" dirty="0">
                <a:solidFill>
                  <a:schemeClr val="bg2">
                    <a:lumMod val="50000"/>
                  </a:schemeClr>
                </a:solidFill>
              </a:rPr>
              <a:t>         </a:t>
            </a:r>
            <a:r>
              <a:rPr lang="zh-CN" altLang="en-US" sz="36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为什么孙某仍是未成年人，却依然被判处有期徒刑？</a:t>
            </a:r>
            <a:endParaRPr lang="en-US" altLang="zh-CN" sz="36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  <a:p>
            <a:pPr>
              <a:spcBef>
                <a:spcPct val="0"/>
              </a:spcBef>
            </a:pPr>
            <a:endParaRPr lang="en-US" altLang="zh-CN" sz="3600" dirty="0">
              <a:solidFill>
                <a:schemeClr val="bg2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en-US" altLang="zh-CN" sz="3600" dirty="0">
                <a:solidFill>
                  <a:schemeClr val="bg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    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犯罪行为一经认定，国家便以强制力追究犯罪人的刑事责任，对其进行刑事处罚。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spcBef>
                <a:spcPct val="0"/>
              </a:spcBef>
              <a:buNone/>
            </a:pPr>
            <a:endParaRPr lang="en-US" altLang="zh-CN" dirty="0">
              <a:solidFill>
                <a:schemeClr val="bg2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zh-CN" altLang="en-US" sz="3600" dirty="0">
                <a:solidFill>
                  <a:schemeClr val="bg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    </a:t>
            </a:r>
            <a:r>
              <a:rPr lang="zh-CN" altLang="en-US" sz="4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犯罪应受刑事处罚。</a:t>
            </a:r>
          </a:p>
          <a:p>
            <a:endParaRPr lang="zh-CN" altLang="en-US" sz="3600" dirty="0">
              <a:solidFill>
                <a:schemeClr val="bg2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  <a:p>
            <a:endParaRPr lang="zh-CN" altLang="en-US" sz="36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/>
          <p:nvPr/>
        </p:nvSpPr>
        <p:spPr bwMode="auto">
          <a:xfrm>
            <a:off x="683568" y="692696"/>
            <a:ext cx="7992888" cy="49685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lvl="0" rtl="0">
              <a:spcBef>
                <a:spcPct val="20000"/>
              </a:spcBef>
              <a:defRPr/>
            </a:pPr>
            <a:r>
              <a:rPr lang="zh-CN" altLang="en-US" sz="4000" dirty="0">
                <a:solidFill>
                  <a:schemeClr val="bg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成克杰因单独或伙同情妇李平收受巨额贿赂，于</a:t>
            </a:r>
            <a:r>
              <a:rPr lang="en-US" altLang="zh-CN" sz="4000" dirty="0">
                <a:solidFill>
                  <a:schemeClr val="bg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2000</a:t>
            </a:r>
            <a:r>
              <a:rPr lang="zh-CN" altLang="en-US" sz="4000" dirty="0">
                <a:solidFill>
                  <a:schemeClr val="bg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年７月３１日被北京市第一中级人民法院判处死刑，剥夺政治权利终身，并处没收个人全部财产，最高人民法院于</a:t>
            </a:r>
            <a:r>
              <a:rPr lang="en-US" altLang="zh-CN" sz="4000" dirty="0">
                <a:solidFill>
                  <a:schemeClr val="bg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2000</a:t>
            </a:r>
            <a:r>
              <a:rPr lang="zh-CN" altLang="en-US" sz="4000" dirty="0">
                <a:solidFill>
                  <a:schemeClr val="bg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年９月７日裁定核准成克杰死刑。</a:t>
            </a:r>
            <a:endParaRPr lang="en-US" altLang="zh-CN" sz="4000" dirty="0">
              <a:solidFill>
                <a:schemeClr val="bg2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lvl="0" rtl="0" eaLnBrk="0" hangingPunct="0">
              <a:defRPr/>
            </a:pPr>
            <a:r>
              <a:rPr lang="zh-CN" altLang="en-US" sz="4000" dirty="0">
                <a:solidFill>
                  <a:schemeClr val="bg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    </a:t>
            </a:r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刑罚，是指人民法院对犯罪分子实行惩罚的一种强制方法。</a:t>
            </a:r>
            <a:endParaRPr lang="en-US" altLang="zh-CN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  <a:p>
            <a:pPr lvl="0" rtl="0" eaLnBrk="0" hangingPunct="0">
              <a:defRPr/>
            </a:pPr>
            <a:endParaRPr lang="en-US" sz="4000" dirty="0">
              <a:solidFill>
                <a:schemeClr val="bg2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>
            <a:lum/>
          </a:blip>
          <a:srcRect/>
          <a:stretch>
            <a:fillRect l="-30000" r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006123" y="261963"/>
            <a:ext cx="4505325" cy="487363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</a:pPr>
            <a:r>
              <a:rPr lang="zh-CN" altLang="en-US" sz="36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刑罚的种类</a:t>
            </a:r>
          </a:p>
        </p:txBody>
      </p:sp>
      <p:grpSp>
        <p:nvGrpSpPr>
          <p:cNvPr id="5" name="Group 27"/>
          <p:cNvGrpSpPr/>
          <p:nvPr/>
        </p:nvGrpSpPr>
        <p:grpSpPr bwMode="auto">
          <a:xfrm>
            <a:off x="278625" y="2315369"/>
            <a:ext cx="1727200" cy="2160587"/>
            <a:chOff x="204" y="1963"/>
            <a:chExt cx="1088" cy="1361"/>
          </a:xfrm>
        </p:grpSpPr>
        <p:sp>
          <p:nvSpPr>
            <p:cNvPr id="6" name="Text Box 3"/>
            <p:cNvSpPr txBox="1">
              <a:spLocks noChangeArrowheads="1"/>
            </p:cNvSpPr>
            <p:nvPr/>
          </p:nvSpPr>
          <p:spPr bwMode="auto">
            <a:xfrm>
              <a:off x="204" y="2407"/>
              <a:ext cx="680" cy="330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rgbClr val="800000"/>
              </a:solidFill>
              <a:miter lim="800000"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kumimoji="1"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刑罚</a:t>
              </a:r>
            </a:p>
          </p:txBody>
        </p:sp>
        <p:sp>
          <p:nvSpPr>
            <p:cNvPr id="7" name="AutoShape 4"/>
            <p:cNvSpPr/>
            <p:nvPr/>
          </p:nvSpPr>
          <p:spPr bwMode="auto">
            <a:xfrm>
              <a:off x="930" y="1963"/>
              <a:ext cx="362" cy="1361"/>
            </a:xfrm>
            <a:prstGeom prst="leftBrace">
              <a:avLst>
                <a:gd name="adj1" fmla="val 0"/>
                <a:gd name="adj2" fmla="val 45171"/>
              </a:avLst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/>
            </a:p>
          </p:txBody>
        </p:sp>
      </p:grpSp>
      <p:grpSp>
        <p:nvGrpSpPr>
          <p:cNvPr id="8" name="Group 28"/>
          <p:cNvGrpSpPr/>
          <p:nvPr/>
        </p:nvGrpSpPr>
        <p:grpSpPr bwMode="auto">
          <a:xfrm>
            <a:off x="2040730" y="2084388"/>
            <a:ext cx="1119188" cy="2546350"/>
            <a:chOff x="1268" y="1827"/>
            <a:chExt cx="705" cy="1604"/>
          </a:xfrm>
        </p:grpSpPr>
        <p:sp>
          <p:nvSpPr>
            <p:cNvPr id="9" name="Text Box 5"/>
            <p:cNvSpPr txBox="1">
              <a:spLocks noChangeArrowheads="1"/>
            </p:cNvSpPr>
            <p:nvPr/>
          </p:nvSpPr>
          <p:spPr bwMode="auto">
            <a:xfrm>
              <a:off x="1292" y="1827"/>
              <a:ext cx="545" cy="291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800000"/>
              </a:solidFill>
              <a:miter lim="800000"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zh-CN" altLang="en-US" sz="2400" b="1" dirty="0">
                  <a:solidFill>
                    <a:schemeClr val="bg2"/>
                  </a:solidFill>
                  <a:latin typeface="Times New Roman" panose="02020603050405020304" pitchFamily="18" charset="0"/>
                </a:rPr>
                <a:t>主刑</a:t>
              </a:r>
            </a:p>
          </p:txBody>
        </p:sp>
        <p:sp>
          <p:nvSpPr>
            <p:cNvPr id="10" name="Text Box 6"/>
            <p:cNvSpPr txBox="1">
              <a:spLocks noChangeArrowheads="1"/>
            </p:cNvSpPr>
            <p:nvPr/>
          </p:nvSpPr>
          <p:spPr bwMode="auto">
            <a:xfrm>
              <a:off x="1268" y="3140"/>
              <a:ext cx="705" cy="291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800000"/>
              </a:solidFill>
              <a:miter lim="800000"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zh-CN" altLang="en-US" sz="2400" b="1" dirty="0">
                  <a:solidFill>
                    <a:schemeClr val="bg2"/>
                  </a:solidFill>
                  <a:latin typeface="Times New Roman" panose="02020603050405020304" pitchFamily="18" charset="0"/>
                </a:rPr>
                <a:t>附加刑</a:t>
              </a:r>
            </a:p>
          </p:txBody>
        </p:sp>
      </p:grp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5191919" y="1457871"/>
            <a:ext cx="1439862" cy="461963"/>
          </a:xfrm>
          <a:prstGeom prst="rect">
            <a:avLst/>
          </a:prstGeom>
          <a:solidFill>
            <a:srgbClr val="CCFFFF"/>
          </a:solidFill>
          <a:ln w="9525">
            <a:solidFill>
              <a:srgbClr val="800000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b="1">
                <a:solidFill>
                  <a:srgbClr val="FF00FF"/>
                </a:solidFill>
                <a:latin typeface="Times New Roman" panose="02020603050405020304" pitchFamily="18" charset="0"/>
              </a:rPr>
              <a:t>拘役</a:t>
            </a:r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5191919" y="1941662"/>
            <a:ext cx="1439862" cy="461962"/>
          </a:xfrm>
          <a:prstGeom prst="rect">
            <a:avLst/>
          </a:prstGeom>
          <a:solidFill>
            <a:srgbClr val="CCFFFF"/>
          </a:solidFill>
          <a:ln w="9525">
            <a:solidFill>
              <a:srgbClr val="800000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b="1">
                <a:solidFill>
                  <a:srgbClr val="FF00FF"/>
                </a:solidFill>
                <a:latin typeface="Times New Roman" panose="02020603050405020304" pitchFamily="18" charset="0"/>
              </a:rPr>
              <a:t>有期徒刑</a:t>
            </a:r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5203031" y="2423643"/>
            <a:ext cx="1439862" cy="461962"/>
          </a:xfrm>
          <a:prstGeom prst="rect">
            <a:avLst/>
          </a:prstGeom>
          <a:solidFill>
            <a:srgbClr val="CCFFFF"/>
          </a:solidFill>
          <a:ln w="9525">
            <a:solidFill>
              <a:srgbClr val="800000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b="1">
                <a:solidFill>
                  <a:srgbClr val="FF00FF"/>
                </a:solidFill>
                <a:latin typeface="Times New Roman" panose="02020603050405020304" pitchFamily="18" charset="0"/>
              </a:rPr>
              <a:t>无期徒刑</a:t>
            </a:r>
          </a:p>
        </p:txBody>
      </p:sp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5194754" y="2949576"/>
            <a:ext cx="865188" cy="461963"/>
          </a:xfrm>
          <a:prstGeom prst="rect">
            <a:avLst/>
          </a:prstGeom>
          <a:solidFill>
            <a:srgbClr val="CCFFFF"/>
          </a:solidFill>
          <a:ln w="9525">
            <a:solidFill>
              <a:srgbClr val="800000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b="1">
                <a:solidFill>
                  <a:srgbClr val="FF0066"/>
                </a:solidFill>
                <a:latin typeface="Times New Roman" panose="02020603050405020304" pitchFamily="18" charset="0"/>
              </a:rPr>
              <a:t>死刑</a:t>
            </a:r>
          </a:p>
        </p:txBody>
      </p:sp>
      <p:grpSp>
        <p:nvGrpSpPr>
          <p:cNvPr id="15" name="Group 31"/>
          <p:cNvGrpSpPr/>
          <p:nvPr/>
        </p:nvGrpSpPr>
        <p:grpSpPr bwMode="auto">
          <a:xfrm>
            <a:off x="3212636" y="3687587"/>
            <a:ext cx="2362200" cy="1800225"/>
            <a:chOff x="1973" y="2840"/>
            <a:chExt cx="1488" cy="1134"/>
          </a:xfrm>
        </p:grpSpPr>
        <p:sp>
          <p:nvSpPr>
            <p:cNvPr id="16" name="AutoShape 9"/>
            <p:cNvSpPr/>
            <p:nvPr/>
          </p:nvSpPr>
          <p:spPr bwMode="auto">
            <a:xfrm>
              <a:off x="2653" y="2931"/>
              <a:ext cx="46" cy="1043"/>
            </a:xfrm>
            <a:prstGeom prst="leftBrace">
              <a:avLst>
                <a:gd name="adj1" fmla="val 188949"/>
                <a:gd name="adj2" fmla="val 44190"/>
              </a:avLst>
            </a:prstGeom>
            <a:noFill/>
            <a:ln w="19050">
              <a:solidFill>
                <a:schemeClr val="tx2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17" name="Line 10"/>
            <p:cNvSpPr>
              <a:spLocks noChangeShapeType="1"/>
            </p:cNvSpPr>
            <p:nvPr/>
          </p:nvSpPr>
          <p:spPr bwMode="auto">
            <a:xfrm>
              <a:off x="1973" y="3339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Text Box 16"/>
            <p:cNvSpPr txBox="1">
              <a:spLocks noChangeArrowheads="1"/>
            </p:cNvSpPr>
            <p:nvPr/>
          </p:nvSpPr>
          <p:spPr bwMode="auto">
            <a:xfrm>
              <a:off x="2789" y="2840"/>
              <a:ext cx="672" cy="291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800000"/>
              </a:solidFill>
              <a:miter lim="800000"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FF6600"/>
                  </a:solidFill>
                  <a:latin typeface="Times New Roman" panose="02020603050405020304" pitchFamily="18" charset="0"/>
                </a:rPr>
                <a:t>罚金</a:t>
              </a:r>
            </a:p>
          </p:txBody>
        </p:sp>
      </p:grpSp>
      <p:sp>
        <p:nvSpPr>
          <p:cNvPr id="19" name="Text Box 17"/>
          <p:cNvSpPr txBox="1">
            <a:spLocks noChangeArrowheads="1"/>
          </p:cNvSpPr>
          <p:nvPr/>
        </p:nvSpPr>
        <p:spPr bwMode="auto">
          <a:xfrm>
            <a:off x="4513262" y="4356719"/>
            <a:ext cx="2052485" cy="461963"/>
          </a:xfrm>
          <a:prstGeom prst="rect">
            <a:avLst/>
          </a:prstGeom>
          <a:solidFill>
            <a:srgbClr val="CCFFFF"/>
          </a:solidFill>
          <a:ln w="9525">
            <a:solidFill>
              <a:srgbClr val="800000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FF6600"/>
                </a:solidFill>
                <a:latin typeface="Times New Roman" panose="02020603050405020304" pitchFamily="18" charset="0"/>
              </a:rPr>
              <a:t>剥夺政治权利</a:t>
            </a:r>
          </a:p>
        </p:txBody>
      </p:sp>
      <p:sp>
        <p:nvSpPr>
          <p:cNvPr id="20" name="Text Box 18"/>
          <p:cNvSpPr txBox="1">
            <a:spLocks noChangeArrowheads="1"/>
          </p:cNvSpPr>
          <p:nvPr/>
        </p:nvSpPr>
        <p:spPr bwMode="auto">
          <a:xfrm>
            <a:off x="4526756" y="4956762"/>
            <a:ext cx="1728787" cy="461962"/>
          </a:xfrm>
          <a:prstGeom prst="rect">
            <a:avLst/>
          </a:prstGeom>
          <a:solidFill>
            <a:srgbClr val="CCFFFF"/>
          </a:solidFill>
          <a:ln w="9525">
            <a:solidFill>
              <a:srgbClr val="800000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FF6600"/>
                </a:solidFill>
                <a:latin typeface="Times New Roman" panose="02020603050405020304" pitchFamily="18" charset="0"/>
              </a:rPr>
              <a:t>没收财产</a:t>
            </a:r>
          </a:p>
        </p:txBody>
      </p:sp>
      <p:grpSp>
        <p:nvGrpSpPr>
          <p:cNvPr id="21" name="Group 35"/>
          <p:cNvGrpSpPr/>
          <p:nvPr/>
        </p:nvGrpSpPr>
        <p:grpSpPr bwMode="auto">
          <a:xfrm>
            <a:off x="6601942" y="4079700"/>
            <a:ext cx="2084388" cy="1016000"/>
            <a:chOff x="4150" y="2976"/>
            <a:chExt cx="1313" cy="640"/>
          </a:xfrm>
        </p:grpSpPr>
        <p:sp>
          <p:nvSpPr>
            <p:cNvPr id="22" name="Text Box 20"/>
            <p:cNvSpPr txBox="1">
              <a:spLocks noChangeArrowheads="1"/>
            </p:cNvSpPr>
            <p:nvPr/>
          </p:nvSpPr>
          <p:spPr bwMode="auto">
            <a:xfrm>
              <a:off x="4694" y="2976"/>
              <a:ext cx="769" cy="640"/>
            </a:xfrm>
            <a:prstGeom prst="rect">
              <a:avLst/>
            </a:prstGeom>
            <a:solidFill>
              <a:srgbClr val="CC99FF">
                <a:alpha val="34117"/>
              </a:srgbClr>
            </a:solidFill>
            <a:ln w="12700" cap="sq">
              <a:solidFill>
                <a:schemeClr val="tx2"/>
              </a:solidFill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zh-CN" altLang="en-US" sz="2000" b="1" dirty="0">
                  <a:latin typeface="Times New Roman" panose="02020603050405020304" pitchFamily="18" charset="0"/>
                </a:rPr>
                <a:t>与主刑</a:t>
              </a:r>
              <a:r>
                <a:rPr kumimoji="1" lang="zh-CN" alt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同时</a:t>
              </a:r>
              <a:r>
                <a:rPr kumimoji="1" lang="zh-CN" altLang="en-US" sz="2000" b="1" dirty="0">
                  <a:latin typeface="Times New Roman" panose="02020603050405020304" pitchFamily="18" charset="0"/>
                </a:rPr>
                <a:t>适用；</a:t>
              </a:r>
              <a:r>
                <a:rPr kumimoji="1" lang="zh-CN" alt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独立</a:t>
              </a:r>
              <a:r>
                <a:rPr kumimoji="1" lang="zh-CN" altLang="en-US" sz="2000" b="1" dirty="0">
                  <a:latin typeface="Times New Roman" panose="02020603050405020304" pitchFamily="18" charset="0"/>
                </a:rPr>
                <a:t>适用。</a:t>
              </a:r>
            </a:p>
          </p:txBody>
        </p:sp>
        <p:sp>
          <p:nvSpPr>
            <p:cNvPr id="23" name="Line 22"/>
            <p:cNvSpPr>
              <a:spLocks noChangeShapeType="1"/>
            </p:cNvSpPr>
            <p:nvPr/>
          </p:nvSpPr>
          <p:spPr bwMode="auto">
            <a:xfrm>
              <a:off x="4150" y="3339"/>
              <a:ext cx="539" cy="0"/>
            </a:xfrm>
            <a:prstGeom prst="line">
              <a:avLst/>
            </a:prstGeom>
            <a:noFill/>
            <a:ln w="38100">
              <a:solidFill>
                <a:srgbClr val="8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Text Box 24"/>
            <p:cNvSpPr txBox="1">
              <a:spLocks noChangeArrowheads="1"/>
            </p:cNvSpPr>
            <p:nvPr/>
          </p:nvSpPr>
          <p:spPr bwMode="auto">
            <a:xfrm>
              <a:off x="4195" y="2976"/>
              <a:ext cx="590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特点</a:t>
              </a:r>
            </a:p>
          </p:txBody>
        </p:sp>
      </p:grpSp>
      <p:grpSp>
        <p:nvGrpSpPr>
          <p:cNvPr id="26" name="Group 30"/>
          <p:cNvGrpSpPr/>
          <p:nvPr/>
        </p:nvGrpSpPr>
        <p:grpSpPr bwMode="auto">
          <a:xfrm>
            <a:off x="2971006" y="975123"/>
            <a:ext cx="3671888" cy="2401888"/>
            <a:chOff x="1837" y="1147"/>
            <a:chExt cx="2313" cy="1513"/>
          </a:xfrm>
        </p:grpSpPr>
        <p:sp>
          <p:nvSpPr>
            <p:cNvPr id="27" name="AutoShape 8"/>
            <p:cNvSpPr/>
            <p:nvPr/>
          </p:nvSpPr>
          <p:spPr bwMode="auto">
            <a:xfrm>
              <a:off x="3107" y="1344"/>
              <a:ext cx="129" cy="1316"/>
            </a:xfrm>
            <a:prstGeom prst="leftBrace">
              <a:avLst>
                <a:gd name="adj1" fmla="val 85013"/>
                <a:gd name="adj2" fmla="val 49394"/>
              </a:avLst>
            </a:prstGeom>
            <a:noFill/>
            <a:ln w="19050">
              <a:solidFill>
                <a:schemeClr val="tx2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28" name="Text Box 11"/>
            <p:cNvSpPr txBox="1">
              <a:spLocks noChangeArrowheads="1"/>
            </p:cNvSpPr>
            <p:nvPr/>
          </p:nvSpPr>
          <p:spPr bwMode="auto">
            <a:xfrm>
              <a:off x="3243" y="1147"/>
              <a:ext cx="907" cy="291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800000"/>
              </a:solidFill>
              <a:miter lim="800000"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FF00FF"/>
                  </a:solidFill>
                  <a:latin typeface="Times New Roman" panose="02020603050405020304" pitchFamily="18" charset="0"/>
                </a:rPr>
                <a:t>管制</a:t>
              </a:r>
            </a:p>
          </p:txBody>
        </p:sp>
        <p:sp>
          <p:nvSpPr>
            <p:cNvPr id="29" name="Line 7"/>
            <p:cNvSpPr>
              <a:spLocks noChangeShapeType="1"/>
            </p:cNvSpPr>
            <p:nvPr/>
          </p:nvSpPr>
          <p:spPr bwMode="auto">
            <a:xfrm>
              <a:off x="1837" y="1979"/>
              <a:ext cx="115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" name="Group 34"/>
          <p:cNvGrpSpPr/>
          <p:nvPr/>
        </p:nvGrpSpPr>
        <p:grpSpPr bwMode="auto">
          <a:xfrm>
            <a:off x="6604002" y="1743076"/>
            <a:ext cx="2106613" cy="1323975"/>
            <a:chOff x="4115" y="1128"/>
            <a:chExt cx="1327" cy="834"/>
          </a:xfrm>
        </p:grpSpPr>
        <p:sp>
          <p:nvSpPr>
            <p:cNvPr id="31" name="Text Box 19"/>
            <p:cNvSpPr txBox="1">
              <a:spLocks noChangeArrowheads="1"/>
            </p:cNvSpPr>
            <p:nvPr/>
          </p:nvSpPr>
          <p:spPr bwMode="auto">
            <a:xfrm>
              <a:off x="4625" y="1128"/>
              <a:ext cx="817" cy="834"/>
            </a:xfrm>
            <a:prstGeom prst="rect">
              <a:avLst/>
            </a:prstGeom>
            <a:solidFill>
              <a:srgbClr val="CC99FF">
                <a:alpha val="49019"/>
              </a:srgbClr>
            </a:solidFill>
            <a:ln w="12700" cap="sq">
              <a:solidFill>
                <a:srgbClr val="000080"/>
              </a:solidFill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zh-CN" altLang="en-US" sz="2000" b="1" dirty="0">
                  <a:latin typeface="Times New Roman" panose="02020603050405020304" pitchFamily="18" charset="0"/>
                </a:rPr>
                <a:t>只能</a:t>
              </a:r>
              <a:r>
                <a:rPr kumimoji="1" lang="zh-CN" alt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独立</a:t>
              </a:r>
              <a:r>
                <a:rPr kumimoji="1" lang="zh-CN" altLang="en-US" sz="2000" b="1" dirty="0">
                  <a:latin typeface="Times New Roman" panose="02020603050405020304" pitchFamily="18" charset="0"/>
                </a:rPr>
                <a:t>使用，不能附加并用。</a:t>
              </a:r>
            </a:p>
          </p:txBody>
        </p:sp>
        <p:sp>
          <p:nvSpPr>
            <p:cNvPr id="32" name="Text Box 23"/>
            <p:cNvSpPr txBox="1">
              <a:spLocks noChangeArrowheads="1"/>
            </p:cNvSpPr>
            <p:nvPr/>
          </p:nvSpPr>
          <p:spPr bwMode="auto">
            <a:xfrm>
              <a:off x="4115" y="1225"/>
              <a:ext cx="590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特点</a:t>
              </a:r>
            </a:p>
          </p:txBody>
        </p:sp>
        <p:sp>
          <p:nvSpPr>
            <p:cNvPr id="33" name="Line 21"/>
            <p:cNvSpPr>
              <a:spLocks noChangeShapeType="1"/>
            </p:cNvSpPr>
            <p:nvPr/>
          </p:nvSpPr>
          <p:spPr bwMode="auto">
            <a:xfrm>
              <a:off x="4150" y="1533"/>
              <a:ext cx="454" cy="0"/>
            </a:xfrm>
            <a:prstGeom prst="line">
              <a:avLst/>
            </a:prstGeom>
            <a:noFill/>
            <a:ln w="38100">
              <a:solidFill>
                <a:srgbClr val="8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9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内容占位符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71889647"/>
              </p:ext>
            </p:extLst>
          </p:nvPr>
        </p:nvGraphicFramePr>
        <p:xfrm>
          <a:off x="143508" y="236094"/>
          <a:ext cx="8856984" cy="6385812"/>
        </p:xfrm>
        <a:graphic>
          <a:graphicData uri="http://schemas.openxmlformats.org/drawingml/2006/table">
            <a:tbl>
              <a:tblPr/>
              <a:tblGrid>
                <a:gridCol w="1152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527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878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642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41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2800" b="0" i="0" u="none" kern="1200" baseline="0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j-cs"/>
                        </a:rPr>
                        <a:t>主刑</a:t>
                      </a:r>
                    </a:p>
                  </a:txBody>
                  <a:tcPr marT="45715" marB="45715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2800" b="0" i="0" u="none" kern="1200" baseline="0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j-cs"/>
                        </a:rPr>
                        <a:t>特点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2800" b="0" i="0" u="none" kern="1200" baseline="0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j-cs"/>
                        </a:rPr>
                        <a:t>适用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2800" b="0" i="0" u="none" kern="1200" baseline="0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j-cs"/>
                        </a:rPr>
                        <a:t>期限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7990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</a:rPr>
                        <a:t>管制</a:t>
                      </a:r>
                    </a:p>
                  </a:txBody>
                  <a:tcPr marT="45715" marB="45715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不予关押但限制其一定自由，交由公安机关管束和群众监督改造。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罪行较轻的犯罪分子。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3</a:t>
                      </a:r>
                      <a:r>
                        <a:rPr kumimoji="0" lang="zh-CN" altLang="en-US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个月以上</a:t>
                      </a:r>
                      <a:r>
                        <a:rPr kumimoji="0" lang="en-US" altLang="zh-CN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2</a:t>
                      </a:r>
                      <a:r>
                        <a:rPr kumimoji="0" lang="zh-CN" altLang="en-US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年以下，数罪并罚时最高不能超过</a:t>
                      </a:r>
                      <a:r>
                        <a:rPr kumimoji="0" lang="en-US" altLang="zh-CN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3</a:t>
                      </a:r>
                      <a:r>
                        <a:rPr kumimoji="0" lang="zh-CN" altLang="en-US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年。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7378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</a:rPr>
                        <a:t>拘役</a:t>
                      </a:r>
                    </a:p>
                  </a:txBody>
                  <a:tcPr marT="45715" marB="45715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短期剥夺犯罪分子人身自由，就地实行劳动改造；在执行期间，可以每月回家</a:t>
                      </a:r>
                      <a:r>
                        <a:rPr kumimoji="0" lang="en-US" altLang="zh-CN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1</a:t>
                      </a:r>
                      <a:r>
                        <a:rPr kumimoji="0" lang="zh-CN" altLang="en-US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至</a:t>
                      </a:r>
                      <a:r>
                        <a:rPr kumimoji="0" lang="en-US" altLang="zh-CN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2</a:t>
                      </a:r>
                      <a:r>
                        <a:rPr kumimoji="0" lang="zh-CN" altLang="en-US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天，参加劳动的可以酌量发给报酬。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罪行较轻但需要短期关押的犯罪分子。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1</a:t>
                      </a:r>
                      <a:r>
                        <a:rPr kumimoji="0" lang="zh-CN" altLang="en-US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个月以上</a:t>
                      </a:r>
                      <a:r>
                        <a:rPr kumimoji="0" lang="en-US" altLang="zh-CN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6</a:t>
                      </a:r>
                      <a:r>
                        <a:rPr kumimoji="0" lang="zh-CN" altLang="en-US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个月以下，数罪并罚时最高不超过</a:t>
                      </a:r>
                      <a:r>
                        <a:rPr kumimoji="0" lang="en-US" altLang="zh-CN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1</a:t>
                      </a:r>
                      <a:r>
                        <a:rPr kumimoji="0" lang="zh-CN" altLang="en-US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年。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7990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</a:rPr>
                        <a:t>有期徒刑</a:t>
                      </a:r>
                    </a:p>
                  </a:txBody>
                  <a:tcPr marT="45715" marB="45715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剥夺犯罪分子一定期限的自由，关押并强制实行劳动改造。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适应犯罪最为广泛。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6</a:t>
                      </a:r>
                      <a:r>
                        <a:rPr kumimoji="0" lang="zh-CN" altLang="en-US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个月以上</a:t>
                      </a:r>
                      <a:r>
                        <a:rPr kumimoji="0" lang="en-US" altLang="zh-CN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15</a:t>
                      </a:r>
                      <a:r>
                        <a:rPr kumimoji="0" lang="zh-CN" altLang="en-US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年以下，数罪并罚时最高不超过</a:t>
                      </a:r>
                      <a:r>
                        <a:rPr kumimoji="0" lang="en-US" altLang="zh-CN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20</a:t>
                      </a:r>
                      <a:r>
                        <a:rPr kumimoji="0" lang="zh-CN" altLang="en-US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年。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29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</a:rPr>
                        <a:t>无期徒刑</a:t>
                      </a:r>
                    </a:p>
                  </a:txBody>
                  <a:tcPr marT="45715" marB="45715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剥夺犯罪分子终身自由，关押并强制劳动改造。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仅次于死刑的严厉刑罚。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200" b="1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7990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</a:rPr>
                        <a:t>死刑</a:t>
                      </a:r>
                    </a:p>
                  </a:txBody>
                  <a:tcPr marT="45715" marB="45715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剥夺犯罪分子生命。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罪行极其严重的犯罪分子。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如果不必立即执行，可判处死刑同时宣告缓期</a:t>
                      </a:r>
                      <a:r>
                        <a:rPr kumimoji="0" lang="en-US" altLang="zh-CN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2</a:t>
                      </a:r>
                      <a:r>
                        <a:rPr kumimoji="0" lang="zh-CN" altLang="en-US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年执行。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45624144"/>
              </p:ext>
            </p:extLst>
          </p:nvPr>
        </p:nvGraphicFramePr>
        <p:xfrm>
          <a:off x="611560" y="836712"/>
          <a:ext cx="7848600" cy="5669224"/>
        </p:xfrm>
        <a:graphic>
          <a:graphicData uri="http://schemas.openxmlformats.org/drawingml/2006/table">
            <a:tbl>
              <a:tblPr/>
              <a:tblGrid>
                <a:gridCol w="15841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54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1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332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3200" b="0" i="0" u="none" kern="1200" baseline="0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j-cs"/>
                        </a:rPr>
                        <a:t>附加刑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3200" b="0" i="0" u="none" kern="1200" baseline="0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j-cs"/>
                        </a:rPr>
                        <a:t>特点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3200" b="0" i="0" u="none" kern="1200" baseline="0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j-cs"/>
                        </a:rPr>
                        <a:t>备注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1585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</a:rPr>
                        <a:t>罚金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判处犯罪分子向国家缴纳一定数额金钱。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是一种财产刑。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520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</a:rPr>
                        <a:t>剥夺政治权利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剥夺犯罪分子参加国家管理和政治活动的权利。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单独适用时是一种轻刑，附加刑用时是一种重刑。一般为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1</a:t>
                      </a: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年以上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5</a:t>
                      </a: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年以下；被判处死刑、无期徒刑的犯罪分子，剥夺政治权利终身。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6473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</a:rPr>
                        <a:t>没收财产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将犯罪分子个人所有财产的一部分或者全部强制无偿地收归国有</a:t>
                      </a:r>
                      <a:r>
                        <a:rPr kumimoji="0" lang="zh-CN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。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标题 1"/>
          <p:cNvSpPr>
            <a:spLocks noGrp="1"/>
          </p:cNvSpPr>
          <p:nvPr>
            <p:ph type="title"/>
          </p:nvPr>
        </p:nvSpPr>
        <p:spPr>
          <a:xfrm>
            <a:off x="0" y="-3492"/>
            <a:ext cx="9144000" cy="1143000"/>
          </a:xfrm>
        </p:spPr>
        <p:txBody>
          <a:bodyPr wrap="square" lIns="91440" tIns="45720" rIns="91440" bIns="45720" anchor="ctr"/>
          <a:lstStyle/>
          <a:p>
            <a:pPr eaLnBrk="1" hangingPunct="1"/>
            <a:r>
              <a:rPr sz="4000" dirty="0">
                <a:solidFill>
                  <a:schemeClr val="bg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</a:p>
        </p:txBody>
      </p:sp>
      <p:sp>
        <p:nvSpPr>
          <p:cNvPr id="3" name="矩形 2"/>
          <p:cNvSpPr/>
          <p:nvPr/>
        </p:nvSpPr>
        <p:spPr>
          <a:xfrm>
            <a:off x="1619672" y="1412776"/>
            <a:ext cx="640871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chemeClr val="bg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第</a:t>
            </a:r>
            <a:r>
              <a:rPr lang="en-US" altLang="zh-CN" sz="3600" dirty="0">
                <a:solidFill>
                  <a:schemeClr val="bg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1</a:t>
            </a:r>
            <a:r>
              <a:rPr lang="zh-CN" altLang="en-US" sz="3600" dirty="0">
                <a:solidFill>
                  <a:schemeClr val="bg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站  犯罪与刑罚</a:t>
            </a:r>
            <a:endParaRPr lang="en-US" altLang="zh-CN" sz="3600" dirty="0">
              <a:solidFill>
                <a:schemeClr val="bg2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  <a:p>
            <a:endParaRPr lang="zh-CN" altLang="en-US" sz="36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  <a:p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．犯罪具有严重的社会危害性</a:t>
            </a:r>
            <a:endParaRPr lang="en-US" altLang="zh-CN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．犯罪是触犯刑事法律的行为</a:t>
            </a:r>
            <a:endParaRPr lang="en-US" altLang="zh-CN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．犯罪应受刑事处罚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2"/>
          <p:cNvSpPr>
            <a:spLocks noGrp="1"/>
          </p:cNvSpPr>
          <p:nvPr>
            <p:ph type="ctrTitle"/>
          </p:nvPr>
        </p:nvSpPr>
        <p:spPr>
          <a:xfrm>
            <a:off x="831850" y="3327400"/>
            <a:ext cx="7772400" cy="1470025"/>
          </a:xfrm>
        </p:spPr>
        <p:txBody>
          <a:bodyPr wrap="square" lIns="91440" tIns="45720" rIns="91440" bIns="45720" anchor="ctr"/>
          <a:lstStyle/>
          <a:p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站  犯罪与刑罚</a:t>
            </a:r>
          </a:p>
        </p:txBody>
      </p:sp>
      <p:sp>
        <p:nvSpPr>
          <p:cNvPr id="4098" name="Text Box 4"/>
          <p:cNvSpPr txBox="1"/>
          <p:nvPr/>
        </p:nvSpPr>
        <p:spPr>
          <a:xfrm>
            <a:off x="1000125" y="2093913"/>
            <a:ext cx="7316788" cy="8229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algn="ctr"/>
            <a:r>
              <a:rPr lang="zh-CN" altLang="en-US" sz="4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4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  拒绝犯罪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 txBox="1"/>
          <p:nvPr/>
        </p:nvSpPr>
        <p:spPr bwMode="auto">
          <a:xfrm>
            <a:off x="234156" y="1124744"/>
            <a:ext cx="8675687" cy="4276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lvl="0" rtl="0" eaLnBrk="0" hangingPunct="0">
              <a:defRPr/>
            </a:pPr>
            <a:r>
              <a:rPr lang="zh-CN" altLang="en-US" sz="3600" dirty="0">
                <a:solidFill>
                  <a:schemeClr val="bg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    小勇的行为是一般违法行为吗？为什么？</a:t>
            </a:r>
            <a:endParaRPr lang="en-US" altLang="zh-CN" sz="3600" dirty="0">
              <a:solidFill>
                <a:schemeClr val="bg2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  <a:p>
            <a:pPr lvl="0" rtl="0" eaLnBrk="0" hangingPunct="0">
              <a:defRPr/>
            </a:pPr>
            <a:endParaRPr sz="3600" dirty="0">
              <a:solidFill>
                <a:schemeClr val="bg2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  <a:p>
            <a:pPr lvl="0" rtl="0">
              <a:spcBef>
                <a:spcPct val="20000"/>
              </a:spcBef>
              <a:defRPr/>
            </a:pPr>
            <a:r>
              <a:rPr lang="zh-CN" altLang="en-US" sz="3600" dirty="0">
                <a:solidFill>
                  <a:schemeClr val="bg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违法行为的含义：不履行法律规定的义务和做出法律所禁止的行为。简单地说，违法行为可以分为“不做”和“做”。</a:t>
            </a:r>
            <a:endParaRPr lang="en-US" altLang="zh-CN" sz="3600" dirty="0">
              <a:solidFill>
                <a:schemeClr val="bg2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lvl="0" rtl="0">
              <a:spcBef>
                <a:spcPct val="20000"/>
              </a:spcBef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645024"/>
            <a:ext cx="4917278" cy="28083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247398"/>
            <a:ext cx="4519320" cy="31816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1520" y="1484784"/>
            <a:ext cx="439248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bg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不履行法律规定的义务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51520" y="1484784"/>
            <a:ext cx="439248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做出法律所禁止的行为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28828"/>
            <a:ext cx="3810000" cy="2800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140968"/>
            <a:ext cx="5080000" cy="33528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/>
          <p:nvPr/>
        </p:nvSpPr>
        <p:spPr bwMode="auto">
          <a:xfrm>
            <a:off x="679450" y="1555751"/>
            <a:ext cx="7704138" cy="19452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dirty="0">
                <a:solidFill>
                  <a:schemeClr val="bg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严重的违法行为就是犯罪。一切违法犯罪行为，都要承担法律责任，受到相应的处罚。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59632" y="3933056"/>
            <a:ext cx="74168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犯罪具有严重的社会危害性。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3"/>
          <p:cNvSpPr>
            <a:spLocks noGrp="1"/>
          </p:cNvSpPr>
          <p:nvPr>
            <p:ph type="ctrTitle"/>
          </p:nvPr>
        </p:nvSpPr>
        <p:spPr>
          <a:xfrm>
            <a:off x="467544" y="2708920"/>
            <a:ext cx="8326120" cy="1277734"/>
          </a:xfrm>
        </p:spPr>
        <p:txBody>
          <a:bodyPr wrap="square" lIns="91440" tIns="45720" rIns="91440" bIns="45720" anchor="ctr"/>
          <a:lstStyle/>
          <a:p>
            <a:pPr algn="l" defTabSz="914400" eaLnBrk="1" hangingPunct="1">
              <a:spcBef>
                <a:spcPct val="20000"/>
              </a:spcBef>
              <a:buClrTx/>
              <a:buSzTx/>
              <a:buNone/>
              <a:defRPr/>
            </a:pPr>
            <a:r>
              <a:rPr lang="zh-CN" altLang="en-US" sz="3200" dirty="0">
                <a:solidFill>
                  <a:schemeClr val="bg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“一切危害国家主权，领土完整和安全，分裂国家、颠覆人民民主专政和推翻社会主义制度，破坏社会秩序和经济秩序，侵犯国有财产或者劳动群众集体所有的财产，侵犯公民私人所有的财产，侵犯公民的人身权利、民主权利和其他权利，以及其他危害社会的行为，依照法律应当受刑罚处罚的，都是犯罪，但是情节显著轻微危害不大的，不认为是犯罪</a:t>
            </a:r>
            <a:r>
              <a:rPr sz="320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r>
              <a:rPr lang="zh-CN" altLang="en-US" sz="320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”</a:t>
            </a:r>
            <a:br>
              <a:rPr lang="en-US" altLang="zh-CN" sz="320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</a:br>
            <a:br>
              <a:rPr lang="en-US" altLang="zh-CN" sz="320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</a:br>
            <a:r>
              <a:rPr lang="en-US" altLang="zh-CN" sz="3200" dirty="0">
                <a:solidFill>
                  <a:schemeClr val="bg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lang="zh-CN" altLang="en-US" sz="36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从材料中你能概括出犯罪的特征吗？</a:t>
            </a:r>
            <a:endParaRPr sz="36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dirty="0">
              <a:solidFill>
                <a:schemeClr val="bg2">
                  <a:lumMod val="75000"/>
                </a:schemeClr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/>
          <p:nvPr/>
        </p:nvSpPr>
        <p:spPr bwMode="auto">
          <a:xfrm>
            <a:off x="683568" y="2708920"/>
            <a:ext cx="7991475" cy="15622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lvl="0" rtl="0">
              <a:spcBef>
                <a:spcPct val="20000"/>
              </a:spcBef>
              <a:defRPr/>
            </a:pPr>
            <a:r>
              <a:rPr lang="zh-CN" altLang="en-US" sz="40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    犯罪是触犯刑事法律的行为。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40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  <a:sym typeface="+mn-ea"/>
              </a:rPr>
              <a:t>       </a:t>
            </a:r>
            <a:endParaRPr lang="zh-CN" altLang="en-US" sz="40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2"/>
          <p:cNvSpPr>
            <a:spLocks noGrp="1"/>
          </p:cNvSpPr>
          <p:nvPr>
            <p:ph type="ctrTitle"/>
          </p:nvPr>
        </p:nvSpPr>
        <p:spPr>
          <a:xfrm>
            <a:off x="644843" y="85408"/>
            <a:ext cx="7772400" cy="1470025"/>
          </a:xfrm>
        </p:spPr>
        <p:txBody>
          <a:bodyPr wrap="square" lIns="91440" tIns="45720" rIns="91440" bIns="45720" anchor="ctr"/>
          <a:lstStyle/>
          <a:p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议一议</a:t>
            </a:r>
          </a:p>
        </p:txBody>
      </p:sp>
      <p:sp>
        <p:nvSpPr>
          <p:cNvPr id="4" name="内容占位符 2"/>
          <p:cNvSpPr txBox="1"/>
          <p:nvPr/>
        </p:nvSpPr>
        <p:spPr bwMode="auto">
          <a:xfrm>
            <a:off x="315595" y="1290637"/>
            <a:ext cx="8430895" cy="4276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lvl="0" rtl="0">
              <a:spcBef>
                <a:spcPct val="20000"/>
              </a:spcBef>
              <a:defRPr/>
            </a:pPr>
            <a:r>
              <a:rPr lang="zh-CN" altLang="en-US" sz="3600" dirty="0">
                <a:solidFill>
                  <a:schemeClr val="bg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初中生孙某不懂法，看到本村常丢东西，居民意见很大，孙某认为是租房的外地菜贩子所为，于是萌发了报复“老外地”的想法，曾经结伙拦劫，打伤过往的外地菜贩子，共抢得人民币几千元，人民法院依据刑法第</a:t>
            </a:r>
            <a:r>
              <a:rPr lang="en-US" altLang="zh-CN" sz="3600" dirty="0">
                <a:solidFill>
                  <a:schemeClr val="bg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263</a:t>
            </a:r>
            <a:r>
              <a:rPr lang="zh-CN" altLang="en-US" sz="3600" dirty="0">
                <a:solidFill>
                  <a:schemeClr val="bg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条“以暴力、胁迫或者其他方法抢劫公私财物的，处三年以上，十年以下有期徒刑”，判处孙某有期徒刑</a:t>
            </a:r>
            <a:r>
              <a:rPr lang="en-US" altLang="zh-CN" sz="3600" dirty="0">
                <a:solidFill>
                  <a:schemeClr val="bg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8</a:t>
            </a:r>
            <a:r>
              <a:rPr lang="zh-CN" altLang="en-US" sz="3600" dirty="0">
                <a:solidFill>
                  <a:schemeClr val="bg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年。</a:t>
            </a:r>
            <a:endParaRPr lang="en-US" altLang="zh-CN" sz="3600" dirty="0">
              <a:solidFill>
                <a:schemeClr val="bg2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842</Words>
  <Application/>
  <PresentationFormat/>
  <Paragraphs>98</Paragraphs>
  <Slides>15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黑体</vt:lpstr>
      <vt:lpstr>楷体_GB2312</vt:lpstr>
      <vt:lpstr>宋体</vt:lpstr>
      <vt:lpstr>Arial</vt:lpstr>
      <vt:lpstr>Calibri</vt:lpstr>
      <vt:lpstr>Times New Roman</vt:lpstr>
      <vt:lpstr>Office 主题</vt:lpstr>
      <vt:lpstr>PowerPoint 演示文稿</vt:lpstr>
      <vt:lpstr>第1站  犯罪与刑罚</vt:lpstr>
      <vt:lpstr>PowerPoint 演示文稿</vt:lpstr>
      <vt:lpstr>PowerPoint 演示文稿</vt:lpstr>
      <vt:lpstr>PowerPoint 演示文稿</vt:lpstr>
      <vt:lpstr>PowerPoint 演示文稿</vt:lpstr>
      <vt:lpstr>    “一切危害国家主权，领土完整和安全，分裂国家、颠覆人民民主专政和推翻社会主义制度，破坏社会秩序和经济秩序，侵犯国有财产或者劳动群众集体所有的财产，侵犯公民私人所有的财产，侵犯公民的人身权利、民主权利和其他权利，以及其他危害社会的行为，依照法律应当受刑罚处罚的，都是犯罪，但是情节显著轻微危害不大的，不认为是犯罪。”      从材料中你能概括出犯罪的特征吗？ </vt:lpstr>
      <vt:lpstr>PowerPoint 演示文稿</vt:lpstr>
      <vt:lpstr>议一议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课堂小结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Administrator</cp:lastModifiedBy>
  <cp:revision/>
  <dcterms:created xsi:type="dcterms:W3CDTF">2012-04-16T07:39:00Z</dcterms:created>
  <dcterms:modified xsi:type="dcterms:W3CDTF">2018-08-11T20:21:43Z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2052-10.1.0.6554</vt:lpwstr>
  </property>
</Properties>
</file>