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3" r:id="rId4"/>
  </p:sldMasterIdLst>
  <p:notesMasterIdLst>
    <p:notesMasterId r:id="rId6"/>
  </p:notesMasterIdLst>
  <p:handoutMasterIdLst>
    <p:handoutMasterId r:id="rId39"/>
  </p:handoutMasterIdLst>
  <p:sldIdLst>
    <p:sldId id="290" r:id="rId5"/>
    <p:sldId id="277" r:id="rId7"/>
    <p:sldId id="291" r:id="rId8"/>
    <p:sldId id="283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5" r:id="rId18"/>
    <p:sldId id="300" r:id="rId19"/>
    <p:sldId id="301" r:id="rId20"/>
    <p:sldId id="302" r:id="rId21"/>
    <p:sldId id="303" r:id="rId22"/>
    <p:sldId id="306" r:id="rId23"/>
    <p:sldId id="304" r:id="rId24"/>
    <p:sldId id="307" r:id="rId25"/>
    <p:sldId id="308" r:id="rId26"/>
    <p:sldId id="285" r:id="rId27"/>
    <p:sldId id="287" r:id="rId28"/>
    <p:sldId id="288" r:id="rId29"/>
    <p:sldId id="289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268" r:id="rId38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3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lang="zh-CN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1182688" y="1987550"/>
            <a:ext cx="5940425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第三单元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明辨善恶是非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第九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拒绝犯罪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0"/>
          <a:stretch>
            <a:fillRect/>
          </a:stretch>
        </p:blipFill>
        <p:spPr bwMode="auto">
          <a:xfrm>
            <a:off x="8182610" y="1525270"/>
            <a:ext cx="3993515" cy="504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思想驿站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14" descr="0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5386" y="1370965"/>
            <a:ext cx="8540750" cy="4248150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213949" y="5908040"/>
            <a:ext cx="88566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走上违法犯罪道路源自日常生活中的不良行为习惯。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203296" y="2003631"/>
            <a:ext cx="3570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法犯罪行为有何后果？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1788036" y="2947731"/>
            <a:ext cx="6915150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切违法犯罪行为，都要承担法律责任，受到相应的处罚。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思想驿站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677037" y="1577381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么是违法行为？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2062931" y="2480700"/>
            <a:ext cx="7632700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履行法律规定的义务和作出法律所禁止的行为，属于违法行为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4" descr="思品8B (60)_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718" y="3676420"/>
            <a:ext cx="7756514" cy="2908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2"/>
          <p:cNvGrpSpPr/>
          <p:nvPr/>
        </p:nvGrpSpPr>
        <p:grpSpPr bwMode="auto">
          <a:xfrm>
            <a:off x="3260725" y="3739280"/>
            <a:ext cx="1295400" cy="1584325"/>
            <a:chOff x="0" y="0"/>
            <a:chExt cx="1295400" cy="1584250"/>
          </a:xfrm>
        </p:grpSpPr>
        <p:sp>
          <p:nvSpPr>
            <p:cNvPr id="4" name="Line 11"/>
            <p:cNvSpPr>
              <a:spLocks noChangeShapeType="1"/>
            </p:cNvSpPr>
            <p:nvPr/>
          </p:nvSpPr>
          <p:spPr bwMode="auto">
            <a:xfrm flipV="1">
              <a:off x="0" y="0"/>
              <a:ext cx="1295400" cy="7191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Line 12"/>
            <p:cNvSpPr>
              <a:spLocks noChangeShapeType="1"/>
            </p:cNvSpPr>
            <p:nvPr/>
          </p:nvSpPr>
          <p:spPr bwMode="auto">
            <a:xfrm>
              <a:off x="0" y="792088"/>
              <a:ext cx="1295400" cy="792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5"/>
          <p:cNvGrpSpPr/>
          <p:nvPr/>
        </p:nvGrpSpPr>
        <p:grpSpPr bwMode="auto">
          <a:xfrm>
            <a:off x="4773612" y="3739280"/>
            <a:ext cx="654571" cy="1038176"/>
            <a:chOff x="0" y="0"/>
            <a:chExt cx="654643" cy="1037371"/>
          </a:xfrm>
        </p:grpSpPr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469892" y="0"/>
              <a:ext cx="184751" cy="46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auto">
            <a:xfrm>
              <a:off x="0" y="576064"/>
              <a:ext cx="184751" cy="46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820862" y="2083517"/>
            <a:ext cx="7559675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样是违法行为，为什么有的人要判刑坐牢，而有的人不用？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773612" y="4963242"/>
            <a:ext cx="3784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犯罪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刑事违法行为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4700587" y="3594817"/>
            <a:ext cx="546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一般违法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民事违法和行政违法行为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20862" y="427378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违法行为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215167"/>
            <a:ext cx="775651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犯罪是触犯刑事法律的行为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有社会危害性的行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不都是犯罪行为，只有对社会的危害达到触犯刑法的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程度时，这种行为才被认为是犯罪。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0278" y="2176687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国刑法规定：一切危害国家主权、领土完整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全，分裂国家、颠覆人民民主专政的政权和推翻社会主义制度，破坏社会秩序和经济秩序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，侵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犯国有财产或者劳动群众集体所有的财产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，侵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犯公民私人所有的财产，侵犯公民的人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身，权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利、民主权利和其他权利，以及其他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危害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社会的行为，依照法律应当受刑罚处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罚的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，都是犯罪，但是情节显著轻微危害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的，不认为是犯罪。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思想驿站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6064" y="2109385"/>
            <a:ext cx="78313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罚在罪犯看来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是他的行为的必然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因而也应该是他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的行为。他受惩罚的界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限应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该是他的行为的界限。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是怎样理解这句话的？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活动平台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7705" y="920852"/>
            <a:ext cx="880365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辨识犯罪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下列行为是否构成犯罪？查找相应的法律条文，说明你的理由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某对李某素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恨，为了泄愤，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在自己的日记中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了诅咒李某快死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某长期拖欠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30 000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元钱不还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次催讨均未索回后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怒的张某遂设计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某骗到家中，将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押起来，要求他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自己的钱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记者在街头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拍下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一位时髦女郎的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，未经其同意，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服装变奏曲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革开放成果巡礼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文章在报刊发表。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关系辨别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2346325" y="793750"/>
          <a:ext cx="7620000" cy="6021388"/>
        </p:xfrm>
        <a:graphic>
          <a:graphicData uri="http://schemas.openxmlformats.org/drawingml/2006/table">
            <a:tbl>
              <a:tblPr/>
              <a:tblGrid>
                <a:gridCol w="533400"/>
                <a:gridCol w="2058988"/>
                <a:gridCol w="2487612"/>
                <a:gridCol w="182563"/>
                <a:gridCol w="2357437"/>
              </a:tblGrid>
              <a:tr h="79225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关系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一般违法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犯罪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cPr/>
                </a:tc>
              </a:tr>
              <a:tr h="520760">
                <a:tc rowSpan="3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共  同   点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20760">
                <a:tc vMerge="1" gridSpan="2">
                  <a:tcPr/>
                </a:tc>
                <a:tc vMerge="1"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65216">
                <a:tc vMerge="1" gridSpan="2">
                  <a:tcPr/>
                </a:tc>
                <a:tc vMerge="1"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1033583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不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同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点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032884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03517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52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联系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170" marR="90170" marT="46995" marB="469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4" name="Text Box 72"/>
          <p:cNvSpPr txBox="1">
            <a:spLocks noChangeArrowheads="1"/>
          </p:cNvSpPr>
          <p:nvPr/>
        </p:nvSpPr>
        <p:spPr bwMode="auto">
          <a:xfrm>
            <a:off x="5298785" y="1658938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73"/>
          <p:cNvSpPr txBox="1">
            <a:spLocks noChangeArrowheads="1"/>
          </p:cNvSpPr>
          <p:nvPr/>
        </p:nvSpPr>
        <p:spPr bwMode="auto">
          <a:xfrm>
            <a:off x="5010150" y="1935163"/>
            <a:ext cx="360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74"/>
          <p:cNvSpPr txBox="1">
            <a:spLocks noChangeArrowheads="1"/>
          </p:cNvSpPr>
          <p:nvPr/>
        </p:nvSpPr>
        <p:spPr bwMode="auto">
          <a:xfrm>
            <a:off x="6157410" y="1658938"/>
            <a:ext cx="2040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都是违法行为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6059168" y="2162175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都具有社会危害性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76"/>
          <p:cNvSpPr txBox="1">
            <a:spLocks noChangeArrowheads="1"/>
          </p:cNvSpPr>
          <p:nvPr/>
        </p:nvSpPr>
        <p:spPr bwMode="auto">
          <a:xfrm>
            <a:off x="5987730" y="2667000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都应承担法律责任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77"/>
          <p:cNvSpPr txBox="1">
            <a:spLocks noChangeArrowheads="1"/>
          </p:cNvSpPr>
          <p:nvPr/>
        </p:nvSpPr>
        <p:spPr bwMode="auto">
          <a:xfrm>
            <a:off x="3109318" y="3241675"/>
            <a:ext cx="17315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对社会的危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害程度不同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78"/>
          <p:cNvSpPr txBox="1">
            <a:spLocks noChangeArrowheads="1"/>
          </p:cNvSpPr>
          <p:nvPr/>
        </p:nvSpPr>
        <p:spPr bwMode="auto">
          <a:xfrm>
            <a:off x="3109318" y="4251325"/>
            <a:ext cx="1731563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应承担法律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责任不同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79"/>
          <p:cNvSpPr txBox="1">
            <a:spLocks noChangeArrowheads="1"/>
          </p:cNvSpPr>
          <p:nvPr/>
        </p:nvSpPr>
        <p:spPr bwMode="auto">
          <a:xfrm>
            <a:off x="3282660" y="5691188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80"/>
          <p:cNvSpPr txBox="1">
            <a:spLocks noChangeArrowheads="1"/>
          </p:cNvSpPr>
          <p:nvPr/>
        </p:nvSpPr>
        <p:spPr bwMode="auto">
          <a:xfrm>
            <a:off x="3109318" y="5330825"/>
            <a:ext cx="17315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处罚的机关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81"/>
          <p:cNvSpPr txBox="1">
            <a:spLocks noChangeArrowheads="1"/>
          </p:cNvSpPr>
          <p:nvPr/>
        </p:nvSpPr>
        <p:spPr bwMode="auto">
          <a:xfrm>
            <a:off x="5155514" y="3189288"/>
            <a:ext cx="1422184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危害不大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情节轻微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82"/>
          <p:cNvSpPr txBox="1">
            <a:spLocks noChangeArrowheads="1"/>
          </p:cNvSpPr>
          <p:nvPr/>
        </p:nvSpPr>
        <p:spPr bwMode="auto">
          <a:xfrm>
            <a:off x="8055083" y="3241675"/>
            <a:ext cx="142218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危害大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情节严重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83"/>
          <p:cNvSpPr txBox="1">
            <a:spLocks noChangeArrowheads="1"/>
          </p:cNvSpPr>
          <p:nvPr/>
        </p:nvSpPr>
        <p:spPr bwMode="auto">
          <a:xfrm>
            <a:off x="5299183" y="4413250"/>
            <a:ext cx="142218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行政制裁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84"/>
          <p:cNvSpPr txBox="1">
            <a:spLocks noChangeArrowheads="1"/>
          </p:cNvSpPr>
          <p:nvPr/>
        </p:nvSpPr>
        <p:spPr bwMode="auto">
          <a:xfrm>
            <a:off x="7984439" y="4538663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刑罚处罚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85"/>
          <p:cNvSpPr txBox="1">
            <a:spLocks noChangeArrowheads="1"/>
          </p:cNvSpPr>
          <p:nvPr/>
        </p:nvSpPr>
        <p:spPr bwMode="auto">
          <a:xfrm>
            <a:off x="5442058" y="5421313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行政机关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86"/>
          <p:cNvSpPr txBox="1">
            <a:spLocks noChangeArrowheads="1"/>
          </p:cNvSpPr>
          <p:nvPr/>
        </p:nvSpPr>
        <p:spPr bwMode="auto">
          <a:xfrm>
            <a:off x="7839183" y="5475288"/>
            <a:ext cx="142218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人民法院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87"/>
          <p:cNvSpPr txBox="1">
            <a:spLocks noChangeArrowheads="1"/>
          </p:cNvSpPr>
          <p:nvPr/>
        </p:nvSpPr>
        <p:spPr bwMode="auto">
          <a:xfrm>
            <a:off x="5455581" y="6338888"/>
            <a:ext cx="420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它们之间没有不可逾越的鸿沟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各抒己见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56619" y="2666604"/>
            <a:ext cx="72906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管某和张某两名中学生闲时无聊，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以拨打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取乐，被公安机关查处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人认为，轻微的违法可以不用处罚。你对这种观点有何看法？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5555" y="2828834"/>
            <a:ext cx="54745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  犯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罪与刑罚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1808654"/>
            <a:ext cx="806736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犯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罪应受刑事处罚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罪行为一经认定，国家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强制力追究犯罪人的刑事责任，对其进行刑事处罚。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罪不仅是具有严重社会危害性、触犯刑律的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，而且是应受刑罚处罚的行为，即具有应受惩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罚性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，也就是危害行为应承担相应的法律后果。换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言之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，如果某一行为不应当受刑罚处罚，也就意味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不是犯罪行为。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名言理解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95832" y="2622359"/>
            <a:ext cx="7010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赏必罚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信慎令，赏以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劝善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，罚以惩恶。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——[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悦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说你对这句话的理解？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1503" y="1001048"/>
            <a:ext cx="819372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刑罚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罚，是指人民法院对犯罪分子实行惩罚的一种强制方法。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国刑法规定，刑罚分为主刑和附加刑。主刑有管制、拘役、有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期徒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刑、无期徒刑和死刑五种。主刑只能独立适用，人民法院在判案时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一个罪犯只能判处一种主刑。附加刑主要有罚金、剥夺政治权利、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财产三种。附加刑是补充主刑适用的刑罚方法，也可以独立适用。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犯罪的外国人，可以独立适用或者附加适用驱逐出境。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活动平台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51588" y="2563365"/>
            <a:ext cx="740860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罪与罚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查找有关法律规定，讨论下列行为可能构成什么罪名，应受到什么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刑罚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处罚。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612" y="1237943"/>
            <a:ext cx="5351207" cy="513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116" y="950349"/>
            <a:ext cx="5686425" cy="5681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1171574"/>
            <a:ext cx="6506804" cy="500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538" y="1171576"/>
            <a:ext cx="6618185" cy="5180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探究过程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 Box 2" descr="羊皮纸"/>
          <p:cNvSpPr txBox="1">
            <a:spLocks noChangeArrowheads="1"/>
          </p:cNvSpPr>
          <p:nvPr/>
        </p:nvSpPr>
        <p:spPr bwMode="auto">
          <a:xfrm>
            <a:off x="1757082" y="4041775"/>
            <a:ext cx="2295525" cy="1477328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殴打他人而导致他人重伤甚至死亡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763807" y="4498975"/>
            <a:ext cx="15033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触犯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008657" y="4483100"/>
            <a:ext cx="11080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属于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" descr="羊皮纸"/>
          <p:cNvSpPr txBox="1">
            <a:spLocks noChangeArrowheads="1"/>
          </p:cNvSpPr>
          <p:nvPr/>
        </p:nvSpPr>
        <p:spPr bwMode="auto">
          <a:xfrm>
            <a:off x="5948082" y="4498975"/>
            <a:ext cx="1190625" cy="553998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6" descr="羊皮纸"/>
          <p:cNvSpPr txBox="1">
            <a:spLocks noChangeArrowheads="1"/>
          </p:cNvSpPr>
          <p:nvPr/>
        </p:nvSpPr>
        <p:spPr bwMode="auto">
          <a:xfrm>
            <a:off x="8843682" y="4346575"/>
            <a:ext cx="1219200" cy="1015663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50000"/>
              </a:spcBef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7" descr="羊皮纸"/>
          <p:cNvSpPr>
            <a:spLocks noChangeArrowheads="1"/>
          </p:cNvSpPr>
          <p:nvPr/>
        </p:nvSpPr>
        <p:spPr bwMode="auto">
          <a:xfrm>
            <a:off x="4130395" y="4591050"/>
            <a:ext cx="712787" cy="457200"/>
          </a:xfrm>
          <a:prstGeom prst="rightArrow">
            <a:avLst>
              <a:gd name="adj1" fmla="val 50000"/>
              <a:gd name="adj2" fmla="val 38976"/>
            </a:avLst>
          </a:prstGeom>
          <a:blipFill dpi="0" rotWithShape="0">
            <a:blip r:embed="rId1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8" descr="羊皮纸"/>
          <p:cNvSpPr>
            <a:spLocks noChangeArrowheads="1"/>
          </p:cNvSpPr>
          <p:nvPr/>
        </p:nvSpPr>
        <p:spPr bwMode="auto">
          <a:xfrm>
            <a:off x="7375245" y="4575175"/>
            <a:ext cx="712787" cy="457200"/>
          </a:xfrm>
          <a:prstGeom prst="rightArrow">
            <a:avLst>
              <a:gd name="adj1" fmla="val 50000"/>
              <a:gd name="adj2" fmla="val 38976"/>
            </a:avLst>
          </a:prstGeom>
          <a:blipFill dpi="0" rotWithShape="0">
            <a:blip r:embed="rId1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Group 9"/>
          <p:cNvGrpSpPr/>
          <p:nvPr/>
        </p:nvGrpSpPr>
        <p:grpSpPr bwMode="auto">
          <a:xfrm>
            <a:off x="1757082" y="2060575"/>
            <a:ext cx="8229600" cy="1630363"/>
            <a:chOff x="0" y="0"/>
            <a:chExt cx="4896" cy="1027"/>
          </a:xfrm>
        </p:grpSpPr>
        <p:sp>
          <p:nvSpPr>
            <p:cNvPr id="11" name="Text Box 10" descr="羊皮纸"/>
            <p:cNvSpPr txBox="1">
              <a:spLocks noChangeArrowheads="1"/>
            </p:cNvSpPr>
            <p:nvPr/>
          </p:nvSpPr>
          <p:spPr bwMode="auto">
            <a:xfrm>
              <a:off x="0" y="0"/>
              <a:ext cx="1248" cy="64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spcBef>
                  <a:spcPct val="50000"/>
                </a:spcBef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殴打他人，造成轻微伤害的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 Box 11" descr="羊皮纸"/>
            <p:cNvSpPr txBox="1">
              <a:spLocks noChangeArrowheads="1"/>
            </p:cNvSpPr>
            <p:nvPr/>
          </p:nvSpPr>
          <p:spPr bwMode="auto">
            <a:xfrm>
              <a:off x="2352" y="96"/>
              <a:ext cx="816" cy="931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spcBef>
                  <a:spcPct val="50000"/>
                </a:spcBef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治安管理处罚条例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 Box 12" descr="羊皮纸"/>
            <p:cNvSpPr txBox="1">
              <a:spLocks noChangeArrowheads="1"/>
            </p:cNvSpPr>
            <p:nvPr/>
          </p:nvSpPr>
          <p:spPr bwMode="auto">
            <a:xfrm>
              <a:off x="4224" y="80"/>
              <a:ext cx="672" cy="64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spcBef>
                  <a:spcPct val="50000"/>
                </a:spcBef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一般违法行为 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13" descr="羊皮纸"/>
            <p:cNvSpPr>
              <a:spLocks noChangeArrowheads="1"/>
            </p:cNvSpPr>
            <p:nvPr/>
          </p:nvSpPr>
          <p:spPr bwMode="auto">
            <a:xfrm>
              <a:off x="1344" y="442"/>
              <a:ext cx="432" cy="288"/>
            </a:xfrm>
            <a:prstGeom prst="rightArrow">
              <a:avLst>
                <a:gd name="adj1" fmla="val 50000"/>
                <a:gd name="adj2" fmla="val 37500"/>
              </a:avLst>
            </a:prstGeom>
            <a:blipFill dpi="0" rotWithShape="0">
              <a:blip r:embed="rId1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AutoShape 14" descr="羊皮纸"/>
            <p:cNvSpPr>
              <a:spLocks noChangeArrowheads="1"/>
            </p:cNvSpPr>
            <p:nvPr/>
          </p:nvSpPr>
          <p:spPr bwMode="auto">
            <a:xfrm>
              <a:off x="3312" y="422"/>
              <a:ext cx="432" cy="288"/>
            </a:xfrm>
            <a:prstGeom prst="rightArrow">
              <a:avLst>
                <a:gd name="adj1" fmla="val 50000"/>
                <a:gd name="adj2" fmla="val 37500"/>
              </a:avLst>
            </a:prstGeom>
            <a:blipFill dpi="0" rotWithShape="0">
              <a:blip r:embed="rId1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3696" y="326"/>
              <a:ext cx="72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spcBef>
                  <a:spcPct val="50000"/>
                </a:spcBef>
              </a:pPr>
              <a:r>
                <a:rPr lang="zh-CN" altLang="en-US" sz="24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属于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1776" y="384"/>
              <a:ext cx="67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spcBef>
                  <a:spcPct val="50000"/>
                </a:spcBef>
              </a:pPr>
              <a:r>
                <a:rPr lang="zh-CN" altLang="en-US" sz="24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违反</a:t>
              </a:r>
              <a:endParaRPr lang="zh-CN" altLang="en-US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948082" y="4498975"/>
            <a:ext cx="129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刑法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767482" y="4346575"/>
            <a:ext cx="1371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犯罪行为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课堂小结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4774" y="2386384"/>
            <a:ext cx="70792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青春节拍并不都是美妙和谐，也会有一些不和谐的音符。我们不得不面对一个严峻的事实：青少年犯罪时有发生。要奏出青春的华章，需要明辨是非、知法守法、远离犯罪。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020894"/>
            <a:ext cx="78756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几年来，青少年犯罪已成为全球注目的一个社会问题。青少年犯罪不仅人数不断增多，而且涉及的范围比较广泛。在全部犯罪人员中，青少年犯罪的比例最高。中国青少年犯罪研究会最新资料统计表明，我国青少年犯罪总数已经占到了全国刑事犯罪总数的70%以上，其中十五、六岁的少年犯罪案件占到青少年犯罪案件总数的70%以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7578" y="1784896"/>
            <a:ext cx="899902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、关于一般违法与犯罪之间的关系说法不正确的是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、两者都要承担法律责任，但承担的法律责任不同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、两者之间没有不可逾越的鸿沟，违法必然犯罪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、两者都具有社会危害性，本质相同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、两者都是违法行为，都要受到法律的处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49919" y="2492167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7626" y="2091434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、犯罪最本质的特征是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、犯罪是具有严重社会危害性的行为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、犯罪是严重违法行为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、犯罪是依照法律受刑罚处罚的行为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、犯罪是违犯刑法的行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43941" y="2209418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6146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606122"/>
            <a:ext cx="119756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、九年级的牛牛经常旷课，夜不归宿，泡网吧，后因缺钱上网，持刀抢劫，造成当事人重伤，受到刑罚处罚，同学们对此在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上展开了议论，其中正确的说法是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①小兔子：乖点好耶，专心学习，遵纪守法，防微杜渐，否则害人害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②笨笨鸟：牛牛受到刑罚处罚，是因为他经常旷课，夜不归宿，我以后不敢旷课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③冰红茶：未成年人违法犯罪一般都是从不良行为开始的，我们应避免沾染不良行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④一剪梅：不良行为和严重不良行为会对个人、家庭和社会造成危害，我们要引以为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②③④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、①③④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03696" y="2241443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思想驿站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690336"/>
            <a:ext cx="75942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岁的王某和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岁的李某共谋抢劫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们持刀抢劫了一位妇女，该妇女身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元钱，所以他们只劫得现金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后分赃时，李某嫌钱太少没要，赃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款全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归王某。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0278" y="2651857"/>
            <a:ext cx="63319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必要因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元钱追究王某的刑事责任吗？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李某的行为应如何处理？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188" y="1570355"/>
            <a:ext cx="4151375" cy="466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7858" y="2853924"/>
            <a:ext cx="734469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履行法律规定的义务和做出法律所禁止的行为，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属于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违法行为。严重的违法行为就是犯罪。一切违法犯罪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，都要承担法律责任，受到相应的处罚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1398285"/>
            <a:ext cx="889214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犯罪具有严重的社会危害性。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判断一个人的行为是否构成犯罪，首先看他的行为是否具有严重的社会危害性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果某种行为具有一定的社会危害性，但是情节轻微危害不大的，不能认为是犯罪。即没有社会危害性，就没有犯罪；社会危害性没有达到相当的程度，也不构成犯罪。如在某些经济不发达地区，偷盗公私财物价值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元就构成了盗窃罪，在某些经济发达地区，偷盗公私财物价值达到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元构成盗窃罪。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549718" y="981075"/>
            <a:ext cx="9144000" cy="555942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lIns="90170" tIns="46990" rIns="90170" bIns="469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indent="457200" algn="ctr"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不良行为与犯罪</a:t>
            </a:r>
            <a:endParaRPr lang="zh-CN" altLang="en-US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4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韦健、陈晓青、张国强课后经常聚到一起下棋、打扑克、开始是谁输谁请客，后来感到不刺激，就约定谁输谁给钱。他们还一起上网吧，去高级餐馆吃喝，到营业性舞厅跳舞，夜不归宿，对老师和家长的教育置若罔闻。为了满足赌博和高消费的需求，他们先后多次到同学家里及商场行窃，共盗得现金</a:t>
            </a:r>
            <a:r>
              <a:rPr lang="en-US" sz="24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</a:t>
            </a:r>
            <a:r>
              <a:rPr lang="zh-CN" altLang="en-US" sz="24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多元和价值</a:t>
            </a:r>
            <a:r>
              <a:rPr lang="en-US" sz="24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sz="24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多元的财物。后来他们在一个商场行窃时，被保安人员当场抓获，扭送到派出所。</a:t>
            </a:r>
            <a:endParaRPr lang="zh-CN" altLang="en-US" sz="2400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案例中的三人一步步走向犯罪，说明了什么？           </a:t>
            </a:r>
            <a:endParaRPr lang="zh-CN" altLang="en-US" sz="2400" kern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3380" y="2810867"/>
            <a:ext cx="6995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不良行为和犯罪之间没有不可逾越的鸿沟，有了不良行为不加以改正，任其发展，就有可能滑进犯罪的深渊。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快乐好朋友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963" y="3340100"/>
            <a:ext cx="3602037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2909</Words>
  <Application/>
  <PresentationFormat/>
  <Paragraphs>276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自定义设计方案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2013-07-01T03:05:00Z</dcterms:created>
  <dcterms:modified xsi:type="dcterms:W3CDTF">2018-08-11T20:21:43Z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