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8" r:id="rId2"/>
    <p:sldId id="261" r:id="rId3"/>
    <p:sldId id="264" r:id="rId4"/>
    <p:sldId id="267" r:id="rId5"/>
    <p:sldId id="276" r:id="rId6"/>
    <p:sldId id="304" r:id="rId7"/>
    <p:sldId id="269" r:id="rId8"/>
    <p:sldId id="293" r:id="rId9"/>
    <p:sldId id="300" r:id="rId10"/>
    <p:sldId id="294" r:id="rId11"/>
    <p:sldId id="282" r:id="rId12"/>
    <p:sldId id="305" r:id="rId13"/>
    <p:sldId id="306" r:id="rId14"/>
    <p:sldId id="307" r:id="rId15"/>
    <p:sldId id="308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AF6"/>
    <a:srgbClr val="1751F5"/>
    <a:srgbClr val="0A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04" y="92"/>
      </p:cViewPr>
      <p:guideLst>
        <p:guide orient="horz" pos="2183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2</a:t>
            </a:fld>
            <a:endParaRPr lang="en-US" altLang="zh-CN" sz="1200" dirty="0"/>
          </a:p>
        </p:txBody>
      </p:sp>
      <p:sp>
        <p:nvSpPr>
          <p:cNvPr id="5122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3</a:t>
            </a:fld>
            <a:endParaRPr lang="en-US" altLang="zh-CN" sz="1200" dirty="0"/>
          </a:p>
        </p:txBody>
      </p:sp>
      <p:sp>
        <p:nvSpPr>
          <p:cNvPr id="7170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4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5</a:t>
            </a:fld>
            <a:endParaRPr lang="en-US" altLang="zh-CN" sz="1200" dirty="0"/>
          </a:p>
        </p:txBody>
      </p:sp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5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7</a:t>
            </a:fld>
            <a:endParaRPr lang="en-US" altLang="zh-CN" sz="1200" dirty="0"/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8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dirty="0"/>
              <a:t>10</a:t>
            </a:fld>
            <a:endParaRPr lang="en-US" altLang="zh-CN" sz="1200" dirty="0"/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图片 6" descr="透明社标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156325" y="6092825"/>
            <a:ext cx="2808288" cy="595313"/>
          </a:xfrm>
          <a:prstGeom prst="rect">
            <a:avLst/>
          </a:prstGeom>
          <a:noFill/>
          <a:ln w="9525">
            <a:noFill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032448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15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岁的徐某因为打乒乓球，与高年级男生张某发生争吵。此后，张某经常找茬儿欺负徐某。徐某气愤不过，在放学的路上，趁着张某不备，想用石头弹弓教训他一下，结果造成张某一只眼睛失明。</a:t>
            </a:r>
            <a:endParaRPr lang="en-US" altLang="zh-CN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endParaRPr lang="en-US" altLang="zh-CN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徐某是否应该为他的行为负法律责任呢？</a:t>
            </a:r>
            <a:endParaRPr lang="en-US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L="0" indent="0" eaLnBrk="1" hangingPunct="1">
              <a:buNone/>
              <a:defRPr/>
            </a:pPr>
            <a:endParaRPr lang="zh-CN" altLang="en-US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  <a:defRPr/>
            </a:pPr>
            <a:endParaRPr lang="zh-CN" altLang="en-US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503548" y="824518"/>
            <a:ext cx="8136904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精神病人在不能辨认或者不能控制自己行为的时候造成危害结果，经法定程序鉴定确认的，不负刑事责任，但是应当责令他的家属或者监护人严加看管和医疗；在必要的时候，由政府强制医疗。间歇性的精神病人在精神正常的时候犯罪，应当负刑事责任。尚未完全丧失辨认或者控制自己行为能力的精神病人犯罪的，应当负刑事责任，但是可以从轻或者减轻处罚。”</a:t>
            </a:r>
          </a:p>
          <a:p>
            <a:pPr lvl="0" rtl="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醉酒的人犯罪，应当负刑事责任。</a:t>
            </a:r>
          </a:p>
          <a:p>
            <a:pPr lvl="0" rtl="0" eaLnBrk="0" hangingPunct="0">
              <a:defRPr/>
            </a:pPr>
            <a:endParaRPr 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5856" y="116632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知识补充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-422785" y="268930"/>
            <a:ext cx="9144000" cy="11430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sz="4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2" name="矩形 1"/>
          <p:cNvSpPr/>
          <p:nvPr/>
        </p:nvSpPr>
        <p:spPr>
          <a:xfrm>
            <a:off x="1710071" y="2261262"/>
            <a:ext cx="4878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</a:rPr>
              <a:t>第２站  远离犯罪</a:t>
            </a:r>
          </a:p>
        </p:txBody>
      </p:sp>
      <p:sp>
        <p:nvSpPr>
          <p:cNvPr id="5" name="矩形 4"/>
          <p:cNvSpPr/>
          <p:nvPr/>
        </p:nvSpPr>
        <p:spPr>
          <a:xfrm>
            <a:off x="655835" y="358346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2060"/>
                </a:solidFill>
              </a:rPr>
              <a:t>远离犯罪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2550447" y="3222558"/>
            <a:ext cx="288032" cy="13681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91514" y="3037892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青少年犯罪，也要承担法律责任，受到处罚</a:t>
            </a:r>
          </a:p>
        </p:txBody>
      </p:sp>
      <p:sp>
        <p:nvSpPr>
          <p:cNvPr id="8" name="矩形 7"/>
          <p:cNvSpPr/>
          <p:nvPr/>
        </p:nvSpPr>
        <p:spPr>
          <a:xfrm>
            <a:off x="2669645" y="376813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远离犯罪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4006271" y="3505130"/>
            <a:ext cx="144016" cy="9568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206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8452" y="3499557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要在心中筑起法律的堤坝</a:t>
            </a:r>
          </a:p>
        </p:txBody>
      </p:sp>
      <p:sp>
        <p:nvSpPr>
          <p:cNvPr id="11" name="矩形 10"/>
          <p:cNvSpPr/>
          <p:nvPr/>
        </p:nvSpPr>
        <p:spPr>
          <a:xfrm>
            <a:off x="4149215" y="423119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学会控制情绪，考虑后果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2289">
            <a:extLst>
              <a:ext uri="{FF2B5EF4-FFF2-40B4-BE49-F238E27FC236}">
                <a16:creationId xmlns:a16="http://schemas.microsoft.com/office/drawing/2014/main" id="{CC2218B8-2490-4130-B582-294F0C79F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9788"/>
            <a:ext cx="9144000" cy="144462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9219" name="文本框 1">
            <a:extLst>
              <a:ext uri="{FF2B5EF4-FFF2-40B4-BE49-F238E27FC236}">
                <a16:creationId xmlns:a16="http://schemas.microsoft.com/office/drawing/2014/main" id="{3E125C2D-A9F1-48B5-8CAA-FA563476E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58901"/>
            <a:ext cx="8280920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</a:rPr>
              <a:t>、</a:t>
            </a:r>
            <a:r>
              <a:rPr lang="zh-CN" altLang="en-US" sz="2800" dirty="0">
                <a:solidFill>
                  <a:srgbClr val="002060"/>
                </a:solidFill>
              </a:rPr>
              <a:t>近年来，演艺明星房祖名、李代沫、尹相杰、毛宁等因吸毒被抓入狱的丑闻持续不断。这警示我们                                                                          (        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①吸毒有罪，要远离毒品   ②要拒绝不良诱惑，远离不良场所    ③法律所禁止的事情坚决不做   ④有吸毒行为的人就会走上犯罪道路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A.①③          B.①②          C.②③            D.③④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2060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65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706026F5-3E00-40A6-8AB6-2A90DDC49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73113"/>
            <a:ext cx="9144000" cy="144462"/>
          </a:xfrm>
          <a:prstGeom prst="rect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solidFill>
                <a:srgbClr val="002060"/>
              </a:solidFill>
            </a:endParaRPr>
          </a:p>
        </p:txBody>
      </p:sp>
      <p:sp>
        <p:nvSpPr>
          <p:cNvPr id="11267" name="文本框 1">
            <a:extLst>
              <a:ext uri="{FF2B5EF4-FFF2-40B4-BE49-F238E27FC236}">
                <a16:creationId xmlns:a16="http://schemas.microsoft.com/office/drawing/2014/main" id="{8220DD55-77AD-4C2B-8907-0F7C66ED7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714" y="274637"/>
            <a:ext cx="78930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2060"/>
                </a:solidFill>
              </a:rPr>
              <a:t>2</a:t>
            </a:r>
            <a:r>
              <a:rPr lang="zh-CN" altLang="en-US" sz="3200" dirty="0">
                <a:solidFill>
                  <a:srgbClr val="002060"/>
                </a:solidFill>
              </a:rPr>
              <a:t>、未成年人犯罪与不良行为关系抽样调查表如下： </a:t>
            </a:r>
          </a:p>
        </p:txBody>
      </p:sp>
      <p:pic>
        <p:nvPicPr>
          <p:cNvPr id="11268" name="图片 2" descr="_E17_VPNM8UEEMN@%(HZ3%0">
            <a:extLst>
              <a:ext uri="{FF2B5EF4-FFF2-40B4-BE49-F238E27FC236}">
                <a16:creationId xmlns:a16="http://schemas.microsoft.com/office/drawing/2014/main" id="{3F6CE72D-449E-49A0-B0AB-9B32C6929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1703388"/>
            <a:ext cx="8039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文本框 3">
            <a:extLst>
              <a:ext uri="{FF2B5EF4-FFF2-40B4-BE49-F238E27FC236}">
                <a16:creationId xmlns:a16="http://schemas.microsoft.com/office/drawing/2014/main" id="{1C284311-CA75-4CCE-A4A3-00407076F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2894013"/>
            <a:ext cx="8245475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2060"/>
                </a:solidFill>
              </a:rPr>
              <a:t>上表说明了                                                                     (       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2060"/>
                </a:solidFill>
              </a:rPr>
              <a:t>①未成年人走上违法犯罪，多是从不良行为开始的②未成年人要加强思想道德的修养，自觉践行道德要求    ③未成年人违法不要紧，千万不要违反刑法 ④未成年人应自觉预防和矫正不良行为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2060"/>
                </a:solidFill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A.①②③       B.①②④      C.①③④         D.②③④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DFC35B-60E5-41AA-806C-2668162F5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538" y="3044825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206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77952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>
            <a:extLst>
              <a:ext uri="{FF2B5EF4-FFF2-40B4-BE49-F238E27FC236}">
                <a16:creationId xmlns:a16="http://schemas.microsoft.com/office/drawing/2014/main" id="{8D6E01A2-D0E1-4BE0-A82C-02DCF4339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3" y="555625"/>
            <a:ext cx="78867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3</a:t>
            </a:r>
            <a:r>
              <a:rPr lang="zh-CN" altLang="en-US" sz="2800" dirty="0">
                <a:solidFill>
                  <a:srgbClr val="002060"/>
                </a:solidFill>
              </a:rPr>
              <a:t>、右边漫画中这些“霸气十足”的“小混混”的行为如果不加以纠正，发展下去很可能会     (        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A.被判处死刑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B.成为同学们的“保护伞”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C.成为同学们最好的朋友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D.走上违法犯罪的道路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11AAD4-1B0E-40D0-AC8A-D5992F3C6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2058755"/>
            <a:ext cx="4746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D</a:t>
            </a:r>
            <a:endParaRPr lang="zh-CN" altLang="en-US" sz="2800" b="1" dirty="0"/>
          </a:p>
        </p:txBody>
      </p:sp>
      <p:pic>
        <p:nvPicPr>
          <p:cNvPr id="12291" name="图片 2" descr="[ZG~_8}_CARQ@~EQYD%W}BM">
            <a:extLst>
              <a:ext uri="{FF2B5EF4-FFF2-40B4-BE49-F238E27FC236}">
                <a16:creationId xmlns:a16="http://schemas.microsoft.com/office/drawing/2014/main" id="{064F7AAC-F308-410E-8DBA-72B3E1AF4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25" y="2062163"/>
            <a:ext cx="3049588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23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>
            <a:extLst>
              <a:ext uri="{FF2B5EF4-FFF2-40B4-BE49-F238E27FC236}">
                <a16:creationId xmlns:a16="http://schemas.microsoft.com/office/drawing/2014/main" id="{3C03B0EF-BAAF-4244-8BCC-4EE6BA632E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54013"/>
            <a:ext cx="86106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4</a:t>
            </a:r>
            <a:r>
              <a:rPr lang="zh-CN" altLang="en-US" sz="2800" dirty="0">
                <a:solidFill>
                  <a:srgbClr val="002060"/>
                </a:solidFill>
              </a:rPr>
              <a:t>、八年级学生小奇勒索七年级一同学100元去上网；小亮拿刀抢劫一个妇女，没有抢到钱，把妇女打成重伤。小奇和小亮的行为的共同点是                (         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①都是违法行为  ②都触犯了刑法   ③都具有社会危害性   ④都应受刑事处罚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</a:rPr>
              <a:t>A.②③          B.①③          C.①④            D.②④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3364BC-625E-4F4B-934C-F45675DE2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4368" y="1844824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B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0083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831850" y="3327400"/>
            <a:ext cx="7772400" cy="147002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站  远离犯罪</a:t>
            </a:r>
          </a:p>
        </p:txBody>
      </p:sp>
      <p:sp>
        <p:nvSpPr>
          <p:cNvPr id="4098" name="Text Box 4"/>
          <p:cNvSpPr txBox="1"/>
          <p:nvPr/>
        </p:nvSpPr>
        <p:spPr>
          <a:xfrm>
            <a:off x="1000125" y="2093913"/>
            <a:ext cx="7316788" cy="9233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/>
            <a:r>
              <a:rPr lang="zh-CN" altLang="en-US" sz="5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5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5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 拒绝犯罪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 bwMode="auto">
          <a:xfrm>
            <a:off x="467544" y="764704"/>
            <a:ext cx="8423910" cy="4737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 eaLnBrk="0" hangingPunc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有同学认为：</a:t>
            </a:r>
          </a:p>
          <a:p>
            <a:pPr lvl="0" rtl="0" eaLnBrk="0" hangingPunct="0">
              <a:defRPr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14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岁前犯罪没事”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。</a:t>
            </a:r>
            <a:endParaRPr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chemeClr val="tx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错误。不承担刑事责任，并不意味着不承担法律责任，如果对他人造成人身和财产损失的，由其监护人承担相应的民事责任，必要时由政府收容教养。</a:t>
            </a:r>
            <a:endParaRPr lang="en-US" altLang="zh-CN" sz="32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en-US" altLang="zh-CN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“学习好就不会犯罪”。</a:t>
            </a:r>
            <a:endParaRPr lang="en-US" altLang="zh-CN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错误。学习好的人也要提高道德修养</a:t>
            </a:r>
            <a:r>
              <a:rPr lang="en-US" altLang="zh-CN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明辨是非善恶</a:t>
            </a:r>
            <a:r>
              <a:rPr lang="en-US" altLang="zh-CN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增强法律意识</a:t>
            </a:r>
            <a:r>
              <a:rPr lang="en-US" altLang="zh-CN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远离犯罪。</a:t>
            </a:r>
          </a:p>
          <a:p>
            <a:pPr lvl="0" rtl="0">
              <a:spcBef>
                <a:spcPct val="20000"/>
              </a:spcBef>
              <a:defRPr/>
            </a:pPr>
            <a:endParaRPr lang="zh-CN" altLang="en-US" sz="32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en-US" altLang="zh-CN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lang="zh-CN" altLang="en-US" sz="32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116632"/>
            <a:ext cx="2735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各抒己见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79450" y="1555751"/>
            <a:ext cx="7704138" cy="1945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青少年要有法律意识和责任意识，要了解自己的行为所带来的法律后果，知道任何违法犯罪行为都要承担相应的法律责任。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7664" y="4077072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青少年犯罪，也要承担相应的法律责任，受到处罚。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8326120" cy="4464496"/>
          </a:xfrm>
        </p:spPr>
        <p:txBody>
          <a:bodyPr wrap="square" lIns="91440" tIns="45720" rIns="91440" bIns="45720" anchor="ctr"/>
          <a:lstStyle/>
          <a:p>
            <a:pPr algn="l" defTabSz="914400" eaLnBrk="1" hangingPunct="1">
              <a:spcBef>
                <a:spcPct val="20000"/>
              </a:spcBef>
              <a:buClrTx/>
              <a:buSzTx/>
              <a:buNone/>
              <a:defRPr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两伙少年夜路相遇，其中一个只因为看对方不顺眼，竟然一拥而上，追打对方并将其中一名少年捅死。捅死人的少年叫小杜（刚满</a:t>
            </a:r>
            <a:r>
              <a:rPr lang="en-US" altLang="zh-CN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14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周岁），案发后第三天，警察在学校的寝室里找到了他，此时，他正在被窝里蒙头大睡。面对警方的询问和父母的眼泪，小杜竟然无动于衷。目前小杜已经被刑拘。 记者和小杜短短的谈话，就感到这个孩子冷漠的心，似乎已经不会再为任何事所动。 </a:t>
            </a:r>
            <a:endParaRPr lang="zh-CN" altLang="en-US" dirty="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6632"/>
            <a:ext cx="8229600" cy="4525963"/>
          </a:xfrm>
        </p:spPr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</a:rPr>
              <a:t>记者：父母对你是不是有求必应？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小杜：几乎是吧。</a:t>
            </a:r>
            <a:r>
              <a:rPr lang="en-US" altLang="zh-CN" sz="2400" dirty="0">
                <a:solidFill>
                  <a:srgbClr val="002060"/>
                </a:solidFill>
              </a:rPr>
              <a:t>(</a:t>
            </a:r>
            <a:r>
              <a:rPr lang="zh-CN" altLang="en-US" sz="2400" dirty="0">
                <a:solidFill>
                  <a:srgbClr val="002060"/>
                </a:solidFill>
              </a:rPr>
              <a:t>沉默一会</a:t>
            </a:r>
            <a:r>
              <a:rPr lang="en-US" altLang="zh-CN" sz="2400" dirty="0">
                <a:solidFill>
                  <a:srgbClr val="002060"/>
                </a:solidFill>
              </a:rPr>
              <a:t>)</a:t>
            </a:r>
            <a:r>
              <a:rPr lang="zh-CN" altLang="en-US" sz="2400" dirty="0">
                <a:solidFill>
                  <a:srgbClr val="002060"/>
                </a:solidFill>
              </a:rPr>
              <a:t>他们对我挺好的。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记者：平时有什么心事会不会和父母沟通？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小杜：不会。他们很忙。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记者：那是不是和同学沟通？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小杜：也不是。其实我没什么心事。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记者：你为什么随身带刀？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小杜：防身。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记者：小威为什么让你们看不顺眼？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小杜：不知道。动手总要找个借口吧！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记者：你用刀捅人的时候在想什么？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小杜：没有，当时太累了。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记者：你常常通宵上网？喜欢玩什么游戏？ </a:t>
            </a:r>
          </a:p>
          <a:p>
            <a:r>
              <a:rPr lang="zh-CN" altLang="en-US" sz="2400" dirty="0">
                <a:solidFill>
                  <a:srgbClr val="002060"/>
                </a:solidFill>
              </a:rPr>
              <a:t>小杜：</a:t>
            </a:r>
            <a:r>
              <a:rPr lang="en-US" altLang="zh-CN" sz="2400" dirty="0">
                <a:solidFill>
                  <a:srgbClr val="002060"/>
                </a:solidFill>
              </a:rPr>
              <a:t>(</a:t>
            </a:r>
            <a:r>
              <a:rPr lang="zh-CN" altLang="en-US" sz="2400" dirty="0">
                <a:solidFill>
                  <a:srgbClr val="002060"/>
                </a:solidFill>
              </a:rPr>
              <a:t>眼睛一下很有神</a:t>
            </a:r>
            <a:r>
              <a:rPr lang="en-US" altLang="zh-CN" sz="2400" dirty="0">
                <a:solidFill>
                  <a:srgbClr val="002060"/>
                </a:solidFill>
              </a:rPr>
              <a:t>)</a:t>
            </a:r>
            <a:r>
              <a:rPr lang="zh-CN" altLang="en-US" sz="2400" dirty="0">
                <a:solidFill>
                  <a:srgbClr val="002060"/>
                </a:solidFill>
              </a:rPr>
              <a:t>王者荣耀！</a:t>
            </a:r>
          </a:p>
          <a:p>
            <a:endParaRPr lang="zh-CN" alt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576262" y="980728"/>
            <a:ext cx="7991475" cy="15622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1.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小杜的故事给了我们什么启示呢？</a:t>
            </a:r>
            <a:endParaRPr lang="en-US" altLang="zh-CN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>
              <a:spcBef>
                <a:spcPct val="20000"/>
              </a:spcBef>
              <a:defRPr/>
            </a:pPr>
            <a:endParaRPr lang="en-US" altLang="zh-CN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2.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我们应该如何远离违法犯罪，做遵纪守法的中学生呢？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       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 bwMode="auto">
          <a:xfrm>
            <a:off x="683568" y="260648"/>
            <a:ext cx="7704138" cy="30243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 rtl="0"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要树立法律意识，知法懂法，了解法律的相关规定，严格遵守相关法律，在法律规定的范围内行使我们的权利，履行我们的义务。</a:t>
            </a:r>
            <a:endParaRPr lang="en-US" altLang="zh-CN" sz="32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>
              <a:spcBef>
                <a:spcPct val="20000"/>
              </a:spcBef>
              <a:defRPr/>
            </a:pPr>
            <a:r>
              <a:rPr lang="zh-CN" altLang="en-US" sz="32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我们未成年人应该在日常生活和学习中，处处遵守国家法律法规，从小养成良好习惯，加强自我修养，自觉远离一切违法犯罪行为。</a:t>
            </a:r>
            <a:endParaRPr lang="en-US" altLang="zh-CN" sz="32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 rtl="0">
              <a:spcBef>
                <a:spcPct val="20000"/>
              </a:spcBef>
              <a:defRPr/>
            </a:pPr>
            <a:endParaRPr lang="en-US" altLang="zh-CN" sz="2800" dirty="0">
              <a:solidFill>
                <a:schemeClr val="tx1">
                  <a:tint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4725144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远离犯罪，要在心中筑起法律的堤坝。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3456384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36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在小杜的案件中，小杜犯罪的原因除了漠视法律以外，还有什么别的原因吗？</a:t>
            </a:r>
            <a:endParaRPr lang="en-US" altLang="zh-CN" sz="3600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   </a:t>
            </a:r>
            <a:r>
              <a:rPr lang="zh-CN" altLang="en-US" sz="28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少年由于心理的不成熟，不易控制自己的情绪，于是不够冷静，往往做出一些事后自己也感到后悔的事。在冲动型犯罪行为发生的过程中，青少年对行为是否会触犯法律，造成什么后果都缺乏考虑，其犯罪行为大都是在不理智的状态下发生的。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7986" y="4293106"/>
            <a:ext cx="777686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0" eaLnBrk="0" hangingPunct="0"/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远离犯罪，要学会控制自己的情绪，做事多考虑可能引起的后果。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1114</Words>
  <Application/>
  <PresentationFormat/>
  <Paragraphs>75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黑体</vt:lpstr>
      <vt:lpstr>宋体</vt:lpstr>
      <vt:lpstr>Arial</vt:lpstr>
      <vt:lpstr>Calibri</vt:lpstr>
      <vt:lpstr>Office 主题</vt:lpstr>
      <vt:lpstr>PowerPoint 演示文稿</vt:lpstr>
      <vt:lpstr>第2站  远离犯罪</vt:lpstr>
      <vt:lpstr>PowerPoint 演示文稿</vt:lpstr>
      <vt:lpstr>PowerPoint 演示文稿</vt:lpstr>
      <vt:lpstr>    两伙少年夜路相遇，其中一个只因为看对方不顺眼，竟然一拥而上，追打对方并将其中一名少年捅死。捅死人的少年叫小杜（刚满14周岁），案发后第三天，警察在学校的寝室里找到了他，此时，他正在被窝里蒙头大睡。面对警方的询问和父母的眼泪，小杜竟然无动于衷。目前小杜已经被刑拘。 记者和小杜短短的谈话，就感到这个孩子冷漠的心，似乎已经不会再为任何事所动。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2012-04-16T07:39:00Z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