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3" r:id="rId4"/>
  </p:sldMasterIdLst>
  <p:notesMasterIdLst>
    <p:notesMasterId r:id="rId6"/>
  </p:notesMasterIdLst>
  <p:handoutMasterIdLst>
    <p:handoutMasterId r:id="rId34"/>
  </p:handoutMasterIdLst>
  <p:sldIdLst>
    <p:sldId id="290" r:id="rId5"/>
    <p:sldId id="277" r:id="rId7"/>
    <p:sldId id="283" r:id="rId8"/>
    <p:sldId id="291" r:id="rId9"/>
    <p:sldId id="292" r:id="rId10"/>
    <p:sldId id="293" r:id="rId11"/>
    <p:sldId id="295" r:id="rId12"/>
    <p:sldId id="296" r:id="rId13"/>
    <p:sldId id="294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287" r:id="rId24"/>
    <p:sldId id="306" r:id="rId25"/>
    <p:sldId id="307" r:id="rId26"/>
    <p:sldId id="308" r:id="rId27"/>
    <p:sldId id="285" r:id="rId28"/>
    <p:sldId id="288" r:id="rId29"/>
    <p:sldId id="289" r:id="rId30"/>
    <p:sldId id="309" r:id="rId31"/>
    <p:sldId id="310" r:id="rId32"/>
    <p:sldId id="268" r:id="rId33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5" d="100"/>
          <a:sy n="65" d="100"/>
        </p:scale>
        <p:origin x="-906" y="-114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7788665" y="280988"/>
            <a:ext cx="35381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北京师范大学出版社 八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3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7788665" y="280988"/>
            <a:ext cx="35381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北京师范大学出版社 八</a:t>
            </a:r>
            <a:r>
              <a:rPr lang="zh-CN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</a:t>
            </a:r>
            <a:r>
              <a:rPr lang="zh-CN" altLang="zh-CN" sz="16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1182688" y="1987550"/>
            <a:ext cx="5940425" cy="1533942"/>
            <a:chOff x="140173" y="2105678"/>
            <a:chExt cx="5940425" cy="153373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59" y="2105678"/>
              <a:ext cx="3344709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第三单元 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明辨善恶是非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0173" y="2808529"/>
              <a:ext cx="5940425" cy="830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第九</a:t>
              </a: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 拒绝犯罪</a:t>
              </a:r>
              <a:endParaRPr kumimoji="0" lang="zh-CN" altLang="en-US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40"/>
          <a:stretch>
            <a:fillRect/>
          </a:stretch>
        </p:blipFill>
        <p:spPr bwMode="auto">
          <a:xfrm>
            <a:off x="8182610" y="1525270"/>
            <a:ext cx="3993515" cy="504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4240" y="1603438"/>
            <a:ext cx="819372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远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离犯罪，要在心中筑起法律的堤坝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树立法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律意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识，知法懂法，了解法律的相关规定，严格遵守相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关法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律，在法律规定的范围内行使我们的权利，履行我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们的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义务。我们要学会用合法的手段解决生活中遇到的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各类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问题。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们未成年人应该在日常生活和学习中，处处遵守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法律法规，从小养成良好习惯，加强自我修养，自觉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远离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一切违法犯罪行为。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008" y="4060825"/>
            <a:ext cx="310832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案例分析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2158540" y="1370965"/>
            <a:ext cx="7343775" cy="4698283"/>
          </a:xfrm>
          <a:prstGeom prst="rect">
            <a:avLst/>
          </a:prstGeom>
        </p:spPr>
        <p:txBody>
          <a:bodyPr lIns="92075" tIns="46038" rIns="92075" bIns="46038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9pPr>
          </a:lstStyle>
          <a:p>
            <a:pPr indent="457200" eaLnBrk="1" hangingPunct="1">
              <a:lnSpc>
                <a:spcPct val="150000"/>
              </a:lnSpc>
              <a:buFontTx/>
              <a:buNone/>
            </a:pPr>
            <a:r>
              <a:rPr lang="zh-CN" altLang="zh-CN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伙少年夜路相遇，其中一个只因为看对方不顺眼，竟然一拥而上，追打对方并将其中一名少年捅死。捅死人的少年叫小杜（刚满14周岁），案发后第三天，警察在学校的寝室里找到了他，此时，他正在被窝里蒙头大睡。面对警方的询问和父母的眼泪，小杜竟然无动于衷。目前小杜已经被刑拘。 记者和小杜短短的谈话，就感到这个孩子冷漠的心，似乎已经不会再为任何事所动。 </a:t>
            </a:r>
            <a:endParaRPr lang="zh-CN" altLang="zh-CN" sz="2400" kern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008" y="4060825"/>
            <a:ext cx="310832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案例分析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3"/>
          <p:cNvSpPr txBox="1">
            <a:spLocks noRot="1" noChangeArrowheads="1"/>
          </p:cNvSpPr>
          <p:nvPr/>
        </p:nvSpPr>
        <p:spPr>
          <a:xfrm>
            <a:off x="2311862" y="933449"/>
            <a:ext cx="8086725" cy="547846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9pPr>
          </a:lstStyle>
          <a:p>
            <a:pPr indent="457200" eaLnBrk="1" hangingPunct="1">
              <a:lnSpc>
                <a:spcPct val="150000"/>
              </a:lnSpc>
              <a:buFontTx/>
              <a:buNone/>
            </a:pPr>
            <a:r>
              <a:rPr lang="zh-CN" altLang="zh-CN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记者：父母对你是不是有求必应？ </a:t>
            </a:r>
            <a:endParaRPr lang="zh-CN" altLang="zh-CN" sz="2400" kern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  <a:buFontTx/>
              <a:buNone/>
            </a:pPr>
            <a:r>
              <a:rPr lang="zh-CN" altLang="zh-CN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小杜：几乎是吧。(沉默一会)他们对我挺好的。 </a:t>
            </a:r>
            <a:endParaRPr lang="zh-CN" altLang="zh-CN" sz="2400" kern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  <a:buFontTx/>
              <a:buNone/>
            </a:pPr>
            <a:r>
              <a:rPr lang="zh-CN" altLang="zh-CN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记者：平时有什么心事会不会和父母沟通？ </a:t>
            </a:r>
            <a:endParaRPr lang="zh-CN" altLang="zh-CN" sz="2400" kern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  <a:buFontTx/>
              <a:buNone/>
            </a:pPr>
            <a:r>
              <a:rPr lang="zh-CN" altLang="zh-CN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小杜：不会。他们很忙。 </a:t>
            </a:r>
            <a:endParaRPr lang="zh-CN" altLang="zh-CN" sz="2400" kern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  <a:buFontTx/>
              <a:buNone/>
            </a:pPr>
            <a:r>
              <a:rPr lang="zh-CN" altLang="zh-CN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记者：那是不是和同学沟通？ </a:t>
            </a:r>
            <a:endParaRPr lang="zh-CN" altLang="zh-CN" sz="2400" kern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  <a:buFontTx/>
              <a:buNone/>
            </a:pPr>
            <a:r>
              <a:rPr lang="zh-CN" altLang="zh-CN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小杜：也不是。其实我没什么心事。 </a:t>
            </a:r>
            <a:endParaRPr lang="zh-CN" altLang="zh-CN" sz="2400" kern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  <a:buFontTx/>
              <a:buNone/>
            </a:pPr>
            <a:r>
              <a:rPr lang="zh-CN" altLang="zh-CN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记者：你为什么随身带刀？ </a:t>
            </a:r>
            <a:endParaRPr lang="zh-CN" altLang="zh-CN" sz="2400" kern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  <a:buFontTx/>
              <a:buNone/>
            </a:pPr>
            <a:r>
              <a:rPr lang="zh-CN" altLang="zh-CN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小杜：防身。 </a:t>
            </a:r>
            <a:endParaRPr lang="zh-CN" altLang="zh-CN" sz="2400" kern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008" y="4060825"/>
            <a:ext cx="310832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案例分析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51586" y="1568178"/>
            <a:ext cx="727587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4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记者：小威为什么让你们看不顺眼？ </a:t>
            </a:r>
            <a:endParaRPr lang="zh-CN" altLang="zh-CN" sz="2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小杜：不知道。动手总要找个借口吧！ </a:t>
            </a:r>
            <a:endParaRPr lang="zh-CN" altLang="zh-CN" sz="2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记者：你用刀捅人的时候在想什么？</a:t>
            </a:r>
            <a:endParaRPr lang="zh-CN" altLang="zh-CN" sz="2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小杜：没有，当时太累了。 </a:t>
            </a:r>
            <a:endParaRPr lang="zh-CN" altLang="zh-CN" sz="2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记者：你常常通宵上网？喜欢玩什么游戏？ </a:t>
            </a:r>
            <a:endParaRPr lang="zh-CN" altLang="zh-CN" sz="2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小杜：(回答得很快，眼睛一下很有神)梦幻西游！ </a:t>
            </a:r>
            <a:endParaRPr lang="zh-CN" altLang="zh-CN" sz="2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008" y="4060825"/>
            <a:ext cx="310832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探究分析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2"/>
          <p:cNvSpPr txBox="1">
            <a:spLocks noRot="1" noChangeArrowheads="1"/>
          </p:cNvSpPr>
          <p:nvPr/>
        </p:nvSpPr>
        <p:spPr>
          <a:xfrm>
            <a:off x="1695450" y="1628774"/>
            <a:ext cx="8621713" cy="3636400"/>
          </a:xfrm>
          <a:prstGeom prst="rect">
            <a:avLst/>
          </a:prstGeom>
          <a:noFill/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9pPr>
          </a:lstStyle>
          <a:p>
            <a:pPr marL="0" indent="4572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我国，任何人违法犯罪都要承担法律责任，小杜也不例外。仅仅因为看对方不顺眼，就发生这样的事情，显然让我们有些接受不了。小杜为什么会这样？除了他自身法律意识差之外，没有控制自己的情绪，做事不考虑后果也是重要的原因。所以我们在面对一些问题时，一定要稳定情绪，先冷静下来想想后果，千万不要义气用事。</a:t>
            </a:r>
            <a:endParaRPr lang="zh-CN" altLang="zh-CN" sz="2400" kern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008" y="4060825"/>
            <a:ext cx="310832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0278" y="1888160"/>
            <a:ext cx="8347587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远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离犯罪，要学会控制自己的情绪，做事多考虑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可能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引起的后果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分情绪化、自我控制能力薄弱，容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易导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致犯罪。当有人让我们参与某些不良行为时，我们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冷静地思考一下可能引发的后果，避免因一时冲动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犯法律。我们应该成为情绪的主人，学会掌控自己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的情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绪。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008" y="4060825"/>
            <a:ext cx="310832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3085" y="2244664"/>
            <a:ext cx="59310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少年由于心理的不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，不易控制自己的情绪，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遇事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不够冷静，往往做出一些事后自己也感到后悔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。在冲动型犯罪行为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的过程中，青少年对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是否会触犯法律，造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么后果都缺乏考虑，其犯罪行为大都是在不理智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态下发生的。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179" y="1929016"/>
            <a:ext cx="5527265" cy="382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活动平台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2226" y="1882396"/>
            <a:ext cx="81937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青少年犯罪的原因？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（一）个性特征是未成年人犯罪的首要内因。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）因满足私欲、贪图物质享受产生的犯罪动机。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）因满足性欲而产生的犯罪动机。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）受不良习气的感染。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）出于嫉妒心理而引发的犯罪动机。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）因好奇心而产生的犯罪动机。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008" y="4060825"/>
            <a:ext cx="310832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74183" y="1169398"/>
            <a:ext cx="759428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（二）情感特征是未成年人犯罪的极其普遍的心理原因。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）爱憎分明、好恶颠倒。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）极易感情用事。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意志特征也是未成年人犯罪的又一重要内容。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）在正确的方向上自卑、意志力很薄弱，在错误的方向上自负，变态地发展着意志力。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）冒险侥幸。“撑死胆大的，饿死胆小的”，他们的行为往往铤而走险，不考虑社会危害性的大小及行为后果的严重性。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008" y="4060825"/>
            <a:ext cx="310832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665954" y="2734269"/>
            <a:ext cx="8153400" cy="2249487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9pPr>
          </a:lstStyle>
          <a:p>
            <a:pPr marL="0" indent="4572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）远离犯罪，需要辨别是非善恶，提高道德修养。</a:t>
            </a:r>
            <a:endParaRPr lang="zh-CN" altLang="zh-CN" sz="2400" kern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4572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）远离犯罪，要正确对待老师家长的教育。</a:t>
            </a:r>
            <a:endParaRPr lang="zh-CN" altLang="zh-CN" sz="2400" kern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4572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）远离犯罪，要避免与不良分子交往。</a:t>
            </a:r>
            <a:endParaRPr lang="zh-CN" altLang="zh-CN" sz="2400" kern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4"/>
          <p:cNvSpPr>
            <a:spLocks noRot="1" noChangeArrowheads="1"/>
          </p:cNvSpPr>
          <p:nvPr/>
        </p:nvSpPr>
        <p:spPr bwMode="auto">
          <a:xfrm>
            <a:off x="2226392" y="1438869"/>
            <a:ext cx="89296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如何远离违法犯罪，做遵纪守法的中学生？ 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008" y="4060825"/>
            <a:ext cx="310832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5555" y="2828834"/>
            <a:ext cx="485902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站  远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离犯罪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活动探究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7705" y="2825615"/>
            <a:ext cx="6915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把同学们的意见综合起来，以“远离犯罪”为主题办一期黑板报。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008" y="4060825"/>
            <a:ext cx="310832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26165" y="1171575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预防暴力侵害的基本方法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61426" y="2182505"/>
            <a:ext cx="863272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．义正词严，当场制止。当你受到坏人的侵害时，要勇敢地斗争反抗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面制止，绝不能让对方觉得你可欺。你可以大喝一声：“住手！想干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！”从而达到以正压邪、震慑坏人的目的。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．处于险境，紧急求援。当自己无法摆脱坏人的挑衅、纠缠、侮辱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和围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困时，立即通过呼喊、打电话、递纸条等适当办法发出信号，以求民警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师、家长及群众前来解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救。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008" y="4060825"/>
            <a:ext cx="310832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64890" y="843422"/>
            <a:ext cx="941438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虚张声势，巧妙周旋。当自己处于不利的情况下，可故意张扬有自己的亲友或同学已经出现或就在附近，以壮声势；或以巧妙的办法迷惑对方，拖延时间，稳住对方，等待并抓住有利时机，不让坏人的企图得逞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．主动避开，脱离危险。明知坏人是针对你而来，你又无法制服他时，应主动避开，让坏人扑空，脱离危险，转移到安全地带。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．诉诸法律，报告警方。受到严重的侵害、遇到突发事件或意识到问题严重时，如果家长和校方无法解决，应果断地报告公安部门，如巡警、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派出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所，或向学校、未成年人保护委员会、街道办事处、居民委员会、村民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委员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会、治保委员会等单位或部门举报。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9" y="694601"/>
            <a:ext cx="999826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．心明眼亮，记牢特点。遇到坏人侵害你时，一定要看清并记牢对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几个人，他们的大致年龄和身高，尤其要记清楚直接侵害你的人的衣着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貌等方面的特征，以便事后报警和确认。凡是能作为证据的，尽可能多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住，并注意保护好作案现场。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．堂堂正正，不贪不占。不贪图享受，不追求吃喝玩乐，不受利诱，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别人的小便宜。因为，坏人往往是利用贪图小便宜的心理引诱人上当。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．遵纪守法，消除隐患。自觉遵守校内外纪律和国家法令，做合格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的中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学生。平日不和有不良行为的人交往，不给坏人在自己身上打主意的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，不留下让坏人侵害自己的隐患。如已经结交坏人做朋友或发现朋友干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坏事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时，应立即彻底断绝同他们的联系，避免被拉下水或被伤害。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料来源：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365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安全防范网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课堂小结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2592862"/>
            <a:ext cx="78313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我们要树立拒绝犯罪的态度，认识犯罪行为给社会带来的伤害和本人要承担的责任，从而培养起法律意识和法制观念。作为青少年要防微杜渐，最大限度地预防和减少违法犯罪的发生。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008" y="4060825"/>
            <a:ext cx="310832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8192" y="1571685"/>
            <a:ext cx="8883447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选择题：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下列属于对未成年人实施社会保护行为的有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①禁止在学校周边开设网吧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②有关部门严查市场销售的儿童玩具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③父母必须使适龄未成年人按照规定接受义务教育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④学校要多开展丰富多彩的课外活动，影响教育学生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D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、①③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77425" y="2359430"/>
            <a:ext cx="401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008" y="4060825"/>
            <a:ext cx="310832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69574" y="1966477"/>
            <a:ext cx="732011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下面的刑罚种类中属于主刑的有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①没收财产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②有期徒刑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③剥夺政治权利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④无期徒刑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D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①③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01279" y="2029623"/>
            <a:ext cx="4812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008" y="4060825"/>
            <a:ext cx="310832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2136339"/>
            <a:ext cx="75825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远离犯罪，呵护青春需要我们青少年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①辨别是非善恶，提高道德修养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②培养法制观念，在心中筑起法律的堤坝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③远离他人和社会，以免受不良行为的影响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④会控制自己的情绪，做事多考虑可能引发的后果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①②③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②③④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①③④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D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、①②④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80276" y="2219376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307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008" y="4060825"/>
            <a:ext cx="310832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思想驿站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551837"/>
            <a:ext cx="75942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岁的徐某因为打乒乓球，与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高年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级男生张某发生争吵。此后，张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常找茬儿欺负徐某。徐某气愤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，在放学的路上，趁张某不备，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石头弹弓教训他一下，结果造成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的一只眼睛失明。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008" y="4060825"/>
            <a:ext cx="310832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5626" y="2657619"/>
            <a:ext cx="67400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徐某为自己出气的方式可取吗？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徐某是否应该为他的行为负法律责任？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159" y="1371630"/>
            <a:ext cx="4798914" cy="4422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2673" y="2073814"/>
            <a:ext cx="708414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少年犯罪，也要承担相应的法律责任，受到处罚。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青少年要有法律意识和责任意识，要了解自己的行为所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的法律后果，知道任何违法犯罪行为都要承担相应的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责任。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008" y="4060825"/>
            <a:ext cx="310832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103622"/>
            <a:ext cx="83180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成年人违法犯罪如果造成了人身和财产损害的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父母或其他监护人承担相应的民事责任。造成人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身伤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害的，应当赔偿医疗费、因误工减少的收入、残废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者生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活补助费等费用；造成他人死亡的，同时应当支付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丧葬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费、死者生前抚养的人必要的生活费用等；侵害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、集体或他人财产的，应当返还财产，不能返还的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当折价赔偿。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008" y="4060825"/>
            <a:ext cx="310832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案例分析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9432" y="1606659"/>
            <a:ext cx="101911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2003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日凌晨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时许，信阳市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358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厂高级中学的校园内，半杯硫酸毁掉两位花季少女的前程和各自家庭的幸福。高三女生马娟是农村的贫困学生，平时因口语方言备受同学嘲笑，因为嫉妒同班女生的学习成绩，居然买来硫酸，半夜泼向熟睡的同学，结果却错泼在同床的张静脸上，造成张静左耳脱落，耳孔闭合，双眼睁不开闭不合，整个面部严重毁容。为治疗烧伤，张静的家里倾其所有，债台高筑，亲人几乎精神崩溃。马娟也为自己泼出去的半杯硫酸付出惨痛代价，受到了法律的严厉制裁，一审被判处死刑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剥夺政治权利终生！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1820858"/>
            <a:ext cx="848523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分析原因：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，她就不会犯罪；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，她就不会犯罪；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，她就不会犯罪；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，她就不会犯罪。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008" y="4060825"/>
            <a:ext cx="310832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名言思考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4387" y="2519120"/>
            <a:ext cx="67891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把法律看成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锁，就在开始毁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灭自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己。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——『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爱默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这句名言你是怎么理解的？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008" y="4060825"/>
            <a:ext cx="3108325" cy="279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3526</Words>
  <Application/>
  <PresentationFormat/>
  <Paragraphs>176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Calibri Light</vt:lpstr>
      <vt:lpstr>Calibri</vt:lpstr>
      <vt:lpstr>Arial Unicode MS</vt:lpstr>
      <vt:lpstr>自定义设计方案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2013-07-01T03:05:00Z</dcterms:created>
  <dcterms:modified xsi:type="dcterms:W3CDTF">2018-08-11T20:21:43Z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