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3"/>
    <p:sldMasterId id="2147483653" r:id="rId4"/>
  </p:sldMasterIdLst>
  <p:notesMasterIdLst>
    <p:notesMasterId r:id="rId6"/>
  </p:notesMasterIdLst>
  <p:handoutMasterIdLst>
    <p:handoutMasterId r:id="rId31"/>
  </p:handoutMasterIdLst>
  <p:sldIdLst>
    <p:sldId id="290" r:id="rId5"/>
    <p:sldId id="277" r:id="rId7"/>
    <p:sldId id="283" r:id="rId8"/>
    <p:sldId id="291" r:id="rId9"/>
    <p:sldId id="292" r:id="rId10"/>
    <p:sldId id="293" r:id="rId11"/>
    <p:sldId id="294" r:id="rId12"/>
    <p:sldId id="295" r:id="rId13"/>
    <p:sldId id="296" r:id="rId14"/>
    <p:sldId id="297" r:id="rId15"/>
    <p:sldId id="298" r:id="rId16"/>
    <p:sldId id="299" r:id="rId17"/>
    <p:sldId id="300" r:id="rId18"/>
    <p:sldId id="301" r:id="rId19"/>
    <p:sldId id="305" r:id="rId20"/>
    <p:sldId id="302" r:id="rId21"/>
    <p:sldId id="306" r:id="rId22"/>
    <p:sldId id="303" r:id="rId23"/>
    <p:sldId id="304" r:id="rId24"/>
    <p:sldId id="308" r:id="rId25"/>
    <p:sldId id="307" r:id="rId26"/>
    <p:sldId id="285" r:id="rId27"/>
    <p:sldId id="287" r:id="rId28"/>
    <p:sldId id="288" r:id="rId29"/>
    <p:sldId id="268" r:id="rId30"/>
  </p:sldIdLst>
  <p:sldSz cx="12192000" cy="6858000"/>
  <p:notesSz cx="6858000" cy="9144000"/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FBFE"/>
    <a:srgbClr val="57D2E3"/>
    <a:srgbClr val="21B1C5"/>
    <a:srgbClr val="B2F3FC"/>
    <a:srgbClr val="4BCFE1"/>
    <a:srgbClr val="5BADF7"/>
    <a:srgbClr val="6A56AD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65" d="100"/>
          <a:sy n="65" d="100"/>
        </p:scale>
        <p:origin x="-906" y="-114"/>
      </p:cViewPr>
      <p:guideLst>
        <p:guide orient="horz" pos="2160"/>
        <p:guide pos="384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6" cy="72006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slide" Target="slides/slide2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slide" Target="slides/slide25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4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0223978-00F3-446A-B3B1-AF0CFAA94FB7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BA75364-FC86-4038-8B6A-C71A1C454C4A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410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7171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717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5" Type="http://schemas.openxmlformats.org/officeDocument/2006/relationships/theme" Target="../theme/theme2.xml"/><Relationship Id="rId4" Type="http://schemas.openxmlformats.org/officeDocument/2006/relationships/image" Target="../media/image2.png"/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  <p:sp>
        <p:nvSpPr>
          <p:cNvPr id="7" name="矩形 14"/>
          <p:cNvSpPr>
            <a:spLocks noChangeArrowheads="1"/>
          </p:cNvSpPr>
          <p:nvPr userDrawn="1"/>
        </p:nvSpPr>
        <p:spPr bwMode="auto">
          <a:xfrm rot="10800000">
            <a:off x="-1" y="869694"/>
            <a:ext cx="8144452" cy="3740406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8" name="图片 28"/>
          <p:cNvPicPr>
            <a:picLocks noChangeAspect="1"/>
          </p:cNvPicPr>
          <p:nvPr userDrawn="1"/>
        </p:nvPicPr>
        <p:blipFill>
          <a:blip r:embed="rId2"/>
          <a:srcRect l="368" t="9363" r="29749" b="-82"/>
          <a:stretch>
            <a:fillRect/>
          </a:stretch>
        </p:blipFill>
        <p:spPr>
          <a:xfrm>
            <a:off x="-12700" y="895350"/>
            <a:ext cx="8140700" cy="3702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矩形 14"/>
          <p:cNvSpPr>
            <a:spLocks noChangeArrowheads="1"/>
          </p:cNvSpPr>
          <p:nvPr userDrawn="1"/>
        </p:nvSpPr>
        <p:spPr bwMode="auto">
          <a:xfrm>
            <a:off x="0" y="1536700"/>
            <a:ext cx="8144451" cy="2298699"/>
          </a:xfrm>
          <a:prstGeom prst="rect">
            <a:avLst/>
          </a:prstGeom>
          <a:gradFill>
            <a:gsLst>
              <a:gs pos="917">
                <a:schemeClr val="bg1">
                  <a:alpha val="28000"/>
                </a:schemeClr>
              </a:gs>
              <a:gs pos="31000">
                <a:srgbClr val="E6FBFE">
                  <a:alpha val="80000"/>
                </a:srgbClr>
              </a:gs>
              <a:gs pos="79000">
                <a:srgbClr val="57D2E3"/>
              </a:gs>
            </a:gsLst>
            <a:lin ang="0" scaled="1"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矩形 14"/>
          <p:cNvSpPr>
            <a:spLocks noChangeArrowheads="1"/>
          </p:cNvSpPr>
          <p:nvPr userDrawn="1"/>
        </p:nvSpPr>
        <p:spPr bwMode="auto">
          <a:xfrm>
            <a:off x="6531" y="840302"/>
            <a:ext cx="12192000" cy="6017698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5" name="图片 6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293475" y="252413"/>
            <a:ext cx="523875" cy="3635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" name="矩形 8"/>
          <p:cNvSpPr>
            <a:spLocks noChangeArrowheads="1"/>
          </p:cNvSpPr>
          <p:nvPr userDrawn="1"/>
        </p:nvSpPr>
        <p:spPr bwMode="auto">
          <a:xfrm>
            <a:off x="7788665" y="280988"/>
            <a:ext cx="3538148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北京师范大学出版社 八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 userDrawn="1"/>
        </p:nvSpPr>
        <p:spPr bwMode="auto">
          <a:xfrm>
            <a:off x="0" y="171611"/>
            <a:ext cx="12192000" cy="521785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5123" name="图片 21"/>
          <p:cNvPicPr>
            <a:picLocks noChangeAspect="1"/>
          </p:cNvPicPr>
          <p:nvPr userDrawn="1"/>
        </p:nvPicPr>
        <p:blipFill>
          <a:blip r:embed="rId3"/>
          <a:srcRect t="11633" r="14514" b="75572"/>
          <a:stretch>
            <a:fillRect/>
          </a:stretch>
        </p:blipFill>
        <p:spPr>
          <a:xfrm>
            <a:off x="2233613" y="190500"/>
            <a:ext cx="9958387" cy="520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 userDrawn="1"/>
        </p:nvSpPr>
        <p:spPr bwMode="auto">
          <a:xfrm>
            <a:off x="7788665" y="280988"/>
            <a:ext cx="3538148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北京师范大学出版社 八</a:t>
            </a:r>
            <a:r>
              <a:rPr lang="zh-CN" altLang="zh-CN" sz="1600" b="1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600" b="1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60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600" b="1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60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上</a:t>
            </a:r>
            <a:r>
              <a:rPr lang="zh-CN" altLang="zh-CN" sz="160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600" b="1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5129" name="图片 2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1339513" y="252413"/>
            <a:ext cx="523875" cy="363537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 Light" panose="020F0302020204030204" pitchFamily="34" charset="0"/>
        </a:defRPr>
      </a:lvl1pPr>
      <a:lvl2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2pPr>
      <a:lvl3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3pPr>
      <a:lvl4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4pPr>
      <a:lvl5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5pPr>
      <a:lvl6pPr marL="13716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6pPr>
      <a:lvl7pPr marL="18288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7pPr>
      <a:lvl8pPr marL="22860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8pPr>
      <a:lvl9pPr marL="27432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146" name="矩形 14"/>
          <p:cNvSpPr>
            <a:spLocks noChangeArrowheads="1"/>
          </p:cNvSpPr>
          <p:nvPr userDrawn="1"/>
        </p:nvSpPr>
        <p:spPr bwMode="auto">
          <a:xfrm>
            <a:off x="0" y="840303"/>
            <a:ext cx="12192000" cy="3120789"/>
          </a:xfrm>
          <a:prstGeom prst="rect">
            <a:avLst/>
          </a:prstGeom>
          <a:solidFill>
            <a:srgbClr val="57D2E3"/>
          </a:solidFill>
          <a:ln>
            <a:noFill/>
          </a:ln>
          <a:effectLst>
            <a:reflection blurRad="6350" stA="50000" endA="300" endPos="5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6147" name="图片 28"/>
          <p:cNvPicPr>
            <a:picLocks noChangeAspect="1"/>
          </p:cNvPicPr>
          <p:nvPr userDrawn="1"/>
        </p:nvPicPr>
        <p:blipFill>
          <a:blip r:embed="rId2"/>
          <a:srcRect t="9363" b="14136"/>
          <a:stretch>
            <a:fillRect/>
          </a:stretch>
        </p:blipFill>
        <p:spPr>
          <a:xfrm>
            <a:off x="271463" y="839788"/>
            <a:ext cx="11649075" cy="31226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" name="矩形 14"/>
          <p:cNvSpPr>
            <a:spLocks noChangeArrowheads="1"/>
          </p:cNvSpPr>
          <p:nvPr userDrawn="1"/>
        </p:nvSpPr>
        <p:spPr bwMode="auto">
          <a:xfrm>
            <a:off x="0" y="2214575"/>
            <a:ext cx="12192000" cy="1356797"/>
          </a:xfrm>
          <a:prstGeom prst="rect">
            <a:avLst/>
          </a:prstGeom>
          <a:gradFill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矩形 8"/>
          <p:cNvSpPr>
            <a:spLocks noChangeArrowheads="1"/>
          </p:cNvSpPr>
          <p:nvPr userDrawn="1"/>
        </p:nvSpPr>
        <p:spPr bwMode="auto">
          <a:xfrm>
            <a:off x="2646363" y="2373313"/>
            <a:ext cx="7770813" cy="922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60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谢谢观看！</a:t>
            </a:r>
            <a:endParaRPr kumimoji="0" lang="zh-CN" altLang="en-US" sz="5400" b="1" i="0" u="none" strike="noStrike" kern="1200" cap="none" spc="60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7.png"/><Relationship Id="rId8" Type="http://schemas.openxmlformats.org/officeDocument/2006/relationships/image" Target="../media/image16.png"/><Relationship Id="rId7" Type="http://schemas.openxmlformats.org/officeDocument/2006/relationships/image" Target="../media/image15.png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1" Type="http://schemas.openxmlformats.org/officeDocument/2006/relationships/slideLayout" Target="../slideLayouts/slideLayout2.xml"/><Relationship Id="rId10" Type="http://schemas.openxmlformats.org/officeDocument/2006/relationships/audio" Target="../media/audio1.wav"/><Relationship Id="rId1" Type="http://schemas.openxmlformats.org/officeDocument/2006/relationships/image" Target="../media/image9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83" name="组合 8"/>
          <p:cNvGrpSpPr/>
          <p:nvPr/>
        </p:nvGrpSpPr>
        <p:grpSpPr>
          <a:xfrm>
            <a:off x="1182688" y="1987550"/>
            <a:ext cx="6412731" cy="2272605"/>
            <a:chOff x="140173" y="2105678"/>
            <a:chExt cx="5940425" cy="2272300"/>
          </a:xfrm>
        </p:grpSpPr>
        <p:sp>
          <p:nvSpPr>
            <p:cNvPr id="25" name="矩形 24"/>
            <p:cNvSpPr>
              <a:spLocks noChangeArrowheads="1"/>
            </p:cNvSpPr>
            <p:nvPr/>
          </p:nvSpPr>
          <p:spPr bwMode="auto">
            <a:xfrm>
              <a:off x="1703859" y="2105678"/>
              <a:ext cx="3344709" cy="553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lvl="0" algn="ctr" eaLnBrk="1" hangingPunct="1">
                <a:lnSpc>
                  <a:spcPct val="150000"/>
                </a:lnSpc>
                <a:defRPr/>
              </a:pPr>
              <a:r>
                <a:rPr kumimoji="0" lang="zh-CN" altLang="en-US" sz="20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rPr>
                <a:t>第四单元 </a:t>
              </a:r>
              <a:r>
                <a:rPr kumimoji="0" lang="en-US" altLang="zh-CN" sz="20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rPr>
                <a:t>· </a:t>
              </a:r>
              <a:r>
                <a:rPr kumimoji="0" lang="zh-CN" altLang="en-US" sz="20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rPr>
                <a:t>承担社会责任</a:t>
              </a:r>
              <a:r>
                <a:rPr kumimoji="0" lang="en-US" altLang="zh-CN" sz="20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rPr>
                <a:t> </a:t>
              </a:r>
              <a:endPara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6" name="TextBox 2"/>
            <p:cNvSpPr txBox="1">
              <a:spLocks noChangeArrowheads="1"/>
            </p:cNvSpPr>
            <p:nvPr/>
          </p:nvSpPr>
          <p:spPr bwMode="auto">
            <a:xfrm>
              <a:off x="140173" y="2808529"/>
              <a:ext cx="5940425" cy="15694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lvl="0" algn="ctr" eaLnBrk="1" hangingPunct="1">
                <a:defRPr/>
              </a:pPr>
              <a:r>
                <a:rPr kumimoji="0" lang="zh-CN" altLang="en-US" sz="4800" b="1" i="0" u="none" strike="noStrike" kern="1200" cap="none" spc="300" normalizeH="0" baseline="0" noProof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第十</a:t>
              </a:r>
              <a:r>
                <a:rPr lang="zh-CN" altLang="en-US" sz="4800" b="1" spc="3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课 维</a:t>
              </a:r>
              <a:r>
                <a:rPr lang="zh-CN" altLang="en-US" sz="4800" b="1" spc="3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护公共秩序</a:t>
              </a:r>
              <a:endParaRPr kumimoji="0" lang="zh-CN" altLang="en-US" sz="4800" b="1" i="0" u="none" strike="noStrike" kern="1200" cap="none" spc="30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040"/>
          <a:stretch>
            <a:fillRect/>
          </a:stretch>
        </p:blipFill>
        <p:spPr bwMode="auto">
          <a:xfrm>
            <a:off x="8182610" y="1525270"/>
            <a:ext cx="3993515" cy="5047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1" hangingPunct="1">
              <a:defRPr/>
            </a:pP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725561" y="2642870"/>
            <a:ext cx="7049729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秩序离不开规则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要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形成良好的社会秩序，就需要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完善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的社会规则。无论是道德规范还是法律法规，都是守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护秩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序的重要力量。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2" descr="D:\做书人与自然\道德与法治资源\2017\2017\png\好朋友过马路 副本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7148" y="4717415"/>
            <a:ext cx="4404852" cy="2126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1" hangingPunct="1">
              <a:defRPr/>
            </a:pP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名言思考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971366" y="2598625"/>
            <a:ext cx="709889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仁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圣之本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，在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乎制度而已。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                     ——[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唐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]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白居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易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你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是怎么理解白居易的这句话的？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2" descr="D:\做书人与自然\道德与法治资源\2017\2017\png\好朋友过马路 副本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7148" y="4717415"/>
            <a:ext cx="4404852" cy="2126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1" hangingPunct="1">
              <a:defRPr/>
            </a:pP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549718" y="2136339"/>
            <a:ext cx="759428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社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会生活是很复杂的。在很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多场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合，具体的法律规定并不能对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人们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的全部行为进行具体的约束。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在这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些法律涉及不到的地方，道德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就保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证着社会生活的正常、顺畅。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我们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有时会觉得规则是一种束缚，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使我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们不能自由自在。但是，如果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离开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了这些规则，社会秩序就会陷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入混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乱，人们就无法正常生活。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2" descr="D:\做书人与自然\道德与法治资源\2017\2017\png\好朋友过马路 副本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7148" y="4717415"/>
            <a:ext cx="4404852" cy="2126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1" hangingPunct="1">
              <a:defRPr/>
            </a:pP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知识链接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245246" y="1017502"/>
            <a:ext cx="10500852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我国古代，有各种形式的规则，既有国家律法，又有完备深刻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的道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德伦理。其中，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颜氏家训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弟子规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是家庭教育方面的重要典籍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，在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维护社会秩序方面起过重要作用。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颜氏家训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，“述立身治家之法，辨正时俗之谬”，是垂训子孙以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及家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庭教育的典范。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颜氏家训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是我国历史上第一部内容丰富、体系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宏大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的家训，影响深远，其后又出现了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朱子家训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等十余种家训。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弟子规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原名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训蒙文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，以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论语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学而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中“弟子入则孝，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出则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悌，谨而信，泛爱众，而亲仁，行有余力，则以学文”为中心，分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为五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个部分，详细列述弟子在家、出外、待人、接物与学习上应当恪守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的守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则规范。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弟子规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启蒙养正，是教育后辈防邪存诚、养成忠厚家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风的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重要文献。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1" hangingPunct="1">
              <a:defRPr/>
            </a:pP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各抒己见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897625" y="2070903"/>
            <a:ext cx="7733071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社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会在发展，生活在变化，电子商务、试管婴儿等新生事物层出不穷，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原有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的社会规则可能无法满足社会发展的需要。你认为生活中哪些领域需要制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订新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的规范，请你提出建议并与同学共同讨论。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2" descr="D:\做书人与自然\道德与法治资源\2017\2017\png\好朋友过马路 副本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7148" y="4717415"/>
            <a:ext cx="4404852" cy="2126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1" hangingPunct="1">
              <a:defRPr/>
            </a:pP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探究思考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192594" y="2766622"/>
            <a:ext cx="687766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同学们知道的社会规则有哪些呢？它们分别保障什么样的社会秩序？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2" descr="D:\做书人与自然\道德与法治资源\2017\2017\png\好朋友过马路 副本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7148" y="4717415"/>
            <a:ext cx="4404852" cy="2126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1" hangingPunct="1">
              <a:defRPr/>
            </a:pP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56756" y="1413698"/>
            <a:ext cx="7500547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人遵守规则，社会才能有良好的秩序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任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何规则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，只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有落实到人们的实际行为中，才能发挥其规范社会秩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序的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效用。否则，秩序将无从建立。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小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到有序停车、一米线外排队、不在公共场所吸烟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、医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院就诊挂号等日常规范，大到国家的宪法和法律，都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需要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人们重视和遵守。否则，就会成为一纸空文，形同虚设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。规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则不会自动发生作用，只有每个人都自觉遵守规则，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规则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才有意义。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2" descr="D:\做书人与自然\道德与法治资源\2017\2017\png\好朋友过马路 副本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7148" y="4717415"/>
            <a:ext cx="4404852" cy="2126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1" hangingPunct="1">
              <a:defRPr/>
            </a:pP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活动探究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5040313" y="1076751"/>
            <a:ext cx="32004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良好的秩序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2754313" y="1152951"/>
            <a:ext cx="16002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场所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9231313" y="1076751"/>
            <a:ext cx="14478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规则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2449513" y="1838751"/>
            <a:ext cx="19812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出门上路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AutoShape 7"/>
          <p:cNvSpPr>
            <a:spLocks noChangeArrowheads="1"/>
          </p:cNvSpPr>
          <p:nvPr/>
        </p:nvSpPr>
        <p:spPr bwMode="auto">
          <a:xfrm>
            <a:off x="8545513" y="2067351"/>
            <a:ext cx="649288" cy="142875"/>
          </a:xfrm>
          <a:prstGeom prst="rightArrow">
            <a:avLst>
              <a:gd name="adj1" fmla="val 50000"/>
              <a:gd name="adj2" fmla="val 113611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5192713" y="1686351"/>
            <a:ext cx="30480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右行，过马路走人行横道或过街桥等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Line 9"/>
          <p:cNvSpPr>
            <a:spLocks noChangeShapeType="1"/>
          </p:cNvSpPr>
          <p:nvPr/>
        </p:nvSpPr>
        <p:spPr bwMode="auto">
          <a:xfrm>
            <a:off x="4354513" y="2143551"/>
            <a:ext cx="7207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Rectangle 12"/>
          <p:cNvSpPr>
            <a:spLocks noChangeArrowheads="1"/>
          </p:cNvSpPr>
          <p:nvPr/>
        </p:nvSpPr>
        <p:spPr bwMode="auto">
          <a:xfrm>
            <a:off x="4887913" y="3667551"/>
            <a:ext cx="304800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购票入园，爱护公共设施，保护环境，注意安全。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AutoShape 13"/>
          <p:cNvSpPr>
            <a:spLocks noChangeArrowheads="1"/>
          </p:cNvSpPr>
          <p:nvPr/>
        </p:nvSpPr>
        <p:spPr bwMode="auto">
          <a:xfrm>
            <a:off x="8088313" y="5343951"/>
            <a:ext cx="649288" cy="142875"/>
          </a:xfrm>
          <a:prstGeom prst="rightArrow">
            <a:avLst>
              <a:gd name="adj1" fmla="val 50000"/>
              <a:gd name="adj2" fmla="val 113611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Rectangle 14"/>
          <p:cNvSpPr>
            <a:spLocks noChangeArrowheads="1"/>
          </p:cNvSpPr>
          <p:nvPr/>
        </p:nvSpPr>
        <p:spPr bwMode="auto">
          <a:xfrm>
            <a:off x="4887913" y="5115351"/>
            <a:ext cx="31242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公平交易，买后付钱。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Rectangle 15"/>
          <p:cNvSpPr>
            <a:spLocks noChangeArrowheads="1"/>
          </p:cNvSpPr>
          <p:nvPr/>
        </p:nvSpPr>
        <p:spPr bwMode="auto">
          <a:xfrm>
            <a:off x="5192713" y="2600751"/>
            <a:ext cx="3455988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不能大声喧哗、随意走动，礼貌鼓掌。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Rectangle 16"/>
          <p:cNvSpPr>
            <a:spLocks noChangeArrowheads="1"/>
          </p:cNvSpPr>
          <p:nvPr/>
        </p:nvSpPr>
        <p:spPr bwMode="auto">
          <a:xfrm>
            <a:off x="2449513" y="2624564"/>
            <a:ext cx="142218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去影剧院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AutoShape 17"/>
          <p:cNvSpPr>
            <a:spLocks noChangeArrowheads="1"/>
          </p:cNvSpPr>
          <p:nvPr/>
        </p:nvSpPr>
        <p:spPr bwMode="auto">
          <a:xfrm>
            <a:off x="8012113" y="4048551"/>
            <a:ext cx="811213" cy="82550"/>
          </a:xfrm>
          <a:prstGeom prst="rightArrow">
            <a:avLst>
              <a:gd name="adj1" fmla="val 50000"/>
              <a:gd name="adj2" fmla="val 24567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Line 18"/>
          <p:cNvSpPr>
            <a:spLocks noChangeShapeType="1"/>
          </p:cNvSpPr>
          <p:nvPr/>
        </p:nvSpPr>
        <p:spPr bwMode="auto">
          <a:xfrm>
            <a:off x="4202113" y="2905551"/>
            <a:ext cx="901700" cy="15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Rectangle 19"/>
          <p:cNvSpPr>
            <a:spLocks noChangeArrowheads="1"/>
          </p:cNvSpPr>
          <p:nvPr/>
        </p:nvSpPr>
        <p:spPr bwMode="auto">
          <a:xfrm>
            <a:off x="2449513" y="3743751"/>
            <a:ext cx="15113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去公园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AutoShape 20"/>
          <p:cNvSpPr>
            <a:spLocks noChangeArrowheads="1"/>
          </p:cNvSpPr>
          <p:nvPr/>
        </p:nvSpPr>
        <p:spPr bwMode="auto">
          <a:xfrm>
            <a:off x="8850313" y="2905551"/>
            <a:ext cx="649288" cy="142875"/>
          </a:xfrm>
          <a:prstGeom prst="rightArrow">
            <a:avLst>
              <a:gd name="adj1" fmla="val 50000"/>
              <a:gd name="adj2" fmla="val 113611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Line 21"/>
          <p:cNvSpPr>
            <a:spLocks noChangeShapeType="1"/>
          </p:cNvSpPr>
          <p:nvPr/>
        </p:nvSpPr>
        <p:spPr bwMode="auto">
          <a:xfrm>
            <a:off x="3973513" y="3972351"/>
            <a:ext cx="7207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Rectangle 23"/>
          <p:cNvSpPr>
            <a:spLocks noChangeArrowheads="1"/>
          </p:cNvSpPr>
          <p:nvPr/>
        </p:nvSpPr>
        <p:spPr bwMode="auto">
          <a:xfrm>
            <a:off x="2449513" y="4658151"/>
            <a:ext cx="17526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去购物或做买卖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Line 27"/>
          <p:cNvSpPr>
            <a:spLocks noChangeShapeType="1"/>
          </p:cNvSpPr>
          <p:nvPr/>
        </p:nvSpPr>
        <p:spPr bwMode="auto">
          <a:xfrm>
            <a:off x="4049713" y="5191551"/>
            <a:ext cx="7207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Text Box 33"/>
          <p:cNvSpPr txBox="1">
            <a:spLocks noChangeArrowheads="1"/>
          </p:cNvSpPr>
          <p:nvPr/>
        </p:nvSpPr>
        <p:spPr bwMode="auto">
          <a:xfrm>
            <a:off x="9459913" y="1838751"/>
            <a:ext cx="16002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（法律）</a:t>
            </a:r>
            <a:endParaRPr lang="zh-CN" altLang="en-US" sz="24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Text Box 34"/>
          <p:cNvSpPr txBox="1">
            <a:spLocks noChangeArrowheads="1"/>
          </p:cNvSpPr>
          <p:nvPr/>
        </p:nvSpPr>
        <p:spPr bwMode="auto">
          <a:xfrm>
            <a:off x="9777413" y="2676951"/>
            <a:ext cx="142218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（道德）</a:t>
            </a:r>
            <a:endParaRPr lang="zh-CN" altLang="en-US" sz="24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Text Box 35"/>
          <p:cNvSpPr txBox="1">
            <a:spLocks noChangeArrowheads="1"/>
          </p:cNvSpPr>
          <p:nvPr/>
        </p:nvSpPr>
        <p:spPr bwMode="auto">
          <a:xfrm>
            <a:off x="9002713" y="3743751"/>
            <a:ext cx="23622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（道德）</a:t>
            </a:r>
            <a:endParaRPr lang="zh-CN" altLang="en-US" sz="24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/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Text Box 36"/>
          <p:cNvSpPr txBox="1">
            <a:spLocks noChangeArrowheads="1"/>
          </p:cNvSpPr>
          <p:nvPr/>
        </p:nvSpPr>
        <p:spPr bwMode="auto">
          <a:xfrm>
            <a:off x="9002713" y="5034389"/>
            <a:ext cx="142218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（合同）</a:t>
            </a:r>
            <a:endParaRPr lang="zh-CN" altLang="en-US" sz="24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Text Box 40"/>
          <p:cNvSpPr txBox="1">
            <a:spLocks noChangeArrowheads="1"/>
          </p:cNvSpPr>
          <p:nvPr/>
        </p:nvSpPr>
        <p:spPr bwMode="auto">
          <a:xfrm>
            <a:off x="2491106" y="5949086"/>
            <a:ext cx="70866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上述材料体现教材什么观点？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2" grpId="0"/>
      <p:bldP spid="13" grpId="0"/>
      <p:bldP spid="24" grpId="0"/>
      <p:bldP spid="25" grpId="0"/>
      <p:bldP spid="26" grpId="0"/>
      <p:bldP spid="2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1" hangingPunct="1">
              <a:defRPr/>
            </a:pP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活动平台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386348" y="1920877"/>
            <a:ext cx="8554065" cy="35086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ctr" eaLnBrk="1" hangingPunct="1"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新闻调查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2012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日我国首个“全国交通安全日”来临之际，公安部交通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管理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局与中国青年报社会调查中心联合进行的“全国交通安全日民调”显示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67.0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的人坦言自己闯过红灯：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93.6%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的人认同交通信号是无声的法律，应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该遵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守；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69.2%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的人期待加大对违反交通规则行为的惩罚力度。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2" descr="D:\做书人与自然\道德与法治资源\2017\2017\png\好朋友过马路 副本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7148" y="4717415"/>
            <a:ext cx="4404852" cy="2126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1" hangingPunct="1">
              <a:defRPr/>
            </a:pP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探究思考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286891" y="2580656"/>
            <a:ext cx="8186857" cy="19389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在本班做一次调查，看看班里闯过红灯的同学有多少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大家闯红灯的原因是什么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对于杜绝不文明交通行为，维护交通秩序，你有什么建议？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2" descr="D:\做书人与自然\道德与法治资源\2017\2017\png\好朋友过马路 副本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7148" y="4717415"/>
            <a:ext cx="4404852" cy="2126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35555" y="2828834"/>
            <a:ext cx="609012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4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第一站  生</a:t>
            </a:r>
            <a:r>
              <a:rPr lang="zh-CN" altLang="en-US" sz="4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活需要秩序</a:t>
            </a:r>
            <a:endParaRPr lang="zh-CN" altLang="en-US" sz="4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fad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1" hangingPunct="1">
              <a:defRPr/>
            </a:pP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课堂小结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356851" y="2401133"/>
            <a:ext cx="796412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作为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21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世纪的合格中学生，今后我决心做到：</a:t>
            </a: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、遵守交通规则，遵守学校纪律，遵守公共秩序。</a:t>
            </a: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 听从老师教导，不逃学，不旷课，讲文明，讲卫生。</a:t>
            </a: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、珍爱生命，健康快乐成长！</a:t>
            </a: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2" descr="D:\做书人与自然\道德与法治资源\2017\2017\png\好朋友过马路 副本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7148" y="4717415"/>
            <a:ext cx="4404852" cy="2126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1" hangingPunct="1">
              <a:defRPr/>
            </a:pP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课堂检测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562034" y="876580"/>
            <a:ext cx="851279" cy="850107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07500" y="888487"/>
            <a:ext cx="1181100" cy="1181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2034" y="1995997"/>
            <a:ext cx="901716" cy="958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39193" y="5728775"/>
            <a:ext cx="1119302" cy="9522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07500" y="3698362"/>
            <a:ext cx="1182688" cy="1182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6703" y="3250276"/>
            <a:ext cx="992377" cy="9910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7612" y="5308087"/>
            <a:ext cx="1190625" cy="103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9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7612" y="4241287"/>
            <a:ext cx="1152525" cy="102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0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07500" y="2336287"/>
            <a:ext cx="1181100" cy="1181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 Box 11"/>
          <p:cNvSpPr txBox="1">
            <a:spLocks noChangeArrowheads="1"/>
          </p:cNvSpPr>
          <p:nvPr/>
        </p:nvSpPr>
        <p:spPr bwMode="auto">
          <a:xfrm>
            <a:off x="4927600" y="384029"/>
            <a:ext cx="2912756" cy="65556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禁止停车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禁止吸烟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施工场地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禁止自行车通行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E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直行通道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F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人行横道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G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分道行驶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H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禁止人们通行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I 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残疾人专用通道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Line 12"/>
          <p:cNvSpPr>
            <a:spLocks noChangeShapeType="1"/>
          </p:cNvSpPr>
          <p:nvPr/>
        </p:nvSpPr>
        <p:spPr bwMode="auto">
          <a:xfrm flipV="1">
            <a:off x="3554412" y="812287"/>
            <a:ext cx="1223963" cy="1444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Line 15"/>
          <p:cNvSpPr>
            <a:spLocks noChangeShapeType="1"/>
          </p:cNvSpPr>
          <p:nvPr/>
        </p:nvSpPr>
        <p:spPr bwMode="auto">
          <a:xfrm>
            <a:off x="3630612" y="2412487"/>
            <a:ext cx="1296988" cy="431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Line 16"/>
          <p:cNvSpPr>
            <a:spLocks noChangeShapeType="1"/>
          </p:cNvSpPr>
          <p:nvPr/>
        </p:nvSpPr>
        <p:spPr bwMode="auto">
          <a:xfrm flipV="1">
            <a:off x="3554412" y="1574287"/>
            <a:ext cx="1152525" cy="20875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Line 17"/>
          <p:cNvSpPr>
            <a:spLocks noChangeShapeType="1"/>
          </p:cNvSpPr>
          <p:nvPr/>
        </p:nvSpPr>
        <p:spPr bwMode="auto">
          <a:xfrm>
            <a:off x="3478212" y="5079487"/>
            <a:ext cx="1295400" cy="6492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Line 18"/>
          <p:cNvSpPr>
            <a:spLocks noChangeShapeType="1"/>
          </p:cNvSpPr>
          <p:nvPr/>
        </p:nvSpPr>
        <p:spPr bwMode="auto">
          <a:xfrm flipV="1">
            <a:off x="3554412" y="2260087"/>
            <a:ext cx="1223963" cy="36004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Line 19"/>
          <p:cNvSpPr>
            <a:spLocks noChangeShapeType="1"/>
          </p:cNvSpPr>
          <p:nvPr/>
        </p:nvSpPr>
        <p:spPr bwMode="auto">
          <a:xfrm>
            <a:off x="7912100" y="6451087"/>
            <a:ext cx="12239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Line 20"/>
          <p:cNvSpPr>
            <a:spLocks noChangeShapeType="1"/>
          </p:cNvSpPr>
          <p:nvPr/>
        </p:nvSpPr>
        <p:spPr bwMode="auto">
          <a:xfrm flipH="1" flipV="1">
            <a:off x="6540500" y="4241287"/>
            <a:ext cx="2376488" cy="1444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Line 21"/>
          <p:cNvSpPr>
            <a:spLocks noChangeShapeType="1"/>
          </p:cNvSpPr>
          <p:nvPr/>
        </p:nvSpPr>
        <p:spPr bwMode="auto">
          <a:xfrm flipH="1">
            <a:off x="6616700" y="3022087"/>
            <a:ext cx="2232025" cy="19431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Line 22"/>
          <p:cNvSpPr>
            <a:spLocks noChangeShapeType="1"/>
          </p:cNvSpPr>
          <p:nvPr/>
        </p:nvSpPr>
        <p:spPr bwMode="auto">
          <a:xfrm flipH="1">
            <a:off x="6692900" y="1726687"/>
            <a:ext cx="2376488" cy="20875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Rectangle 23"/>
          <p:cNvSpPr>
            <a:spLocks noChangeArrowheads="1"/>
          </p:cNvSpPr>
          <p:nvPr/>
        </p:nvSpPr>
        <p:spPr bwMode="auto">
          <a:xfrm>
            <a:off x="950277" y="2475422"/>
            <a:ext cx="563511" cy="2677656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交通标志连连看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课堂检测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568245" y="1365238"/>
            <a:ext cx="8421329" cy="40626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选择题：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．“没有规矩，不成方圆”。这句古训揭示了一个重要的道理，这个道理是（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．做任何事情都要有规矩、懂规矩、守规矩</a:t>
            </a: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．画圆有规，无规就画不成圆</a:t>
            </a: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．制方有矩，无矩就制不出方</a:t>
            </a: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．人的活动要受思想动机、目的、愿望的支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配</a:t>
            </a: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939489" y="2687510"/>
            <a:ext cx="4010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pic>
        <p:nvPicPr>
          <p:cNvPr id="5" name="Picture 2" descr="D:\做书人与自然\道德与法治资源\2017\2017\png\好朋友过马路 副本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7148" y="4717415"/>
            <a:ext cx="4404852" cy="2126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课堂检测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413818" y="1594457"/>
            <a:ext cx="7718323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．在十字路口，尽管人多车杂，但由于行人车辆各行其道，红灯停绿灯行，穿梭有序，道路也就畅通无阻。这一现象告诉我们（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．人们要遵守道德行为规范</a:t>
            </a: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．社会生活离不开规则</a:t>
            </a: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．时时处处要遵守交通规则</a:t>
            </a: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．遇事要谦恭礼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让</a:t>
            </a: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554506" y="2782669"/>
            <a:ext cx="37702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pic>
        <p:nvPicPr>
          <p:cNvPr id="5" name="Picture 2" descr="D:\做书人与自然\道德与法治资源\2017\2017\png\好朋友过马路 副本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7148" y="4717415"/>
            <a:ext cx="4404852" cy="2126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课堂检测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000864" y="1570355"/>
            <a:ext cx="762983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．在乘车时，我们经常见司机和售票员对将要上车的乘客，快跳上来！这儿不许停车，让交警看见多危险！对于司机和售票员的行为，有以下说法，你认为正确的是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．是关爱老人的行为，应该倡导</a:t>
            </a: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．是违反交通管理法规的行为，应依法制裁</a:t>
            </a: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．是不道德的行为，应受到谴责</a:t>
            </a: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．是犯罪行为，应追究刑事责任</a:t>
            </a: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952358" y="3324681"/>
            <a:ext cx="37702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pic>
        <p:nvPicPr>
          <p:cNvPr id="2050" name="Picture 2" descr="D:\做书人与自然\道德与法治资源\2017\2017\png\好朋友过马路 副本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7148" y="4717415"/>
            <a:ext cx="4404852" cy="2126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198880" cy="3987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1" hangingPunct="1"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思想驿站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9718" y="1813415"/>
            <a:ext cx="5253227" cy="39237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7353" y="1171575"/>
            <a:ext cx="4376891" cy="51534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46706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1" hangingPunct="1">
              <a:defRPr/>
            </a:pP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情景图欣赏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 descr="2009519124830925[1]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298" y="1932035"/>
            <a:ext cx="5415048" cy="35543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3" descr="图片点击可在新窗口打开查看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576"/>
          <a:stretch>
            <a:fillRect/>
          </a:stretch>
        </p:blipFill>
        <p:spPr bwMode="auto">
          <a:xfrm>
            <a:off x="6291584" y="1932035"/>
            <a:ext cx="5500383" cy="35543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1652307" y="5781057"/>
            <a:ext cx="233910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秩序混乱的乘客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102782" y="5814708"/>
            <a:ext cx="387798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十字路口上演“人车大战”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1" hangingPunct="1">
              <a:defRPr/>
            </a:pP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探究思考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177845" y="2194655"/>
            <a:ext cx="737911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想一想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你在生活中遇到过类似的情境吗？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在以上两种情境中，你的感受有什么不同？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这说明了什么？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2" descr="D:\做书人与自然\道德与法治资源\2017\2017\png\好朋友过马路 副本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7148" y="4717415"/>
            <a:ext cx="4404852" cy="2126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1" hangingPunct="1">
              <a:defRPr/>
            </a:pP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事例探究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549718" y="2159394"/>
            <a:ext cx="836119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新华网北京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日电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日晚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时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45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分，北京市密云县密虹公园举办的密云县第二届迎春灯展，因一游人在公园桥上跌倒，引起身后游人拥挤，造成踩死挤伤游人特大恶性事故，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37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人死亡，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15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人受伤。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思考：应当如何避免此类事件的发生？</a:t>
            </a: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2" descr="D:\做书人与自然\道德与法治资源\2017\2017\png\好朋友过马路 副本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7148" y="4717415"/>
            <a:ext cx="4404852" cy="2126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1" hangingPunct="1">
              <a:defRPr/>
            </a:pP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986116" y="1880072"/>
            <a:ext cx="7924800" cy="35086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生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活离不开秩序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秩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序保证公共生活的顺利实现，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为我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们每一个人平等地参与社会生活提供安定的环境。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只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有形成良好的社会秩序，我们才能正常地与别人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交往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，相互扶持、相互帮助；只有形成良好的社会秩序，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才能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促进社会生活的和谐幸福。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2" descr="D:\做书人与自然\道德与法治资源\2017\2017\png\好朋友过马路 副本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7148" y="4717415"/>
            <a:ext cx="4404852" cy="2126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1" hangingPunct="1">
              <a:defRPr/>
            </a:pP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相关链接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430594" y="2124133"/>
            <a:ext cx="784614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2013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28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日西安发生小学生踩踏事件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16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人受伤。</a:t>
            </a: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2014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26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日昆明一所小学踩踏事故伤亡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31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人，其中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人死亡。</a:t>
            </a: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2014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日，湖北省老河口市薛集镇秦集小学发生一起因拥挤而引起的踩踏事件，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人抢救无效死亡，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余名学生受伤。</a:t>
            </a: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2" descr="D:\做书人与自然\道德与法治资源\2017\2017\png\好朋友过马路 副本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7148" y="4717415"/>
            <a:ext cx="4404852" cy="2126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1" hangingPunct="1">
              <a:defRPr/>
            </a:pP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探究思考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814051" y="2386384"/>
            <a:ext cx="7182465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冰冷的数字后，一朵朵生命之花凋落，你有什么感受？是什么原因使得这一场场悲剧的发生？</a:t>
            </a: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结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论：我们的生活离不开秩序，如果失去了秩序，我们的生命健康就得不到保障。</a:t>
            </a: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2" descr="D:\做书人与自然\道德与法治资源\2017\2017\png\好朋友过马路 副本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7148" y="4717415"/>
            <a:ext cx="4404852" cy="2126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2308</Words>
  <Application/>
  <PresentationFormat/>
  <Paragraphs>179</Paragraphs>
  <Slides>25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25</vt:i4>
      </vt:variant>
    </vt:vector>
  </HeadingPairs>
  <TitlesOfParts>
    <vt:vector size="35" baseType="lpstr">
      <vt:lpstr>Arial</vt:lpstr>
      <vt:lpstr>宋体</vt:lpstr>
      <vt:lpstr>Wingdings</vt:lpstr>
      <vt:lpstr>微软雅黑</vt:lpstr>
      <vt:lpstr>Calibri Light</vt:lpstr>
      <vt:lpstr>Calibri</vt:lpstr>
      <vt:lpstr>Arial Unicode MS</vt:lpstr>
      <vt:lpstr>自定义设计方案</vt:lpstr>
      <vt:lpstr>Office 主题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dc:description/>
  <cp:lastModifiedBy>Administrator</cp:lastModifiedBy>
  <cp:revision/>
  <dcterms:created xsi:type="dcterms:W3CDTF">2013-07-01T03:05:00Z</dcterms:created>
  <dcterms:modified xsi:type="dcterms:W3CDTF">2018-08-11T20:21:43Z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2052-10.1.0.6749</vt:lpwstr>
  </property>
</Properties>
</file>