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3" r:id="rId4"/>
  </p:sldMasterIdLst>
  <p:notesMasterIdLst>
    <p:notesMasterId r:id="rId6"/>
  </p:notesMasterIdLst>
  <p:handoutMasterIdLst>
    <p:handoutMasterId r:id="rId32"/>
  </p:handoutMasterIdLst>
  <p:sldIdLst>
    <p:sldId id="290" r:id="rId5"/>
    <p:sldId id="277" r:id="rId7"/>
    <p:sldId id="283" r:id="rId8"/>
    <p:sldId id="291" r:id="rId9"/>
    <p:sldId id="293" r:id="rId10"/>
    <p:sldId id="292" r:id="rId11"/>
    <p:sldId id="294" r:id="rId12"/>
    <p:sldId id="285" r:id="rId13"/>
    <p:sldId id="302" r:id="rId14"/>
    <p:sldId id="303" r:id="rId15"/>
    <p:sldId id="295" r:id="rId16"/>
    <p:sldId id="296" r:id="rId17"/>
    <p:sldId id="297" r:id="rId18"/>
    <p:sldId id="298" r:id="rId19"/>
    <p:sldId id="299" r:id="rId20"/>
    <p:sldId id="300" r:id="rId21"/>
    <p:sldId id="305" r:id="rId22"/>
    <p:sldId id="301" r:id="rId23"/>
    <p:sldId id="304" r:id="rId24"/>
    <p:sldId id="306" r:id="rId25"/>
    <p:sldId id="308" r:id="rId26"/>
    <p:sldId id="307" r:id="rId27"/>
    <p:sldId id="287" r:id="rId28"/>
    <p:sldId id="288" r:id="rId29"/>
    <p:sldId id="289" r:id="rId30"/>
    <p:sldId id="268" r:id="rId31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3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lang="zh-CN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182688" y="1987550"/>
            <a:ext cx="6412731" cy="2272605"/>
            <a:chOff x="140173" y="2105678"/>
            <a:chExt cx="5940425" cy="227230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lnSpc>
                  <a:spcPct val="150000"/>
                </a:lnSpc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承担社会责任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 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156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维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护公共秩序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0"/>
          <a:stretch>
            <a:fillRect/>
          </a:stretch>
        </p:blipFill>
        <p:spPr bwMode="auto">
          <a:xfrm>
            <a:off x="8182610" y="1525270"/>
            <a:ext cx="3993515" cy="504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维护社会秩序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5" descr="W020110818296375775266[1]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664" y="1747336"/>
            <a:ext cx="7208735" cy="444579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名言思考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5613" y="2097858"/>
            <a:ext cx="78510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由是做法律所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许可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的一切事情的权利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若一个公民可以做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所禁止的事情，那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有自由可言了，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，其他人同样也有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权利。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——[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孟德斯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鸠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是怎么理解这句话的？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各抒己见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058699"/>
            <a:ext cx="87162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同学们都在食堂排队打饭，大凯看人多，拉着好朋友小智的手往前窜，边走边说：“排队多没面子！看哥们的！”于是准备强行插到低年级同学前面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怎样评价大凯的话？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果你是小智，你会怎么做？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果你是那位被插队的低年级同学，你会怎么做？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0077" y="2165159"/>
            <a:ext cx="748234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维护社会秩序，也要做一个监督者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成良好的社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序，既需要我们以身作则，也需要我们勇于担当，敢于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反规则、扰乱秩序的行为提出批评。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做个监督者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35" y="1370965"/>
            <a:ext cx="6755683" cy="473571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做个监督者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649" y="1371630"/>
            <a:ext cx="6900248" cy="497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名言思考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613374"/>
            <a:ext cx="75708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人不求备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身若不及。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——《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尚书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伊训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是怎么理解这句话的？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4239" y="2238901"/>
            <a:ext cx="81937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探究思考：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现课堂上有人随便说话，你怎么办？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现中午打饭时有人插队，你怎么办？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果同学讥讽你的监督和批评，你怎么办？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社会观察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1371630"/>
            <a:ext cx="932349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了共同营造良好的校园秩序，某中学成立了“校园文明监督岗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校团委制定了“文明监督员”工作职责和工作规范，对文明监督员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专题培训，要求全体监督员以身作则，模范遵守学校规章制度。监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督员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持证上岗，定期和不定期在校园巡视，发现不文明的现象和行为，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进行教育、劝阻。自从“校园文明监督岗”设立以来，学校乱扔垃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圾的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少了，主动捡拾垃圾的多了；说脏话的少了，讲文明用语的多了；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排队的多了，插队的少了；在图书馆安静看书的多了，高声喧哗的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校园里秩序井然，形成了积极向上的文明风尚。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9135" y="2397520"/>
            <a:ext cx="75265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护社会秩序，应当成为我们每个人的行为习惯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社会秩序，不是为了获得别人的褒奖，而是为了使自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己成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为一个有健全品格的好公民。只要努力去做，就会成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种自觉的习惯，形成我们自身的内在品质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66845" y="2828833"/>
            <a:ext cx="60901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  自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觉维护秩序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8297" y="2551837"/>
            <a:ext cx="72857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孔子说：“从心所欲不逾矩。”意思是做事情可以随自己心意，所做的事都不会逾越规矩。这是一种很高的人生境界。当遵守秩序成为一种习惯，我们感受到的不是压力和束缚，而是轻松和愉悦。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活动平台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3312115" y="1725561"/>
            <a:ext cx="8107708" cy="4644564"/>
            <a:chOff x="204" y="600"/>
            <a:chExt cx="5483" cy="3436"/>
          </a:xfrm>
          <a:noFill/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04" y="1412"/>
              <a:ext cx="1751" cy="3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上课不迟到 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Group 5"/>
            <p:cNvGrpSpPr/>
            <p:nvPr/>
          </p:nvGrpSpPr>
          <p:grpSpPr bwMode="auto">
            <a:xfrm>
              <a:off x="204" y="600"/>
              <a:ext cx="5483" cy="3436"/>
              <a:chOff x="204" y="600"/>
              <a:chExt cx="5483" cy="3436"/>
            </a:xfrm>
            <a:grpFill/>
          </p:grpSpPr>
          <p:sp>
            <p:nvSpPr>
              <p:cNvPr id="6" name="Rectangle 6"/>
              <p:cNvSpPr>
                <a:spLocks noChangeArrowheads="1"/>
              </p:cNvSpPr>
              <p:nvPr/>
            </p:nvSpPr>
            <p:spPr bwMode="auto">
              <a:xfrm>
                <a:off x="4326" y="3679"/>
                <a:ext cx="1185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7"/>
              <p:cNvSpPr>
                <a:spLocks noChangeArrowheads="1"/>
              </p:cNvSpPr>
              <p:nvPr/>
            </p:nvSpPr>
            <p:spPr bwMode="auto">
              <a:xfrm>
                <a:off x="3140" y="3679"/>
                <a:ext cx="1186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8"/>
              <p:cNvSpPr>
                <a:spLocks noChangeArrowheads="1"/>
              </p:cNvSpPr>
              <p:nvPr/>
            </p:nvSpPr>
            <p:spPr bwMode="auto">
              <a:xfrm>
                <a:off x="1955" y="3679"/>
                <a:ext cx="1185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>
                <a:off x="204" y="3679"/>
                <a:ext cx="1751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认真做值日 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10"/>
              <p:cNvSpPr>
                <a:spLocks noChangeArrowheads="1"/>
              </p:cNvSpPr>
              <p:nvPr/>
            </p:nvSpPr>
            <p:spPr bwMode="auto">
              <a:xfrm>
                <a:off x="4326" y="3322"/>
                <a:ext cx="1185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11"/>
              <p:cNvSpPr>
                <a:spLocks noChangeArrowheads="1"/>
              </p:cNvSpPr>
              <p:nvPr/>
            </p:nvSpPr>
            <p:spPr bwMode="auto">
              <a:xfrm>
                <a:off x="3140" y="3322"/>
                <a:ext cx="1186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2"/>
              <p:cNvSpPr>
                <a:spLocks noChangeArrowheads="1"/>
              </p:cNvSpPr>
              <p:nvPr/>
            </p:nvSpPr>
            <p:spPr bwMode="auto">
              <a:xfrm>
                <a:off x="1955" y="3322"/>
                <a:ext cx="1185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13"/>
              <p:cNvSpPr>
                <a:spLocks noChangeArrowheads="1"/>
              </p:cNvSpPr>
              <p:nvPr/>
            </p:nvSpPr>
            <p:spPr bwMode="auto">
              <a:xfrm>
                <a:off x="204" y="3322"/>
                <a:ext cx="1751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不登陆不良网站 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14"/>
              <p:cNvSpPr>
                <a:spLocks noChangeArrowheads="1"/>
              </p:cNvSpPr>
              <p:nvPr/>
            </p:nvSpPr>
            <p:spPr bwMode="auto">
              <a:xfrm>
                <a:off x="4326" y="2953"/>
                <a:ext cx="1185" cy="3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15"/>
              <p:cNvSpPr>
                <a:spLocks noChangeArrowheads="1"/>
              </p:cNvSpPr>
              <p:nvPr/>
            </p:nvSpPr>
            <p:spPr bwMode="auto">
              <a:xfrm>
                <a:off x="3140" y="2953"/>
                <a:ext cx="1186" cy="3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16"/>
              <p:cNvSpPr>
                <a:spLocks noChangeArrowheads="1"/>
              </p:cNvSpPr>
              <p:nvPr/>
            </p:nvSpPr>
            <p:spPr bwMode="auto">
              <a:xfrm>
                <a:off x="1955" y="2953"/>
                <a:ext cx="1185" cy="3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17"/>
              <p:cNvSpPr>
                <a:spLocks noChangeArrowheads="1"/>
              </p:cNvSpPr>
              <p:nvPr/>
            </p:nvSpPr>
            <p:spPr bwMode="auto">
              <a:xfrm>
                <a:off x="204" y="2953"/>
                <a:ext cx="1751" cy="3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乘车自觉购票 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18"/>
              <p:cNvSpPr>
                <a:spLocks noChangeArrowheads="1"/>
              </p:cNvSpPr>
              <p:nvPr/>
            </p:nvSpPr>
            <p:spPr bwMode="auto">
              <a:xfrm>
                <a:off x="4326" y="2596"/>
                <a:ext cx="1185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19"/>
              <p:cNvSpPr>
                <a:spLocks noChangeArrowheads="1"/>
              </p:cNvSpPr>
              <p:nvPr/>
            </p:nvSpPr>
            <p:spPr bwMode="auto">
              <a:xfrm>
                <a:off x="3140" y="2596"/>
                <a:ext cx="1186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20"/>
              <p:cNvSpPr>
                <a:spLocks noChangeArrowheads="1"/>
              </p:cNvSpPr>
              <p:nvPr/>
            </p:nvSpPr>
            <p:spPr bwMode="auto">
              <a:xfrm>
                <a:off x="1955" y="2596"/>
                <a:ext cx="1185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21"/>
              <p:cNvSpPr>
                <a:spLocks noChangeArrowheads="1"/>
              </p:cNvSpPr>
              <p:nvPr/>
            </p:nvSpPr>
            <p:spPr bwMode="auto">
              <a:xfrm>
                <a:off x="204" y="2596"/>
                <a:ext cx="1751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上下车讲秩序 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22"/>
              <p:cNvSpPr>
                <a:spLocks noChangeArrowheads="1"/>
              </p:cNvSpPr>
              <p:nvPr/>
            </p:nvSpPr>
            <p:spPr bwMode="auto">
              <a:xfrm>
                <a:off x="4326" y="2142"/>
                <a:ext cx="1185" cy="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23"/>
              <p:cNvSpPr>
                <a:spLocks noChangeArrowheads="1"/>
              </p:cNvSpPr>
              <p:nvPr/>
            </p:nvSpPr>
            <p:spPr bwMode="auto">
              <a:xfrm>
                <a:off x="3140" y="2142"/>
                <a:ext cx="1186" cy="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24"/>
              <p:cNvSpPr>
                <a:spLocks noChangeArrowheads="1"/>
              </p:cNvSpPr>
              <p:nvPr/>
            </p:nvSpPr>
            <p:spPr bwMode="auto">
              <a:xfrm>
                <a:off x="1955" y="2142"/>
                <a:ext cx="1185" cy="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25"/>
              <p:cNvSpPr>
                <a:spLocks noChangeArrowheads="1"/>
              </p:cNvSpPr>
              <p:nvPr/>
            </p:nvSpPr>
            <p:spPr bwMode="auto">
              <a:xfrm>
                <a:off x="204" y="2142"/>
                <a:ext cx="1751" cy="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食堂打饭排队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26"/>
              <p:cNvSpPr>
                <a:spLocks noChangeArrowheads="1"/>
              </p:cNvSpPr>
              <p:nvPr/>
            </p:nvSpPr>
            <p:spPr bwMode="auto">
              <a:xfrm>
                <a:off x="4326" y="1769"/>
                <a:ext cx="1185" cy="3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27"/>
              <p:cNvSpPr>
                <a:spLocks noChangeArrowheads="1"/>
              </p:cNvSpPr>
              <p:nvPr/>
            </p:nvSpPr>
            <p:spPr bwMode="auto">
              <a:xfrm>
                <a:off x="3140" y="1769"/>
                <a:ext cx="1186" cy="3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28"/>
              <p:cNvSpPr>
                <a:spLocks noChangeArrowheads="1"/>
              </p:cNvSpPr>
              <p:nvPr/>
            </p:nvSpPr>
            <p:spPr bwMode="auto">
              <a:xfrm>
                <a:off x="1955" y="1769"/>
                <a:ext cx="1185" cy="3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29"/>
              <p:cNvSpPr>
                <a:spLocks noChangeArrowheads="1"/>
              </p:cNvSpPr>
              <p:nvPr/>
            </p:nvSpPr>
            <p:spPr bwMode="auto">
              <a:xfrm>
                <a:off x="204" y="1769"/>
                <a:ext cx="1751" cy="3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维护课堂纪律 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30"/>
              <p:cNvSpPr>
                <a:spLocks noChangeArrowheads="1"/>
              </p:cNvSpPr>
              <p:nvPr/>
            </p:nvSpPr>
            <p:spPr bwMode="auto">
              <a:xfrm>
                <a:off x="4326" y="1412"/>
                <a:ext cx="1185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31"/>
              <p:cNvSpPr>
                <a:spLocks noChangeArrowheads="1"/>
              </p:cNvSpPr>
              <p:nvPr/>
            </p:nvSpPr>
            <p:spPr bwMode="auto">
              <a:xfrm>
                <a:off x="3140" y="1412"/>
                <a:ext cx="1186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32"/>
              <p:cNvSpPr>
                <a:spLocks noChangeArrowheads="1"/>
              </p:cNvSpPr>
              <p:nvPr/>
            </p:nvSpPr>
            <p:spPr bwMode="auto">
              <a:xfrm>
                <a:off x="1955" y="1412"/>
                <a:ext cx="1185" cy="3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endPara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33"/>
              <p:cNvSpPr>
                <a:spLocks noChangeArrowheads="1"/>
              </p:cNvSpPr>
              <p:nvPr/>
            </p:nvSpPr>
            <p:spPr bwMode="auto">
              <a:xfrm>
                <a:off x="4326" y="600"/>
                <a:ext cx="1185" cy="8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在很多情况下还做不到 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34"/>
              <p:cNvSpPr>
                <a:spLocks noChangeArrowheads="1"/>
              </p:cNvSpPr>
              <p:nvPr/>
            </p:nvSpPr>
            <p:spPr bwMode="auto">
              <a:xfrm>
                <a:off x="3140" y="600"/>
                <a:ext cx="1186" cy="8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主要在外界的监督下做到 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35"/>
              <p:cNvSpPr>
                <a:spLocks noChangeArrowheads="1"/>
              </p:cNvSpPr>
              <p:nvPr/>
            </p:nvSpPr>
            <p:spPr bwMode="auto">
              <a:xfrm>
                <a:off x="1955" y="600"/>
                <a:ext cx="1185" cy="8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已经成习惯可以自觉做到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36"/>
              <p:cNvSpPr>
                <a:spLocks noChangeArrowheads="1"/>
              </p:cNvSpPr>
              <p:nvPr/>
            </p:nvSpPr>
            <p:spPr bwMode="auto">
              <a:xfrm>
                <a:off x="204" y="600"/>
                <a:ext cx="1751" cy="8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en-US" altLang="zh-CN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</a:t>
                </a:r>
                <a:endPara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Line 37"/>
              <p:cNvSpPr>
                <a:spLocks noChangeShapeType="1"/>
              </p:cNvSpPr>
              <p:nvPr/>
            </p:nvSpPr>
            <p:spPr bwMode="auto">
              <a:xfrm>
                <a:off x="204" y="600"/>
                <a:ext cx="5307" cy="0"/>
              </a:xfrm>
              <a:prstGeom prst="line">
                <a:avLst/>
              </a:prstGeom>
              <a:grp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Line 38"/>
              <p:cNvSpPr>
                <a:spLocks noChangeShapeType="1"/>
              </p:cNvSpPr>
              <p:nvPr/>
            </p:nvSpPr>
            <p:spPr bwMode="auto">
              <a:xfrm>
                <a:off x="204" y="1412"/>
                <a:ext cx="5307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Line 39"/>
              <p:cNvSpPr>
                <a:spLocks noChangeShapeType="1"/>
              </p:cNvSpPr>
              <p:nvPr/>
            </p:nvSpPr>
            <p:spPr bwMode="auto">
              <a:xfrm>
                <a:off x="204" y="1769"/>
                <a:ext cx="5307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Line 40"/>
              <p:cNvSpPr>
                <a:spLocks noChangeShapeType="1"/>
              </p:cNvSpPr>
              <p:nvPr/>
            </p:nvSpPr>
            <p:spPr bwMode="auto">
              <a:xfrm>
                <a:off x="204" y="2142"/>
                <a:ext cx="5307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Line 41"/>
              <p:cNvSpPr>
                <a:spLocks noChangeShapeType="1"/>
              </p:cNvSpPr>
              <p:nvPr/>
            </p:nvSpPr>
            <p:spPr bwMode="auto">
              <a:xfrm>
                <a:off x="204" y="2596"/>
                <a:ext cx="5307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Line 42"/>
              <p:cNvSpPr>
                <a:spLocks noChangeShapeType="1"/>
              </p:cNvSpPr>
              <p:nvPr/>
            </p:nvSpPr>
            <p:spPr bwMode="auto">
              <a:xfrm>
                <a:off x="204" y="2953"/>
                <a:ext cx="5307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Line 43"/>
              <p:cNvSpPr>
                <a:spLocks noChangeShapeType="1"/>
              </p:cNvSpPr>
              <p:nvPr/>
            </p:nvSpPr>
            <p:spPr bwMode="auto">
              <a:xfrm>
                <a:off x="204" y="3322"/>
                <a:ext cx="5307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Line 44"/>
              <p:cNvSpPr>
                <a:spLocks noChangeShapeType="1"/>
              </p:cNvSpPr>
              <p:nvPr/>
            </p:nvSpPr>
            <p:spPr bwMode="auto">
              <a:xfrm>
                <a:off x="204" y="3679"/>
                <a:ext cx="5307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Line 45"/>
              <p:cNvSpPr>
                <a:spLocks noChangeShapeType="1"/>
              </p:cNvSpPr>
              <p:nvPr/>
            </p:nvSpPr>
            <p:spPr bwMode="auto">
              <a:xfrm>
                <a:off x="204" y="4036"/>
                <a:ext cx="5307" cy="0"/>
              </a:xfrm>
              <a:prstGeom prst="line">
                <a:avLst/>
              </a:prstGeom>
              <a:grp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Line 46"/>
              <p:cNvSpPr>
                <a:spLocks noChangeShapeType="1"/>
              </p:cNvSpPr>
              <p:nvPr/>
            </p:nvSpPr>
            <p:spPr bwMode="auto">
              <a:xfrm>
                <a:off x="204" y="600"/>
                <a:ext cx="0" cy="3436"/>
              </a:xfrm>
              <a:prstGeom prst="line">
                <a:avLst/>
              </a:prstGeom>
              <a:grp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Line 47"/>
              <p:cNvSpPr>
                <a:spLocks noChangeShapeType="1"/>
              </p:cNvSpPr>
              <p:nvPr/>
            </p:nvSpPr>
            <p:spPr bwMode="auto">
              <a:xfrm>
                <a:off x="1955" y="600"/>
                <a:ext cx="0" cy="3436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Line 48"/>
              <p:cNvSpPr>
                <a:spLocks noChangeShapeType="1"/>
              </p:cNvSpPr>
              <p:nvPr/>
            </p:nvSpPr>
            <p:spPr bwMode="auto">
              <a:xfrm>
                <a:off x="3140" y="600"/>
                <a:ext cx="0" cy="3436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Line 49"/>
              <p:cNvSpPr>
                <a:spLocks noChangeShapeType="1"/>
              </p:cNvSpPr>
              <p:nvPr/>
            </p:nvSpPr>
            <p:spPr bwMode="auto">
              <a:xfrm>
                <a:off x="4326" y="600"/>
                <a:ext cx="0" cy="3436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Line 50"/>
              <p:cNvSpPr>
                <a:spLocks noChangeShapeType="1"/>
              </p:cNvSpPr>
              <p:nvPr/>
            </p:nvSpPr>
            <p:spPr bwMode="auto">
              <a:xfrm>
                <a:off x="5555" y="600"/>
                <a:ext cx="132" cy="3436"/>
              </a:xfrm>
              <a:prstGeom prst="line">
                <a:avLst/>
              </a:prstGeom>
              <a:grp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Text Box 51"/>
              <p:cNvSpPr txBox="1">
                <a:spLocks noChangeArrowheads="1"/>
              </p:cNvSpPr>
              <p:nvPr/>
            </p:nvSpPr>
            <p:spPr bwMode="auto">
              <a:xfrm>
                <a:off x="289" y="862"/>
                <a:ext cx="635" cy="555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日常行为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Text Box 52"/>
              <p:cNvSpPr txBox="1">
                <a:spLocks noChangeArrowheads="1"/>
              </p:cNvSpPr>
              <p:nvPr/>
            </p:nvSpPr>
            <p:spPr bwMode="auto">
              <a:xfrm>
                <a:off x="1229" y="600"/>
                <a:ext cx="726" cy="555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实际情况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Line 53"/>
              <p:cNvSpPr>
                <a:spLocks noChangeShapeType="1"/>
              </p:cNvSpPr>
              <p:nvPr/>
            </p:nvSpPr>
            <p:spPr bwMode="auto">
              <a:xfrm>
                <a:off x="204" y="600"/>
                <a:ext cx="1751" cy="812"/>
              </a:xfrm>
              <a:prstGeom prst="line">
                <a:avLst/>
              </a:prstGeom>
              <a:grpFill/>
              <a:ln w="12700" cap="rnd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691338" y="2411414"/>
            <a:ext cx="2096108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我检查：你是否养成了维护秩序的习惯。请在相应的空格内画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069286" y="909131"/>
            <a:ext cx="3416320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维护秩序，从我做起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活动平台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045109" y="2539631"/>
            <a:ext cx="65237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果你的某些行为属于“很多情况下还做不到”，请根据自己的实际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制订一个改正方案吧。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740310" y="1171575"/>
            <a:ext cx="8898296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、请看漫画，漫画中这位小学生的行为告诉我们（   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 帮助他人、自觉遵守交通秩序是举止文明的具体体现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 做事遵规守矩的人没有出息，凡事要敢作敢为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 自觉维护良好的社会秩序，是当代青少年必备的素养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 维护良好的社会秩序是文明的表现，我们青少年应自觉维护社会秩序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①②③④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①②③  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②③④                D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①③④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40366" y="1887483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993440" y="1044320"/>
            <a:ext cx="860425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、小虎是某校七年级三班的一名学生。他平时纪律不好，经常影响班里其他同学学习。后来，在班主任老师的帮助下，他开始自觉遵守纪律，以身作则，在学期末被评为“守纪小标兵”。小虎的转变表明（  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 只要认真遵守学校纪律，就一定能成为守纪模范  ② 只要认真遵守学校纪律，就会成为一种自觉的习惯  ③ 自觉维护社会秩序并努力去做，就会成为个人的行为习惯  ④ 维护社会秩序，主要是为了使自己成为一个有健全品格的好公民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①②③④                       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①②③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②③④                          D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①③④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31798" y="2782669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445342" y="1687922"/>
            <a:ext cx="91440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离娄上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记载：“不以规矩，不能成方圆。”这一古训揭示的一个重要道理是（     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人没有规和矩，所以画不出方形和圆形来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任何事情都必须知道并遵守社会公共生活的准则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任何事情都必须按照规矩行事，否则会难以成功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们画方形和圆形的图画，必须使用规矩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4860" y="2388927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8044" y="1723384"/>
            <a:ext cx="67483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习课上，班里绝大多数同学都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真学习。可是，大凯等几名同学趁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不在，在教室里高声谈笑，甚至打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闹起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来。他们的行为严重影响了课堂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秩序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，想安静学习的同学都十分苦恼。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堂上，老师不在的时候，你会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打闹吗？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到这种现象，你该怎么办？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426" y="1930274"/>
            <a:ext cx="4495981" cy="385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探究讨论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5329" y="1716942"/>
            <a:ext cx="73201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讨论：小明和小华去看电影。进场后，小华就想领小明往前面钻。小明说：“大家都对号入座，这样不好吧？”小华说：“我们还是未成年人，不用那么规矩。”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如你是小明，应该怎样说服小华？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觉得我们现在应该遵守哪些“规矩”？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6335" y="3014489"/>
            <a:ext cx="69661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遵守规则、维护秩序是人类文明发展的成果，也是现代人应该具备的基本素养。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7858" y="1764409"/>
            <a:ext cx="784614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护社会秩序，要从自己做起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好的社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境需要每一个社会成员的呵护。只有每一个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从自我做起，从一点一滴的小事做起，遵守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生活的秩序准则，维护公共生活的秩序，我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们才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能共同营造一个身心舒畅的社会环境。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6065" y="2681352"/>
            <a:ext cx="74479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荀子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修身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说：“道虽迩，不行不至；事虽小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为不成。”人人参与，维护社会秩序，不需要我们做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么惊天动地的壮举，只需要我们在小节之处显大德，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之处见文明。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895" y="4916024"/>
            <a:ext cx="3990105" cy="19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5845" y="1009282"/>
            <a:ext cx="101911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北京西单东北侧路口有一座过街天桥，连接中友百货和君太百货。来往于两商场的行人数量巨大。但来往行人大多随意横穿马路，只有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右的行人选择从过街天桥通过，结果出现了横穿马路的行人与纵向行使的机动车争路的现象，造成西单东北侧路口常年机动车拥堵，并对横穿马路的行人人身安全造成极大威胁。记者采访横穿马路的行人为什么不从过街天桥通过，行人说：“我看到很多人都横穿马路，我也就跟随了。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）如果你是行人，当你通过这样的路口时，你如何选择？你是怎样想的？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）材料中被采访的行人是一种什么心态？你是否有过这样的心态？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这是一种“随大流” “搭便车”的心理。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维护社会秩序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4" descr="9[1]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422" y="1570355"/>
            <a:ext cx="6831268" cy="444565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2569</Words>
  <Application/>
  <PresentationFormat/>
  <Paragraphs>159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自定义设计方案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2013-07-01T03:05:00Z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