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3" r:id="rId3"/>
    <p:sldMasterId id="2147483655" r:id="rId4"/>
    <p:sldMasterId id="2147483667" r:id="rId5"/>
  </p:sldMasterIdLst>
  <p:notesMasterIdLst>
    <p:notesMasterId r:id="rId34"/>
  </p:notesMasterIdLst>
  <p:handoutMasterIdLst>
    <p:handoutMasterId r:id="rId35"/>
  </p:handoutMasterIdLst>
  <p:sldIdLst>
    <p:sldId id="290" r:id="rId6"/>
    <p:sldId id="312" r:id="rId7"/>
    <p:sldId id="313" r:id="rId8"/>
    <p:sldId id="277" r:id="rId9"/>
    <p:sldId id="283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5" r:id="rId28"/>
    <p:sldId id="287" r:id="rId29"/>
    <p:sldId id="289" r:id="rId30"/>
    <p:sldId id="309" r:id="rId31"/>
    <p:sldId id="310" r:id="rId32"/>
    <p:sldId id="311" r:id="rId33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FF"/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186" y="-78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69528-D8FF-4599-AFC5-E13BB2B01C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C5F64-D92A-46B4-9F73-E40036DF27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13128-831A-4DB9-809A-B0915C1458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9E552-169F-48F1-8DB5-EFFE8C4B7C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1CC66-9ABE-4226-BB07-D179CA4AD2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38733" y="617539"/>
            <a:ext cx="2601384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34584" y="617539"/>
            <a:ext cx="760094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7D0F3-7BB3-40E8-AEC6-EE44565E96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4917" y="117476"/>
            <a:ext cx="10767483" cy="720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667" y="1123950"/>
            <a:ext cx="10972800" cy="45275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89E4B-AA79-45BF-9F5A-45C8DFF27C2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2438401"/>
            <a:ext cx="12012084" cy="1052513"/>
            <a:chOff x="0" y="1536"/>
            <a:chExt cx="5675" cy="66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416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416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144000" y="6248400"/>
            <a:ext cx="2540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E599BE7C-649D-4DFA-B91C-29BCC76D0A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0FCAC-DCBB-42CC-A3BA-8DBF51A90C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93ACD-7464-4882-97E0-CF3D2C0B2C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B6222-3ACD-4076-B397-040C2498AB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8E01A-BF09-4638-B5DE-8659D3DB7F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3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4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lang="zh-CN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3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ChangeArrowheads="1"/>
          </p:cNvSpPr>
          <p:nvPr/>
        </p:nvSpPr>
        <p:spPr bwMode="ltGray">
          <a:xfrm>
            <a:off x="556684" y="1098551"/>
            <a:ext cx="58420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40643" name="Rectangle 3"/>
          <p:cNvSpPr>
            <a:spLocks noChangeArrowheads="1"/>
          </p:cNvSpPr>
          <p:nvPr/>
        </p:nvSpPr>
        <p:spPr bwMode="ltGray">
          <a:xfrm>
            <a:off x="1066801" y="1098551"/>
            <a:ext cx="438151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40644" name="Rectangle 4"/>
          <p:cNvSpPr>
            <a:spLocks noChangeArrowheads="1"/>
          </p:cNvSpPr>
          <p:nvPr/>
        </p:nvSpPr>
        <p:spPr bwMode="ltGray">
          <a:xfrm>
            <a:off x="721785" y="1520826"/>
            <a:ext cx="563033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40645" name="Rectangle 5"/>
          <p:cNvSpPr>
            <a:spLocks noChangeArrowheads="1"/>
          </p:cNvSpPr>
          <p:nvPr/>
        </p:nvSpPr>
        <p:spPr bwMode="ltGray">
          <a:xfrm>
            <a:off x="1214967" y="1520826"/>
            <a:ext cx="491067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40646" name="Rectangle 6"/>
          <p:cNvSpPr>
            <a:spLocks noChangeArrowheads="1"/>
          </p:cNvSpPr>
          <p:nvPr/>
        </p:nvSpPr>
        <p:spPr bwMode="ltGray">
          <a:xfrm>
            <a:off x="169333" y="1447801"/>
            <a:ext cx="747184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40647" name="Rectangle 7"/>
          <p:cNvSpPr>
            <a:spLocks noChangeArrowheads="1"/>
          </p:cNvSpPr>
          <p:nvPr/>
        </p:nvSpPr>
        <p:spPr bwMode="gray">
          <a:xfrm>
            <a:off x="1016000" y="990601"/>
            <a:ext cx="42333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40648" name="Rectangle 8"/>
          <p:cNvSpPr>
            <a:spLocks noChangeArrowheads="1"/>
          </p:cNvSpPr>
          <p:nvPr/>
        </p:nvSpPr>
        <p:spPr bwMode="gray">
          <a:xfrm>
            <a:off x="590551" y="1781175"/>
            <a:ext cx="10968567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534585" y="617538"/>
            <a:ext cx="1039071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76917" y="2017713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06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3246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06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3246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06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2400" y="63246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F03B3321-1A30-4F54-B2A1-3E77B64E61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lang="zh-CN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26032;&#23186;&#20307;&#26102;&#20195;&#26356;&#38656;&#35201;&#20844;&#20849;&#20256;&#25773;&#24605;&#32500;%20&#26631;&#28165;(270P).qlv" TargetMode="Externa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182688" y="1987550"/>
            <a:ext cx="6412731" cy="2272605"/>
            <a:chOff x="140173" y="2105678"/>
            <a:chExt cx="5940425" cy="227230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lnSpc>
                  <a:spcPct val="150000"/>
                </a:lnSpc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承担社会责任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 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156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维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护公共秩序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040"/>
          <a:stretch>
            <a:fillRect/>
          </a:stretch>
        </p:blipFill>
        <p:spPr bwMode="auto">
          <a:xfrm>
            <a:off x="8182610" y="1525270"/>
            <a:ext cx="3993515" cy="504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新媒体应用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5650" y="1171575"/>
            <a:ext cx="5833602" cy="527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动平台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8516" y="1583580"/>
            <a:ext cx="694649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我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的新媒体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根据自己的实际情况，填写下列内容。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我接触到的新媒体有：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这样使用这些新媒体：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新媒体给我的生活带来的改变：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讨论：假如没有网络，我们的生活将会怎样？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028690"/>
            <a:ext cx="812522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2</a:t>
            </a:r>
            <a:r>
              <a:rPr lang="zh-CN" altLang="en-US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、学会</a:t>
            </a:r>
            <a:r>
              <a:rPr lang="zh-CN" altLang="en-US" sz="28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合理使用新媒体</a:t>
            </a:r>
            <a:r>
              <a:rPr lang="zh-CN" altLang="en-US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媒体时代，人人都可以参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息的发布，在信息变得丰富的同时，内容也在一定程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变得纷繁芜杂，真假难辨。因此，学会对各种媒介信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息解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读、判断和取舍，理性利用现代媒介参与社会公共生活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新媒体时代我们必须具备的基本素养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3613" y="1686622"/>
            <a:ext cx="861305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媒体已经成为我们重要的学习工具和交往平台，我们要积极利用新媒体去获取新知、促进沟通、完善自我。面对互联网提供的海量信息，我们要学会选择，去汲取那些对自己和他人有益的信息，不在无关的内容上浪费时间，更不可沉溺于网络，危害身心，荒废学业。对于互联网上的暴力、色情等消极信息，我们要自觉抵制，学会自我保护。我们要做一个合格的信息发布者，不发布无根据的消息，自觉抵制谣言，学会利用新媒体传递社会正能量。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9303" y="1779157"/>
            <a:ext cx="7477432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媒介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媒介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素养一般指正确地、建设性地使用媒介资源的能力，即能够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充分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利用媒介资源完善自我，促进社会进步。包括人们面对媒介各种信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息时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的选择能力、理解能力、质疑能力、评估能力、创造和生产能力以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辨的反应能力。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7949" y="78775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各抒己见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1682" y="1579235"/>
            <a:ext cx="85540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乐</a:t>
            </a:r>
            <a:r>
              <a:rPr lang="zh-CN" altLang="en-US" sz="2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乐的奶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奶：</a:t>
            </a:r>
            <a:endParaRPr lang="en-US" altLang="zh-CN" sz="24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孩子们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回家不是玩手机就是看电脑，网络彻底把孩子从身边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夺走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了！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zh-CN" altLang="en-US" sz="2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乐的爸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爸：</a:t>
            </a:r>
            <a:endParaRPr lang="en-US" altLang="zh-CN" sz="24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有了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互联网，上下班路上一边骑共享单车，一边在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习外语，锻炼、学习两不误！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请</a:t>
            </a:r>
            <a:r>
              <a:rPr lang="zh-CN" altLang="en-US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结合你的生活实际，说说应如何利用互联网。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84177" y="4072248"/>
            <a:ext cx="1934553" cy="277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81033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社会观察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28800" y="1024299"/>
            <a:ext cx="915874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2013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分，国家地震台网官方微博“中国地震台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报”发布自动测定消息：“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分在四川省雅安市雨城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近（北纬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30.1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度，东经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103.0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度）发生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级左右地震，最终结果以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速报为准。”这是雅安地震后发出的第一条相关微博。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雅安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市芦山县地震被修正为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级，震源深度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千米。截至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“四川雅安地震”为题的讨论在微博上已有近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6 600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万次。相关话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雅安地震寻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亲”“雅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安求助”“雅安寻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人”“成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雅高速”等亦持续发酵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中转发量最大的微博内容包含三个主要方面：救援与捐助信息、普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震相关救助知识以及辟谣与网络监督。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9414" y="2107172"/>
            <a:ext cx="7343559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3</a:t>
            </a:r>
            <a:r>
              <a:rPr lang="zh-CN" altLang="en-US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、我们</a:t>
            </a:r>
            <a:r>
              <a:rPr lang="zh-CN" altLang="en-US" sz="28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要积极维护新媒体秩序</a:t>
            </a:r>
            <a:r>
              <a:rPr lang="zh-CN" altLang="en-US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媒体时代，网络是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生活的新空间，这个空间拓宽了我们参与社会生活的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渠道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。每个新媒体的使用者，都有可能是信息的发布者、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者，因此，我们要遵守网络空间的规则，维护新媒体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秩序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，做新媒体负责任的参与者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6851" y="2007758"/>
            <a:ext cx="820010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网络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世界尽管有虚拟化的特点，但也不是法外之地。我们每个人都应该对自己的网络言论负责，不去泄露他人隐私，不去恶意攻击他人，不去宣泄极端情绪，不去制造和传播谣言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我们只有自觉地把自己的行为限制在规则允许的范围之内，才能使自己安全、健康地生活，不受外来的侵害。这些规则既是对我们的约束，也是对社会公共秩序的保障和我们个人成长的保护。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705" y="88935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7140" y="1739116"/>
            <a:ext cx="854423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“七条底线”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2013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日闭幕的中国互联网大会发出倡议，全国互联网从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业人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员、网络名人和广大网民都应坚守“七条底线”，营造健康向上的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环境，自觉抵制违背“七条底线”的行为，积极传播正能量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03021" y="1241778"/>
            <a:ext cx="9245601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</a:rPr>
              <a:t>    新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</a:rPr>
              <a:t>媒体</a:t>
            </a:r>
            <a:r>
              <a:rPr lang="zh-CN" altLang="en-US" sz="3600" b="1" dirty="0" smtClean="0">
                <a:latin typeface="宋体" pitchFamily="2" charset="-122"/>
              </a:rPr>
              <a:t>（</a:t>
            </a:r>
            <a:r>
              <a:rPr lang="en-US" altLang="zh-CN" sz="3600" b="1" dirty="0" smtClean="0">
                <a:latin typeface="宋体" pitchFamily="2" charset="-122"/>
              </a:rPr>
              <a:t>New Media</a:t>
            </a:r>
            <a:r>
              <a:rPr lang="zh-CN" altLang="en-US" sz="3600" b="1" dirty="0" smtClean="0">
                <a:latin typeface="宋体" pitchFamily="2" charset="-122"/>
              </a:rPr>
              <a:t>）是指当下万物皆媒的环境，简单</a:t>
            </a:r>
            <a:r>
              <a:rPr lang="zh-CN" altLang="en-US" sz="3600" b="1" dirty="0" smtClean="0">
                <a:latin typeface="宋体" pitchFamily="2" charset="-122"/>
              </a:rPr>
              <a:t>说，新</a:t>
            </a:r>
            <a:r>
              <a:rPr lang="zh-CN" altLang="en-US" sz="3600" b="1" dirty="0" smtClean="0">
                <a:latin typeface="宋体" pitchFamily="2" charset="-122"/>
              </a:rPr>
              <a:t>媒体</a:t>
            </a:r>
            <a:r>
              <a:rPr lang="zh-CN" altLang="en-US" sz="3600" b="1" dirty="0" smtClean="0">
                <a:latin typeface="宋体" pitchFamily="2" charset="-122"/>
              </a:rPr>
              <a:t>是 一</a:t>
            </a:r>
            <a:r>
              <a:rPr lang="zh-CN" altLang="en-US" sz="3600" b="1" dirty="0" smtClean="0">
                <a:latin typeface="宋体" pitchFamily="2" charset="-122"/>
              </a:rPr>
              <a:t>种环境。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宋体" pitchFamily="2" charset="-122"/>
              </a:rPr>
              <a:t>    新</a:t>
            </a:r>
            <a:r>
              <a:rPr lang="zh-CN" altLang="en-US" sz="3600" b="1" dirty="0" smtClean="0">
                <a:latin typeface="宋体" pitchFamily="2" charset="-122"/>
              </a:rPr>
              <a:t>媒体涵盖了所有数字化的媒体形式。包括所有数字化的传统媒体、网络媒体、移动端媒体、数字电视、数字报刊杂志等。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1149" y="8667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7342" y="944117"/>
            <a:ext cx="7467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、法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律法规底线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会主义制度底线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家利益底线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民合法权益底线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会公共秩序底线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德风尚底线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息真实性底线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互联网是现实社会的延伸，共守“七条底线”是每一个网民的责任，也是互联网真实、互信、包容、健康的有效保证。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社会观察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1582341"/>
            <a:ext cx="81878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政府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在互联网管理中发挥主导作用，已成为普遍共识。美国是世界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有互联网法律最多的国家，对互联网的规范已经涵盖了基础资源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、国家安全、电子商务、网络犯罪、未成年人上网保护、个人隐私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识产权保护、垃圾邮件等几乎各个互联网领域，代表性的法律包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电信法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互联网免税法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数字千年版权法案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儿童互联网保护法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多部。英国、日本、澳大利亚等国也有法律授权相关机关必要时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监控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网络信息。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活动平台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0708" y="1433045"/>
            <a:ext cx="879495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网络使用情况调查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中国互联网络信息中心报告显示，截至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月，我国网民规模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达到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7.31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亿，互联网普及率为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53.2%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。青少年学生是我国网民的重要组成部分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常常是不合理使用网络的主要群体。你身边的很多同学可能也是网民，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一次调查，了解同学使用网络的情况。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根据</a:t>
            </a:r>
            <a:r>
              <a:rPr lang="zh-CN" altLang="en-US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以下内容，在老师指导下，全班同学设计一份调查问卷，并在</a:t>
            </a:r>
            <a:r>
              <a:rPr lang="zh-CN" altLang="en-US" sz="24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班内</a:t>
            </a:r>
            <a:r>
              <a:rPr lang="zh-CN" altLang="en-US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进行调查</a:t>
            </a:r>
            <a:r>
              <a:rPr lang="zh-CN" altLang="en-US" sz="2400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8260" y="84419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活动平台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1504" y="1171575"/>
            <a:ext cx="910812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．统计班内同学每周使用网络的时长，算出平均时长。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．中学生使用网络的主要目的有查阅学习资料、阅读新闻、玩游戏、写博客、聊天等，调查了解班内同学在以上各方面使用网络所占的比例。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．调查了解同学中常见的不遵守网络规则的现象主要有哪些。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仔细分析调查结果，并根据结果写一份调查报告，指出班内同学使用网络存在的问题，并提出改进建议。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选择一个调查中反映出来的违反网络秩序的现象，谈谈你的看法和建议。</a:t>
            </a:r>
          </a:p>
        </p:txBody>
      </p:sp>
      <p:pic>
        <p:nvPicPr>
          <p:cNvPr id="5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4556" y="1420745"/>
            <a:ext cx="8244347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、在</a:t>
            </a:r>
            <a:r>
              <a:rPr lang="zh-CN" altLang="en-US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今天,利用互联网的发展,我们实现了远程面对面的交流。 QQ、微博、微信这些应用软件依托互联网,让人们消除了距离的限制,尽情诉说感情,交流思想。我们使用网络可</a:t>
            </a:r>
            <a:r>
              <a:rPr lang="zh-CN" altLang="en-US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 </a:t>
            </a:r>
            <a:r>
              <a:rPr lang="zh-CN" altLang="en-US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en-US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①了解时事   ②学习知识,丰富自我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随意发布任何信息,任意发泄心中不满   ④休闲娱乐,放松身心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A.①②③        B.①②③④    C.②③④     D.①②④</a:t>
            </a:r>
          </a:p>
          <a:p>
            <a:pPr indent="457200"/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62586" y="3828137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905102" y="1748666"/>
            <a:ext cx="80946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b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zh-CN" altLang="en-US" sz="2400" b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针对右边漫画所示内容，几位同学展开讨论，他们的看法正确的</a:t>
            </a:r>
            <a:r>
              <a:rPr lang="zh-CN" altLang="en-US" sz="2400" b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 (             </a:t>
            </a:r>
            <a:r>
              <a:rPr lang="zh-CN" altLang="en-US" sz="2400" b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A.小明：“网络谣言需要道德来约束。”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B.小红：“我们不能在网上发表言论。”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C.小刚：“网民要依法自律，不造谣、不传谣。”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D.小丽：“网络世界是虚拟的，法律无权干预。”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96622" y="237213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477831" y="1371630"/>
            <a:ext cx="772795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b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zh-CN" altLang="en-US" sz="2400" b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2017年3月3日至3月15日，全国人民代表大会、中国人民政治协商会议在京举行。在开会期间，小东通过电视新闻、报纸、网络等媒介关心国家的重大决策，关心国家和社会发生的重大事件。这说明 </a:t>
            </a:r>
            <a:r>
              <a:rPr lang="zh-CN" altLang="en-US" sz="2400" b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</a:t>
            </a:r>
            <a:r>
              <a:rPr lang="zh-CN" altLang="en-US" sz="2400" b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A.他理性利用现代媒介参与社会公共生活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B.他有良好的公民道德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C.他尽到了公民的义务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D.他有良好的法律意识</a:t>
            </a: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8480579" y="3172122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791366" y="1540887"/>
            <a:ext cx="824388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b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、在</a:t>
            </a:r>
            <a:r>
              <a:rPr lang="zh-CN" altLang="en-US" sz="2400" b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现实生活中，我们可以通过网络查找信息，实现资源共享，网络给我们带来了极大的便利。对此，同学们有以下几种看法，你认为正确的是 </a:t>
            </a:r>
            <a:r>
              <a:rPr lang="zh-CN" altLang="en-US" sz="2400" b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</a:t>
            </a:r>
            <a:r>
              <a:rPr lang="zh-CN" altLang="en-US" sz="2400" b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A.我们要正确利用网络，同时要维护好网络秩序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B.我们要警惕网络带给我们的危害，拒绝上网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C.我们要充分满足自己的好奇心，尽可能多上网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D.我们是中学生，有自我保护能力，看看网上的不良信息不会对我们造成很大的危害</a:t>
            </a: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6353789" y="2749495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草\八上\课件\课件\新媒体时代更需要公共传播思维.171011170348-t.bmp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5047" y="1252809"/>
            <a:ext cx="8161905" cy="4352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39037" y="2557901"/>
            <a:ext cx="67056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  维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护媒体新秩序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2951" y="3619500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282" y="821619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</a:p>
        </p:txBody>
      </p:sp>
      <p:sp>
        <p:nvSpPr>
          <p:cNvPr id="3" name="矩形 2"/>
          <p:cNvSpPr/>
          <p:nvPr/>
        </p:nvSpPr>
        <p:spPr>
          <a:xfrm>
            <a:off x="855952" y="1492202"/>
            <a:ext cx="830334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2013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日，数以千计的印度人涌入电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业厅，见证发送具有纪念意义的最后一份电报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天，服务人类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年的电报业正式退出历史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舞台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。电报业的消失，源于互联网的迅猛发展。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，我们的生活已经很难离开互联网。我们用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、手机浏览网页、购物、通信、玩游戏、用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这一切，都是在参与新媒体生活。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8990" y="4222043"/>
            <a:ext cx="3396254" cy="247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217015" y="5112113"/>
            <a:ext cx="6096000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最后一份电报说明世界发生了哪些变化？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2226" y="2056155"/>
            <a:ext cx="819372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、我们</a:t>
            </a:r>
            <a:r>
              <a:rPr lang="zh-CN" altLang="en-US" sz="28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身处新媒体时代</a:t>
            </a:r>
            <a:r>
              <a:rPr lang="zh-CN" altLang="en-US" sz="28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随着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数字技术的迅猛发展，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以互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联网为代表的传播媒介深刻地改变着社会生活的方方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，也对我们的学习和交往产生了日益重要的影响。新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媒体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使我们更为方便快捷地获取信息，也给我们提供了言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达的新途径。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961306" y="3609056"/>
            <a:ext cx="22574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682" y="82162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5229" y="1378528"/>
            <a:ext cx="909570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新媒体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新媒体是相对于报刊、广播、电视等传统媒体而言的，是利用数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术、网络技术、移动技术，通过互联网、无线通信网、卫星等渠道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电脑、手机、数字电视机等终端，向人们提供信息和娱乐服务的传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播形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态和媒体形态。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媒体环境下，信息交流具有即时性、开放性和交互性的特点。</a:t>
            </a:r>
          </a:p>
        </p:txBody>
      </p:sp>
      <p:pic>
        <p:nvPicPr>
          <p:cNvPr id="4" name="Picture 2" descr="D:\做书人与自然\道德与法治资源\2017\2017\png\上网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42221" y="4298978"/>
            <a:ext cx="1776509" cy="254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新媒体应用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5241" y="1721565"/>
            <a:ext cx="9650514" cy="466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新媒体应用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5301" y="1171575"/>
            <a:ext cx="5589485" cy="532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1943</Words>
  <Application/>
  <PresentationFormat/>
  <Paragraphs>99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自定义设计方案</vt:lpstr>
      <vt:lpstr>Office 主题</vt:lpstr>
      <vt:lpstr>1_自定义设计方案</vt:lpstr>
      <vt:lpstr>Blends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1</cp:lastModifiedBy>
  <cp:revision/>
  <dcterms:created xsi:type="dcterms:W3CDTF">2013-07-01T03:05:00Z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