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1" r:id="rId3"/>
    <p:sldId id="258" r:id="rId4"/>
    <p:sldId id="270" r:id="rId5"/>
    <p:sldId id="259" r:id="rId6"/>
    <p:sldId id="257" r:id="rId7"/>
    <p:sldId id="271" r:id="rId8"/>
    <p:sldId id="260" r:id="rId9"/>
    <p:sldId id="261" r:id="rId10"/>
    <p:sldId id="262" r:id="rId11"/>
    <p:sldId id="263" r:id="rId12"/>
    <p:sldId id="273" r:id="rId13"/>
    <p:sldId id="264" r:id="rId14"/>
    <p:sldId id="272" r:id="rId15"/>
    <p:sldId id="274" r:id="rId16"/>
    <p:sldId id="275" r:id="rId17"/>
    <p:sldId id="276" r:id="rId18"/>
    <p:sldId id="277" r:id="rId19"/>
    <p:sldId id="278" r:id="rId20"/>
    <p:sldId id="279" r:id="rId21"/>
    <p:sldId id="280" r:id="rId22"/>
    <p:sldId id="283" r:id="rId23"/>
    <p:sldId id="282" r:id="rId2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3235" autoAdjust="0"/>
    <p:restoredTop sz="94660"/>
  </p:normalViewPr>
  <p:slideViewPr>
    <p:cSldViewPr>
      <p:cViewPr varScale="1">
        <p:scale>
          <a:sx n="65" d="100"/>
          <a:sy n="65" d="100"/>
        </p:scale>
        <p:origin x="-1632" y="-11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BA1B71-BC44-46F8-9A3C-403754220C44}" type="datetimeFigureOut">
              <a:rPr lang="zh-CN" altLang="en-US" smtClean="0"/>
              <a:pPr/>
              <a:t>2017/7/14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31EA21-5223-4F9F-AD14-D79BB518CE4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7787012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BA1B71-BC44-46F8-9A3C-403754220C44}" type="datetimeFigureOut">
              <a:rPr lang="zh-CN" altLang="en-US" smtClean="0"/>
              <a:pPr/>
              <a:t>2017/7/14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31EA21-5223-4F9F-AD14-D79BB518CE4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5904845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BA1B71-BC44-46F8-9A3C-403754220C44}" type="datetimeFigureOut">
              <a:rPr lang="zh-CN" altLang="en-US" smtClean="0"/>
              <a:pPr/>
              <a:t>2017/7/14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31EA21-5223-4F9F-AD14-D79BB518CE4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406165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BA1B71-BC44-46F8-9A3C-403754220C44}" type="datetimeFigureOut">
              <a:rPr lang="zh-CN" altLang="en-US" smtClean="0"/>
              <a:pPr/>
              <a:t>2017/7/14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31EA21-5223-4F9F-AD14-D79BB518CE4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9115650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BA1B71-BC44-46F8-9A3C-403754220C44}" type="datetimeFigureOut">
              <a:rPr lang="zh-CN" altLang="en-US" smtClean="0"/>
              <a:pPr/>
              <a:t>2017/7/14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31EA21-5223-4F9F-AD14-D79BB518CE4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1862677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BA1B71-BC44-46F8-9A3C-403754220C44}" type="datetimeFigureOut">
              <a:rPr lang="zh-CN" altLang="en-US" smtClean="0"/>
              <a:pPr/>
              <a:t>2017/7/14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31EA21-5223-4F9F-AD14-D79BB518CE4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5131726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BA1B71-BC44-46F8-9A3C-403754220C44}" type="datetimeFigureOut">
              <a:rPr lang="zh-CN" altLang="en-US" smtClean="0"/>
              <a:pPr/>
              <a:t>2017/7/14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31EA21-5223-4F9F-AD14-D79BB518CE4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849439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BA1B71-BC44-46F8-9A3C-403754220C44}" type="datetimeFigureOut">
              <a:rPr lang="zh-CN" altLang="en-US" smtClean="0"/>
              <a:pPr/>
              <a:t>2017/7/14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31EA21-5223-4F9F-AD14-D79BB518CE4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0060223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BA1B71-BC44-46F8-9A3C-403754220C44}" type="datetimeFigureOut">
              <a:rPr lang="zh-CN" altLang="en-US" smtClean="0"/>
              <a:pPr/>
              <a:t>2017/7/14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31EA21-5223-4F9F-AD14-D79BB518CE4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2384345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BA1B71-BC44-46F8-9A3C-403754220C44}" type="datetimeFigureOut">
              <a:rPr lang="zh-CN" altLang="en-US" smtClean="0"/>
              <a:pPr/>
              <a:t>2017/7/14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31EA21-5223-4F9F-AD14-D79BB518CE4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3309474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BA1B71-BC44-46F8-9A3C-403754220C44}" type="datetimeFigureOut">
              <a:rPr lang="zh-CN" altLang="en-US" smtClean="0"/>
              <a:pPr/>
              <a:t>2017/7/14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31EA21-5223-4F9F-AD14-D79BB518CE4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0043342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4BA1B71-BC44-46F8-9A3C-403754220C44}" type="datetimeFigureOut">
              <a:rPr lang="zh-CN" altLang="en-US" smtClean="0"/>
              <a:pPr/>
              <a:t>2017/7/14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31EA21-5223-4F9F-AD14-D79BB518CE4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205521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file:///H:\&#31532;&#19968;&#35838;%20%20&#22823;&#23478;&#20043;&#23478;%20%20&#25105;&#29233;&#25105;&#23478;%20%20&#23665;&#19996;&#30465;&#27982;&#21335;&#27088;&#33643;&#20013;&#23398;&#38472;&#24535;&#40527;\&#28798;&#21306;&#23398;&#29983;&#25645;&#24080;&#31735;&#24403;&#25945;&#23460;&#12288;&#21152;&#32039;&#33510;&#35835;&#22791;&#25112;&#39640;&#32771;_&#26631;&#28165;.mp4" TargetMode="External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475656" y="1428736"/>
            <a:ext cx="54006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altLang="zh-CN" sz="3200" b="1" dirty="0" smtClean="0">
              <a:solidFill>
                <a:srgbClr val="FF0000"/>
              </a:solidFill>
            </a:endParaRPr>
          </a:p>
          <a:p>
            <a:pPr algn="ctr"/>
            <a:r>
              <a:rPr lang="zh-CN" altLang="en-US" sz="4800" b="1" dirty="0" smtClean="0">
                <a:solidFill>
                  <a:srgbClr val="FF0000"/>
                </a:solidFill>
              </a:rPr>
              <a:t>家园</a:t>
            </a:r>
            <a:r>
              <a:rPr lang="zh-CN" altLang="en-US" sz="4800" b="1" dirty="0" smtClean="0">
                <a:solidFill>
                  <a:srgbClr val="FF0000"/>
                </a:solidFill>
              </a:rPr>
              <a:t>与家人</a:t>
            </a:r>
            <a:endParaRPr lang="en-US" altLang="zh-CN" sz="4800" b="1" dirty="0" smtClean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500298" y="4357694"/>
            <a:ext cx="464347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rgbClr val="FF0000"/>
                </a:solidFill>
              </a:rPr>
              <a:t>山东省济南市第二十六中学      杨荟青</a:t>
            </a:r>
            <a:endParaRPr lang="zh-CN" altLang="en-US" sz="20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7780558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https://timgsa.baidu.com/timg?image&amp;quality=80&amp;size=b9999_10000&amp;sec=1494511673506&amp;di=4043adcd1ce2ac942684ef7062bcb50d&amp;imgtype=0&amp;src=http%3A%2F%2Fpic.58pic.com%2F58pic%2F14%2F93%2F14%2F44z58PICF9m_102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349" y="0"/>
            <a:ext cx="913165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矩形 3"/>
          <p:cNvSpPr/>
          <p:nvPr/>
        </p:nvSpPr>
        <p:spPr>
          <a:xfrm>
            <a:off x="179512" y="260648"/>
            <a:ext cx="374441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400" b="1" dirty="0">
                <a:solidFill>
                  <a:srgbClr val="FF0000"/>
                </a:solidFill>
                <a:latin typeface="方正舒体" pitchFamily="2" charset="-122"/>
                <a:ea typeface="方正舒体" pitchFamily="2" charset="-122"/>
              </a:rPr>
              <a:t>我来帮“她”取名字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000100" y="1571612"/>
            <a:ext cx="6929486" cy="30418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4600"/>
              </a:lnSpc>
            </a:pPr>
            <a:r>
              <a:rPr lang="zh-CN" altLang="en-US" sz="2800" b="1" dirty="0" smtClean="0"/>
              <a:t>         爱护学校里的各种设施，使我们的校园环境保持美丽和整洁，时刻维护学校的荣誉和利益，也是我们共同的责任。在丰富多彩的校园生活中，我们也不断创造和积累着属于整个学校大集体的精神财富。</a:t>
            </a:r>
            <a:endParaRPr lang="zh-CN" altLang="en-US" sz="2800" b="1" dirty="0"/>
          </a:p>
        </p:txBody>
      </p:sp>
    </p:spTree>
    <p:extLst>
      <p:ext uri="{BB962C8B-B14F-4D97-AF65-F5344CB8AC3E}">
        <p14:creationId xmlns:p14="http://schemas.microsoft.com/office/powerpoint/2010/main" xmlns="" val="22970429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63" y="0"/>
            <a:ext cx="9132887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1"/>
          <p:cNvSpPr txBox="1">
            <a:spLocks noChangeArrowheads="1"/>
          </p:cNvSpPr>
          <p:nvPr/>
        </p:nvSpPr>
        <p:spPr bwMode="auto">
          <a:xfrm>
            <a:off x="714348" y="2295525"/>
            <a:ext cx="8213751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黑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黑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黑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黑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黑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2" charset="-122"/>
              </a:defRPr>
            </a:lvl9pPr>
          </a:lstStyle>
          <a:p>
            <a:pPr eaLnBrk="1" hangingPunct="1"/>
            <a:r>
              <a:rPr lang="zh-CN" altLang="en-US" sz="5400" dirty="0">
                <a:solidFill>
                  <a:srgbClr val="FF0000"/>
                </a:solidFill>
              </a:rPr>
              <a:t>环节二</a:t>
            </a:r>
            <a:r>
              <a:rPr lang="zh-CN" altLang="en-US" sz="5400" dirty="0" smtClean="0">
                <a:solidFill>
                  <a:srgbClr val="FF0000"/>
                </a:solidFill>
              </a:rPr>
              <a:t>：珍惜我们的家人</a:t>
            </a:r>
            <a:endParaRPr lang="zh-CN" altLang="en-US" sz="5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76850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63" y="0"/>
            <a:ext cx="9132887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2123728" y="2228671"/>
            <a:ext cx="518457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 dirty="0">
                <a:solidFill>
                  <a:srgbClr val="FF0000"/>
                </a:solidFill>
                <a:latin typeface="方正舒体" pitchFamily="2" charset="-122"/>
                <a:ea typeface="方正舒体" pitchFamily="2" charset="-122"/>
              </a:rPr>
              <a:t>找寻</a:t>
            </a:r>
            <a:r>
              <a:rPr lang="zh-CN" altLang="en-US" sz="5400" b="1" dirty="0" smtClean="0">
                <a:solidFill>
                  <a:srgbClr val="FF0000"/>
                </a:solidFill>
                <a:latin typeface="方正舒体" pitchFamily="2" charset="-122"/>
                <a:ea typeface="方正舒体" pitchFamily="2" charset="-122"/>
              </a:rPr>
              <a:t>“家园”</a:t>
            </a:r>
            <a:endParaRPr lang="zh-CN" altLang="en-US" sz="5400" b="1" dirty="0">
              <a:solidFill>
                <a:srgbClr val="FF0000"/>
              </a:solidFill>
              <a:latin typeface="方正舒体" pitchFamily="2" charset="-122"/>
              <a:ea typeface="方正舒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618094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113" y="0"/>
            <a:ext cx="9132887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矩形 3"/>
          <p:cNvSpPr/>
          <p:nvPr/>
        </p:nvSpPr>
        <p:spPr>
          <a:xfrm>
            <a:off x="539552" y="2276872"/>
            <a:ext cx="7632848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400" b="1" dirty="0">
                <a:solidFill>
                  <a:srgbClr val="FF0000"/>
                </a:solidFill>
              </a:rPr>
              <a:t>视频</a:t>
            </a:r>
            <a:r>
              <a:rPr lang="zh-CN" altLang="en-US" sz="4400" b="1" dirty="0" smtClean="0">
                <a:solidFill>
                  <a:srgbClr val="FF0000"/>
                </a:solidFill>
              </a:rPr>
              <a:t>：</a:t>
            </a:r>
            <a:r>
              <a:rPr lang="zh-CN" altLang="zh-CN" sz="4400" dirty="0">
                <a:hlinkClick r:id="rId3" action="ppaction://hlinkfile"/>
              </a:rPr>
              <a:t>灾区学生搭帐篷当教室</a:t>
            </a:r>
            <a:endParaRPr lang="zh-CN" altLang="en-US" sz="4400" b="1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85720" y="4000504"/>
            <a:ext cx="849694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 smtClean="0"/>
              <a:t>    思考</a:t>
            </a:r>
            <a:r>
              <a:rPr lang="zh-CN" altLang="en-US" sz="3200" b="1" dirty="0" smtClean="0"/>
              <a:t>：没有了教学楼的学校还是学校吗</a:t>
            </a:r>
            <a:r>
              <a:rPr lang="zh-CN" altLang="en-US" sz="3200" b="1" dirty="0" smtClean="0"/>
              <a:t>？</a:t>
            </a:r>
            <a:endParaRPr lang="en-US" altLang="zh-CN" sz="3200" b="1" dirty="0" smtClean="0"/>
          </a:p>
          <a:p>
            <a:pPr>
              <a:lnSpc>
                <a:spcPct val="150000"/>
              </a:lnSpc>
            </a:pPr>
            <a:r>
              <a:rPr lang="en-US" altLang="zh-CN" sz="3200" b="1" dirty="0" smtClean="0"/>
              <a:t> </a:t>
            </a:r>
            <a:r>
              <a:rPr lang="en-US" altLang="zh-CN" sz="3200" b="1" dirty="0" smtClean="0"/>
              <a:t>                 </a:t>
            </a:r>
            <a:r>
              <a:rPr lang="zh-CN" altLang="en-US" sz="3200" b="1" dirty="0" smtClean="0"/>
              <a:t>没有</a:t>
            </a:r>
            <a:r>
              <a:rPr lang="zh-CN" altLang="en-US" sz="3200" b="1" dirty="0" smtClean="0"/>
              <a:t>了教室的班级还是班级吗？</a:t>
            </a:r>
            <a:endParaRPr lang="zh-CN" altLang="en-US" sz="32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310976" y="260648"/>
            <a:ext cx="325291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方正舒体" pitchFamily="2" charset="-122"/>
                <a:ea typeface="方正舒体" pitchFamily="2" charset="-122"/>
              </a:rPr>
              <a:t>找寻</a:t>
            </a:r>
            <a:r>
              <a:rPr lang="zh-CN" altLang="en-US" sz="2400" b="1" dirty="0" smtClean="0">
                <a:solidFill>
                  <a:srgbClr val="FF0000"/>
                </a:solidFill>
                <a:latin typeface="方正舒体" pitchFamily="2" charset="-122"/>
                <a:ea typeface="方正舒体" pitchFamily="2" charset="-122"/>
              </a:rPr>
              <a:t>“家园”</a:t>
            </a:r>
            <a:endParaRPr lang="zh-CN" altLang="en-US" sz="2400" b="1" dirty="0">
              <a:solidFill>
                <a:srgbClr val="FF0000"/>
              </a:solidFill>
              <a:latin typeface="方正舒体" pitchFamily="2" charset="-122"/>
              <a:ea typeface="方正舒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13510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113" y="0"/>
            <a:ext cx="9132887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10976" y="260648"/>
            <a:ext cx="325291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方正舒体" pitchFamily="2" charset="-122"/>
                <a:ea typeface="方正舒体" pitchFamily="2" charset="-122"/>
              </a:rPr>
              <a:t>找寻“家园”</a:t>
            </a:r>
            <a:endParaRPr lang="zh-CN" altLang="en-US" sz="2400" b="1" dirty="0">
              <a:solidFill>
                <a:srgbClr val="FF0000"/>
              </a:solidFill>
              <a:latin typeface="方正舒体" pitchFamily="2" charset="-122"/>
              <a:ea typeface="方正舒体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928662" y="1357298"/>
            <a:ext cx="7358114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/>
              <a:t>        </a:t>
            </a:r>
            <a:r>
              <a:rPr lang="zh-CN" altLang="zh-CN" sz="2800" b="1" dirty="0" smtClean="0"/>
              <a:t>老师</a:t>
            </a:r>
            <a:r>
              <a:rPr lang="zh-CN" altLang="zh-CN" sz="2800" b="1" dirty="0"/>
              <a:t>、同学是我们的家人，我们的家人在哪里，我们的家就在哪里；我们的同学在哪里，我们的班级就在哪里；我们在哪里上课，哪里就是我们的教室；我们在哪里继续我们的校园生活，哪里就是我们的学校、我们的家园。</a:t>
            </a:r>
            <a:endParaRPr lang="zh-CN" altLang="en-US" sz="2800" b="1" dirty="0"/>
          </a:p>
        </p:txBody>
      </p:sp>
    </p:spTree>
    <p:extLst>
      <p:ext uri="{BB962C8B-B14F-4D97-AF65-F5344CB8AC3E}">
        <p14:creationId xmlns:p14="http://schemas.microsoft.com/office/powerpoint/2010/main" xmlns="" val="2380310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113" y="0"/>
            <a:ext cx="9132887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571736" y="2214554"/>
            <a:ext cx="403667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 dirty="0" smtClean="0">
                <a:solidFill>
                  <a:srgbClr val="FF0000"/>
                </a:solidFill>
                <a:latin typeface="方正舒体" pitchFamily="2" charset="-122"/>
                <a:ea typeface="方正舒体" pitchFamily="2" charset="-122"/>
              </a:rPr>
              <a:t>我是小记者</a:t>
            </a:r>
            <a:endParaRPr lang="zh-CN" altLang="en-US" sz="5400" b="1" dirty="0">
              <a:solidFill>
                <a:srgbClr val="FF0000"/>
              </a:solidFill>
              <a:latin typeface="方正舒体" pitchFamily="2" charset="-122"/>
              <a:ea typeface="方正舒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949284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63" y="0"/>
            <a:ext cx="9132887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10976" y="260648"/>
            <a:ext cx="325291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方正舒体" pitchFamily="2" charset="-122"/>
                <a:ea typeface="方正舒体" pitchFamily="2" charset="-122"/>
              </a:rPr>
              <a:t>我是小记者</a:t>
            </a:r>
            <a:endParaRPr lang="zh-CN" altLang="en-US" sz="2400" b="1" dirty="0">
              <a:solidFill>
                <a:srgbClr val="FF0000"/>
              </a:solidFill>
              <a:latin typeface="方正舒体" pitchFamily="2" charset="-122"/>
              <a:ea typeface="方正舒体" pitchFamily="2" charset="-122"/>
            </a:endParaRPr>
          </a:p>
        </p:txBody>
      </p:sp>
      <p:pic>
        <p:nvPicPr>
          <p:cNvPr id="5122" name="Picture 2" descr="https://timgsa.baidu.com/timg?image&amp;quality=80&amp;size=b9999_10000&amp;sec=1494566127551&amp;di=90b370aa478d263ab20d594ae7f59e68&amp;imgtype=0&amp;src=http%3A%2F%2Fdk.sun0769.com%2Fuploads%2Fallimg%2F150615%2F6-150615093349161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8309" t="12914" r="7691" b="15120"/>
          <a:stretch/>
        </p:blipFill>
        <p:spPr bwMode="auto">
          <a:xfrm>
            <a:off x="107504" y="1412776"/>
            <a:ext cx="4800600" cy="27419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https://timgsa.baidu.com/timg?image&amp;quality=80&amp;size=b9999_10000&amp;sec=1494566179565&amp;di=e606d4f2bbd65232871b86f517afad6b&amp;imgtype=0&amp;src=http%3A%2F%2Fzj.sinaimg.cn%2F2013%2F0903%2FU8953P1134DT20130903173611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6562" r="3116"/>
          <a:stretch/>
        </p:blipFill>
        <p:spPr bwMode="auto">
          <a:xfrm>
            <a:off x="4860032" y="1412776"/>
            <a:ext cx="4207917" cy="27419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矩形 3"/>
          <p:cNvSpPr/>
          <p:nvPr/>
        </p:nvSpPr>
        <p:spPr>
          <a:xfrm>
            <a:off x="357158" y="4214818"/>
            <a:ext cx="843748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200" b="1" dirty="0"/>
              <a:t>1.在家里学习和在</a:t>
            </a:r>
            <a:r>
              <a:rPr lang="zh-CN" altLang="zh-CN" sz="3200" b="1" dirty="0" smtClean="0"/>
              <a:t>学校</a:t>
            </a:r>
            <a:r>
              <a:rPr lang="zh-CN" altLang="en-US" sz="3200" b="1" dirty="0" smtClean="0"/>
              <a:t>里</a:t>
            </a:r>
            <a:r>
              <a:rPr lang="zh-CN" altLang="zh-CN" sz="3200" b="1" dirty="0" smtClean="0"/>
              <a:t>学习</a:t>
            </a:r>
            <a:r>
              <a:rPr lang="zh-CN" altLang="zh-CN" sz="3200" b="1" dirty="0"/>
              <a:t>有什么不同？</a:t>
            </a:r>
          </a:p>
          <a:p>
            <a:pPr>
              <a:lnSpc>
                <a:spcPct val="150000"/>
              </a:lnSpc>
            </a:pPr>
            <a:r>
              <a:rPr lang="zh-CN" altLang="zh-CN" sz="3200" b="1" dirty="0"/>
              <a:t>2.造成这种不同的主要原因是什么？</a:t>
            </a:r>
          </a:p>
        </p:txBody>
      </p:sp>
    </p:spTree>
    <p:extLst>
      <p:ext uri="{BB962C8B-B14F-4D97-AF65-F5344CB8AC3E}">
        <p14:creationId xmlns:p14="http://schemas.microsoft.com/office/powerpoint/2010/main" xmlns="" val="6214818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63" y="0"/>
            <a:ext cx="9132887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10976" y="260648"/>
            <a:ext cx="325291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方正舒体" pitchFamily="2" charset="-122"/>
                <a:ea typeface="方正舒体" pitchFamily="2" charset="-122"/>
              </a:rPr>
              <a:t>我是小记者</a:t>
            </a:r>
            <a:endParaRPr lang="zh-CN" altLang="en-US" sz="2400" b="1" dirty="0">
              <a:solidFill>
                <a:srgbClr val="FF0000"/>
              </a:solidFill>
              <a:latin typeface="方正舒体" pitchFamily="2" charset="-122"/>
              <a:ea typeface="方正舒体" pitchFamily="2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28596" y="1500174"/>
            <a:ext cx="8166050" cy="38965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/>
              <a:t>         老师</a:t>
            </a:r>
            <a:r>
              <a:rPr lang="zh-CN" altLang="en-US" sz="2800" b="1" dirty="0"/>
              <a:t>是专业的教育工作者，他们的辛勤劳动为我们学习科学文化知识、发展能力提供了条件和保障；同学们相互交流，营造出浓厚的学习氛 围，彼此在交流中共同进步。老师的专门指导和同学的互帮互助，使学校成为我们学习知识、发展能力的最佳场所。</a:t>
            </a:r>
          </a:p>
        </p:txBody>
      </p:sp>
    </p:spTree>
    <p:extLst>
      <p:ext uri="{BB962C8B-B14F-4D97-AF65-F5344CB8AC3E}">
        <p14:creationId xmlns:p14="http://schemas.microsoft.com/office/powerpoint/2010/main" xmlns="" val="38467253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32887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000232" y="2071678"/>
            <a:ext cx="631789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 dirty="0">
                <a:solidFill>
                  <a:srgbClr val="FF0000"/>
                </a:solidFill>
                <a:latin typeface="方正舒体" pitchFamily="2" charset="-122"/>
                <a:ea typeface="方正舒体" pitchFamily="2" charset="-122"/>
              </a:rPr>
              <a:t>人际</a:t>
            </a:r>
            <a:r>
              <a:rPr lang="zh-CN" altLang="en-US" sz="5400" b="1" dirty="0" smtClean="0">
                <a:solidFill>
                  <a:srgbClr val="FF0000"/>
                </a:solidFill>
                <a:latin typeface="方正舒体" pitchFamily="2" charset="-122"/>
                <a:ea typeface="方正舒体" pitchFamily="2" charset="-122"/>
              </a:rPr>
              <a:t>交往我最行</a:t>
            </a:r>
            <a:endParaRPr lang="zh-CN" altLang="en-US" sz="5400" b="1" dirty="0">
              <a:solidFill>
                <a:srgbClr val="FF0000"/>
              </a:solidFill>
              <a:latin typeface="方正舒体" pitchFamily="2" charset="-122"/>
              <a:ea typeface="方正舒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59492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32887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57158" y="1071546"/>
            <a:ext cx="8293472" cy="46166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/>
              <a:t>         班</a:t>
            </a:r>
            <a:r>
              <a:rPr lang="zh-CN" altLang="en-US" sz="2800" b="1" dirty="0"/>
              <a:t>里转来一位大大咧咧的新同学。一次，有位同学不小心把他的文具盒碰掉了，他张口就骂。同学们见状，纷纷用惊讶的目光注视着他。看到同学们的反应，他难为情的低下了头。</a:t>
            </a:r>
            <a:endParaRPr lang="en-US" altLang="zh-CN" sz="2800" b="1" dirty="0"/>
          </a:p>
          <a:p>
            <a:pPr>
              <a:lnSpc>
                <a:spcPct val="150000"/>
              </a:lnSpc>
            </a:pPr>
            <a:r>
              <a:rPr lang="en-US" altLang="zh-CN" sz="2800" b="1" dirty="0" smtClean="0"/>
              <a:t>         1</a:t>
            </a:r>
            <a:r>
              <a:rPr lang="en-US" altLang="zh-CN" sz="2800" b="1" dirty="0" smtClean="0"/>
              <a:t>.</a:t>
            </a:r>
            <a:r>
              <a:rPr lang="zh-CN" altLang="en-US" sz="2800" b="1" dirty="0" smtClean="0"/>
              <a:t>这</a:t>
            </a:r>
            <a:r>
              <a:rPr lang="zh-CN" altLang="en-US" sz="2800" b="1" dirty="0"/>
              <a:t>位新同学为什么会</a:t>
            </a:r>
            <a:r>
              <a:rPr lang="zh-CN" altLang="en-US" sz="2800" b="1" dirty="0" smtClean="0"/>
              <a:t>难为情</a:t>
            </a:r>
            <a:r>
              <a:rPr lang="zh-CN" altLang="en-US" sz="2800" b="1" dirty="0" smtClean="0"/>
              <a:t>地</a:t>
            </a:r>
            <a:r>
              <a:rPr lang="zh-CN" altLang="en-US" sz="2800" b="1" dirty="0" smtClean="0"/>
              <a:t>低下</a:t>
            </a:r>
            <a:r>
              <a:rPr lang="zh-CN" altLang="en-US" sz="2800" b="1" dirty="0"/>
              <a:t>头？</a:t>
            </a:r>
            <a:endParaRPr lang="en-US" altLang="zh-CN" sz="2800" b="1" dirty="0"/>
          </a:p>
          <a:p>
            <a:pPr>
              <a:lnSpc>
                <a:spcPct val="150000"/>
              </a:lnSpc>
            </a:pPr>
            <a:r>
              <a:rPr lang="en-US" altLang="zh-CN" sz="2800" b="1" dirty="0" smtClean="0"/>
              <a:t>         2.</a:t>
            </a:r>
            <a:r>
              <a:rPr lang="zh-CN" altLang="en-US" sz="2800" b="1" dirty="0" smtClean="0"/>
              <a:t>我们</a:t>
            </a:r>
            <a:r>
              <a:rPr lang="zh-CN" altLang="en-US" sz="2800" b="1" dirty="0"/>
              <a:t>哪些良好的行为习惯是在班级和学校生活中养成的？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10976" y="260648"/>
            <a:ext cx="325291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方正舒体" pitchFamily="2" charset="-122"/>
                <a:ea typeface="方正舒体" pitchFamily="2" charset="-122"/>
              </a:rPr>
              <a:t>人际</a:t>
            </a:r>
            <a:r>
              <a:rPr lang="zh-CN" altLang="en-US" sz="2400" b="1" dirty="0" smtClean="0">
                <a:solidFill>
                  <a:srgbClr val="FF0000"/>
                </a:solidFill>
                <a:latin typeface="方正舒体" pitchFamily="2" charset="-122"/>
                <a:ea typeface="方正舒体" pitchFamily="2" charset="-122"/>
              </a:rPr>
              <a:t>交往我最行</a:t>
            </a:r>
            <a:endParaRPr lang="zh-CN" altLang="en-US" sz="2400" b="1" dirty="0">
              <a:solidFill>
                <a:srgbClr val="FF0000"/>
              </a:solidFill>
              <a:latin typeface="方正舒体" pitchFamily="2" charset="-122"/>
              <a:ea typeface="方正舒体" pitchFamily="2" charset="-122"/>
            </a:endParaRPr>
          </a:p>
        </p:txBody>
      </p:sp>
      <p:pic>
        <p:nvPicPr>
          <p:cNvPr id="7171" name="Picture 3" descr="C:\Documents and Settings\Administrator\Local Settings\Temp\Temporary Internet Files\Content.IE5\LB939K74\gi01a201308131000[1]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5601424" y="4824536"/>
            <a:ext cx="678994" cy="17008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098554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s://timgsa.baidu.com/timg?image&amp;quality=80&amp;size=b9999_10000&amp;sec=1494511673506&amp;di=4043adcd1ce2ac942684ef7062bcb50d&amp;imgtype=0&amp;src=http%3A%2F%2Fpic.58pic.com%2F58pic%2F14%2F93%2F14%2F44z58PICF9m_102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3165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矩形 1"/>
          <p:cNvSpPr/>
          <p:nvPr/>
        </p:nvSpPr>
        <p:spPr>
          <a:xfrm>
            <a:off x="714348" y="500042"/>
            <a:ext cx="7929618" cy="5324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zh-CN" sz="4000" dirty="0">
                <a:solidFill>
                  <a:srgbClr val="FF0000"/>
                </a:solidFill>
                <a:latin typeface="Arial" pitchFamily="34" charset="0"/>
                <a:ea typeface="黑体" pitchFamily="2" charset="-122"/>
              </a:rPr>
              <a:t>教学</a:t>
            </a:r>
            <a:r>
              <a:rPr lang="zh-CN" altLang="zh-CN" sz="4000" dirty="0" smtClean="0">
                <a:solidFill>
                  <a:srgbClr val="FF0000"/>
                </a:solidFill>
                <a:latin typeface="Arial" pitchFamily="34" charset="0"/>
                <a:ea typeface="黑体" pitchFamily="2" charset="-122"/>
              </a:rPr>
              <a:t>目标</a:t>
            </a:r>
            <a:endParaRPr lang="en-US" altLang="zh-CN" sz="4000" dirty="0" smtClean="0">
              <a:solidFill>
                <a:srgbClr val="FF0000"/>
              </a:solidFill>
              <a:latin typeface="Arial" pitchFamily="34" charset="0"/>
              <a:ea typeface="黑体" pitchFamily="2" charset="-122"/>
            </a:endParaRPr>
          </a:p>
          <a:p>
            <a:pPr>
              <a:lnSpc>
                <a:spcPts val="4000"/>
              </a:lnSpc>
            </a:pPr>
            <a:r>
              <a:rPr lang="zh-CN" altLang="zh-CN" sz="2800" dirty="0" smtClean="0">
                <a:latin typeface="Arial" pitchFamily="34" charset="0"/>
                <a:ea typeface="黑体" pitchFamily="2" charset="-122"/>
              </a:rPr>
              <a:t>1</a:t>
            </a:r>
            <a:r>
              <a:rPr lang="zh-CN" altLang="zh-CN" sz="2800" dirty="0">
                <a:latin typeface="Arial" pitchFamily="34" charset="0"/>
                <a:ea typeface="黑体" pitchFamily="2" charset="-122"/>
              </a:rPr>
              <a:t>. 情感、态度与价值观目标</a:t>
            </a:r>
          </a:p>
          <a:p>
            <a:pPr>
              <a:lnSpc>
                <a:spcPts val="4000"/>
              </a:lnSpc>
            </a:pPr>
            <a:r>
              <a:rPr lang="zh-CN" altLang="zh-CN" sz="2800" dirty="0">
                <a:latin typeface="Arial" pitchFamily="34" charset="0"/>
                <a:ea typeface="黑体" pitchFamily="2" charset="-122"/>
              </a:rPr>
              <a:t>培养学生对学校和班级</a:t>
            </a:r>
            <a:r>
              <a:rPr lang="zh-CN" altLang="zh-CN" sz="2800" dirty="0" smtClean="0">
                <a:latin typeface="Arial" pitchFamily="34" charset="0"/>
                <a:ea typeface="黑体" pitchFamily="2" charset="-122"/>
              </a:rPr>
              <a:t>的</a:t>
            </a:r>
            <a:r>
              <a:rPr lang="zh-CN" altLang="en-US" sz="2800" dirty="0" smtClean="0">
                <a:latin typeface="Arial" pitchFamily="34" charset="0"/>
                <a:ea typeface="黑体" pitchFamily="2" charset="-122"/>
              </a:rPr>
              <a:t>认同感</a:t>
            </a:r>
            <a:r>
              <a:rPr lang="zh-CN" altLang="zh-CN" sz="2800" dirty="0" smtClean="0">
                <a:latin typeface="Arial" pitchFamily="34" charset="0"/>
                <a:ea typeface="黑体" pitchFamily="2" charset="-122"/>
              </a:rPr>
              <a:t>；</a:t>
            </a:r>
            <a:endParaRPr lang="en-US" altLang="zh-CN" sz="2800" dirty="0" smtClean="0">
              <a:latin typeface="Arial" pitchFamily="34" charset="0"/>
              <a:ea typeface="黑体" pitchFamily="2" charset="-122"/>
            </a:endParaRPr>
          </a:p>
          <a:p>
            <a:pPr>
              <a:lnSpc>
                <a:spcPts val="4000"/>
              </a:lnSpc>
            </a:pPr>
            <a:r>
              <a:rPr lang="zh-CN" altLang="zh-CN" sz="2800" dirty="0" smtClean="0">
                <a:latin typeface="Arial" pitchFamily="34" charset="0"/>
                <a:ea typeface="黑体" pitchFamily="2" charset="-122"/>
              </a:rPr>
              <a:t>增强</a:t>
            </a:r>
            <a:r>
              <a:rPr lang="zh-CN" altLang="zh-CN" sz="2800" dirty="0">
                <a:latin typeface="Arial" pitchFamily="34" charset="0"/>
                <a:ea typeface="黑体" pitchFamily="2" charset="-122"/>
              </a:rPr>
              <a:t>学生对集体对他人对自己的责任意识。</a:t>
            </a:r>
          </a:p>
          <a:p>
            <a:pPr>
              <a:lnSpc>
                <a:spcPts val="4000"/>
              </a:lnSpc>
            </a:pPr>
            <a:r>
              <a:rPr lang="zh-CN" altLang="zh-CN" sz="2800" dirty="0">
                <a:latin typeface="Arial" pitchFamily="34" charset="0"/>
                <a:ea typeface="黑体" pitchFamily="2" charset="-122"/>
              </a:rPr>
              <a:t>2.能力目标</a:t>
            </a:r>
          </a:p>
          <a:p>
            <a:pPr>
              <a:lnSpc>
                <a:spcPts val="4000"/>
              </a:lnSpc>
            </a:pPr>
            <a:r>
              <a:rPr lang="zh-CN" altLang="zh-CN" sz="2800" dirty="0">
                <a:latin typeface="Arial" pitchFamily="34" charset="0"/>
                <a:ea typeface="黑体" pitchFamily="2" charset="-122"/>
              </a:rPr>
              <a:t>学会在集体中发展自己成就自己，实现集体和个人的双赢。</a:t>
            </a:r>
          </a:p>
          <a:p>
            <a:pPr>
              <a:lnSpc>
                <a:spcPts val="4000"/>
              </a:lnSpc>
            </a:pPr>
            <a:r>
              <a:rPr lang="zh-CN" altLang="zh-CN" sz="2800" dirty="0">
                <a:latin typeface="Arial" pitchFamily="34" charset="0"/>
                <a:ea typeface="黑体" pitchFamily="2" charset="-122"/>
              </a:rPr>
              <a:t>3. 知识目标</a:t>
            </a:r>
          </a:p>
          <a:p>
            <a:pPr>
              <a:lnSpc>
                <a:spcPts val="4000"/>
              </a:lnSpc>
            </a:pPr>
            <a:r>
              <a:rPr lang="zh-CN" altLang="zh-CN" sz="2800" dirty="0">
                <a:latin typeface="Arial" pitchFamily="34" charset="0"/>
                <a:ea typeface="黑体" pitchFamily="2" charset="-122"/>
              </a:rPr>
              <a:t>使学生懂得集体存在的意义和价值，并明确热爱集体和奉献集体的重要性。</a:t>
            </a:r>
          </a:p>
        </p:txBody>
      </p:sp>
    </p:spTree>
    <p:extLst>
      <p:ext uri="{BB962C8B-B14F-4D97-AF65-F5344CB8AC3E}">
        <p14:creationId xmlns:p14="http://schemas.microsoft.com/office/powerpoint/2010/main" xmlns="" val="16977486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32887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10976" y="260648"/>
            <a:ext cx="325291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方正舒体" pitchFamily="2" charset="-122"/>
                <a:ea typeface="方正舒体" pitchFamily="2" charset="-122"/>
              </a:rPr>
              <a:t>人际</a:t>
            </a:r>
            <a:r>
              <a:rPr lang="zh-CN" altLang="en-US" sz="2400" b="1" dirty="0" smtClean="0">
                <a:solidFill>
                  <a:srgbClr val="FF0000"/>
                </a:solidFill>
                <a:latin typeface="方正舒体" pitchFamily="2" charset="-122"/>
                <a:ea typeface="方正舒体" pitchFamily="2" charset="-122"/>
              </a:rPr>
              <a:t>交往我最行</a:t>
            </a:r>
            <a:endParaRPr lang="zh-CN" altLang="en-US" sz="2400" b="1" dirty="0">
              <a:solidFill>
                <a:srgbClr val="FF0000"/>
              </a:solidFill>
              <a:latin typeface="方正舒体" pitchFamily="2" charset="-122"/>
              <a:ea typeface="方正舒体" pitchFamily="2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286116" y="1285860"/>
            <a:ext cx="4000528" cy="33214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b="1" dirty="0" smtClean="0"/>
              <a:t>平等</a:t>
            </a:r>
            <a:endParaRPr lang="en-US" altLang="zh-CN" sz="3600" b="1" dirty="0" smtClean="0"/>
          </a:p>
          <a:p>
            <a:pPr>
              <a:lnSpc>
                <a:spcPct val="150000"/>
              </a:lnSpc>
            </a:pPr>
            <a:r>
              <a:rPr lang="zh-CN" altLang="en-US" sz="3600" b="1" dirty="0" smtClean="0"/>
              <a:t>尊重</a:t>
            </a:r>
            <a:endParaRPr lang="en-US" altLang="zh-CN" sz="3600" b="1" dirty="0" smtClean="0"/>
          </a:p>
          <a:p>
            <a:pPr>
              <a:lnSpc>
                <a:spcPct val="150000"/>
              </a:lnSpc>
            </a:pPr>
            <a:r>
              <a:rPr lang="zh-CN" altLang="en-US" sz="3600" b="1" dirty="0" smtClean="0"/>
              <a:t>宽容理解</a:t>
            </a:r>
            <a:endParaRPr lang="en-US" altLang="zh-CN" sz="3600" b="1" dirty="0" smtClean="0"/>
          </a:p>
          <a:p>
            <a:pPr>
              <a:lnSpc>
                <a:spcPct val="150000"/>
              </a:lnSpc>
            </a:pPr>
            <a:r>
              <a:rPr lang="zh-CN" altLang="en-US" sz="3600" b="1" dirty="0" smtClean="0"/>
              <a:t>关心</a:t>
            </a:r>
            <a:r>
              <a:rPr lang="zh-CN" altLang="en-US" sz="3600" b="1" dirty="0"/>
              <a:t>帮助</a:t>
            </a:r>
          </a:p>
        </p:txBody>
      </p:sp>
    </p:spTree>
    <p:extLst>
      <p:ext uri="{BB962C8B-B14F-4D97-AF65-F5344CB8AC3E}">
        <p14:creationId xmlns:p14="http://schemas.microsoft.com/office/powerpoint/2010/main" xmlns="" val="1541666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63" y="0"/>
            <a:ext cx="9132887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428728" y="1071547"/>
            <a:ext cx="6786610" cy="38779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 smtClean="0">
                <a:solidFill>
                  <a:srgbClr val="FF0000"/>
                </a:solidFill>
              </a:rPr>
              <a:t>课堂小结</a:t>
            </a:r>
            <a:endParaRPr lang="en-US" altLang="zh-CN" sz="4400" b="1" dirty="0" smtClean="0">
              <a:solidFill>
                <a:srgbClr val="FF0000"/>
              </a:solidFill>
            </a:endParaRPr>
          </a:p>
          <a:p>
            <a:pPr algn="ctr"/>
            <a:endParaRPr lang="en-US" altLang="zh-CN" sz="4000" b="1" dirty="0" smtClean="0">
              <a:solidFill>
                <a:srgbClr val="FF0000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3600" b="1" dirty="0" smtClean="0">
                <a:solidFill>
                  <a:srgbClr val="FF0000"/>
                </a:solidFill>
              </a:rPr>
              <a:t>学习了本课内容，</a:t>
            </a:r>
            <a:r>
              <a:rPr lang="zh-CN" altLang="zh-CN" sz="3600" b="1" dirty="0" smtClean="0">
                <a:solidFill>
                  <a:srgbClr val="FF0000"/>
                </a:solidFill>
              </a:rPr>
              <a:t>请告诉我你</a:t>
            </a:r>
            <a:r>
              <a:rPr lang="zh-CN" altLang="zh-CN" sz="3600" b="1" dirty="0">
                <a:solidFill>
                  <a:srgbClr val="FF0000"/>
                </a:solidFill>
              </a:rPr>
              <a:t>对“家园”和“家人”的全新的认识和</a:t>
            </a:r>
            <a:r>
              <a:rPr lang="zh-CN" altLang="zh-CN" sz="3600" b="1" dirty="0" smtClean="0">
                <a:solidFill>
                  <a:srgbClr val="FF0000"/>
                </a:solidFill>
              </a:rPr>
              <a:t>感受</a:t>
            </a:r>
            <a:r>
              <a:rPr lang="zh-CN" altLang="en-US" sz="3600" b="1" dirty="0" smtClean="0">
                <a:solidFill>
                  <a:srgbClr val="FF0000"/>
                </a:solidFill>
              </a:rPr>
              <a:t>。</a:t>
            </a:r>
            <a:endParaRPr lang="zh-CN" altLang="en-US" sz="36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967931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63" y="0"/>
            <a:ext cx="9132887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矩形 1"/>
          <p:cNvSpPr/>
          <p:nvPr/>
        </p:nvSpPr>
        <p:spPr>
          <a:xfrm>
            <a:off x="785786" y="2071678"/>
            <a:ext cx="753063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4000" b="1" dirty="0">
                <a:solidFill>
                  <a:srgbClr val="FF0000"/>
                </a:solidFill>
              </a:rPr>
              <a:t>将手抄报、书法作品等贴到壁报栏，将绿</a:t>
            </a:r>
            <a:r>
              <a:rPr lang="zh-CN" altLang="zh-CN" sz="4000" b="1" dirty="0" smtClean="0">
                <a:solidFill>
                  <a:srgbClr val="FF0000"/>
                </a:solidFill>
              </a:rPr>
              <a:t>植</a:t>
            </a:r>
            <a:r>
              <a:rPr lang="zh-CN" altLang="en-US" sz="4000" b="1" dirty="0">
                <a:solidFill>
                  <a:srgbClr val="FF0000"/>
                </a:solidFill>
              </a:rPr>
              <a:t>放在</a:t>
            </a:r>
            <a:r>
              <a:rPr lang="zh-CN" altLang="zh-CN" sz="4000" b="1" dirty="0" smtClean="0">
                <a:solidFill>
                  <a:srgbClr val="FF0000"/>
                </a:solidFill>
              </a:rPr>
              <a:t>窗台</a:t>
            </a:r>
            <a:r>
              <a:rPr lang="zh-CN" altLang="zh-CN" sz="4000" b="1" dirty="0">
                <a:solidFill>
                  <a:srgbClr val="FF0000"/>
                </a:solidFill>
              </a:rPr>
              <a:t>或是教室前的桌子上。</a:t>
            </a:r>
          </a:p>
        </p:txBody>
      </p:sp>
      <p:sp>
        <p:nvSpPr>
          <p:cNvPr id="3" name="矩形 2"/>
          <p:cNvSpPr/>
          <p:nvPr/>
        </p:nvSpPr>
        <p:spPr>
          <a:xfrm>
            <a:off x="2928926" y="1000108"/>
            <a:ext cx="2664296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4400" b="1" dirty="0">
                <a:solidFill>
                  <a:srgbClr val="FF0000"/>
                </a:solidFill>
              </a:rPr>
              <a:t>课后活动</a:t>
            </a:r>
          </a:p>
        </p:txBody>
      </p:sp>
    </p:spTree>
    <p:extLst>
      <p:ext uri="{BB962C8B-B14F-4D97-AF65-F5344CB8AC3E}">
        <p14:creationId xmlns:p14="http://schemas.microsoft.com/office/powerpoint/2010/main" xmlns="" val="8101775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63" y="0"/>
            <a:ext cx="9132887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907704" y="2160151"/>
            <a:ext cx="619268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600" b="1" dirty="0" smtClean="0">
                <a:solidFill>
                  <a:srgbClr val="FF0000"/>
                </a:solidFill>
                <a:latin typeface="方正舒体" pitchFamily="2" charset="-122"/>
                <a:ea typeface="方正舒体" pitchFamily="2" charset="-122"/>
              </a:rPr>
              <a:t>谢谢大家！</a:t>
            </a:r>
            <a:endParaRPr lang="zh-CN" altLang="en-US" sz="9600" b="1" dirty="0">
              <a:solidFill>
                <a:srgbClr val="FF0000"/>
              </a:solidFill>
              <a:latin typeface="方正舒体" pitchFamily="2" charset="-122"/>
              <a:ea typeface="方正舒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421597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 dirty="0"/>
          </a:p>
        </p:txBody>
      </p:sp>
      <p:pic>
        <p:nvPicPr>
          <p:cNvPr id="4" name="Picture 2" descr="https://timgsa.baidu.com/timg?image&amp;quality=80&amp;size=b9999_10000&amp;sec=1494511673506&amp;di=4043adcd1ce2ac942684ef7062bcb50d&amp;imgtype=0&amp;src=http%3A%2F%2Fpic.58pic.com%2F58pic%2F14%2F93%2F14%2F44z58PICF9m_102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2" y="-38100"/>
            <a:ext cx="913165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矩形 4"/>
          <p:cNvSpPr/>
          <p:nvPr/>
        </p:nvSpPr>
        <p:spPr>
          <a:xfrm>
            <a:off x="1259632" y="2204864"/>
            <a:ext cx="6984776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6600" b="1" dirty="0" smtClean="0">
                <a:solidFill>
                  <a:srgbClr val="FF0000"/>
                </a:solidFill>
                <a:latin typeface="方正舒体" pitchFamily="2" charset="-122"/>
                <a:ea typeface="方正舒体" pitchFamily="2" charset="-122"/>
              </a:rPr>
              <a:t>我爱我家分享会</a:t>
            </a:r>
            <a:endParaRPr lang="zh-CN" altLang="en-US" sz="6600" dirty="0">
              <a:solidFill>
                <a:srgbClr val="FF0000"/>
              </a:solidFill>
              <a:latin typeface="方正舒体" pitchFamily="2" charset="-122"/>
              <a:ea typeface="方正舒体" pitchFamily="2" charset="-122"/>
            </a:endParaRPr>
          </a:p>
        </p:txBody>
      </p:sp>
      <p:sp>
        <p:nvSpPr>
          <p:cNvPr id="6" name="标题 1"/>
          <p:cNvSpPr txBox="1">
            <a:spLocks noChangeArrowheads="1"/>
          </p:cNvSpPr>
          <p:nvPr/>
        </p:nvSpPr>
        <p:spPr>
          <a:xfrm>
            <a:off x="928662" y="857232"/>
            <a:ext cx="2143140" cy="7096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b="1" dirty="0" smtClean="0">
                <a:cs typeface="宋体" pitchFamily="2" charset="-122"/>
              </a:rPr>
              <a:t>导入新课</a:t>
            </a:r>
          </a:p>
        </p:txBody>
      </p:sp>
    </p:spTree>
    <p:extLst>
      <p:ext uri="{BB962C8B-B14F-4D97-AF65-F5344CB8AC3E}">
        <p14:creationId xmlns:p14="http://schemas.microsoft.com/office/powerpoint/2010/main" xmlns="" val="5901028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timgsa.baidu.com/timg?image&amp;quality=80&amp;size=b9999_10000&amp;sec=1494511673506&amp;di=4043adcd1ce2ac942684ef7062bcb50d&amp;imgtype=0&amp;src=http%3A%2F%2Fpic.58pic.com%2F58pic%2F14%2F93%2F14%2F44z58PICF9m_102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3165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1"/>
          <p:cNvSpPr txBox="1">
            <a:spLocks noChangeArrowheads="1"/>
          </p:cNvSpPr>
          <p:nvPr/>
        </p:nvSpPr>
        <p:spPr bwMode="auto">
          <a:xfrm>
            <a:off x="785786" y="2333625"/>
            <a:ext cx="796191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黑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黑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黑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黑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黑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2" charset="-122"/>
              </a:defRPr>
            </a:lvl9pPr>
          </a:lstStyle>
          <a:p>
            <a:pPr eaLnBrk="1" hangingPunct="1"/>
            <a:r>
              <a:rPr lang="zh-CN" altLang="en-US" sz="4800" dirty="0">
                <a:solidFill>
                  <a:srgbClr val="FF0000"/>
                </a:solidFill>
              </a:rPr>
              <a:t>环节一</a:t>
            </a:r>
            <a:r>
              <a:rPr lang="zh-CN" altLang="en-US" sz="4800" dirty="0" smtClean="0">
                <a:solidFill>
                  <a:srgbClr val="FF0000"/>
                </a:solidFill>
              </a:rPr>
              <a:t>：爱护我们的家园</a:t>
            </a:r>
            <a:endParaRPr lang="zh-CN" altLang="en-US" sz="48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379388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https://timgsa.baidu.com/timg?image&amp;quality=80&amp;size=b9999_10000&amp;sec=1494511673506&amp;di=4043adcd1ce2ac942684ef7062bcb50d&amp;imgtype=0&amp;src=http%3A%2F%2Fpic.58pic.com%2F58pic%2F14%2F93%2F14%2F44z58PICF9m_102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3165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28662" y="2060848"/>
            <a:ext cx="7358114" cy="1143000"/>
          </a:xfrm>
        </p:spPr>
        <p:txBody>
          <a:bodyPr>
            <a:normAutofit/>
          </a:bodyPr>
          <a:lstStyle/>
          <a:p>
            <a:r>
              <a:rPr lang="zh-CN" altLang="zh-CN" sz="5400" b="1" dirty="0" smtClean="0">
                <a:solidFill>
                  <a:srgbClr val="FF0000"/>
                </a:solidFill>
                <a:latin typeface="方正舒体" pitchFamily="2" charset="-122"/>
                <a:ea typeface="方正舒体" pitchFamily="2" charset="-122"/>
                <a:cs typeface="Arial Unicode MS" pitchFamily="34" charset="-122"/>
              </a:rPr>
              <a:t>我</a:t>
            </a:r>
            <a:r>
              <a:rPr lang="zh-CN" altLang="zh-CN" sz="5400" b="1" dirty="0">
                <a:solidFill>
                  <a:srgbClr val="FF0000"/>
                </a:solidFill>
                <a:latin typeface="方正舒体" pitchFamily="2" charset="-122"/>
                <a:ea typeface="方正舒体" pitchFamily="2" charset="-122"/>
                <a:cs typeface="Arial Unicode MS" pitchFamily="34" charset="-122"/>
              </a:rPr>
              <a:t>话家中新变化</a:t>
            </a:r>
            <a:endParaRPr lang="zh-CN" altLang="en-US" sz="5400" b="1" dirty="0">
              <a:solidFill>
                <a:srgbClr val="FF0000"/>
              </a:solidFill>
              <a:latin typeface="方正舒体" pitchFamily="2" charset="-122"/>
              <a:ea typeface="方正舒体" pitchFamily="2" charset="-122"/>
              <a:cs typeface="Arial Unicode MS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125367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6" name="内容占位符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54691" y="1600200"/>
            <a:ext cx="6034617" cy="4525963"/>
          </a:xfrm>
        </p:spPr>
      </p:pic>
      <p:pic>
        <p:nvPicPr>
          <p:cNvPr id="4" name="Picture 2" descr="https://timgsa.baidu.com/timg?image&amp;quality=80&amp;size=b9999_10000&amp;sec=1494511673506&amp;di=4043adcd1ce2ac942684ef7062bcb50d&amp;imgtype=0&amp;src=http%3A%2F%2Fpic.58pic.com%2F58pic%2F14%2F93%2F14%2F44z58PICF9m_102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3165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矩形 4"/>
          <p:cNvSpPr/>
          <p:nvPr/>
        </p:nvSpPr>
        <p:spPr>
          <a:xfrm>
            <a:off x="827584" y="1826821"/>
            <a:ext cx="8234533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dirty="0" smtClean="0">
                <a:latin typeface="方正舒体" pitchFamily="2" charset="-122"/>
                <a:ea typeface="方正舒体" pitchFamily="2" charset="-122"/>
              </a:rPr>
              <a:t>1</a:t>
            </a:r>
            <a:r>
              <a:rPr lang="en-US" altLang="zh-CN" sz="3200" b="1" dirty="0" smtClean="0">
                <a:latin typeface="方正舒体" pitchFamily="2" charset="-122"/>
                <a:ea typeface="方正舒体" pitchFamily="2" charset="-122"/>
              </a:rPr>
              <a:t>.</a:t>
            </a:r>
            <a:r>
              <a:rPr lang="zh-CN" altLang="zh-CN" sz="3200" b="1" dirty="0" smtClean="0">
                <a:latin typeface="方正舒体" pitchFamily="2" charset="-122"/>
                <a:ea typeface="方正舒体" pitchFamily="2" charset="-122"/>
              </a:rPr>
              <a:t>我们</a:t>
            </a:r>
            <a:r>
              <a:rPr lang="zh-CN" altLang="zh-CN" sz="3200" b="1" dirty="0">
                <a:latin typeface="方正舒体" pitchFamily="2" charset="-122"/>
                <a:ea typeface="方正舒体" pitchFamily="2" charset="-122"/>
              </a:rPr>
              <a:t>的教室和上学期比较有哪些新变化？ 这些变化给你带来什么</a:t>
            </a:r>
            <a:r>
              <a:rPr lang="zh-CN" altLang="zh-CN" sz="3600" b="1" dirty="0">
                <a:latin typeface="方正舒体" pitchFamily="2" charset="-122"/>
                <a:ea typeface="方正舒体" pitchFamily="2" charset="-122"/>
              </a:rPr>
              <a:t>感受</a:t>
            </a:r>
            <a:r>
              <a:rPr lang="zh-CN" altLang="zh-CN" sz="3200" b="1" dirty="0">
                <a:latin typeface="方正舒体" pitchFamily="2" charset="-122"/>
                <a:ea typeface="方正舒体" pitchFamily="2" charset="-122"/>
              </a:rPr>
              <a:t>？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827584" y="3501008"/>
            <a:ext cx="7776864" cy="1077218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800" b="1">
                <a:latin typeface="方正舒体" pitchFamily="2" charset="-122"/>
                <a:ea typeface="方正舒体" pitchFamily="2" charset="-122"/>
              </a:defRPr>
            </a:lvl1pPr>
          </a:lstStyle>
          <a:p>
            <a:r>
              <a:rPr lang="en-US" altLang="zh-CN" sz="3200" dirty="0" smtClean="0"/>
              <a:t>2.</a:t>
            </a:r>
            <a:r>
              <a:rPr lang="zh-CN" altLang="zh-CN" sz="3200" dirty="0" smtClean="0"/>
              <a:t>整洁</a:t>
            </a:r>
            <a:r>
              <a:rPr lang="zh-CN" altLang="zh-CN" sz="3200" dirty="0"/>
              <a:t>、美观的教室环境，浓厚的班级文化氛围对我们成长和学习有什么作用？</a:t>
            </a:r>
          </a:p>
        </p:txBody>
      </p:sp>
      <p:sp>
        <p:nvSpPr>
          <p:cNvPr id="7" name="矩形 6"/>
          <p:cNvSpPr/>
          <p:nvPr/>
        </p:nvSpPr>
        <p:spPr>
          <a:xfrm>
            <a:off x="642910" y="714356"/>
            <a:ext cx="273630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400" b="1" dirty="0">
                <a:solidFill>
                  <a:srgbClr val="FF0000"/>
                </a:solidFill>
                <a:latin typeface="方正舒体" pitchFamily="2" charset="-122"/>
                <a:ea typeface="方正舒体" pitchFamily="2" charset="-122"/>
              </a:rPr>
              <a:t>我话家中新变化</a:t>
            </a:r>
            <a:endParaRPr lang="zh-CN" altLang="en-US" sz="2400" dirty="0"/>
          </a:p>
        </p:txBody>
      </p:sp>
      <p:pic>
        <p:nvPicPr>
          <p:cNvPr id="8195" name="Picture 3" descr="C:\Documents and Settings\Administrator\Local Settings\Temp\Temporary Internet Files\Content.IE5\QPQAIJ2L\lgi01a201401101300[1]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39950" y="5085184"/>
            <a:ext cx="776266" cy="1368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3642442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https://timgsa.baidu.com/timg?image&amp;quality=80&amp;size=b9999_10000&amp;sec=1494511673506&amp;di=4043adcd1ce2ac942684ef7062bcb50d&amp;imgtype=0&amp;src=http%3A%2F%2Fpic.58pic.com%2F58pic%2F14%2F93%2F14%2F44z58PICF9m_102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3165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https://timgsa.baidu.com/timg?image&amp;quality=80&amp;size=b9999_10000&amp;sec=1494522781646&amp;di=a49a483b8ee5f0ddca263c97971bd2e3&amp;imgtype=0&amp;src=http%3A%2F%2Fs2.sinaimg.cn%2Fmw690%2F0046bq1ggy6NbQAyDEl51%2669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7544" y="889781"/>
            <a:ext cx="4098281" cy="50594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725331" y="773705"/>
            <a:ext cx="3879117" cy="5247583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5496" y="159023"/>
            <a:ext cx="273630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400" b="1" dirty="0">
                <a:solidFill>
                  <a:srgbClr val="FF0000"/>
                </a:solidFill>
                <a:latin typeface="方正舒体" pitchFamily="2" charset="-122"/>
                <a:ea typeface="方正舒体" pitchFamily="2" charset="-122"/>
              </a:rPr>
              <a:t>我话家中新变化</a:t>
            </a:r>
            <a:endParaRPr lang="zh-CN" altLang="en-US" sz="2400" dirty="0"/>
          </a:p>
        </p:txBody>
      </p:sp>
    </p:spTree>
    <p:extLst>
      <p:ext uri="{BB962C8B-B14F-4D97-AF65-F5344CB8AC3E}">
        <p14:creationId xmlns:p14="http://schemas.microsoft.com/office/powerpoint/2010/main" xmlns="" val="8680496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s://timgsa.baidu.com/timg?image&amp;quality=80&amp;size=b9999_10000&amp;sec=1494511673506&amp;di=4043adcd1ce2ac942684ef7062bcb50d&amp;imgtype=0&amp;src=http%3A%2F%2Fpic.58pic.com%2F58pic%2F14%2F93%2F14%2F44z58PICF9m_102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3165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矩形 3"/>
          <p:cNvSpPr/>
          <p:nvPr/>
        </p:nvSpPr>
        <p:spPr>
          <a:xfrm>
            <a:off x="1357290" y="2357430"/>
            <a:ext cx="6445995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5400" b="1" dirty="0">
                <a:solidFill>
                  <a:srgbClr val="FF0000"/>
                </a:solidFill>
                <a:latin typeface="方正舒体" pitchFamily="2" charset="-122"/>
                <a:ea typeface="方正舒体" pitchFamily="2" charset="-122"/>
              </a:rPr>
              <a:t>我来帮“她”取名字</a:t>
            </a:r>
          </a:p>
        </p:txBody>
      </p:sp>
    </p:spTree>
    <p:extLst>
      <p:ext uri="{BB962C8B-B14F-4D97-AF65-F5344CB8AC3E}">
        <p14:creationId xmlns:p14="http://schemas.microsoft.com/office/powerpoint/2010/main" xmlns="" val="3535818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s://timgsa.baidu.com/timg?image&amp;quality=80&amp;size=b9999_10000&amp;sec=1494511673506&amp;di=4043adcd1ce2ac942684ef7062bcb50d&amp;imgtype=0&amp;src=http%3A%2F%2Fpic.58pic.com%2F58pic%2F14%2F93%2F14%2F44z58PICF9m_102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3165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%ZO05`T]VDH`(Y_C010E}ED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6885"/>
          <a:stretch/>
        </p:blipFill>
        <p:spPr bwMode="auto">
          <a:xfrm>
            <a:off x="4211960" y="1052736"/>
            <a:ext cx="4760590" cy="37823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矩形 3"/>
          <p:cNvSpPr/>
          <p:nvPr/>
        </p:nvSpPr>
        <p:spPr>
          <a:xfrm>
            <a:off x="179512" y="116632"/>
            <a:ext cx="374441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400" b="1" dirty="0">
                <a:solidFill>
                  <a:srgbClr val="FF0000"/>
                </a:solidFill>
                <a:latin typeface="方正舒体" pitchFamily="2" charset="-122"/>
                <a:ea typeface="方正舒体" pitchFamily="2" charset="-122"/>
              </a:rPr>
              <a:t>我来帮“她”取名字</a:t>
            </a:r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2" y="1052736"/>
            <a:ext cx="4049862" cy="540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686810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Black Tie</Template>
  <TotalTime>424</TotalTime>
  <Words>613</Words>
  <Application>Microsoft Office PowerPoint</Application>
  <PresentationFormat>全屏显示(4:3)</PresentationFormat>
  <Paragraphs>53</Paragraphs>
  <Slides>23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4" baseType="lpstr">
      <vt:lpstr>Office 主题​​</vt:lpstr>
      <vt:lpstr>幻灯片 1</vt:lpstr>
      <vt:lpstr>幻灯片 2</vt:lpstr>
      <vt:lpstr>幻灯片 3</vt:lpstr>
      <vt:lpstr>幻灯片 4</vt:lpstr>
      <vt:lpstr>我话家中新变化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</vt:vector>
  </TitlesOfParts>
  <Company>微软中国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政治备课大师【全免费】</dc:title>
  <dc:subject>政治备课大师【全免费】</dc:subject>
  <dc:creator>政治备课大师【全免费】</dc:creator>
  <cp:keywords>政治备课大师【全免费】</cp:keywords>
  <dc:description>政治备课大师【全免费】</dc:description>
  <cp:lastModifiedBy>admin</cp:lastModifiedBy>
  <cp:revision>政治备课大师【全免费】</cp:revision>
  <dcterms:created xsi:type="dcterms:W3CDTF">2017-05-11T11:20:09Z</dcterms:created>
  <dcterms:modified xsi:type="dcterms:W3CDTF">2017-07-14T08:44:10Z</dcterms:modified>
  <cp:category>政治备课大师【全免费】</cp:category>
</cp:coreProperties>
</file>