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tags/tag12.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0" r:id="rId3"/>
    <p:sldId id="271" r:id="rId4"/>
    <p:sldId id="257" r:id="rId5"/>
    <p:sldId id="258" r:id="rId6"/>
    <p:sldId id="272" r:id="rId7"/>
    <p:sldId id="259" r:id="rId8"/>
    <p:sldId id="260" r:id="rId9"/>
    <p:sldId id="261" r:id="rId10"/>
    <p:sldId id="263" r:id="rId11"/>
    <p:sldId id="262" r:id="rId12"/>
    <p:sldId id="264" r:id="rId13"/>
    <p:sldId id="265" r:id="rId14"/>
    <p:sldId id="266" r:id="rId15"/>
    <p:sldId id="267"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748" autoAdjust="0"/>
    <p:restoredTop sz="94805" autoAdjust="0"/>
  </p:normalViewPr>
  <p:slideViewPr>
    <p:cSldViewPr>
      <p:cViewPr varScale="1">
        <p:scale>
          <a:sx n="64" d="100"/>
          <a:sy n="64" d="100"/>
        </p:scale>
        <p:origin x="-96" y="-156"/>
      </p:cViewPr>
      <p:guideLst>
        <p:guide orient="horz" pos="2160"/>
        <p:guide pos="2880"/>
      </p:guideLst>
    </p:cSldViewPr>
  </p:slideViewPr>
  <p:outlineViewPr>
    <p:cViewPr>
      <p:scale>
        <a:sx n="33" d="100"/>
        <a:sy n="33" d="100"/>
      </p:scale>
      <p:origin x="0" y="30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D995ED-343E-4D60-906A-11C2F9994938}" type="datetimeFigureOut">
              <a:rPr lang="zh-CN" altLang="en-US" smtClean="0"/>
              <a:pPr/>
              <a:t>2017/9/13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C3F0A3-D6D5-44AC-ABD5-7B8D87E5A12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D995ED-343E-4D60-906A-11C2F9994938}" type="datetimeFigureOut">
              <a:rPr lang="zh-CN" altLang="en-US" smtClean="0"/>
              <a:pPr/>
              <a:t>2017/9/13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C3F0A3-D6D5-44AC-ABD5-7B8D87E5A1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094"/>
          <p:cNvPicPr>
            <a:picLocks noChangeAspect="1" noChangeArrowheads="1"/>
          </p:cNvPicPr>
          <p:nvPr/>
        </p:nvPicPr>
        <p:blipFill>
          <a:blip r:embed="rId2"/>
          <a:srcRect/>
          <a:stretch>
            <a:fillRect/>
          </a:stretch>
        </p:blipFill>
        <p:spPr bwMode="auto">
          <a:xfrm>
            <a:off x="395288" y="260350"/>
            <a:ext cx="8424862" cy="6337300"/>
          </a:xfrm>
          <a:prstGeom prst="rect">
            <a:avLst/>
          </a:prstGeom>
          <a:noFill/>
          <a:ln w="9525">
            <a:noFill/>
            <a:miter lim="800000"/>
            <a:headEnd/>
            <a:tailEnd/>
          </a:ln>
        </p:spPr>
      </p:pic>
      <p:sp>
        <p:nvSpPr>
          <p:cNvPr id="4099" name="Text Box 4"/>
          <p:cNvSpPr txBox="1">
            <a:spLocks noChangeArrowheads="1"/>
          </p:cNvSpPr>
          <p:nvPr/>
        </p:nvSpPr>
        <p:spPr bwMode="auto">
          <a:xfrm>
            <a:off x="1476375" y="1774825"/>
            <a:ext cx="6840538" cy="1006475"/>
          </a:xfrm>
          <a:prstGeom prst="rect">
            <a:avLst/>
          </a:prstGeom>
          <a:noFill/>
          <a:ln w="9525">
            <a:noFill/>
            <a:miter lim="800000"/>
            <a:headEnd/>
            <a:tailEnd/>
          </a:ln>
        </p:spPr>
        <p:txBody>
          <a:bodyPr>
            <a:spAutoFit/>
          </a:bodyPr>
          <a:lstStyle/>
          <a:p>
            <a:pPr>
              <a:spcBef>
                <a:spcPct val="50000"/>
              </a:spcBef>
            </a:pPr>
            <a:r>
              <a:rPr lang="zh-CN" altLang="en-US" sz="6000" b="1">
                <a:solidFill>
                  <a:srgbClr val="FF0000"/>
                </a:solidFill>
              </a:rPr>
              <a:t>第二课   我与我们</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a:xfrm>
            <a:off x="285750" y="1127125"/>
            <a:ext cx="8569325" cy="2735263"/>
          </a:xfrm>
          <a:prstGeom prst="round2Diag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endParaRPr lang="zh-CN" altLang="en-US" sz="2400">
              <a:solidFill>
                <a:srgbClr val="000000"/>
              </a:solidFill>
              <a:latin typeface="黑体" panose="02010609060101010101" pitchFamily="49" charset="-122"/>
            </a:endParaRPr>
          </a:p>
        </p:txBody>
      </p:sp>
      <p:sp>
        <p:nvSpPr>
          <p:cNvPr id="32771" name="矩形 4"/>
          <p:cNvSpPr>
            <a:spLocks noChangeArrowheads="1"/>
          </p:cNvSpPr>
          <p:nvPr/>
        </p:nvSpPr>
        <p:spPr bwMode="auto">
          <a:xfrm>
            <a:off x="419100" y="1370013"/>
            <a:ext cx="8185150" cy="2246312"/>
          </a:xfrm>
          <a:prstGeom prst="rect">
            <a:avLst/>
          </a:prstGeom>
          <a:noFill/>
          <a:ln w="9525">
            <a:noFill/>
            <a:miter lim="800000"/>
            <a:headEnd/>
            <a:tailEnd/>
          </a:ln>
        </p:spPr>
        <p:txBody>
          <a:bodyPr>
            <a:spAutoFit/>
          </a:bodyPr>
          <a:lstStyle/>
          <a:p>
            <a:r>
              <a:rPr lang="zh-CN" altLang="en-US" sz="2800" dirty="0" smtClean="0">
                <a:solidFill>
                  <a:srgbClr val="000000"/>
                </a:solidFill>
                <a:latin typeface="黑体" pitchFamily="49" charset="-122"/>
                <a:ea typeface="黑体" pitchFamily="49" charset="-122"/>
                <a:sym typeface="+mn-ea"/>
              </a:rPr>
              <a:t>    学校</a:t>
            </a:r>
            <a:r>
              <a:rPr lang="zh-CN" altLang="en-US" sz="2800" dirty="0">
                <a:solidFill>
                  <a:srgbClr val="000000"/>
                </a:solidFill>
                <a:latin typeface="黑体" pitchFamily="49" charset="-122"/>
                <a:ea typeface="黑体" pitchFamily="49" charset="-122"/>
                <a:sym typeface="+mn-ea"/>
              </a:rPr>
              <a:t>要举办校园歌手大赛。徐一凡是八年级（</a:t>
            </a:r>
            <a:r>
              <a:rPr lang="en-US" altLang="zh-CN" sz="2800" dirty="0">
                <a:solidFill>
                  <a:srgbClr val="000000"/>
                </a:solidFill>
                <a:latin typeface="黑体" pitchFamily="49" charset="-122"/>
                <a:ea typeface="黑体" pitchFamily="49" charset="-122"/>
                <a:sym typeface="+mn-ea"/>
              </a:rPr>
              <a:t>1</a:t>
            </a:r>
            <a:r>
              <a:rPr lang="zh-CN" altLang="en-US" sz="2800" dirty="0">
                <a:solidFill>
                  <a:srgbClr val="000000"/>
                </a:solidFill>
                <a:latin typeface="黑体" pitchFamily="49" charset="-122"/>
                <a:ea typeface="黑体" pitchFamily="49" charset="-122"/>
                <a:sym typeface="+mn-ea"/>
              </a:rPr>
              <a:t>）班的文艺委员，学生会请他做评委。同学们都很高兴，嘱咐他一定要为自己班的同学打高分。但王琳却站出来反对，说那样做就犯了小团体主义错误。徐一凡该怎么办？</a:t>
            </a:r>
          </a:p>
        </p:txBody>
      </p:sp>
      <p:sp>
        <p:nvSpPr>
          <p:cNvPr id="6" name="KSO_Shape"/>
          <p:cNvSpPr/>
          <p:nvPr/>
        </p:nvSpPr>
        <p:spPr>
          <a:xfrm>
            <a:off x="1995488" y="4173538"/>
            <a:ext cx="6789737" cy="2016125"/>
          </a:xfrm>
          <a:prstGeom prst="roundRect">
            <a:avLst>
              <a:gd name="adj" fmla="val 34303"/>
            </a:avLst>
          </a:prstGeom>
          <a:solidFill>
            <a:schemeClr val="bg2"/>
          </a:solidFill>
          <a:ln>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r>
              <a:rPr lang="zh-CN" altLang="en-US" sz="2800" b="1" dirty="0">
                <a:solidFill>
                  <a:srgbClr val="000000"/>
                </a:solidFill>
                <a:latin typeface="黑体" panose="02010609060101010101" pitchFamily="49" charset="-122"/>
                <a:sym typeface="+mn-ea"/>
              </a:rPr>
              <a:t>如果徐一凡在比赛中故意给自己班的同学打了不符合实际情况的高分，可能会造成哪些后果？</a:t>
            </a:r>
            <a:endParaRPr lang="en-US" altLang="zh-CN" sz="2800" b="1" dirty="0">
              <a:solidFill>
                <a:srgbClr val="000000"/>
              </a:solidFill>
              <a:latin typeface="黑体" panose="02010609060101010101" pitchFamily="49" charset="-122"/>
              <a:sym typeface="+mn-ea"/>
            </a:endParaRPr>
          </a:p>
          <a:p>
            <a:pPr fontAlgn="auto">
              <a:spcBef>
                <a:spcPts val="0"/>
              </a:spcBef>
              <a:spcAft>
                <a:spcPts val="0"/>
              </a:spcAft>
              <a:buFontTx/>
              <a:buNone/>
              <a:defRPr/>
            </a:pPr>
            <a:endParaRPr lang="en-US" altLang="zh-CN" sz="2800" b="1" dirty="0">
              <a:solidFill>
                <a:srgbClr val="000000"/>
              </a:solidFill>
              <a:latin typeface="黑体" panose="02010609060101010101" pitchFamily="49" charset="-122"/>
              <a:sym typeface="+mn-ea"/>
            </a:endParaRPr>
          </a:p>
          <a:p>
            <a:pPr fontAlgn="auto">
              <a:spcBef>
                <a:spcPts val="0"/>
              </a:spcBef>
              <a:spcAft>
                <a:spcPts val="0"/>
              </a:spcAft>
              <a:buFontTx/>
              <a:buNone/>
              <a:defRPr/>
            </a:pPr>
            <a:r>
              <a:rPr lang="zh-CN" altLang="en-US" sz="2800" b="1" dirty="0">
                <a:solidFill>
                  <a:srgbClr val="000000"/>
                </a:solidFill>
                <a:latin typeface="黑体" panose="02010609060101010101" pitchFamily="49" charset="-122"/>
                <a:sym typeface="+mn-ea"/>
              </a:rPr>
              <a:t>徐一凡应该怎么做？</a:t>
            </a:r>
          </a:p>
        </p:txBody>
      </p:sp>
      <p:pic>
        <p:nvPicPr>
          <p:cNvPr id="32773" name="图片 3"/>
          <p:cNvPicPr>
            <a:picLocks noChangeAspect="1" noChangeArrowheads="1"/>
          </p:cNvPicPr>
          <p:nvPr/>
        </p:nvPicPr>
        <p:blipFill>
          <a:blip r:embed="rId3"/>
          <a:srcRect/>
          <a:stretch>
            <a:fillRect/>
          </a:stretch>
        </p:blipFill>
        <p:spPr bwMode="auto">
          <a:xfrm>
            <a:off x="227013" y="4117975"/>
            <a:ext cx="858837" cy="852488"/>
          </a:xfrm>
          <a:prstGeom prst="rect">
            <a:avLst/>
          </a:prstGeom>
          <a:noFill/>
          <a:ln w="9525">
            <a:noFill/>
            <a:miter lim="800000"/>
            <a:headEnd/>
            <a:tailEnd/>
          </a:ln>
        </p:spPr>
      </p:pic>
      <p:sp>
        <p:nvSpPr>
          <p:cNvPr id="8" name="KSO_Shape"/>
          <p:cNvSpPr/>
          <p:nvPr/>
        </p:nvSpPr>
        <p:spPr>
          <a:xfrm>
            <a:off x="1258888" y="4554538"/>
            <a:ext cx="877887" cy="415925"/>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r>
              <a:rPr lang="en-US" altLang="zh-CN" dirty="0" smtClean="0">
                <a:solidFill>
                  <a:srgbClr val="FFFFFF"/>
                </a:solidFill>
                <a:sym typeface="+mn-ea"/>
              </a:rPr>
              <a:t>1</a:t>
            </a:r>
            <a:endParaRPr lang="zh-CN" altLang="en-US" dirty="0">
              <a:solidFill>
                <a:srgbClr val="FFFFFF"/>
              </a:solidFill>
              <a:sym typeface="+mn-ea"/>
            </a:endParaRPr>
          </a:p>
        </p:txBody>
      </p:sp>
      <p:sp>
        <p:nvSpPr>
          <p:cNvPr id="9" name="KSO_Shape"/>
          <p:cNvSpPr/>
          <p:nvPr/>
        </p:nvSpPr>
        <p:spPr>
          <a:xfrm>
            <a:off x="1284288" y="5588000"/>
            <a:ext cx="877887" cy="415925"/>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r>
              <a:rPr lang="en-US" altLang="zh-CN" dirty="0" smtClean="0">
                <a:solidFill>
                  <a:srgbClr val="FFFFFF"/>
                </a:solidFill>
                <a:sym typeface="+mn-ea"/>
              </a:rPr>
              <a:t>2</a:t>
            </a:r>
            <a:endParaRPr lang="zh-CN" altLang="en-US" dirty="0">
              <a:solidFill>
                <a:srgbClr val="FFFFFF"/>
              </a:solidFill>
              <a:sym typeface="+mn-ea"/>
            </a:endParaRPr>
          </a:p>
        </p:txBody>
      </p:sp>
      <p:pic>
        <p:nvPicPr>
          <p:cNvPr id="10" name="图片 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557136" y="5989523"/>
            <a:ext cx="456175" cy="792089"/>
          </a:xfrm>
          <a:prstGeom prst="roundRect">
            <a:avLst>
              <a:gd name="adj" fmla="val 8594"/>
            </a:avLst>
          </a:prstGeom>
          <a:solidFill>
            <a:srgbClr val="FFFFFF">
              <a:shade val="85000"/>
            </a:srgbClr>
          </a:solidFill>
          <a:ln>
            <a:noFill/>
          </a:ln>
          <a:effectLst/>
        </p:spPr>
      </p:pic>
      <p:sp>
        <p:nvSpPr>
          <p:cNvPr id="11" name="矩形 10"/>
          <p:cNvSpPr/>
          <p:nvPr/>
        </p:nvSpPr>
        <p:spPr>
          <a:xfrm>
            <a:off x="500034" y="285728"/>
            <a:ext cx="6694461" cy="769441"/>
          </a:xfrm>
          <a:prstGeom prst="rect">
            <a:avLst/>
          </a:prstGeom>
        </p:spPr>
        <p:txBody>
          <a:bodyPr wrap="none">
            <a:spAutoFit/>
          </a:bodyPr>
          <a:lstStyle/>
          <a:p>
            <a:r>
              <a:rPr lang="en-US" altLang="zh-CN" sz="4400" b="1" dirty="0" smtClean="0">
                <a:solidFill>
                  <a:srgbClr val="4A890B"/>
                </a:solidFill>
              </a:rPr>
              <a:t>4</a:t>
            </a:r>
            <a:r>
              <a:rPr lang="zh-CN" altLang="en-US" sz="4400" b="1" dirty="0" smtClean="0">
                <a:solidFill>
                  <a:srgbClr val="4A890B"/>
                </a:solidFill>
              </a:rPr>
              <a:t>、集体主义与小团体主义</a:t>
            </a:r>
            <a:endParaRPr lang="zh-CN" altLang="en-US" sz="4400" dirty="0"/>
          </a:p>
        </p:txBody>
      </p:sp>
    </p:spTree>
    <p:custDataLst>
      <p:tags r:id="rId1"/>
    </p:custDataLst>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noChangeArrowheads="1"/>
          </p:cNvSpPr>
          <p:nvPr>
            <p:ph type="title"/>
          </p:nvPr>
        </p:nvSpPr>
        <p:spPr>
          <a:xfrm>
            <a:off x="2428828" y="500042"/>
            <a:ext cx="6715172" cy="1571636"/>
          </a:xfrm>
        </p:spPr>
        <p:txBody>
          <a:bodyPr>
            <a:normAutofit/>
          </a:bodyPr>
          <a:lstStyle/>
          <a:p>
            <a:r>
              <a:rPr lang="zh-CN" altLang="en-US" b="1" dirty="0" smtClean="0">
                <a:solidFill>
                  <a:srgbClr val="FF0000"/>
                </a:solidFill>
              </a:rPr>
              <a:t>什么是小团体主义？</a:t>
            </a:r>
          </a:p>
        </p:txBody>
      </p:sp>
      <p:sp>
        <p:nvSpPr>
          <p:cNvPr id="4" name="KSO_Shape"/>
          <p:cNvSpPr/>
          <p:nvPr/>
        </p:nvSpPr>
        <p:spPr>
          <a:xfrm>
            <a:off x="711200" y="3449638"/>
            <a:ext cx="7561263" cy="2492375"/>
          </a:xfrm>
          <a:prstGeom prst="round2DiagRect">
            <a:avLst/>
          </a:prstGeom>
          <a:noFill/>
          <a:ln>
            <a:solidFill>
              <a:schemeClr val="bg2">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endParaRPr lang="zh-CN" altLang="en-US" sz="2400">
              <a:solidFill>
                <a:srgbClr val="000000"/>
              </a:solidFill>
              <a:latin typeface="黑体" panose="02010609060101010101" pitchFamily="49" charset="-122"/>
            </a:endParaRPr>
          </a:p>
        </p:txBody>
      </p:sp>
      <p:sp>
        <p:nvSpPr>
          <p:cNvPr id="31747" name="文本框 4"/>
          <p:cNvSpPr txBox="1">
            <a:spLocks noChangeArrowheads="1"/>
          </p:cNvSpPr>
          <p:nvPr/>
        </p:nvSpPr>
        <p:spPr bwMode="auto">
          <a:xfrm>
            <a:off x="500034" y="2714620"/>
            <a:ext cx="8643966" cy="3693319"/>
          </a:xfrm>
          <a:prstGeom prst="rect">
            <a:avLst/>
          </a:prstGeom>
          <a:noFill/>
          <a:ln w="9525">
            <a:noFill/>
            <a:miter lim="800000"/>
            <a:headEnd/>
            <a:tailEnd/>
          </a:ln>
        </p:spPr>
        <p:txBody>
          <a:bodyPr wrap="square">
            <a:spAutoFit/>
          </a:bodyPr>
          <a:lstStyle/>
          <a:p>
            <a:pPr eaLnBrk="0" hangingPunct="0">
              <a:lnSpc>
                <a:spcPct val="130000"/>
              </a:lnSpc>
            </a:pPr>
            <a:r>
              <a:rPr lang="zh-CN" altLang="en-US" sz="3600" dirty="0">
                <a:latin typeface="黑体" pitchFamily="49" charset="-122"/>
                <a:ea typeface="黑体" pitchFamily="49" charset="-122"/>
              </a:rPr>
              <a:t>小团体主义，是指一切以自己的小团体利益为中心，把小团体利益凌驾于集体利益之上，一心谋取和扩大自己所在小圈子的特殊的，眼前的，局部的利益，而不顾大集体的根本的、长远的、全局的利益。</a:t>
            </a:r>
          </a:p>
        </p:txBody>
      </p:sp>
      <p:pic>
        <p:nvPicPr>
          <p:cNvPr id="31748" name="图片 4"/>
          <p:cNvPicPr>
            <a:picLocks noChangeAspect="1" noChangeArrowheads="1"/>
          </p:cNvPicPr>
          <p:nvPr/>
        </p:nvPicPr>
        <p:blipFill>
          <a:blip r:embed="rId3"/>
          <a:srcRect l="2" t="-2" r="5786" b="16289"/>
          <a:stretch>
            <a:fillRect/>
          </a:stretch>
        </p:blipFill>
        <p:spPr bwMode="auto">
          <a:xfrm>
            <a:off x="0" y="357166"/>
            <a:ext cx="3143240" cy="1955862"/>
          </a:xfrm>
          <a:prstGeom prst="rect">
            <a:avLst/>
          </a:prstGeom>
          <a:noFill/>
          <a:ln w="9525">
            <a:noFill/>
            <a:miter lim="800000"/>
            <a:headEnd/>
            <a:tailEnd/>
          </a:ln>
        </p:spPr>
      </p:pic>
    </p:spTree>
    <p:custDataLst>
      <p:tags r:id="rId1"/>
    </p:custData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4"/>
          <p:cNvSpPr txBox="1">
            <a:spLocks noChangeArrowheads="1"/>
          </p:cNvSpPr>
          <p:nvPr/>
        </p:nvSpPr>
        <p:spPr bwMode="auto">
          <a:xfrm>
            <a:off x="-28575" y="3033713"/>
            <a:ext cx="1993900" cy="733425"/>
          </a:xfrm>
          <a:prstGeom prst="rect">
            <a:avLst/>
          </a:prstGeom>
          <a:noFill/>
          <a:ln w="9525">
            <a:noFill/>
            <a:miter lim="800000"/>
            <a:headEnd/>
            <a:tailEnd/>
          </a:ln>
        </p:spPr>
        <p:txBody>
          <a:bodyPr>
            <a:spAutoFit/>
          </a:bodyPr>
          <a:lstStyle/>
          <a:p>
            <a:pPr eaLnBrk="0" hangingPunct="0">
              <a:lnSpc>
                <a:spcPct val="130000"/>
              </a:lnSpc>
            </a:pPr>
            <a:r>
              <a:rPr lang="zh-CN" altLang="en-US" sz="3200">
                <a:latin typeface="黑体" pitchFamily="49" charset="-122"/>
                <a:ea typeface="黑体" pitchFamily="49" charset="-122"/>
              </a:rPr>
              <a:t>我与我们</a:t>
            </a:r>
          </a:p>
        </p:txBody>
      </p:sp>
      <p:sp>
        <p:nvSpPr>
          <p:cNvPr id="7" name="左大括号 6"/>
          <p:cNvSpPr/>
          <p:nvPr/>
        </p:nvSpPr>
        <p:spPr>
          <a:xfrm>
            <a:off x="1725613" y="1131888"/>
            <a:ext cx="215900" cy="4537075"/>
          </a:xfrm>
          <a:prstGeom prst="leftBrace">
            <a:avLst/>
          </a:prstGeom>
          <a:ln>
            <a:solidFill>
              <a:srgbClr val="000000"/>
            </a:solidFill>
          </a:ln>
        </p:spPr>
        <p:style>
          <a:lnRef idx="1">
            <a:schemeClr val="dk1"/>
          </a:lnRef>
          <a:fillRef idx="0">
            <a:schemeClr val="dk1"/>
          </a:fillRef>
          <a:effectRef idx="0">
            <a:schemeClr val="dk1"/>
          </a:effectRef>
          <a:fontRef idx="minor">
            <a:schemeClr val="tx1"/>
          </a:fontRef>
        </p:style>
        <p:txBody>
          <a:bodyPr anchor="ctr"/>
          <a:lstStyle/>
          <a:p>
            <a:pPr algn="ctr" eaLnBrk="0" hangingPunct="0">
              <a:buFontTx/>
              <a:buNone/>
              <a:defRPr/>
            </a:pPr>
            <a:endParaRPr lang="zh-CN" altLang="en-US"/>
          </a:p>
        </p:txBody>
      </p:sp>
      <p:sp>
        <p:nvSpPr>
          <p:cNvPr id="33796" name="文本框 8"/>
          <p:cNvSpPr txBox="1">
            <a:spLocks noChangeArrowheads="1"/>
          </p:cNvSpPr>
          <p:nvPr/>
        </p:nvSpPr>
        <p:spPr bwMode="auto">
          <a:xfrm>
            <a:off x="2073275" y="1277938"/>
            <a:ext cx="3240088" cy="652462"/>
          </a:xfrm>
          <a:prstGeom prst="rect">
            <a:avLst/>
          </a:prstGeom>
          <a:noFill/>
          <a:ln w="9525">
            <a:noFill/>
            <a:miter lim="800000"/>
            <a:headEnd/>
            <a:tailEnd/>
          </a:ln>
        </p:spPr>
        <p:txBody>
          <a:bodyPr>
            <a:spAutoFit/>
          </a:bodyPr>
          <a:lstStyle/>
          <a:p>
            <a:pPr eaLnBrk="0" hangingPunct="0">
              <a:lnSpc>
                <a:spcPct val="130000"/>
              </a:lnSpc>
            </a:pPr>
            <a:r>
              <a:rPr lang="zh-CN" altLang="en-US" sz="2800">
                <a:latin typeface="黑体" pitchFamily="49" charset="-122"/>
                <a:ea typeface="黑体" pitchFamily="49" charset="-122"/>
              </a:rPr>
              <a:t>一滴水与大海</a:t>
            </a:r>
          </a:p>
        </p:txBody>
      </p:sp>
      <p:sp>
        <p:nvSpPr>
          <p:cNvPr id="33797" name="文本框 9"/>
          <p:cNvSpPr txBox="1">
            <a:spLocks noChangeArrowheads="1"/>
          </p:cNvSpPr>
          <p:nvPr/>
        </p:nvSpPr>
        <p:spPr bwMode="auto">
          <a:xfrm>
            <a:off x="2339975" y="3219450"/>
            <a:ext cx="3240088" cy="573088"/>
          </a:xfrm>
          <a:prstGeom prst="rect">
            <a:avLst/>
          </a:prstGeom>
          <a:noFill/>
          <a:ln w="9525">
            <a:noFill/>
            <a:miter lim="800000"/>
            <a:headEnd/>
            <a:tailEnd/>
          </a:ln>
        </p:spPr>
        <p:txBody>
          <a:bodyPr>
            <a:spAutoFit/>
          </a:bodyPr>
          <a:lstStyle/>
          <a:p>
            <a:pPr eaLnBrk="0" hangingPunct="0">
              <a:lnSpc>
                <a:spcPct val="130000"/>
              </a:lnSpc>
            </a:pPr>
            <a:r>
              <a:rPr lang="zh-CN" altLang="en-US" sz="2800">
                <a:latin typeface="黑体" pitchFamily="49" charset="-122"/>
                <a:ea typeface="黑体" pitchFamily="49" charset="-122"/>
              </a:rPr>
              <a:t>集体的力量</a:t>
            </a:r>
          </a:p>
        </p:txBody>
      </p:sp>
      <p:sp>
        <p:nvSpPr>
          <p:cNvPr id="33798" name="文本框 10"/>
          <p:cNvSpPr txBox="1">
            <a:spLocks noChangeArrowheads="1"/>
          </p:cNvSpPr>
          <p:nvPr/>
        </p:nvSpPr>
        <p:spPr bwMode="auto">
          <a:xfrm>
            <a:off x="2000232" y="5357826"/>
            <a:ext cx="3241675" cy="573088"/>
          </a:xfrm>
          <a:prstGeom prst="rect">
            <a:avLst/>
          </a:prstGeom>
          <a:noFill/>
          <a:ln w="9525">
            <a:noFill/>
            <a:miter lim="800000"/>
            <a:headEnd/>
            <a:tailEnd/>
          </a:ln>
        </p:spPr>
        <p:txBody>
          <a:bodyPr>
            <a:spAutoFit/>
          </a:bodyPr>
          <a:lstStyle/>
          <a:p>
            <a:pPr eaLnBrk="0" hangingPunct="0">
              <a:lnSpc>
                <a:spcPct val="130000"/>
              </a:lnSpc>
            </a:pPr>
            <a:r>
              <a:rPr lang="zh-CN" altLang="en-US" sz="2800">
                <a:latin typeface="黑体" pitchFamily="49" charset="-122"/>
                <a:ea typeface="黑体" pitchFamily="49" charset="-122"/>
              </a:rPr>
              <a:t>集体生活面面观</a:t>
            </a:r>
          </a:p>
        </p:txBody>
      </p:sp>
      <p:sp>
        <p:nvSpPr>
          <p:cNvPr id="33799" name="文本框 11"/>
          <p:cNvSpPr txBox="1">
            <a:spLocks noChangeArrowheads="1"/>
          </p:cNvSpPr>
          <p:nvPr/>
        </p:nvSpPr>
        <p:spPr bwMode="auto">
          <a:xfrm>
            <a:off x="4929190" y="785794"/>
            <a:ext cx="3240088" cy="572464"/>
          </a:xfrm>
          <a:prstGeom prst="rect">
            <a:avLst/>
          </a:prstGeom>
          <a:noFill/>
          <a:ln w="9525">
            <a:noFill/>
            <a:miter lim="800000"/>
            <a:headEnd/>
            <a:tailEnd/>
          </a:ln>
        </p:spPr>
        <p:txBody>
          <a:bodyPr>
            <a:spAutoFit/>
          </a:bodyPr>
          <a:lstStyle/>
          <a:p>
            <a:pPr eaLnBrk="0" hangingPunct="0">
              <a:lnSpc>
                <a:spcPct val="130000"/>
              </a:lnSpc>
            </a:pPr>
            <a:r>
              <a:rPr lang="zh-CN" altLang="en-US" sz="2400" dirty="0">
                <a:latin typeface="黑体" pitchFamily="49" charset="-122"/>
                <a:ea typeface="黑体" pitchFamily="49" charset="-122"/>
              </a:rPr>
              <a:t>个人与</a:t>
            </a:r>
            <a:r>
              <a:rPr lang="zh-CN" altLang="en-US" sz="2400" dirty="0" smtClean="0">
                <a:latin typeface="黑体" pitchFamily="49" charset="-122"/>
                <a:ea typeface="黑体" pitchFamily="49" charset="-122"/>
              </a:rPr>
              <a:t>集体</a:t>
            </a:r>
            <a:endParaRPr lang="zh-CN" altLang="en-US" sz="2400" dirty="0">
              <a:latin typeface="黑体" pitchFamily="49" charset="-122"/>
              <a:ea typeface="黑体" pitchFamily="49" charset="-122"/>
            </a:endParaRPr>
          </a:p>
        </p:txBody>
      </p:sp>
      <p:sp>
        <p:nvSpPr>
          <p:cNvPr id="33800" name="文本框 12"/>
          <p:cNvSpPr txBox="1">
            <a:spLocks noChangeArrowheads="1"/>
          </p:cNvSpPr>
          <p:nvPr/>
        </p:nvSpPr>
        <p:spPr bwMode="auto">
          <a:xfrm>
            <a:off x="5003800" y="1846263"/>
            <a:ext cx="3744913" cy="504369"/>
          </a:xfrm>
          <a:prstGeom prst="rect">
            <a:avLst/>
          </a:prstGeom>
          <a:noFill/>
          <a:ln w="9525">
            <a:noFill/>
            <a:miter lim="800000"/>
            <a:headEnd/>
            <a:tailEnd/>
          </a:ln>
        </p:spPr>
        <p:txBody>
          <a:bodyPr>
            <a:spAutoFit/>
          </a:bodyPr>
          <a:lstStyle/>
          <a:p>
            <a:pPr eaLnBrk="0" hangingPunct="0">
              <a:lnSpc>
                <a:spcPct val="130000"/>
              </a:lnSpc>
            </a:pPr>
            <a:r>
              <a:rPr lang="zh-CN" altLang="en-US" sz="2400" dirty="0" smtClean="0">
                <a:latin typeface="黑体" pitchFamily="49" charset="-122"/>
                <a:ea typeface="黑体" pitchFamily="49" charset="-122"/>
              </a:rPr>
              <a:t>真正的集体</a:t>
            </a:r>
            <a:endParaRPr lang="zh-CN" altLang="en-US" sz="2400" dirty="0">
              <a:latin typeface="黑体" pitchFamily="49" charset="-122"/>
              <a:ea typeface="黑体" pitchFamily="49" charset="-122"/>
            </a:endParaRPr>
          </a:p>
        </p:txBody>
      </p:sp>
      <p:sp>
        <p:nvSpPr>
          <p:cNvPr id="33801" name="文本框 13"/>
          <p:cNvSpPr txBox="1">
            <a:spLocks noChangeArrowheads="1"/>
          </p:cNvSpPr>
          <p:nvPr/>
        </p:nvSpPr>
        <p:spPr bwMode="auto">
          <a:xfrm>
            <a:off x="4997450" y="2616200"/>
            <a:ext cx="3240088" cy="571500"/>
          </a:xfrm>
          <a:prstGeom prst="rect">
            <a:avLst/>
          </a:prstGeom>
          <a:noFill/>
          <a:ln w="9525">
            <a:noFill/>
            <a:miter lim="800000"/>
            <a:headEnd/>
            <a:tailEnd/>
          </a:ln>
        </p:spPr>
        <p:txBody>
          <a:bodyPr>
            <a:spAutoFit/>
          </a:bodyPr>
          <a:lstStyle/>
          <a:p>
            <a:pPr eaLnBrk="0" hangingPunct="0">
              <a:lnSpc>
                <a:spcPct val="130000"/>
              </a:lnSpc>
            </a:pPr>
            <a:r>
              <a:rPr lang="zh-CN" altLang="en-US" sz="2400" dirty="0">
                <a:latin typeface="黑体" pitchFamily="49" charset="-122"/>
                <a:ea typeface="黑体" pitchFamily="49" charset="-122"/>
              </a:rPr>
              <a:t>合作铸就团队</a:t>
            </a:r>
          </a:p>
        </p:txBody>
      </p:sp>
      <p:sp>
        <p:nvSpPr>
          <p:cNvPr id="15" name="左大括号 14"/>
          <p:cNvSpPr/>
          <p:nvPr/>
        </p:nvSpPr>
        <p:spPr>
          <a:xfrm>
            <a:off x="4789488" y="946150"/>
            <a:ext cx="166687" cy="1387475"/>
          </a:xfrm>
          <a:prstGeom prst="leftBrace">
            <a:avLst/>
          </a:prstGeom>
          <a:ln>
            <a:solidFill>
              <a:srgbClr val="000000"/>
            </a:solidFill>
          </a:ln>
        </p:spPr>
        <p:style>
          <a:lnRef idx="1">
            <a:schemeClr val="dk1"/>
          </a:lnRef>
          <a:fillRef idx="0">
            <a:schemeClr val="dk1"/>
          </a:fillRef>
          <a:effectRef idx="0">
            <a:schemeClr val="dk1"/>
          </a:effectRef>
          <a:fontRef idx="minor">
            <a:schemeClr val="tx1"/>
          </a:fontRef>
        </p:style>
        <p:txBody>
          <a:bodyPr anchor="ctr"/>
          <a:lstStyle/>
          <a:p>
            <a:pPr algn="ctr" eaLnBrk="0" hangingPunct="0">
              <a:buFontTx/>
              <a:buNone/>
              <a:defRPr/>
            </a:pPr>
            <a:endParaRPr lang="zh-CN" altLang="en-US"/>
          </a:p>
        </p:txBody>
      </p:sp>
      <p:sp>
        <p:nvSpPr>
          <p:cNvPr id="16" name="左大括号 15"/>
          <p:cNvSpPr/>
          <p:nvPr/>
        </p:nvSpPr>
        <p:spPr>
          <a:xfrm>
            <a:off x="4770438" y="2828925"/>
            <a:ext cx="168275" cy="1385888"/>
          </a:xfrm>
          <a:prstGeom prst="leftBrace">
            <a:avLst/>
          </a:prstGeom>
          <a:ln>
            <a:solidFill>
              <a:srgbClr val="000000"/>
            </a:solidFill>
          </a:ln>
        </p:spPr>
        <p:style>
          <a:lnRef idx="1">
            <a:schemeClr val="dk1"/>
          </a:lnRef>
          <a:fillRef idx="0">
            <a:schemeClr val="dk1"/>
          </a:fillRef>
          <a:effectRef idx="0">
            <a:schemeClr val="dk1"/>
          </a:effectRef>
          <a:fontRef idx="minor">
            <a:schemeClr val="tx1"/>
          </a:fontRef>
        </p:style>
        <p:txBody>
          <a:bodyPr anchor="ctr"/>
          <a:lstStyle/>
          <a:p>
            <a:pPr algn="ctr" eaLnBrk="0" hangingPunct="0">
              <a:buFontTx/>
              <a:buNone/>
              <a:defRPr/>
            </a:pPr>
            <a:endParaRPr lang="zh-CN" altLang="en-US"/>
          </a:p>
        </p:txBody>
      </p:sp>
      <p:sp>
        <p:nvSpPr>
          <p:cNvPr id="33804" name="文本框 16"/>
          <p:cNvSpPr txBox="1">
            <a:spLocks noChangeArrowheads="1"/>
          </p:cNvSpPr>
          <p:nvPr/>
        </p:nvSpPr>
        <p:spPr bwMode="auto">
          <a:xfrm>
            <a:off x="4997450" y="3740150"/>
            <a:ext cx="3240088" cy="504369"/>
          </a:xfrm>
          <a:prstGeom prst="rect">
            <a:avLst/>
          </a:prstGeom>
          <a:noFill/>
          <a:ln w="9525">
            <a:noFill/>
            <a:miter lim="800000"/>
            <a:headEnd/>
            <a:tailEnd/>
          </a:ln>
        </p:spPr>
        <p:txBody>
          <a:bodyPr>
            <a:spAutoFit/>
          </a:bodyPr>
          <a:lstStyle/>
          <a:p>
            <a:pPr eaLnBrk="0" hangingPunct="0">
              <a:lnSpc>
                <a:spcPct val="130000"/>
              </a:lnSpc>
            </a:pPr>
            <a:r>
              <a:rPr lang="zh-CN" altLang="en-US" sz="2400" dirty="0">
                <a:latin typeface="黑体" pitchFamily="49" charset="-122"/>
                <a:ea typeface="黑体" pitchFamily="49" charset="-122"/>
              </a:rPr>
              <a:t>正确理解</a:t>
            </a:r>
            <a:r>
              <a:rPr lang="zh-CN" altLang="en-US" sz="2400" dirty="0" smtClean="0">
                <a:latin typeface="黑体" pitchFamily="49" charset="-122"/>
                <a:ea typeface="黑体" pitchFamily="49" charset="-122"/>
              </a:rPr>
              <a:t>竞争</a:t>
            </a:r>
            <a:endParaRPr lang="zh-CN" altLang="en-US" sz="2400" dirty="0">
              <a:latin typeface="黑体" pitchFamily="49" charset="-122"/>
              <a:ea typeface="黑体" pitchFamily="49" charset="-122"/>
            </a:endParaRPr>
          </a:p>
        </p:txBody>
      </p:sp>
      <p:sp>
        <p:nvSpPr>
          <p:cNvPr id="33805" name="文本框 17"/>
          <p:cNvSpPr txBox="1">
            <a:spLocks noChangeArrowheads="1"/>
          </p:cNvSpPr>
          <p:nvPr/>
        </p:nvSpPr>
        <p:spPr bwMode="auto">
          <a:xfrm>
            <a:off x="5072066" y="4357694"/>
            <a:ext cx="3240088" cy="573087"/>
          </a:xfrm>
          <a:prstGeom prst="rect">
            <a:avLst/>
          </a:prstGeom>
          <a:noFill/>
          <a:ln w="9525">
            <a:noFill/>
            <a:miter lim="800000"/>
            <a:headEnd/>
            <a:tailEnd/>
          </a:ln>
        </p:spPr>
        <p:txBody>
          <a:bodyPr>
            <a:spAutoFit/>
          </a:bodyPr>
          <a:lstStyle/>
          <a:p>
            <a:pPr eaLnBrk="0" hangingPunct="0">
              <a:lnSpc>
                <a:spcPct val="130000"/>
              </a:lnSpc>
            </a:pPr>
            <a:r>
              <a:rPr lang="zh-CN" altLang="en-US" sz="2400" dirty="0">
                <a:latin typeface="黑体" pitchFamily="49" charset="-122"/>
                <a:ea typeface="黑体" pitchFamily="49" charset="-122"/>
              </a:rPr>
              <a:t>集体的思想与情感</a:t>
            </a:r>
          </a:p>
        </p:txBody>
      </p:sp>
      <p:sp>
        <p:nvSpPr>
          <p:cNvPr id="19" name="左大括号 18"/>
          <p:cNvSpPr/>
          <p:nvPr/>
        </p:nvSpPr>
        <p:spPr>
          <a:xfrm>
            <a:off x="4787900" y="4864100"/>
            <a:ext cx="166688" cy="1385888"/>
          </a:xfrm>
          <a:prstGeom prst="leftBrace">
            <a:avLst/>
          </a:prstGeom>
          <a:ln>
            <a:solidFill>
              <a:srgbClr val="000000"/>
            </a:solidFill>
          </a:ln>
        </p:spPr>
        <p:style>
          <a:lnRef idx="1">
            <a:schemeClr val="dk1"/>
          </a:lnRef>
          <a:fillRef idx="0">
            <a:schemeClr val="dk1"/>
          </a:fillRef>
          <a:effectRef idx="0">
            <a:schemeClr val="dk1"/>
          </a:effectRef>
          <a:fontRef idx="minor">
            <a:schemeClr val="tx1"/>
          </a:fontRef>
        </p:style>
        <p:txBody>
          <a:bodyPr anchor="ctr"/>
          <a:lstStyle/>
          <a:p>
            <a:pPr algn="ctr" eaLnBrk="0" hangingPunct="0">
              <a:buFontTx/>
              <a:buNone/>
              <a:defRPr/>
            </a:pPr>
            <a:endParaRPr lang="zh-CN" altLang="en-US"/>
          </a:p>
        </p:txBody>
      </p:sp>
      <p:sp>
        <p:nvSpPr>
          <p:cNvPr id="33807" name="文本框 19"/>
          <p:cNvSpPr txBox="1">
            <a:spLocks noChangeArrowheads="1"/>
          </p:cNvSpPr>
          <p:nvPr/>
        </p:nvSpPr>
        <p:spPr bwMode="auto">
          <a:xfrm>
            <a:off x="5072066" y="4929198"/>
            <a:ext cx="3240088" cy="573088"/>
          </a:xfrm>
          <a:prstGeom prst="rect">
            <a:avLst/>
          </a:prstGeom>
          <a:noFill/>
          <a:ln w="9525">
            <a:noFill/>
            <a:miter lim="800000"/>
            <a:headEnd/>
            <a:tailEnd/>
          </a:ln>
        </p:spPr>
        <p:txBody>
          <a:bodyPr>
            <a:spAutoFit/>
          </a:bodyPr>
          <a:lstStyle/>
          <a:p>
            <a:pPr eaLnBrk="0" hangingPunct="0">
              <a:lnSpc>
                <a:spcPct val="130000"/>
              </a:lnSpc>
            </a:pPr>
            <a:r>
              <a:rPr lang="zh-CN" altLang="en-US" sz="2400" dirty="0">
                <a:latin typeface="黑体" pitchFamily="49" charset="-122"/>
                <a:ea typeface="黑体" pitchFamily="49" charset="-122"/>
              </a:rPr>
              <a:t>集体的纪律</a:t>
            </a:r>
          </a:p>
        </p:txBody>
      </p:sp>
      <p:sp>
        <p:nvSpPr>
          <p:cNvPr id="33808" name="文本框 20"/>
          <p:cNvSpPr txBox="1">
            <a:spLocks noChangeArrowheads="1"/>
          </p:cNvSpPr>
          <p:nvPr/>
        </p:nvSpPr>
        <p:spPr bwMode="auto">
          <a:xfrm>
            <a:off x="5148263" y="5429264"/>
            <a:ext cx="3995737" cy="504369"/>
          </a:xfrm>
          <a:prstGeom prst="rect">
            <a:avLst/>
          </a:prstGeom>
          <a:noFill/>
          <a:ln w="9525">
            <a:noFill/>
            <a:miter lim="800000"/>
            <a:headEnd/>
            <a:tailEnd/>
          </a:ln>
        </p:spPr>
        <p:txBody>
          <a:bodyPr>
            <a:spAutoFit/>
          </a:bodyPr>
          <a:lstStyle/>
          <a:p>
            <a:pPr eaLnBrk="0" hangingPunct="0">
              <a:lnSpc>
                <a:spcPct val="130000"/>
              </a:lnSpc>
            </a:pPr>
            <a:r>
              <a:rPr lang="zh-CN" altLang="en-US" sz="2400" dirty="0">
                <a:latin typeface="黑体" pitchFamily="49" charset="-122"/>
                <a:ea typeface="黑体" pitchFamily="49" charset="-122"/>
              </a:rPr>
              <a:t>集体利益与</a:t>
            </a:r>
            <a:r>
              <a:rPr lang="zh-CN" altLang="en-US" sz="2400" dirty="0" smtClean="0">
                <a:latin typeface="黑体" pitchFamily="49" charset="-122"/>
                <a:ea typeface="黑体" pitchFamily="49" charset="-122"/>
              </a:rPr>
              <a:t>个人利益</a:t>
            </a:r>
            <a:endParaRPr lang="zh-CN" altLang="en-US" sz="2400" dirty="0">
              <a:latin typeface="黑体" pitchFamily="49" charset="-122"/>
              <a:ea typeface="黑体" pitchFamily="49" charset="-122"/>
            </a:endParaRPr>
          </a:p>
        </p:txBody>
      </p:sp>
      <p:sp>
        <p:nvSpPr>
          <p:cNvPr id="18" name="标题 17"/>
          <p:cNvSpPr>
            <a:spLocks noGrp="1"/>
          </p:cNvSpPr>
          <p:nvPr>
            <p:ph type="title"/>
          </p:nvPr>
        </p:nvSpPr>
        <p:spPr>
          <a:xfrm>
            <a:off x="-500098" y="0"/>
            <a:ext cx="8229600" cy="1143000"/>
          </a:xfrm>
        </p:spPr>
        <p:txBody>
          <a:bodyPr/>
          <a:lstStyle/>
          <a:p>
            <a:r>
              <a:rPr lang="zh-CN" altLang="en-US" b="1" dirty="0" smtClean="0"/>
              <a:t>第二课小结</a:t>
            </a:r>
            <a:endParaRPr lang="zh-CN" altLang="en-US" b="1" dirty="0"/>
          </a:p>
        </p:txBody>
      </p:sp>
      <p:sp>
        <p:nvSpPr>
          <p:cNvPr id="20" name="文本框 20"/>
          <p:cNvSpPr txBox="1">
            <a:spLocks noChangeArrowheads="1"/>
          </p:cNvSpPr>
          <p:nvPr/>
        </p:nvSpPr>
        <p:spPr bwMode="auto">
          <a:xfrm>
            <a:off x="5148263" y="5929330"/>
            <a:ext cx="3995737" cy="504369"/>
          </a:xfrm>
          <a:prstGeom prst="rect">
            <a:avLst/>
          </a:prstGeom>
          <a:noFill/>
          <a:ln w="9525">
            <a:noFill/>
            <a:miter lim="800000"/>
            <a:headEnd/>
            <a:tailEnd/>
          </a:ln>
        </p:spPr>
        <p:txBody>
          <a:bodyPr>
            <a:spAutoFit/>
          </a:bodyPr>
          <a:lstStyle/>
          <a:p>
            <a:pPr eaLnBrk="0" hangingPunct="0">
              <a:lnSpc>
                <a:spcPct val="130000"/>
              </a:lnSpc>
            </a:pPr>
            <a:r>
              <a:rPr lang="zh-CN" altLang="en-US" sz="2400" dirty="0" smtClean="0">
                <a:latin typeface="黑体" pitchFamily="49" charset="-122"/>
                <a:ea typeface="黑体" pitchFamily="49" charset="-122"/>
              </a:rPr>
              <a:t>集体主义与小团体主义</a:t>
            </a:r>
            <a:endParaRPr lang="zh-CN" altLang="en-US" sz="2400" dirty="0">
              <a:latin typeface="黑体" pitchFamily="49" charset="-122"/>
              <a:ea typeface="黑体" pitchFamily="49" charset="-122"/>
            </a:endParaRPr>
          </a:p>
        </p:txBody>
      </p:sp>
    </p:spTree>
    <p:custDataLst>
      <p:tags r:id="rId1"/>
    </p:custDataLst>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noChangeArrowheads="1"/>
          </p:cNvSpPr>
          <p:nvPr>
            <p:ph type="title"/>
          </p:nvPr>
        </p:nvSpPr>
        <p:spPr>
          <a:xfrm>
            <a:off x="2786050" y="285728"/>
            <a:ext cx="3071813" cy="700088"/>
          </a:xfrm>
        </p:spPr>
        <p:txBody>
          <a:bodyPr>
            <a:normAutofit fontScale="90000"/>
          </a:bodyPr>
          <a:lstStyle/>
          <a:p>
            <a:r>
              <a:rPr lang="zh-CN" altLang="en-US" b="1" dirty="0" smtClean="0">
                <a:solidFill>
                  <a:srgbClr val="4A890B"/>
                </a:solidFill>
              </a:rPr>
              <a:t>随堂训练</a:t>
            </a:r>
          </a:p>
        </p:txBody>
      </p:sp>
      <p:sp>
        <p:nvSpPr>
          <p:cNvPr id="34818" name="文本框 1"/>
          <p:cNvSpPr txBox="1">
            <a:spLocks noChangeArrowheads="1"/>
          </p:cNvSpPr>
          <p:nvPr/>
        </p:nvSpPr>
        <p:spPr bwMode="auto">
          <a:xfrm>
            <a:off x="441325" y="1196975"/>
            <a:ext cx="7272338" cy="3933384"/>
          </a:xfrm>
          <a:prstGeom prst="rect">
            <a:avLst/>
          </a:prstGeom>
          <a:noFill/>
          <a:ln w="9525">
            <a:noFill/>
            <a:miter lim="800000"/>
            <a:headEnd/>
            <a:tailEnd/>
          </a:ln>
        </p:spPr>
        <p:txBody>
          <a:bodyPr>
            <a:spAutoFit/>
          </a:bodyPr>
          <a:lstStyle/>
          <a:p>
            <a:pPr eaLnBrk="0" hangingPunct="0">
              <a:lnSpc>
                <a:spcPct val="130000"/>
              </a:lnSpc>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、著名教育家夸美纽斯说：学校没有纪律便如。磨房里没有水。这启示我们在集体生活中（    </a:t>
            </a:r>
            <a:r>
              <a:rPr lang="zh-CN" altLang="en-US" sz="2400" dirty="0">
                <a:latin typeface="黑体" pitchFamily="49" charset="-122"/>
                <a:ea typeface="黑体" pitchFamily="49" charset="-122"/>
              </a:rPr>
              <a:t>）</a:t>
            </a:r>
            <a:endParaRPr lang="en-US" altLang="zh-CN" sz="2400" dirty="0">
              <a:latin typeface="黑体" pitchFamily="49" charset="-122"/>
              <a:ea typeface="黑体" pitchFamily="49" charset="-122"/>
            </a:endParaRPr>
          </a:p>
          <a:p>
            <a:pPr eaLnBrk="0" hangingPunct="0">
              <a:lnSpc>
                <a:spcPct val="130000"/>
              </a:lnSpc>
            </a:pPr>
            <a:r>
              <a:rPr lang="zh-CN" altLang="en-US" sz="2400" dirty="0" smtClean="0">
                <a:latin typeface="黑体" pitchFamily="49" charset="-122"/>
                <a:ea typeface="黑体" pitchFamily="49" charset="-122"/>
              </a:rPr>
              <a:t>①每个人都应该严格遵守集体纪律</a:t>
            </a:r>
            <a:endParaRPr lang="zh-CN" altLang="en-US" sz="2400" dirty="0">
              <a:latin typeface="黑体" pitchFamily="49" charset="-122"/>
              <a:ea typeface="黑体" pitchFamily="49" charset="-122"/>
            </a:endParaRPr>
          </a:p>
          <a:p>
            <a:pPr eaLnBrk="0" hangingPunct="0">
              <a:lnSpc>
                <a:spcPct val="130000"/>
              </a:lnSpc>
            </a:pPr>
            <a:r>
              <a:rPr lang="zh-CN" altLang="en-US" sz="2400" dirty="0" smtClean="0">
                <a:latin typeface="黑体" pitchFamily="49" charset="-122"/>
                <a:ea typeface="黑体" pitchFamily="49" charset="-122"/>
              </a:rPr>
              <a:t>②不能为自己不守纪律的行为寻找借口</a:t>
            </a:r>
            <a:endParaRPr lang="zh-CN" altLang="en-US" sz="2400" dirty="0">
              <a:latin typeface="黑体" pitchFamily="49" charset="-122"/>
              <a:ea typeface="黑体" pitchFamily="49" charset="-122"/>
            </a:endParaRPr>
          </a:p>
          <a:p>
            <a:pPr eaLnBrk="0" hangingPunct="0">
              <a:lnSpc>
                <a:spcPct val="130000"/>
              </a:lnSpc>
            </a:pPr>
            <a:r>
              <a:rPr lang="zh-CN" altLang="en-US" sz="2400" dirty="0" smtClean="0">
                <a:latin typeface="黑体" pitchFamily="49" charset="-122"/>
                <a:ea typeface="黑体" pitchFamily="49" charset="-122"/>
              </a:rPr>
              <a:t>③遵守纪律就能取得一切胜利</a:t>
            </a:r>
            <a:endParaRPr lang="zh-CN" altLang="en-US" sz="2400" dirty="0">
              <a:latin typeface="黑体" pitchFamily="49" charset="-122"/>
              <a:ea typeface="黑体" pitchFamily="49" charset="-122"/>
            </a:endParaRPr>
          </a:p>
          <a:p>
            <a:pPr eaLnBrk="0" hangingPunct="0">
              <a:lnSpc>
                <a:spcPct val="130000"/>
              </a:lnSpc>
            </a:pPr>
            <a:r>
              <a:rPr lang="zh-CN" altLang="en-US" sz="2400" dirty="0" smtClean="0">
                <a:latin typeface="黑体" pitchFamily="49" charset="-122"/>
                <a:ea typeface="黑体" pitchFamily="49" charset="-122"/>
              </a:rPr>
              <a:t>④不能仅凭自己的意愿随意破坏集体纪律</a:t>
            </a:r>
            <a:endParaRPr lang="zh-CN" altLang="en-US" sz="2400" dirty="0">
              <a:latin typeface="黑体" pitchFamily="49" charset="-122"/>
              <a:ea typeface="黑体" pitchFamily="49" charset="-122"/>
            </a:endParaRPr>
          </a:p>
          <a:p>
            <a:pPr eaLnBrk="0" hangingPunct="0">
              <a:lnSpc>
                <a:spcPct val="130000"/>
              </a:lnSpc>
            </a:pPr>
            <a:r>
              <a:rPr lang="en-US" altLang="zh-CN" sz="2400" dirty="0">
                <a:latin typeface="黑体" pitchFamily="49" charset="-122"/>
                <a:ea typeface="黑体" pitchFamily="49" charset="-122"/>
              </a:rPr>
              <a:t>A</a:t>
            </a:r>
            <a:r>
              <a:rPr lang="zh-CN" altLang="en-US" sz="2400" dirty="0">
                <a:latin typeface="黑体" pitchFamily="49" charset="-122"/>
                <a:ea typeface="黑体" pitchFamily="49" charset="-122"/>
              </a:rPr>
              <a:t>、①②③ </a:t>
            </a:r>
            <a:r>
              <a:rPr lang="zh-CN"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B</a:t>
            </a:r>
            <a:r>
              <a:rPr lang="zh-CN" altLang="en-US" sz="2400" dirty="0" smtClean="0">
                <a:latin typeface="黑体" pitchFamily="49" charset="-122"/>
                <a:ea typeface="黑体" pitchFamily="49" charset="-122"/>
              </a:rPr>
              <a:t>、①②④</a:t>
            </a:r>
            <a:endParaRPr lang="en-US" altLang="zh-CN" sz="2400" dirty="0">
              <a:latin typeface="黑体" pitchFamily="49" charset="-122"/>
              <a:ea typeface="黑体" pitchFamily="49" charset="-122"/>
            </a:endParaRPr>
          </a:p>
          <a:p>
            <a:pPr eaLnBrk="0" hangingPunct="0">
              <a:lnSpc>
                <a:spcPct val="130000"/>
              </a:lnSpc>
            </a:pPr>
            <a:r>
              <a:rPr lang="en-US" altLang="zh-CN" sz="2400" dirty="0">
                <a:latin typeface="黑体" pitchFamily="49" charset="-122"/>
                <a:ea typeface="黑体" pitchFamily="49" charset="-122"/>
              </a:rPr>
              <a:t>C</a:t>
            </a:r>
            <a:r>
              <a:rPr lang="zh-CN" altLang="en-US" sz="2400" dirty="0" smtClean="0">
                <a:latin typeface="黑体" pitchFamily="49" charset="-122"/>
                <a:ea typeface="黑体" pitchFamily="49" charset="-122"/>
              </a:rPr>
              <a:t>、②③④   </a:t>
            </a:r>
            <a:r>
              <a:rPr lang="en-US" altLang="zh-CN" sz="2400" dirty="0" smtClean="0">
                <a:latin typeface="黑体" pitchFamily="49" charset="-122"/>
                <a:ea typeface="黑体" pitchFamily="49" charset="-122"/>
              </a:rPr>
              <a:t>D</a:t>
            </a:r>
            <a:r>
              <a:rPr lang="zh-CN" altLang="en-US" sz="2400" dirty="0">
                <a:latin typeface="黑体" pitchFamily="49" charset="-122"/>
                <a:ea typeface="黑体" pitchFamily="49" charset="-122"/>
              </a:rPr>
              <a:t>、①③④</a:t>
            </a:r>
          </a:p>
        </p:txBody>
      </p:sp>
      <p:sp>
        <p:nvSpPr>
          <p:cNvPr id="3" name="文本框 2"/>
          <p:cNvSpPr txBox="1">
            <a:spLocks noChangeArrowheads="1"/>
          </p:cNvSpPr>
          <p:nvPr/>
        </p:nvSpPr>
        <p:spPr bwMode="auto">
          <a:xfrm>
            <a:off x="6143636" y="1571612"/>
            <a:ext cx="1081088" cy="710387"/>
          </a:xfrm>
          <a:prstGeom prst="rect">
            <a:avLst/>
          </a:prstGeom>
          <a:noFill/>
          <a:ln w="9525">
            <a:noFill/>
            <a:miter lim="800000"/>
            <a:headEnd/>
            <a:tailEnd/>
          </a:ln>
        </p:spPr>
        <p:txBody>
          <a:bodyPr>
            <a:spAutoFit/>
          </a:bodyPr>
          <a:lstStyle/>
          <a:p>
            <a:pPr eaLnBrk="0" hangingPunct="0">
              <a:lnSpc>
                <a:spcPct val="130000"/>
              </a:lnSpc>
            </a:pPr>
            <a:r>
              <a:rPr lang="en-US" altLang="zh-CN" sz="3600" dirty="0" smtClean="0">
                <a:solidFill>
                  <a:srgbClr val="FF0000"/>
                </a:solidFill>
                <a:latin typeface="黑体" pitchFamily="49" charset="-122"/>
                <a:ea typeface="黑体" pitchFamily="49" charset="-122"/>
              </a:rPr>
              <a:t>B</a:t>
            </a:r>
            <a:endParaRPr lang="zh-CN" altLang="en-US" sz="3600" dirty="0">
              <a:solidFill>
                <a:srgbClr val="FF0000"/>
              </a:solidFill>
              <a:latin typeface="黑体" pitchFamily="49" charset="-122"/>
              <a:ea typeface="黑体" pitchFamily="49" charset="-122"/>
            </a:endParaRPr>
          </a:p>
        </p:txBody>
      </p:sp>
      <p:pic>
        <p:nvPicPr>
          <p:cNvPr id="5" name="图片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12359" y="5085184"/>
            <a:ext cx="847263" cy="1471162"/>
          </a:xfrm>
          <a:prstGeom prst="roundRect">
            <a:avLst>
              <a:gd name="adj" fmla="val 8594"/>
            </a:avLst>
          </a:prstGeom>
          <a:solidFill>
            <a:srgbClr val="FFFFFF">
              <a:shade val="85000"/>
            </a:srgbClr>
          </a:solidFill>
          <a:ln>
            <a:noFill/>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noChangeArrowheads="1"/>
          </p:cNvSpPr>
          <p:nvPr>
            <p:ph type="title"/>
          </p:nvPr>
        </p:nvSpPr>
        <p:spPr>
          <a:xfrm>
            <a:off x="3492500" y="404813"/>
            <a:ext cx="2495550" cy="700087"/>
          </a:xfrm>
        </p:spPr>
        <p:txBody>
          <a:bodyPr>
            <a:normAutofit fontScale="90000"/>
          </a:bodyPr>
          <a:lstStyle/>
          <a:p>
            <a:r>
              <a:rPr lang="zh-CN" altLang="en-US" smtClean="0">
                <a:solidFill>
                  <a:srgbClr val="4A890B"/>
                </a:solidFill>
              </a:rPr>
              <a:t>随堂训练</a:t>
            </a:r>
          </a:p>
        </p:txBody>
      </p:sp>
      <p:sp>
        <p:nvSpPr>
          <p:cNvPr id="35842" name="文本框 3"/>
          <p:cNvSpPr txBox="1">
            <a:spLocks noChangeArrowheads="1"/>
          </p:cNvSpPr>
          <p:nvPr/>
        </p:nvSpPr>
        <p:spPr bwMode="auto">
          <a:xfrm>
            <a:off x="179387" y="1571612"/>
            <a:ext cx="8464579" cy="4573560"/>
          </a:xfrm>
          <a:prstGeom prst="rect">
            <a:avLst/>
          </a:prstGeom>
          <a:noFill/>
          <a:ln w="9525">
            <a:noFill/>
            <a:miter lim="800000"/>
            <a:headEnd/>
            <a:tailEnd/>
          </a:ln>
        </p:spPr>
        <p:txBody>
          <a:bodyPr wrap="square">
            <a:spAutoFit/>
          </a:bodyPr>
          <a:lstStyle/>
          <a:p>
            <a:pPr eaLnBrk="0" hangingPunct="0">
              <a:lnSpc>
                <a:spcPct val="130000"/>
              </a:lnSpc>
            </a:pPr>
            <a:r>
              <a:rPr lang="en-US" altLang="zh-CN" sz="2800" dirty="0">
                <a:latin typeface="黑体" pitchFamily="49" charset="-122"/>
                <a:ea typeface="黑体" pitchFamily="49" charset="-122"/>
              </a:rPr>
              <a:t>2</a:t>
            </a:r>
            <a:r>
              <a:rPr lang="zh-CN" altLang="en-US" sz="2800" dirty="0" smtClean="0">
                <a:latin typeface="黑体" pitchFamily="49" charset="-122"/>
                <a:ea typeface="黑体" pitchFamily="49" charset="-122"/>
              </a:rPr>
              <a:t>、下列选项中，属于小团体主义的行为是（   ）</a:t>
            </a:r>
            <a:endParaRPr lang="zh-CN" altLang="en-US"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A</a:t>
            </a:r>
            <a:r>
              <a:rPr lang="zh-CN" altLang="en-US" sz="2800" dirty="0" smtClean="0">
                <a:latin typeface="黑体" pitchFamily="49" charset="-122"/>
                <a:ea typeface="黑体" pitchFamily="49" charset="-122"/>
              </a:rPr>
              <a:t>、小雨执勤时给自己班级的纪律打最低分，给其他班级尽量打最高分</a:t>
            </a:r>
            <a:endParaRPr lang="en-US" altLang="zh-CN"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B</a:t>
            </a:r>
            <a:r>
              <a:rPr lang="zh-CN" altLang="en-US" sz="2800" dirty="0" smtClean="0">
                <a:latin typeface="黑体" pitchFamily="49" charset="-122"/>
                <a:ea typeface="黑体" pitchFamily="49" charset="-122"/>
              </a:rPr>
              <a:t>、旧城改造时，张三和邻居几家人漫天要价，迟迟不肯搬迁，延误施工进度</a:t>
            </a:r>
            <a:endParaRPr lang="en-US" altLang="zh-CN"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C</a:t>
            </a:r>
            <a:r>
              <a:rPr lang="zh-CN" altLang="en-US" sz="2800" dirty="0" smtClean="0">
                <a:latin typeface="黑体" pitchFamily="49" charset="-122"/>
                <a:ea typeface="黑体" pitchFamily="49" charset="-122"/>
              </a:rPr>
              <a:t>、突发地震，人人都只顾自己逃命，小兵第一个冲出了险境</a:t>
            </a:r>
            <a:endParaRPr lang="en-US" altLang="zh-CN"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D</a:t>
            </a:r>
            <a:r>
              <a:rPr lang="zh-CN" altLang="en-US" sz="2800" dirty="0" smtClean="0">
                <a:latin typeface="黑体" pitchFamily="49" charset="-122"/>
                <a:ea typeface="黑体" pitchFamily="49" charset="-122"/>
              </a:rPr>
              <a:t>、放弃或牺牲个人利益，维护大多数人的利益</a:t>
            </a:r>
            <a:endParaRPr lang="zh-CN" altLang="en-US" sz="2800" dirty="0">
              <a:latin typeface="黑体" pitchFamily="49" charset="-122"/>
              <a:ea typeface="黑体" pitchFamily="49" charset="-122"/>
            </a:endParaRPr>
          </a:p>
        </p:txBody>
      </p:sp>
      <p:sp>
        <p:nvSpPr>
          <p:cNvPr id="6" name="文本框 5"/>
          <p:cNvSpPr txBox="1">
            <a:spLocks noChangeArrowheads="1"/>
          </p:cNvSpPr>
          <p:nvPr/>
        </p:nvSpPr>
        <p:spPr bwMode="auto">
          <a:xfrm>
            <a:off x="6858016" y="1500174"/>
            <a:ext cx="1081088" cy="710387"/>
          </a:xfrm>
          <a:prstGeom prst="rect">
            <a:avLst/>
          </a:prstGeom>
          <a:noFill/>
          <a:ln w="9525">
            <a:noFill/>
            <a:miter lim="800000"/>
            <a:headEnd/>
            <a:tailEnd/>
          </a:ln>
        </p:spPr>
        <p:txBody>
          <a:bodyPr>
            <a:spAutoFit/>
          </a:bodyPr>
          <a:lstStyle/>
          <a:p>
            <a:pPr eaLnBrk="0" hangingPunct="0">
              <a:lnSpc>
                <a:spcPct val="130000"/>
              </a:lnSpc>
            </a:pPr>
            <a:r>
              <a:rPr lang="en-US" altLang="zh-CN" sz="3600" dirty="0" smtClean="0">
                <a:solidFill>
                  <a:srgbClr val="FF0000"/>
                </a:solidFill>
                <a:latin typeface="黑体" pitchFamily="49" charset="-122"/>
                <a:ea typeface="黑体" pitchFamily="49" charset="-122"/>
              </a:rPr>
              <a:t>  B</a:t>
            </a:r>
            <a:endParaRPr lang="zh-CN" altLang="en-US" sz="3600" dirty="0">
              <a:solidFill>
                <a:srgbClr val="FF0000"/>
              </a:solidFill>
              <a:latin typeface="黑体" pitchFamily="49" charset="-122"/>
              <a:ea typeface="黑体" pitchFamily="49" charset="-122"/>
            </a:endParaRPr>
          </a:p>
        </p:txBody>
      </p:sp>
      <p:pic>
        <p:nvPicPr>
          <p:cNvPr id="5" name="图片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12359" y="5085184"/>
            <a:ext cx="847263" cy="1471162"/>
          </a:xfrm>
          <a:prstGeom prst="roundRect">
            <a:avLst>
              <a:gd name="adj" fmla="val 8594"/>
            </a:avLst>
          </a:prstGeom>
          <a:solidFill>
            <a:srgbClr val="FFFFFF">
              <a:shade val="85000"/>
            </a:srgbClr>
          </a:solidFill>
          <a:ln>
            <a:noFill/>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noChangeArrowheads="1"/>
          </p:cNvSpPr>
          <p:nvPr>
            <p:ph type="title"/>
          </p:nvPr>
        </p:nvSpPr>
        <p:spPr>
          <a:xfrm>
            <a:off x="3563938" y="325438"/>
            <a:ext cx="2928937" cy="700087"/>
          </a:xfrm>
        </p:spPr>
        <p:txBody>
          <a:bodyPr>
            <a:normAutofit fontScale="90000"/>
          </a:bodyPr>
          <a:lstStyle/>
          <a:p>
            <a:r>
              <a:rPr lang="zh-CN" altLang="en-US" smtClean="0">
                <a:solidFill>
                  <a:srgbClr val="4A890B"/>
                </a:solidFill>
              </a:rPr>
              <a:t>随堂训练</a:t>
            </a:r>
          </a:p>
        </p:txBody>
      </p:sp>
      <p:sp>
        <p:nvSpPr>
          <p:cNvPr id="36866" name="文本框 3"/>
          <p:cNvSpPr txBox="1">
            <a:spLocks noChangeArrowheads="1"/>
          </p:cNvSpPr>
          <p:nvPr/>
        </p:nvSpPr>
        <p:spPr bwMode="auto">
          <a:xfrm>
            <a:off x="755650" y="1484313"/>
            <a:ext cx="7740650" cy="3453253"/>
          </a:xfrm>
          <a:prstGeom prst="rect">
            <a:avLst/>
          </a:prstGeom>
          <a:noFill/>
          <a:ln w="9525">
            <a:noFill/>
            <a:miter lim="800000"/>
            <a:headEnd/>
            <a:tailEnd/>
          </a:ln>
        </p:spPr>
        <p:txBody>
          <a:bodyPr>
            <a:spAutoFit/>
          </a:bodyPr>
          <a:lstStyle/>
          <a:p>
            <a:pPr eaLnBrk="0" hangingPunct="0">
              <a:lnSpc>
                <a:spcPct val="130000"/>
              </a:lnSpc>
            </a:pPr>
            <a:r>
              <a:rPr lang="en-US" altLang="zh-CN" sz="2800" dirty="0" smtClean="0">
                <a:latin typeface="黑体" pitchFamily="49" charset="-122"/>
                <a:ea typeface="黑体" pitchFamily="49" charset="-122"/>
              </a:rPr>
              <a:t>3</a:t>
            </a:r>
            <a:r>
              <a:rPr lang="zh-CN" altLang="en-US" sz="2800" dirty="0" smtClean="0">
                <a:latin typeface="黑体" pitchFamily="49" charset="-122"/>
                <a:ea typeface="黑体" pitchFamily="49" charset="-122"/>
              </a:rPr>
              <a:t>、下列对集体荣誉感的认识，错误的是（   ）</a:t>
            </a:r>
            <a:endParaRPr lang="zh-CN" altLang="en-US"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A</a:t>
            </a:r>
            <a:r>
              <a:rPr lang="zh-CN" altLang="en-US" sz="2800" dirty="0" smtClean="0">
                <a:latin typeface="黑体" pitchFamily="49" charset="-122"/>
                <a:ea typeface="黑体" pitchFamily="49" charset="-122"/>
              </a:rPr>
              <a:t>、集体荣誉感是一种自觉地关心与维护集体荣誉的道德情感</a:t>
            </a:r>
            <a:endParaRPr lang="en-US" altLang="zh-CN"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B</a:t>
            </a:r>
            <a:r>
              <a:rPr lang="zh-CN" altLang="en-US" sz="2800" dirty="0" smtClean="0">
                <a:latin typeface="黑体" pitchFamily="49" charset="-122"/>
                <a:ea typeface="黑体" pitchFamily="49" charset="-122"/>
              </a:rPr>
              <a:t>、集体荣誉感是集体凝聚力的基础</a:t>
            </a:r>
            <a:endParaRPr lang="en-US" altLang="zh-CN"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C</a:t>
            </a:r>
            <a:r>
              <a:rPr lang="zh-CN" altLang="en-US" sz="2800" dirty="0" smtClean="0">
                <a:latin typeface="黑体" pitchFamily="49" charset="-122"/>
                <a:ea typeface="黑体" pitchFamily="49" charset="-122"/>
              </a:rPr>
              <a:t>、集体荣誉是集体力量的源泉</a:t>
            </a:r>
            <a:endParaRPr lang="en-US" altLang="zh-CN" sz="2800" dirty="0">
              <a:latin typeface="黑体" pitchFamily="49" charset="-122"/>
              <a:ea typeface="黑体" pitchFamily="49" charset="-122"/>
            </a:endParaRPr>
          </a:p>
          <a:p>
            <a:pPr eaLnBrk="0" hangingPunct="0">
              <a:lnSpc>
                <a:spcPct val="130000"/>
              </a:lnSpc>
            </a:pPr>
            <a:r>
              <a:rPr lang="en-US" altLang="zh-CN" sz="2800" dirty="0">
                <a:latin typeface="黑体" pitchFamily="49" charset="-122"/>
                <a:ea typeface="黑体" pitchFamily="49" charset="-122"/>
              </a:rPr>
              <a:t>D</a:t>
            </a:r>
            <a:r>
              <a:rPr lang="zh-CN" altLang="en-US" sz="2800" dirty="0" smtClean="0">
                <a:latin typeface="黑体" pitchFamily="49" charset="-122"/>
                <a:ea typeface="黑体" pitchFamily="49" charset="-122"/>
              </a:rPr>
              <a:t>、集体荣誉感是优秀成员奋斗的结果</a:t>
            </a:r>
            <a:endParaRPr lang="zh-CN" altLang="en-US" sz="2800" dirty="0">
              <a:latin typeface="黑体" pitchFamily="49" charset="-122"/>
              <a:ea typeface="黑体" pitchFamily="49" charset="-122"/>
            </a:endParaRPr>
          </a:p>
        </p:txBody>
      </p:sp>
      <p:sp>
        <p:nvSpPr>
          <p:cNvPr id="5" name="文本框 4"/>
          <p:cNvSpPr txBox="1">
            <a:spLocks noChangeArrowheads="1"/>
          </p:cNvSpPr>
          <p:nvPr/>
        </p:nvSpPr>
        <p:spPr bwMode="auto">
          <a:xfrm>
            <a:off x="7500958" y="1357298"/>
            <a:ext cx="1079500" cy="711200"/>
          </a:xfrm>
          <a:prstGeom prst="rect">
            <a:avLst/>
          </a:prstGeom>
          <a:noFill/>
          <a:ln w="9525">
            <a:noFill/>
            <a:miter lim="800000"/>
            <a:headEnd/>
            <a:tailEnd/>
          </a:ln>
        </p:spPr>
        <p:txBody>
          <a:bodyPr>
            <a:spAutoFit/>
          </a:bodyPr>
          <a:lstStyle/>
          <a:p>
            <a:pPr eaLnBrk="0" hangingPunct="0">
              <a:lnSpc>
                <a:spcPct val="130000"/>
              </a:lnSpc>
            </a:pPr>
            <a:r>
              <a:rPr lang="en-US" altLang="zh-CN" sz="3600" dirty="0" smtClean="0">
                <a:solidFill>
                  <a:srgbClr val="FF0000"/>
                </a:solidFill>
                <a:latin typeface="黑体" pitchFamily="49" charset="-122"/>
                <a:ea typeface="黑体" pitchFamily="49" charset="-122"/>
              </a:rPr>
              <a:t>D</a:t>
            </a:r>
            <a:endParaRPr lang="zh-CN" altLang="en-US" sz="3600" dirty="0">
              <a:solidFill>
                <a:srgbClr val="FF0000"/>
              </a:solidFill>
              <a:latin typeface="黑体" pitchFamily="49" charset="-122"/>
              <a:ea typeface="黑体" pitchFamily="49" charset="-122"/>
            </a:endParaRPr>
          </a:p>
        </p:txBody>
      </p:sp>
      <p:pic>
        <p:nvPicPr>
          <p:cNvPr id="7" name="图片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12359" y="5085184"/>
            <a:ext cx="847263" cy="1471162"/>
          </a:xfrm>
          <a:prstGeom prst="roundRect">
            <a:avLst>
              <a:gd name="adj" fmla="val 8594"/>
            </a:avLst>
          </a:prstGeom>
          <a:solidFill>
            <a:srgbClr val="FFFFFF">
              <a:shade val="85000"/>
            </a:srgbClr>
          </a:solidFill>
          <a:ln>
            <a:noFill/>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1"/>
          <p:cNvPicPr>
            <a:picLocks noChangeAspect="1" noChangeArrowheads="1"/>
          </p:cNvPicPr>
          <p:nvPr/>
        </p:nvPicPr>
        <p:blipFill>
          <a:blip r:embed="rId3"/>
          <a:srcRect/>
          <a:stretch>
            <a:fillRect/>
          </a:stretch>
        </p:blipFill>
        <p:spPr bwMode="auto">
          <a:xfrm>
            <a:off x="-500098" y="928670"/>
            <a:ext cx="4718646" cy="3643314"/>
          </a:xfrm>
          <a:prstGeom prst="rect">
            <a:avLst/>
          </a:prstGeom>
          <a:noFill/>
          <a:ln w="9525">
            <a:noFill/>
            <a:miter lim="800000"/>
            <a:headEnd/>
            <a:tailEnd/>
          </a:ln>
        </p:spPr>
      </p:pic>
      <p:sp>
        <p:nvSpPr>
          <p:cNvPr id="8194" name="文本框 2"/>
          <p:cNvSpPr txBox="1">
            <a:spLocks noChangeArrowheads="1"/>
          </p:cNvSpPr>
          <p:nvPr/>
        </p:nvSpPr>
        <p:spPr bwMode="auto">
          <a:xfrm>
            <a:off x="1571604" y="357166"/>
            <a:ext cx="7572396" cy="769441"/>
          </a:xfrm>
          <a:prstGeom prst="rect">
            <a:avLst/>
          </a:prstGeom>
          <a:noFill/>
          <a:ln w="9525">
            <a:noFill/>
            <a:miter lim="800000"/>
            <a:headEnd/>
            <a:tailEnd/>
          </a:ln>
        </p:spPr>
        <p:txBody>
          <a:bodyPr wrap="square">
            <a:spAutoFit/>
          </a:bodyPr>
          <a:lstStyle/>
          <a:p>
            <a:r>
              <a:rPr lang="zh-CN" altLang="en-US" sz="4400" b="1" dirty="0" smtClean="0">
                <a:solidFill>
                  <a:srgbClr val="000000"/>
                </a:solidFill>
                <a:latin typeface="黑体" pitchFamily="49" charset="-122"/>
                <a:ea typeface="黑体" pitchFamily="49" charset="-122"/>
              </a:rPr>
              <a:t>第三课时：集体生活面面观</a:t>
            </a:r>
            <a:endParaRPr lang="en-US" altLang="zh-CN" sz="4400" b="1" dirty="0">
              <a:solidFill>
                <a:srgbClr val="000000"/>
              </a:solidFill>
              <a:latin typeface="黑体" pitchFamily="49" charset="-122"/>
              <a:ea typeface="黑体" pitchFamily="49" charset="-122"/>
            </a:endParaRPr>
          </a:p>
        </p:txBody>
      </p:sp>
      <p:sp>
        <p:nvSpPr>
          <p:cNvPr id="5" name="TextBox 4"/>
          <p:cNvSpPr txBox="1"/>
          <p:nvPr/>
        </p:nvSpPr>
        <p:spPr>
          <a:xfrm>
            <a:off x="2214546" y="1841242"/>
            <a:ext cx="6643734" cy="5016758"/>
          </a:xfrm>
          <a:prstGeom prst="rect">
            <a:avLst/>
          </a:prstGeom>
          <a:noFill/>
        </p:spPr>
        <p:txBody>
          <a:bodyPr wrap="square" rtlCol="0">
            <a:spAutoFit/>
          </a:bodyPr>
          <a:lstStyle/>
          <a:p>
            <a:r>
              <a:rPr lang="zh-CN" altLang="en-US" sz="4000" b="1" dirty="0" smtClean="0">
                <a:latin typeface="华文楷体" pitchFamily="2" charset="-122"/>
                <a:ea typeface="华文楷体" pitchFamily="2" charset="-122"/>
              </a:rPr>
              <a:t>预习提示：</a:t>
            </a:r>
            <a:endParaRPr lang="en-US" altLang="zh-CN" sz="4000" b="1" dirty="0" smtClean="0">
              <a:latin typeface="华文楷体" pitchFamily="2" charset="-122"/>
              <a:ea typeface="华文楷体" pitchFamily="2" charset="-122"/>
            </a:endParaRPr>
          </a:p>
          <a:p>
            <a:pPr marL="342900" indent="-342900">
              <a:buFont typeface="+mj-lt"/>
              <a:buAutoNum type="arabicPeriod"/>
            </a:pPr>
            <a:r>
              <a:rPr lang="zh-CN" altLang="en-US" sz="4000" b="1" dirty="0" smtClean="0">
                <a:latin typeface="华文楷体" pitchFamily="2" charset="-122"/>
                <a:ea typeface="华文楷体" pitchFamily="2" charset="-122"/>
              </a:rPr>
              <a:t>什么是集体荣誉感？</a:t>
            </a:r>
            <a:endParaRPr lang="en-US" altLang="zh-CN" sz="4000" b="1" dirty="0" smtClean="0">
              <a:latin typeface="华文楷体" pitchFamily="2" charset="-122"/>
              <a:ea typeface="华文楷体" pitchFamily="2" charset="-122"/>
            </a:endParaRPr>
          </a:p>
          <a:p>
            <a:pPr marL="342900" indent="-342900">
              <a:buFont typeface="+mj-lt"/>
              <a:buAutoNum type="arabicPeriod"/>
            </a:pPr>
            <a:r>
              <a:rPr lang="zh-CN" altLang="en-US" sz="4000" b="1" dirty="0" smtClean="0">
                <a:latin typeface="华文楷体" pitchFamily="2" charset="-122"/>
                <a:ea typeface="华文楷体" pitchFamily="2" charset="-122"/>
              </a:rPr>
              <a:t>什么是集体的纪律？</a:t>
            </a:r>
            <a:endParaRPr lang="en-US" altLang="zh-CN" sz="4000" b="1" dirty="0" smtClean="0">
              <a:latin typeface="华文楷体" pitchFamily="2" charset="-122"/>
              <a:ea typeface="华文楷体" pitchFamily="2" charset="-122"/>
            </a:endParaRPr>
          </a:p>
          <a:p>
            <a:pPr marL="342900" indent="-342900">
              <a:buFont typeface="+mj-lt"/>
              <a:buAutoNum type="arabicPeriod"/>
            </a:pPr>
            <a:r>
              <a:rPr lang="zh-CN" altLang="en-US" sz="4000" b="1" dirty="0" smtClean="0">
                <a:latin typeface="华文楷体" pitchFamily="2" charset="-122"/>
                <a:ea typeface="华文楷体" pitchFamily="2" charset="-122"/>
              </a:rPr>
              <a:t>如何正确对待集体的纪律？</a:t>
            </a:r>
            <a:endParaRPr lang="en-US" altLang="zh-CN" sz="4000" b="1" dirty="0" smtClean="0">
              <a:latin typeface="华文楷体" pitchFamily="2" charset="-122"/>
              <a:ea typeface="华文楷体" pitchFamily="2" charset="-122"/>
            </a:endParaRPr>
          </a:p>
          <a:p>
            <a:pPr marL="342900" indent="-342900">
              <a:buFont typeface="+mj-lt"/>
              <a:buAutoNum type="arabicPeriod"/>
            </a:pPr>
            <a:r>
              <a:rPr lang="zh-CN" altLang="en-US" sz="4000" b="1" dirty="0" smtClean="0">
                <a:latin typeface="华文楷体" pitchFamily="2" charset="-122"/>
                <a:ea typeface="华文楷体" pitchFamily="2" charset="-122"/>
              </a:rPr>
              <a:t>如何正确处理集体利益和个人利益的关系？</a:t>
            </a:r>
            <a:endParaRPr lang="en-US" altLang="zh-CN" sz="4000" b="1" dirty="0" smtClean="0">
              <a:latin typeface="华文楷体" pitchFamily="2" charset="-122"/>
              <a:ea typeface="华文楷体" pitchFamily="2" charset="-122"/>
            </a:endParaRPr>
          </a:p>
          <a:p>
            <a:pPr marL="342900" indent="-342900">
              <a:buFont typeface="+mj-lt"/>
              <a:buAutoNum type="arabicPeriod"/>
            </a:pPr>
            <a:r>
              <a:rPr lang="zh-CN" altLang="en-US" sz="4000" b="1" dirty="0" smtClean="0">
                <a:latin typeface="华文楷体" pitchFamily="2" charset="-122"/>
                <a:ea typeface="华文楷体" pitchFamily="2" charset="-122"/>
              </a:rPr>
              <a:t>什么是集体主义？</a:t>
            </a:r>
            <a:endParaRPr lang="en-US" altLang="zh-CN" sz="4000" b="1" dirty="0" smtClean="0">
              <a:latin typeface="华文楷体" pitchFamily="2" charset="-122"/>
              <a:ea typeface="华文楷体" pitchFamily="2" charset="-122"/>
            </a:endParaRPr>
          </a:p>
          <a:p>
            <a:pPr marL="342900" indent="-342900">
              <a:buFont typeface="+mj-lt"/>
              <a:buAutoNum type="arabicPeriod"/>
            </a:pPr>
            <a:r>
              <a:rPr lang="zh-CN" altLang="en-US" sz="4000" b="1" dirty="0" smtClean="0">
                <a:latin typeface="华文楷体" pitchFamily="2" charset="-122"/>
                <a:ea typeface="华文楷体" pitchFamily="2" charset="-122"/>
              </a:rPr>
              <a:t>什么是小团体主义？</a:t>
            </a:r>
            <a:endParaRPr lang="zh-CN" altLang="en-US" sz="4000" b="1" dirty="0">
              <a:latin typeface="华文楷体" pitchFamily="2" charset="-122"/>
              <a:ea typeface="华文楷体" pitchFamily="2" charset="-122"/>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222" y="357166"/>
            <a:ext cx="8229600" cy="1143000"/>
          </a:xfrm>
        </p:spPr>
        <p:txBody>
          <a:bodyPr/>
          <a:lstStyle/>
          <a:p>
            <a:r>
              <a:rPr lang="zh-CN" altLang="en-US" b="1" dirty="0" smtClean="0"/>
              <a:t>某校八年级，许多同学：</a:t>
            </a:r>
            <a:endParaRPr lang="zh-CN" altLang="en-US" b="1" dirty="0"/>
          </a:p>
        </p:txBody>
      </p:sp>
      <p:sp>
        <p:nvSpPr>
          <p:cNvPr id="3" name="内容占位符 2"/>
          <p:cNvSpPr>
            <a:spLocks noGrp="1"/>
          </p:cNvSpPr>
          <p:nvPr>
            <p:ph idx="1"/>
          </p:nvPr>
        </p:nvSpPr>
        <p:spPr/>
        <p:txBody>
          <a:bodyPr/>
          <a:lstStyle/>
          <a:p>
            <a:r>
              <a:rPr lang="zh-CN" altLang="en-US" sz="3600" b="1" dirty="0" smtClean="0"/>
              <a:t>只关心自己的学习，很少有人愿意参加集体活动；</a:t>
            </a:r>
            <a:endParaRPr lang="en-US" altLang="zh-CN" sz="3600" b="1" dirty="0" smtClean="0"/>
          </a:p>
          <a:p>
            <a:r>
              <a:rPr lang="zh-CN" altLang="en-US" sz="3600" b="1" dirty="0" smtClean="0"/>
              <a:t>上课时有人讲话，影响老师教学；</a:t>
            </a:r>
            <a:endParaRPr lang="en-US" altLang="zh-CN" sz="3600" b="1" dirty="0" smtClean="0"/>
          </a:p>
          <a:p>
            <a:r>
              <a:rPr lang="zh-CN" altLang="en-US" sz="3600" b="1" dirty="0" smtClean="0"/>
              <a:t>卫生打扫马虎，教室脏乱</a:t>
            </a:r>
            <a:r>
              <a:rPr lang="en-US" altLang="zh-CN" sz="3600" b="1" dirty="0" smtClean="0"/>
              <a:t>……</a:t>
            </a:r>
          </a:p>
          <a:p>
            <a:pPr>
              <a:buNone/>
            </a:pPr>
            <a:r>
              <a:rPr lang="zh-CN" altLang="en-US" sz="3600" b="1" dirty="0" smtClean="0"/>
              <a:t>这个班级的学生会受到什么影响？</a:t>
            </a:r>
            <a:endParaRPr lang="en-US" altLang="zh-CN" sz="3600" b="1" dirty="0" smtClean="0"/>
          </a:p>
          <a:p>
            <a:pPr>
              <a:buNone/>
            </a:pPr>
            <a:endParaRPr lang="en-US" altLang="zh-CN" sz="3600" b="1" dirty="0" smtClean="0"/>
          </a:p>
          <a:p>
            <a:pPr>
              <a:buNone/>
            </a:pPr>
            <a:r>
              <a:rPr lang="zh-CN" altLang="en-US" sz="3600" b="1" dirty="0" smtClean="0"/>
              <a:t>如何改变班级的这种状况？</a:t>
            </a:r>
            <a:endParaRPr lang="en-US" altLang="zh-CN" sz="3600" b="1" dirty="0" smtClean="0"/>
          </a:p>
          <a:p>
            <a:pPr>
              <a:buNone/>
            </a:pPr>
            <a:endParaRPr lang="zh-CN" altLang="en-US" dirty="0"/>
          </a:p>
        </p:txBody>
      </p:sp>
      <p:sp>
        <p:nvSpPr>
          <p:cNvPr id="4" name="椭圆 3"/>
          <p:cNvSpPr/>
          <p:nvPr/>
        </p:nvSpPr>
        <p:spPr>
          <a:xfrm>
            <a:off x="4714876" y="4214818"/>
            <a:ext cx="4429124" cy="300037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t>关心集体事务</a:t>
            </a:r>
            <a:endParaRPr lang="en-US" altLang="zh-CN" sz="3600" dirty="0" smtClean="0"/>
          </a:p>
          <a:p>
            <a:pPr algn="ctr"/>
            <a:r>
              <a:rPr lang="zh-CN" altLang="en-US" sz="3600" dirty="0" smtClean="0"/>
              <a:t>爱护集体设施</a:t>
            </a:r>
            <a:endParaRPr lang="en-US" altLang="zh-CN" sz="3600" dirty="0" smtClean="0"/>
          </a:p>
          <a:p>
            <a:pPr algn="ctr"/>
            <a:r>
              <a:rPr lang="zh-CN" altLang="en-US" sz="3600" dirty="0" smtClean="0"/>
              <a:t>使用文明用语</a:t>
            </a:r>
            <a:endParaRPr lang="en-US" altLang="zh-CN" sz="3600" dirty="0" smtClean="0"/>
          </a:p>
          <a:p>
            <a:pPr algn="ctr"/>
            <a:r>
              <a:rPr lang="zh-CN" altLang="en-US" sz="3600" dirty="0" smtClean="0"/>
              <a:t>维护集体荣誉</a:t>
            </a:r>
            <a:endParaRPr lang="zh-CN" altLang="en-US" sz="3600" dirty="0"/>
          </a:p>
        </p:txBody>
      </p:sp>
      <p:sp>
        <p:nvSpPr>
          <p:cNvPr id="5" name="椭圆 4"/>
          <p:cNvSpPr/>
          <p:nvPr/>
        </p:nvSpPr>
        <p:spPr>
          <a:xfrm>
            <a:off x="3214646" y="2143116"/>
            <a:ext cx="5929354" cy="2000264"/>
          </a:xfrm>
          <a:prstGeom prst="ellipse">
            <a:avLst/>
          </a:prstGeom>
          <a:solidFill>
            <a:srgbClr val="92D05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t>很难保证同学们正常地学习和生活</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KSO_Shape"/>
          <p:cNvSpPr/>
          <p:nvPr/>
        </p:nvSpPr>
        <p:spPr>
          <a:xfrm>
            <a:off x="1214414" y="2214554"/>
            <a:ext cx="7715304" cy="2016125"/>
          </a:xfrm>
          <a:prstGeom prst="roundRect">
            <a:avLst>
              <a:gd name="adj" fmla="val 34303"/>
            </a:avLst>
          </a:prstGeom>
          <a:solidFill>
            <a:schemeClr val="bg2"/>
          </a:solidFill>
          <a:ln>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r>
              <a:rPr lang="zh-CN" altLang="en-US" sz="3600" b="1" dirty="0" smtClean="0">
                <a:solidFill>
                  <a:srgbClr val="000000"/>
                </a:solidFill>
                <a:latin typeface="华文楷体" pitchFamily="2" charset="-122"/>
                <a:ea typeface="华文楷体" pitchFamily="2" charset="-122"/>
                <a:sym typeface="+mn-ea"/>
              </a:rPr>
              <a:t>集体</a:t>
            </a:r>
            <a:r>
              <a:rPr lang="zh-CN" altLang="en-US" sz="3600" b="1" dirty="0">
                <a:solidFill>
                  <a:srgbClr val="000000"/>
                </a:solidFill>
                <a:latin typeface="华文楷体" pitchFamily="2" charset="-122"/>
                <a:ea typeface="华文楷体" pitchFamily="2" charset="-122"/>
                <a:sym typeface="+mn-ea"/>
              </a:rPr>
              <a:t>荣誉感是一种自觉地关心与维护集体荣誉的道德情感</a:t>
            </a:r>
            <a:r>
              <a:rPr lang="zh-CN" altLang="en-US" sz="3600" b="1" dirty="0" smtClean="0">
                <a:solidFill>
                  <a:srgbClr val="000000"/>
                </a:solidFill>
                <a:latin typeface="华文楷体" pitchFamily="2" charset="-122"/>
                <a:ea typeface="华文楷体" pitchFamily="2" charset="-122"/>
                <a:sym typeface="+mn-ea"/>
              </a:rPr>
              <a:t>。</a:t>
            </a:r>
            <a:endParaRPr lang="zh-CN" altLang="en-US" sz="3600" b="1" dirty="0">
              <a:solidFill>
                <a:srgbClr val="000000"/>
              </a:solidFill>
              <a:latin typeface="华文楷体" pitchFamily="2" charset="-122"/>
              <a:ea typeface="华文楷体" pitchFamily="2" charset="-122"/>
              <a:sym typeface="+mn-ea"/>
            </a:endParaRPr>
          </a:p>
        </p:txBody>
      </p:sp>
      <p:sp>
        <p:nvSpPr>
          <p:cNvPr id="9" name="KSO_Shape"/>
          <p:cNvSpPr/>
          <p:nvPr/>
        </p:nvSpPr>
        <p:spPr>
          <a:xfrm>
            <a:off x="1500166" y="4143380"/>
            <a:ext cx="6789738" cy="2016125"/>
          </a:xfrm>
          <a:prstGeom prst="roundRect">
            <a:avLst>
              <a:gd name="adj" fmla="val 34303"/>
            </a:avLst>
          </a:prstGeom>
          <a:solidFill>
            <a:schemeClr val="bg2"/>
          </a:solidFill>
          <a:ln>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r>
              <a:rPr lang="zh-CN" altLang="en-US" sz="3200" b="1" dirty="0">
                <a:solidFill>
                  <a:srgbClr val="000000"/>
                </a:solidFill>
                <a:latin typeface="黑体" panose="02010609060101010101" pitchFamily="49" charset="-122"/>
                <a:sym typeface="+mn-ea"/>
              </a:rPr>
              <a:t>小组</a:t>
            </a:r>
            <a:r>
              <a:rPr lang="zh-CN" altLang="en-US" sz="3200" b="1" dirty="0" smtClean="0">
                <a:solidFill>
                  <a:srgbClr val="000000"/>
                </a:solidFill>
                <a:latin typeface="黑体" panose="02010609060101010101" pitchFamily="49" charset="-122"/>
                <a:sym typeface="+mn-ea"/>
              </a:rPr>
              <a:t>讨论：在</a:t>
            </a:r>
            <a:r>
              <a:rPr lang="zh-CN" altLang="en-US" sz="3200" b="1" dirty="0">
                <a:solidFill>
                  <a:srgbClr val="000000"/>
                </a:solidFill>
                <a:latin typeface="黑体" panose="02010609060101010101" pitchFamily="49" charset="-122"/>
                <a:sym typeface="+mn-ea"/>
              </a:rPr>
              <a:t>过去的学校生活中有哪些事情能够体现出我们班同学的集体</a:t>
            </a:r>
            <a:r>
              <a:rPr lang="zh-CN" altLang="en-US" sz="3200" b="1" dirty="0" smtClean="0">
                <a:solidFill>
                  <a:srgbClr val="000000"/>
                </a:solidFill>
                <a:latin typeface="黑体" panose="02010609060101010101" pitchFamily="49" charset="-122"/>
                <a:sym typeface="+mn-ea"/>
              </a:rPr>
              <a:t>荣誉感？</a:t>
            </a:r>
            <a:endParaRPr lang="zh-CN" altLang="en-US" sz="3200" b="1" dirty="0">
              <a:solidFill>
                <a:srgbClr val="000000"/>
              </a:solidFill>
              <a:latin typeface="黑体" panose="02010609060101010101" pitchFamily="49" charset="-122"/>
              <a:sym typeface="+mn-ea"/>
            </a:endParaRPr>
          </a:p>
        </p:txBody>
      </p:sp>
      <p:pic>
        <p:nvPicPr>
          <p:cNvPr id="26628" name="图片 3"/>
          <p:cNvPicPr>
            <a:picLocks noChangeAspect="1" noChangeArrowheads="1"/>
          </p:cNvPicPr>
          <p:nvPr/>
        </p:nvPicPr>
        <p:blipFill>
          <a:blip r:embed="rId3"/>
          <a:srcRect/>
          <a:stretch>
            <a:fillRect/>
          </a:stretch>
        </p:blipFill>
        <p:spPr bwMode="auto">
          <a:xfrm>
            <a:off x="214282" y="4214818"/>
            <a:ext cx="1444625" cy="1435100"/>
          </a:xfrm>
          <a:prstGeom prst="rect">
            <a:avLst/>
          </a:prstGeom>
          <a:noFill/>
          <a:ln w="9525">
            <a:noFill/>
            <a:miter lim="800000"/>
            <a:headEnd/>
            <a:tailEnd/>
          </a:ln>
        </p:spPr>
      </p:pic>
      <p:pic>
        <p:nvPicPr>
          <p:cNvPr id="6" name="图片 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557136" y="5989523"/>
            <a:ext cx="456175" cy="792089"/>
          </a:xfrm>
          <a:prstGeom prst="roundRect">
            <a:avLst>
              <a:gd name="adj" fmla="val 8594"/>
            </a:avLst>
          </a:prstGeom>
          <a:solidFill>
            <a:srgbClr val="FFFFFF">
              <a:shade val="85000"/>
            </a:srgbClr>
          </a:solidFill>
          <a:ln>
            <a:noFill/>
          </a:ln>
          <a:effectLst/>
        </p:spPr>
      </p:pic>
      <p:sp>
        <p:nvSpPr>
          <p:cNvPr id="7" name="标题 6"/>
          <p:cNvSpPr>
            <a:spLocks noGrp="1"/>
          </p:cNvSpPr>
          <p:nvPr>
            <p:ph type="title"/>
          </p:nvPr>
        </p:nvSpPr>
        <p:spPr>
          <a:xfrm>
            <a:off x="428596" y="285728"/>
            <a:ext cx="8229600" cy="1143000"/>
          </a:xfrm>
        </p:spPr>
        <p:txBody>
          <a:bodyPr/>
          <a:lstStyle/>
          <a:p>
            <a:r>
              <a:rPr lang="en-US" altLang="zh-CN" b="1" dirty="0" smtClean="0">
                <a:solidFill>
                  <a:schemeClr val="accent3">
                    <a:lumMod val="50000"/>
                  </a:schemeClr>
                </a:solidFill>
              </a:rPr>
              <a:t>1</a:t>
            </a:r>
            <a:r>
              <a:rPr lang="zh-CN" altLang="en-US" b="1" dirty="0" smtClean="0">
                <a:solidFill>
                  <a:schemeClr val="accent3">
                    <a:lumMod val="50000"/>
                  </a:schemeClr>
                </a:solidFill>
              </a:rPr>
              <a:t>、集体的思想与情感</a:t>
            </a:r>
            <a:endParaRPr lang="zh-CN" altLang="en-US" b="1" dirty="0">
              <a:solidFill>
                <a:schemeClr val="accent3">
                  <a:lumMod val="50000"/>
                </a:schemeClr>
              </a:solidFill>
            </a:endParaRPr>
          </a:p>
        </p:txBody>
      </p:sp>
      <p:sp>
        <p:nvSpPr>
          <p:cNvPr id="11" name="TextBox 10"/>
          <p:cNvSpPr txBox="1"/>
          <p:nvPr/>
        </p:nvSpPr>
        <p:spPr>
          <a:xfrm>
            <a:off x="1071538" y="1500174"/>
            <a:ext cx="4572032" cy="707886"/>
          </a:xfrm>
          <a:prstGeom prst="rect">
            <a:avLst/>
          </a:prstGeom>
          <a:noFill/>
        </p:spPr>
        <p:txBody>
          <a:bodyPr wrap="square" rtlCol="0">
            <a:spAutoFit/>
          </a:bodyPr>
          <a:lstStyle/>
          <a:p>
            <a:r>
              <a:rPr lang="zh-CN" altLang="en-US" sz="4000" b="1" dirty="0" smtClean="0">
                <a:solidFill>
                  <a:srgbClr val="FF0000"/>
                </a:solidFill>
                <a:latin typeface="华文楷体" pitchFamily="2" charset="-122"/>
                <a:ea typeface="华文楷体" pitchFamily="2" charset="-122"/>
              </a:rPr>
              <a:t>什么是集体荣誉感</a:t>
            </a:r>
            <a:r>
              <a:rPr lang="zh-CN" altLang="en-US" sz="3600" b="1" dirty="0" smtClean="0">
                <a:solidFill>
                  <a:srgbClr val="FF0000"/>
                </a:solidFill>
                <a:latin typeface="华文楷体" pitchFamily="2" charset="-122"/>
                <a:ea typeface="华文楷体" pitchFamily="2" charset="-122"/>
              </a:rPr>
              <a:t>？</a:t>
            </a:r>
            <a:endParaRPr lang="zh-CN" altLang="en-US" sz="3600" b="1" dirty="0">
              <a:solidFill>
                <a:srgbClr val="FF0000"/>
              </a:solidFill>
              <a:latin typeface="华文楷体" pitchFamily="2" charset="-122"/>
              <a:ea typeface="华文楷体" pitchFamily="2" charset="-122"/>
            </a:endParaRP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noChangeArrowheads="1"/>
          </p:cNvSpPr>
          <p:nvPr>
            <p:ph type="title"/>
          </p:nvPr>
        </p:nvSpPr>
        <p:spPr>
          <a:xfrm>
            <a:off x="3611562" y="328613"/>
            <a:ext cx="4032271" cy="1242999"/>
          </a:xfrm>
        </p:spPr>
        <p:txBody>
          <a:bodyPr>
            <a:normAutofit/>
          </a:bodyPr>
          <a:lstStyle/>
          <a:p>
            <a:r>
              <a:rPr lang="en-US" altLang="zh-CN" b="1" dirty="0" smtClean="0">
                <a:solidFill>
                  <a:srgbClr val="4A890B"/>
                </a:solidFill>
              </a:rPr>
              <a:t>2</a:t>
            </a:r>
            <a:r>
              <a:rPr lang="zh-CN" altLang="en-US" b="1" dirty="0" smtClean="0">
                <a:solidFill>
                  <a:srgbClr val="4A890B"/>
                </a:solidFill>
              </a:rPr>
              <a:t>、集体的纪律</a:t>
            </a:r>
          </a:p>
        </p:txBody>
      </p:sp>
      <p:sp>
        <p:nvSpPr>
          <p:cNvPr id="3" name="KSO_Shape"/>
          <p:cNvSpPr/>
          <p:nvPr/>
        </p:nvSpPr>
        <p:spPr>
          <a:xfrm>
            <a:off x="571472" y="3143248"/>
            <a:ext cx="8156575" cy="2857520"/>
          </a:xfrm>
          <a:prstGeom prst="roundRect">
            <a:avLst>
              <a:gd name="adj" fmla="val 34303"/>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0" scaled="1"/>
            <a:tileRect/>
          </a:gra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r>
              <a:rPr lang="zh-CN" altLang="en-US" sz="3200" b="1" dirty="0">
                <a:solidFill>
                  <a:srgbClr val="000000"/>
                </a:solidFill>
                <a:latin typeface="黑体" panose="02010609060101010101" pitchFamily="49" charset="-122"/>
                <a:sym typeface="+mn-ea"/>
              </a:rPr>
              <a:t>集体的纪律是指集体中的各种行为规范，包括班级公约、学校章程以及为了实现集体目标而制定的各种制度、守则</a:t>
            </a:r>
            <a:r>
              <a:rPr lang="zh-CN" altLang="en-US" sz="3200" b="1" dirty="0" smtClean="0">
                <a:solidFill>
                  <a:srgbClr val="000000"/>
                </a:solidFill>
                <a:latin typeface="黑体" panose="02010609060101010101" pitchFamily="49" charset="-122"/>
                <a:sym typeface="+mn-ea"/>
              </a:rPr>
              <a:t>。</a:t>
            </a:r>
            <a:endParaRPr lang="zh-CN" altLang="en-US" sz="3200" b="1" dirty="0">
              <a:solidFill>
                <a:srgbClr val="000000"/>
              </a:solidFill>
              <a:latin typeface="黑体" panose="02010609060101010101" pitchFamily="49" charset="-122"/>
              <a:sym typeface="+mn-ea"/>
            </a:endParaRPr>
          </a:p>
        </p:txBody>
      </p:sp>
      <p:pic>
        <p:nvPicPr>
          <p:cNvPr id="27651" name="图片 4"/>
          <p:cNvPicPr>
            <a:picLocks noChangeAspect="1" noChangeArrowheads="1"/>
          </p:cNvPicPr>
          <p:nvPr/>
        </p:nvPicPr>
        <p:blipFill>
          <a:blip r:embed="rId3"/>
          <a:srcRect l="2" t="-2" r="5786" b="16289"/>
          <a:stretch>
            <a:fillRect/>
          </a:stretch>
        </p:blipFill>
        <p:spPr bwMode="auto">
          <a:xfrm>
            <a:off x="214282" y="571480"/>
            <a:ext cx="3240088" cy="2016125"/>
          </a:xfrm>
          <a:prstGeom prst="rect">
            <a:avLst/>
          </a:prstGeom>
          <a:noFill/>
          <a:ln w="9525">
            <a:noFill/>
            <a:miter lim="800000"/>
            <a:headEnd/>
            <a:tailEnd/>
          </a:ln>
        </p:spPr>
      </p:pic>
      <p:sp>
        <p:nvSpPr>
          <p:cNvPr id="5" name="TextBox 4"/>
          <p:cNvSpPr txBox="1"/>
          <p:nvPr/>
        </p:nvSpPr>
        <p:spPr>
          <a:xfrm>
            <a:off x="3571868" y="2000240"/>
            <a:ext cx="4786346" cy="707886"/>
          </a:xfrm>
          <a:prstGeom prst="rect">
            <a:avLst/>
          </a:prstGeom>
          <a:noFill/>
        </p:spPr>
        <p:txBody>
          <a:bodyPr wrap="square" rtlCol="0">
            <a:spAutoFit/>
          </a:bodyPr>
          <a:lstStyle/>
          <a:p>
            <a:pPr marL="857250" indent="-857250"/>
            <a:r>
              <a:rPr lang="zh-CN" altLang="en-US" sz="4000" b="1" dirty="0" smtClean="0">
                <a:solidFill>
                  <a:srgbClr val="FF0000"/>
                </a:solidFill>
              </a:rPr>
              <a:t>什么是集体的纪律？</a:t>
            </a:r>
            <a:endParaRPr lang="zh-CN" altLang="en-US" sz="4000" b="1" dirty="0">
              <a:solidFill>
                <a:srgbClr val="FF0000"/>
              </a:solidFill>
            </a:endParaRPr>
          </a:p>
        </p:txBody>
      </p:sp>
    </p:spTree>
    <p:custDataLst>
      <p:tags r:id="rId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857250" indent="-857250"/>
            <a:r>
              <a:rPr lang="zh-CN" altLang="en-US" b="1" dirty="0" smtClean="0">
                <a:solidFill>
                  <a:srgbClr val="FF0000"/>
                </a:solidFill>
              </a:rPr>
              <a:t>如何正确对待集体的纪律？</a:t>
            </a:r>
            <a:endParaRPr lang="zh-CN" altLang="en-US" b="1" dirty="0">
              <a:solidFill>
                <a:srgbClr val="FF0000"/>
              </a:solidFill>
            </a:endParaRPr>
          </a:p>
        </p:txBody>
      </p:sp>
      <p:sp>
        <p:nvSpPr>
          <p:cNvPr id="3" name="内容占位符 2"/>
          <p:cNvSpPr>
            <a:spLocks noGrp="1"/>
          </p:cNvSpPr>
          <p:nvPr>
            <p:ph idx="1"/>
          </p:nvPr>
        </p:nvSpPr>
        <p:spPr/>
        <p:txBody>
          <a:bodyPr/>
          <a:lstStyle/>
          <a:p>
            <a:pPr marL="514350" indent="-514350">
              <a:buFont typeface="+mj-ea"/>
              <a:buAutoNum type="circleNumDbPlain"/>
            </a:pPr>
            <a:r>
              <a:rPr lang="zh-CN" altLang="en-US" b="1" dirty="0" smtClean="0">
                <a:latin typeface="华文楷体" pitchFamily="2" charset="-122"/>
                <a:ea typeface="华文楷体" pitchFamily="2" charset="-122"/>
              </a:rPr>
              <a:t>集体的纪律是为了整个集体的长远利益由大家共同制定出来的，必须得到每一个集体成员的充分尊重。</a:t>
            </a:r>
            <a:endParaRPr lang="en-US" altLang="zh-CN" b="1" dirty="0" smtClean="0">
              <a:latin typeface="华文楷体" pitchFamily="2" charset="-122"/>
              <a:ea typeface="华文楷体" pitchFamily="2" charset="-122"/>
            </a:endParaRPr>
          </a:p>
          <a:p>
            <a:pPr marL="514350" indent="-514350">
              <a:buFont typeface="+mj-ea"/>
              <a:buAutoNum type="circleNumDbPlain"/>
            </a:pPr>
            <a:r>
              <a:rPr lang="zh-CN" altLang="en-US" b="1" dirty="0" smtClean="0">
                <a:latin typeface="华文楷体" pitchFamily="2" charset="-122"/>
                <a:ea typeface="华文楷体" pitchFamily="2" charset="-122"/>
              </a:rPr>
              <a:t>在集体生活中，每个人都应该严格遵守集体纪律，不能为自己不守纪律的行为寻找借口，更不能仅凭自己的意愿随意地破坏集体纪律。</a:t>
            </a:r>
            <a:endParaRPr lang="zh-CN" altLang="en-US"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noChangeArrowheads="1"/>
          </p:cNvSpPr>
          <p:nvPr>
            <p:ph type="title"/>
          </p:nvPr>
        </p:nvSpPr>
        <p:spPr>
          <a:xfrm>
            <a:off x="3000364" y="500042"/>
            <a:ext cx="2497138" cy="700088"/>
          </a:xfrm>
        </p:spPr>
        <p:txBody>
          <a:bodyPr>
            <a:noAutofit/>
          </a:bodyPr>
          <a:lstStyle/>
          <a:p>
            <a:r>
              <a:rPr lang="zh-CN" altLang="en-US" b="1" dirty="0" smtClean="0">
                <a:solidFill>
                  <a:srgbClr val="4A890B"/>
                </a:solidFill>
              </a:rPr>
              <a:t>小组讨论</a:t>
            </a:r>
          </a:p>
        </p:txBody>
      </p:sp>
      <p:sp>
        <p:nvSpPr>
          <p:cNvPr id="4" name="MH_SubTitle_1"/>
          <p:cNvSpPr/>
          <p:nvPr/>
        </p:nvSpPr>
        <p:spPr>
          <a:xfrm>
            <a:off x="2000232" y="1357298"/>
            <a:ext cx="6840760" cy="3099925"/>
          </a:xfrm>
          <a:custGeom>
            <a:avLst/>
            <a:gdLst>
              <a:gd name="connsiteX0" fmla="*/ 0 w 8915400"/>
              <a:gd name="connsiteY0" fmla="*/ 2438400 h 9436100"/>
              <a:gd name="connsiteX1" fmla="*/ 2438400 w 8915400"/>
              <a:gd name="connsiteY1" fmla="*/ 9436100 h 9436100"/>
              <a:gd name="connsiteX2" fmla="*/ 6921500 w 8915400"/>
              <a:gd name="connsiteY2" fmla="*/ 7683500 h 9436100"/>
              <a:gd name="connsiteX3" fmla="*/ 8915400 w 8915400"/>
              <a:gd name="connsiteY3" fmla="*/ 6464300 h 9436100"/>
              <a:gd name="connsiteX4" fmla="*/ 8636000 w 8915400"/>
              <a:gd name="connsiteY4" fmla="*/ 4508500 h 9436100"/>
              <a:gd name="connsiteX5" fmla="*/ 6896100 w 8915400"/>
              <a:gd name="connsiteY5" fmla="*/ 0 h 9436100"/>
              <a:gd name="connsiteX6" fmla="*/ 0 w 8915400"/>
              <a:gd name="connsiteY6" fmla="*/ 2438400 h 9436100"/>
              <a:gd name="connsiteX0-1" fmla="*/ 0 w 8915400"/>
              <a:gd name="connsiteY0-2" fmla="*/ 2438400 h 9436100"/>
              <a:gd name="connsiteX1-3" fmla="*/ 2438400 w 8915400"/>
              <a:gd name="connsiteY1-4" fmla="*/ 9436100 h 9436100"/>
              <a:gd name="connsiteX2-5" fmla="*/ 6921500 w 8915400"/>
              <a:gd name="connsiteY2-6" fmla="*/ 7683500 h 9436100"/>
              <a:gd name="connsiteX3-7" fmla="*/ 8915400 w 8915400"/>
              <a:gd name="connsiteY3-8" fmla="*/ 6464300 h 9436100"/>
              <a:gd name="connsiteX4-9" fmla="*/ 8636000 w 8915400"/>
              <a:gd name="connsiteY4-10" fmla="*/ 4508500 h 9436100"/>
              <a:gd name="connsiteX5-11" fmla="*/ 6896100 w 8915400"/>
              <a:gd name="connsiteY5-12" fmla="*/ 0 h 9436100"/>
              <a:gd name="connsiteX6-13" fmla="*/ 0 w 8915400"/>
              <a:gd name="connsiteY6-14" fmla="*/ 2438400 h 9436100"/>
              <a:gd name="connsiteX0-15" fmla="*/ 0 w 8921390"/>
              <a:gd name="connsiteY0-16" fmla="*/ 2438400 h 9436100"/>
              <a:gd name="connsiteX1-17" fmla="*/ 2438400 w 8921390"/>
              <a:gd name="connsiteY1-18" fmla="*/ 9436100 h 9436100"/>
              <a:gd name="connsiteX2-19" fmla="*/ 6921500 w 8921390"/>
              <a:gd name="connsiteY2-20" fmla="*/ 7683500 h 9436100"/>
              <a:gd name="connsiteX3-21" fmla="*/ 8915400 w 8921390"/>
              <a:gd name="connsiteY3-22" fmla="*/ 6464300 h 9436100"/>
              <a:gd name="connsiteX4-23" fmla="*/ 8636000 w 8921390"/>
              <a:gd name="connsiteY4-24" fmla="*/ 4508500 h 9436100"/>
              <a:gd name="connsiteX5-25" fmla="*/ 6896100 w 8921390"/>
              <a:gd name="connsiteY5-26" fmla="*/ 0 h 9436100"/>
              <a:gd name="connsiteX6-27" fmla="*/ 0 w 8921390"/>
              <a:gd name="connsiteY6-28" fmla="*/ 2438400 h 9436100"/>
              <a:gd name="connsiteX0-29" fmla="*/ 0 w 8939563"/>
              <a:gd name="connsiteY0-30" fmla="*/ 2438400 h 9436100"/>
              <a:gd name="connsiteX1-31" fmla="*/ 2438400 w 8939563"/>
              <a:gd name="connsiteY1-32" fmla="*/ 9436100 h 9436100"/>
              <a:gd name="connsiteX2-33" fmla="*/ 6921500 w 8939563"/>
              <a:gd name="connsiteY2-34" fmla="*/ 7683500 h 9436100"/>
              <a:gd name="connsiteX3-35" fmla="*/ 8915400 w 8939563"/>
              <a:gd name="connsiteY3-36" fmla="*/ 6464300 h 9436100"/>
              <a:gd name="connsiteX4-37" fmla="*/ 8636000 w 8939563"/>
              <a:gd name="connsiteY4-38" fmla="*/ 4508500 h 9436100"/>
              <a:gd name="connsiteX5-39" fmla="*/ 6896100 w 8939563"/>
              <a:gd name="connsiteY5-40" fmla="*/ 0 h 9436100"/>
              <a:gd name="connsiteX6-41" fmla="*/ 0 w 8939563"/>
              <a:gd name="connsiteY6-42" fmla="*/ 2438400 h 9436100"/>
              <a:gd name="connsiteX0-43" fmla="*/ 0 w 8947302"/>
              <a:gd name="connsiteY0-44" fmla="*/ 2438400 h 9436100"/>
              <a:gd name="connsiteX1-45" fmla="*/ 2438400 w 8947302"/>
              <a:gd name="connsiteY1-46" fmla="*/ 9436100 h 9436100"/>
              <a:gd name="connsiteX2-47" fmla="*/ 6921500 w 8947302"/>
              <a:gd name="connsiteY2-48" fmla="*/ 7683500 h 9436100"/>
              <a:gd name="connsiteX3-49" fmla="*/ 8915400 w 8947302"/>
              <a:gd name="connsiteY3-50" fmla="*/ 6464300 h 9436100"/>
              <a:gd name="connsiteX4-51" fmla="*/ 8636000 w 8947302"/>
              <a:gd name="connsiteY4-52" fmla="*/ 4508500 h 9436100"/>
              <a:gd name="connsiteX5-53" fmla="*/ 6896100 w 8947302"/>
              <a:gd name="connsiteY5-54" fmla="*/ 0 h 9436100"/>
              <a:gd name="connsiteX6-55" fmla="*/ 0 w 8947302"/>
              <a:gd name="connsiteY6-56" fmla="*/ 2438400 h 9436100"/>
              <a:gd name="connsiteX0-57" fmla="*/ 0 w 8967474"/>
              <a:gd name="connsiteY0-58" fmla="*/ 2438400 h 9436100"/>
              <a:gd name="connsiteX1-59" fmla="*/ 2438400 w 8967474"/>
              <a:gd name="connsiteY1-60" fmla="*/ 9436100 h 9436100"/>
              <a:gd name="connsiteX2-61" fmla="*/ 6921500 w 8967474"/>
              <a:gd name="connsiteY2-62" fmla="*/ 7683500 h 9436100"/>
              <a:gd name="connsiteX3-63" fmla="*/ 8915400 w 8967474"/>
              <a:gd name="connsiteY3-64" fmla="*/ 6464300 h 9436100"/>
              <a:gd name="connsiteX4-65" fmla="*/ 8636000 w 8967474"/>
              <a:gd name="connsiteY4-66" fmla="*/ 4508500 h 9436100"/>
              <a:gd name="connsiteX5-67" fmla="*/ 6896100 w 8967474"/>
              <a:gd name="connsiteY5-68" fmla="*/ 0 h 9436100"/>
              <a:gd name="connsiteX6-69" fmla="*/ 0 w 8967474"/>
              <a:gd name="connsiteY6-70" fmla="*/ 2438400 h 9436100"/>
              <a:gd name="connsiteX0-71" fmla="*/ 0 w 8967474"/>
              <a:gd name="connsiteY0-72" fmla="*/ 2438400 h 9436100"/>
              <a:gd name="connsiteX1-73" fmla="*/ 2438400 w 8967474"/>
              <a:gd name="connsiteY1-74" fmla="*/ 9436100 h 9436100"/>
              <a:gd name="connsiteX2-75" fmla="*/ 6921500 w 8967474"/>
              <a:gd name="connsiteY2-76" fmla="*/ 7683500 h 9436100"/>
              <a:gd name="connsiteX3-77" fmla="*/ 8915400 w 8967474"/>
              <a:gd name="connsiteY3-78" fmla="*/ 6464300 h 9436100"/>
              <a:gd name="connsiteX4-79" fmla="*/ 8636000 w 8967474"/>
              <a:gd name="connsiteY4-80" fmla="*/ 4508500 h 9436100"/>
              <a:gd name="connsiteX5-81" fmla="*/ 6896100 w 8967474"/>
              <a:gd name="connsiteY5-82" fmla="*/ 0 h 9436100"/>
              <a:gd name="connsiteX6-83" fmla="*/ 0 w 8967474"/>
              <a:gd name="connsiteY6-84" fmla="*/ 2438400 h 9436100"/>
              <a:gd name="connsiteX0-85" fmla="*/ 0 w 8967474"/>
              <a:gd name="connsiteY0-86" fmla="*/ 2438400 h 9436100"/>
              <a:gd name="connsiteX1-87" fmla="*/ 2438400 w 8967474"/>
              <a:gd name="connsiteY1-88" fmla="*/ 9436100 h 9436100"/>
              <a:gd name="connsiteX2-89" fmla="*/ 6921500 w 8967474"/>
              <a:gd name="connsiteY2-90" fmla="*/ 7683500 h 9436100"/>
              <a:gd name="connsiteX3-91" fmla="*/ 8915400 w 8967474"/>
              <a:gd name="connsiteY3-92" fmla="*/ 6464300 h 9436100"/>
              <a:gd name="connsiteX4-93" fmla="*/ 8636000 w 8967474"/>
              <a:gd name="connsiteY4-94" fmla="*/ 4508500 h 9436100"/>
              <a:gd name="connsiteX5-95" fmla="*/ 6896100 w 8967474"/>
              <a:gd name="connsiteY5-96" fmla="*/ 0 h 9436100"/>
              <a:gd name="connsiteX6-97" fmla="*/ 0 w 8967474"/>
              <a:gd name="connsiteY6-98" fmla="*/ 2438400 h 9436100"/>
              <a:gd name="connsiteX0-99" fmla="*/ 0 w 8967474"/>
              <a:gd name="connsiteY0-100" fmla="*/ 2438400 h 9436100"/>
              <a:gd name="connsiteX1-101" fmla="*/ 2438400 w 8967474"/>
              <a:gd name="connsiteY1-102" fmla="*/ 9436100 h 9436100"/>
              <a:gd name="connsiteX2-103" fmla="*/ 6921500 w 8967474"/>
              <a:gd name="connsiteY2-104" fmla="*/ 7683500 h 9436100"/>
              <a:gd name="connsiteX3-105" fmla="*/ 8915400 w 8967474"/>
              <a:gd name="connsiteY3-106" fmla="*/ 6464300 h 9436100"/>
              <a:gd name="connsiteX4-107" fmla="*/ 8636000 w 8967474"/>
              <a:gd name="connsiteY4-108" fmla="*/ 4508500 h 9436100"/>
              <a:gd name="connsiteX5-109" fmla="*/ 6896100 w 8967474"/>
              <a:gd name="connsiteY5-110" fmla="*/ 0 h 9436100"/>
              <a:gd name="connsiteX6-111" fmla="*/ 0 w 8967474"/>
              <a:gd name="connsiteY6-112" fmla="*/ 2438400 h 9436100"/>
              <a:gd name="connsiteX0-113" fmla="*/ 0 w 9017122"/>
              <a:gd name="connsiteY0-114" fmla="*/ 2438400 h 9436100"/>
              <a:gd name="connsiteX1-115" fmla="*/ 2438400 w 9017122"/>
              <a:gd name="connsiteY1-116" fmla="*/ 9436100 h 9436100"/>
              <a:gd name="connsiteX2-117" fmla="*/ 6959600 w 9017122"/>
              <a:gd name="connsiteY2-118" fmla="*/ 7708900 h 9436100"/>
              <a:gd name="connsiteX3-119" fmla="*/ 8915400 w 9017122"/>
              <a:gd name="connsiteY3-120" fmla="*/ 6464300 h 9436100"/>
              <a:gd name="connsiteX4-121" fmla="*/ 8636000 w 9017122"/>
              <a:gd name="connsiteY4-122" fmla="*/ 4508500 h 9436100"/>
              <a:gd name="connsiteX5-123" fmla="*/ 6896100 w 9017122"/>
              <a:gd name="connsiteY5-124" fmla="*/ 0 h 9436100"/>
              <a:gd name="connsiteX6-125" fmla="*/ 0 w 9017122"/>
              <a:gd name="connsiteY6-126" fmla="*/ 2438400 h 9436100"/>
              <a:gd name="connsiteX0-127" fmla="*/ 0 w 9017122"/>
              <a:gd name="connsiteY0-128" fmla="*/ 2438400 h 9436100"/>
              <a:gd name="connsiteX1-129" fmla="*/ 2438400 w 9017122"/>
              <a:gd name="connsiteY1-130" fmla="*/ 9436100 h 9436100"/>
              <a:gd name="connsiteX2-131" fmla="*/ 6959600 w 9017122"/>
              <a:gd name="connsiteY2-132" fmla="*/ 7708900 h 9436100"/>
              <a:gd name="connsiteX3-133" fmla="*/ 8915400 w 9017122"/>
              <a:gd name="connsiteY3-134" fmla="*/ 6464300 h 9436100"/>
              <a:gd name="connsiteX4-135" fmla="*/ 8636000 w 9017122"/>
              <a:gd name="connsiteY4-136" fmla="*/ 4508500 h 9436100"/>
              <a:gd name="connsiteX5-137" fmla="*/ 6896100 w 9017122"/>
              <a:gd name="connsiteY5-138" fmla="*/ 0 h 9436100"/>
              <a:gd name="connsiteX6-139" fmla="*/ 0 w 9017122"/>
              <a:gd name="connsiteY6-140" fmla="*/ 2438400 h 9436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017122" h="9436100">
                <a:moveTo>
                  <a:pt x="0" y="2438400"/>
                </a:moveTo>
                <a:lnTo>
                  <a:pt x="2438400" y="9436100"/>
                </a:lnTo>
                <a:lnTo>
                  <a:pt x="6959600" y="7708900"/>
                </a:lnTo>
                <a:cubicBezTo>
                  <a:pt x="7632700" y="7480300"/>
                  <a:pt x="8636000" y="6997700"/>
                  <a:pt x="8915400" y="6464300"/>
                </a:cubicBezTo>
                <a:cubicBezTo>
                  <a:pt x="9194800" y="5930900"/>
                  <a:pt x="8830733" y="5173133"/>
                  <a:pt x="8636000" y="4508500"/>
                </a:cubicBezTo>
                <a:lnTo>
                  <a:pt x="6896100" y="0"/>
                </a:lnTo>
                <a:lnTo>
                  <a:pt x="0" y="2438400"/>
                </a:lnTo>
                <a:close/>
              </a:path>
            </a:pathLst>
          </a:cu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anchor="ctr"/>
          <a:lstStyle>
            <a:defPPr>
              <a:defRPr lang="en-US">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just">
              <a:lnSpc>
                <a:spcPct val="150000"/>
              </a:lnSpc>
              <a:buFontTx/>
              <a:buNone/>
              <a:defRPr/>
            </a:pPr>
            <a:r>
              <a:rPr lang="zh-CN" altLang="en-US" sz="2400" b="1" noProof="1" smtClean="0">
                <a:solidFill>
                  <a:srgbClr val="000000"/>
                </a:solidFill>
                <a:latin typeface="黑体" panose="02010609060101010101" pitchFamily="49" charset="-122"/>
                <a:sym typeface="+mn-ea"/>
              </a:rPr>
              <a:t>       </a:t>
            </a:r>
            <a:r>
              <a:rPr lang="zh-CN" altLang="en-US" sz="3200" b="1" noProof="1" smtClean="0">
                <a:solidFill>
                  <a:srgbClr val="000000"/>
                </a:solidFill>
                <a:latin typeface="黑体" panose="02010609060101010101" pitchFamily="49" charset="-122"/>
                <a:sym typeface="+mn-ea"/>
              </a:rPr>
              <a:t>你觉得在我们班级的日常生活中有哪些属于违反班级纪律的事情，我们在今后的生活过程中应该如何改正？</a:t>
            </a:r>
            <a:endParaRPr lang="zh-CN" altLang="en-US" sz="3200" b="1" noProof="1">
              <a:solidFill>
                <a:srgbClr val="000000"/>
              </a:solidFill>
              <a:latin typeface="黑体" panose="02010609060101010101" pitchFamily="49" charset="-122"/>
              <a:sym typeface="+mn-ea"/>
            </a:endParaRPr>
          </a:p>
        </p:txBody>
      </p:sp>
      <p:pic>
        <p:nvPicPr>
          <p:cNvPr id="28675" name="图片 4"/>
          <p:cNvPicPr>
            <a:picLocks noChangeAspect="1" noChangeArrowheads="1"/>
          </p:cNvPicPr>
          <p:nvPr/>
        </p:nvPicPr>
        <p:blipFill>
          <a:blip r:embed="rId3"/>
          <a:srcRect/>
          <a:stretch>
            <a:fillRect/>
          </a:stretch>
        </p:blipFill>
        <p:spPr bwMode="auto">
          <a:xfrm>
            <a:off x="295275" y="1176338"/>
            <a:ext cx="1828800" cy="4038600"/>
          </a:xfrm>
          <a:prstGeom prst="rect">
            <a:avLst/>
          </a:prstGeom>
          <a:noFill/>
          <a:ln w="9525">
            <a:noFill/>
            <a:miter lim="800000"/>
            <a:headEnd/>
            <a:tailEnd/>
          </a:ln>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noChangeArrowheads="1"/>
          </p:cNvSpPr>
          <p:nvPr>
            <p:ph type="title"/>
          </p:nvPr>
        </p:nvSpPr>
        <p:spPr>
          <a:xfrm>
            <a:off x="500034" y="214290"/>
            <a:ext cx="6143668" cy="1143008"/>
          </a:xfrm>
        </p:spPr>
        <p:txBody>
          <a:bodyPr>
            <a:normAutofit/>
          </a:bodyPr>
          <a:lstStyle/>
          <a:p>
            <a:r>
              <a:rPr lang="en-US" altLang="zh-CN" b="1" dirty="0" smtClean="0">
                <a:solidFill>
                  <a:srgbClr val="4A890B"/>
                </a:solidFill>
              </a:rPr>
              <a:t>3</a:t>
            </a:r>
            <a:r>
              <a:rPr lang="zh-CN" altLang="en-US" b="1" dirty="0" smtClean="0">
                <a:solidFill>
                  <a:srgbClr val="4A890B"/>
                </a:solidFill>
              </a:rPr>
              <a:t>、集体利益与个人利益</a:t>
            </a:r>
          </a:p>
        </p:txBody>
      </p:sp>
      <p:pic>
        <p:nvPicPr>
          <p:cNvPr id="29700" name="Picture 2" descr="图片1大"/>
          <p:cNvPicPr>
            <a:picLocks noChangeAspect="1" noChangeArrowheads="1"/>
          </p:cNvPicPr>
          <p:nvPr/>
        </p:nvPicPr>
        <p:blipFill>
          <a:blip r:embed="rId3"/>
          <a:srcRect/>
          <a:stretch>
            <a:fillRect/>
          </a:stretch>
        </p:blipFill>
        <p:spPr bwMode="auto">
          <a:xfrm>
            <a:off x="6905625" y="-214338"/>
            <a:ext cx="2238375" cy="2322513"/>
          </a:xfrm>
          <a:prstGeom prst="rect">
            <a:avLst/>
          </a:prstGeom>
          <a:noFill/>
          <a:ln w="9525">
            <a:noFill/>
            <a:miter lim="800000"/>
            <a:headEnd/>
            <a:tailEnd/>
          </a:ln>
        </p:spPr>
      </p:pic>
      <p:sp>
        <p:nvSpPr>
          <p:cNvPr id="7" name="TextBox 6"/>
          <p:cNvSpPr txBox="1"/>
          <p:nvPr/>
        </p:nvSpPr>
        <p:spPr>
          <a:xfrm>
            <a:off x="357158" y="1428736"/>
            <a:ext cx="6715172" cy="4401205"/>
          </a:xfrm>
          <a:prstGeom prst="rect">
            <a:avLst/>
          </a:prstGeom>
          <a:noFill/>
        </p:spPr>
        <p:txBody>
          <a:bodyPr wrap="square" rtlCol="0">
            <a:spAutoFit/>
          </a:bodyPr>
          <a:lstStyle/>
          <a:p>
            <a:r>
              <a:rPr lang="zh-CN" altLang="en-US" sz="2800" b="1" dirty="0" smtClean="0"/>
              <a:t>鲁杰是某校初二（</a:t>
            </a:r>
            <a:r>
              <a:rPr lang="en-US" altLang="zh-CN" sz="2800" b="1" dirty="0" smtClean="0"/>
              <a:t>1</a:t>
            </a:r>
            <a:r>
              <a:rPr lang="zh-CN" altLang="en-US" sz="2800" b="1" dirty="0" smtClean="0"/>
              <a:t>）班的学生，他不但学习成绩好，会弹钢琴，而且还懂计算机。一次，省里要举行青少年计算机作品设计比赛，这可是一个崭露头角的好机会，懂计算机的鲁杰自然兴奋不已，他相信自己一定能够在比赛中一鸣惊人，可是没过几天，班主任找到他说：</a:t>
            </a:r>
            <a:r>
              <a:rPr lang="zh-CN" altLang="en-US" sz="2800" b="1" smtClean="0"/>
              <a:t>“</a:t>
            </a:r>
            <a:r>
              <a:rPr lang="zh-CN" altLang="en-US" sz="2800" b="1" smtClean="0"/>
              <a:t>学校要</a:t>
            </a:r>
            <a:r>
              <a:rPr lang="zh-CN" altLang="en-US" sz="2800" b="1" dirty="0" smtClean="0"/>
              <a:t>举办艺术节，咱班很想在团体合唱中拿大奖，我不想采用录音伴奏，你来担任钢琴伴奏好不好？这样将会更有特色。”鲁杰犹豫了。</a:t>
            </a:r>
            <a:endParaRPr lang="zh-CN" altLang="en-US" sz="2800" b="1" dirty="0"/>
          </a:p>
        </p:txBody>
      </p:sp>
      <p:sp>
        <p:nvSpPr>
          <p:cNvPr id="8" name="TextBox 7"/>
          <p:cNvSpPr txBox="1"/>
          <p:nvPr/>
        </p:nvSpPr>
        <p:spPr>
          <a:xfrm>
            <a:off x="785786" y="5929330"/>
            <a:ext cx="6215106" cy="646331"/>
          </a:xfrm>
          <a:prstGeom prst="rect">
            <a:avLst/>
          </a:prstGeom>
          <a:noFill/>
        </p:spPr>
        <p:txBody>
          <a:bodyPr wrap="square" rtlCol="0">
            <a:spAutoFit/>
          </a:bodyPr>
          <a:lstStyle/>
          <a:p>
            <a:r>
              <a:rPr lang="zh-CN" altLang="en-US" sz="3600" b="1" dirty="0" smtClean="0">
                <a:solidFill>
                  <a:srgbClr val="FF0000"/>
                </a:solidFill>
              </a:rPr>
              <a:t>你认为鲁杰应如何做？</a:t>
            </a:r>
            <a:endParaRPr lang="zh-CN" altLang="en-US" sz="3600" b="1" dirty="0">
              <a:solidFill>
                <a:srgbClr val="FF0000"/>
              </a:solidFill>
            </a:endParaRPr>
          </a:p>
        </p:txBody>
      </p:sp>
    </p:spTree>
    <p:custDataLst>
      <p:tags r:id="rId1"/>
    </p:custData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noChangeArrowheads="1"/>
          </p:cNvSpPr>
          <p:nvPr>
            <p:ph type="title"/>
          </p:nvPr>
        </p:nvSpPr>
        <p:spPr>
          <a:xfrm>
            <a:off x="285720" y="428604"/>
            <a:ext cx="2570163" cy="700088"/>
          </a:xfrm>
        </p:spPr>
        <p:txBody>
          <a:bodyPr>
            <a:normAutofit fontScale="90000"/>
          </a:bodyPr>
          <a:lstStyle/>
          <a:p>
            <a:r>
              <a:rPr lang="zh-CN" altLang="en-US" b="1" dirty="0" smtClean="0">
                <a:solidFill>
                  <a:srgbClr val="4A890B"/>
                </a:solidFill>
              </a:rPr>
              <a:t>思考</a:t>
            </a:r>
          </a:p>
        </p:txBody>
      </p:sp>
      <p:pic>
        <p:nvPicPr>
          <p:cNvPr id="30723" name="图片 4"/>
          <p:cNvPicPr>
            <a:picLocks noChangeAspect="1" noChangeArrowheads="1"/>
          </p:cNvPicPr>
          <p:nvPr/>
        </p:nvPicPr>
        <p:blipFill>
          <a:blip r:embed="rId3"/>
          <a:srcRect/>
          <a:stretch>
            <a:fillRect/>
          </a:stretch>
        </p:blipFill>
        <p:spPr bwMode="auto">
          <a:xfrm>
            <a:off x="0" y="2357430"/>
            <a:ext cx="1943100" cy="3133725"/>
          </a:xfrm>
          <a:prstGeom prst="rect">
            <a:avLst/>
          </a:prstGeom>
          <a:noFill/>
          <a:ln w="9525">
            <a:noFill/>
            <a:miter lim="800000"/>
            <a:headEnd/>
            <a:tailEnd/>
          </a:ln>
        </p:spPr>
      </p:pic>
      <p:pic>
        <p:nvPicPr>
          <p:cNvPr id="5" name="图片 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557136" y="5989523"/>
            <a:ext cx="456175" cy="792089"/>
          </a:xfrm>
          <a:prstGeom prst="roundRect">
            <a:avLst>
              <a:gd name="adj" fmla="val 8594"/>
            </a:avLst>
          </a:prstGeom>
          <a:solidFill>
            <a:srgbClr val="FFFFFF">
              <a:shade val="85000"/>
            </a:srgbClr>
          </a:solidFill>
          <a:ln>
            <a:noFill/>
          </a:ln>
          <a:effectLst/>
        </p:spPr>
      </p:pic>
      <p:sp>
        <p:nvSpPr>
          <p:cNvPr id="6" name="TextBox 5"/>
          <p:cNvSpPr txBox="1"/>
          <p:nvPr/>
        </p:nvSpPr>
        <p:spPr>
          <a:xfrm>
            <a:off x="1571604" y="1214422"/>
            <a:ext cx="6643734" cy="1323439"/>
          </a:xfrm>
          <a:prstGeom prst="rect">
            <a:avLst/>
          </a:prstGeom>
          <a:noFill/>
        </p:spPr>
        <p:txBody>
          <a:bodyPr wrap="square" rtlCol="0">
            <a:spAutoFit/>
          </a:bodyPr>
          <a:lstStyle/>
          <a:p>
            <a:r>
              <a:rPr lang="zh-CN" altLang="en-US" sz="4000" b="1" dirty="0" smtClean="0">
                <a:solidFill>
                  <a:srgbClr val="FF0000"/>
                </a:solidFill>
              </a:rPr>
              <a:t>如何正确处理集体利益与个人利益的关系？</a:t>
            </a:r>
            <a:endParaRPr lang="zh-CN" altLang="en-US" sz="4000" b="1" dirty="0">
              <a:solidFill>
                <a:srgbClr val="FF0000"/>
              </a:solidFill>
            </a:endParaRPr>
          </a:p>
        </p:txBody>
      </p:sp>
      <p:sp>
        <p:nvSpPr>
          <p:cNvPr id="7" name="KSO_Shape"/>
          <p:cNvSpPr/>
          <p:nvPr/>
        </p:nvSpPr>
        <p:spPr>
          <a:xfrm>
            <a:off x="1643042" y="2857496"/>
            <a:ext cx="7129463" cy="3429000"/>
          </a:xfrm>
          <a:prstGeom prst="round2Diag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None/>
              <a:defRPr/>
            </a:pPr>
            <a:endParaRPr lang="zh-CN" altLang="en-US" sz="2400" dirty="0">
              <a:solidFill>
                <a:srgbClr val="000000"/>
              </a:solidFill>
              <a:latin typeface="黑体" panose="02010609060101010101" pitchFamily="49" charset="-122"/>
            </a:endParaRPr>
          </a:p>
        </p:txBody>
      </p:sp>
      <p:sp>
        <p:nvSpPr>
          <p:cNvPr id="10" name="矩形 7"/>
          <p:cNvSpPr>
            <a:spLocks noChangeArrowheads="1"/>
          </p:cNvSpPr>
          <p:nvPr/>
        </p:nvSpPr>
        <p:spPr bwMode="auto">
          <a:xfrm>
            <a:off x="2071670" y="2928934"/>
            <a:ext cx="6697663" cy="3108543"/>
          </a:xfrm>
          <a:prstGeom prst="rect">
            <a:avLst/>
          </a:prstGeom>
          <a:noFill/>
          <a:ln w="9525">
            <a:noFill/>
            <a:miter lim="800000"/>
            <a:headEnd/>
            <a:tailEnd/>
          </a:ln>
        </p:spPr>
        <p:txBody>
          <a:bodyPr>
            <a:spAutoFit/>
          </a:bodyPr>
          <a:lstStyle/>
          <a:p>
            <a:pPr marL="514350" indent="-514350">
              <a:buFont typeface="+mj-ea"/>
              <a:buAutoNum type="circleNumDbPlain"/>
            </a:pPr>
            <a:r>
              <a:rPr lang="zh-CN" altLang="en-US" sz="2800" dirty="0">
                <a:solidFill>
                  <a:srgbClr val="000000"/>
                </a:solidFill>
                <a:latin typeface="黑体" pitchFamily="49" charset="-122"/>
                <a:ea typeface="黑体" pitchFamily="49" charset="-122"/>
                <a:sym typeface="+mn-ea"/>
              </a:rPr>
              <a:t>个人利益与集体利益在根本上是一致的，但是在某些时候，两者也会发生矛盾。这时</a:t>
            </a:r>
            <a:r>
              <a:rPr lang="zh-CN" altLang="en-US" sz="2800" dirty="0" smtClean="0">
                <a:solidFill>
                  <a:srgbClr val="000000"/>
                </a:solidFill>
                <a:latin typeface="黑体" pitchFamily="49" charset="-122"/>
                <a:ea typeface="黑体" pitchFamily="49" charset="-122"/>
                <a:sym typeface="+mn-ea"/>
              </a:rPr>
              <a:t>，应以</a:t>
            </a:r>
            <a:r>
              <a:rPr lang="zh-CN" altLang="en-US" sz="2800" dirty="0">
                <a:solidFill>
                  <a:srgbClr val="000000"/>
                </a:solidFill>
                <a:latin typeface="黑体" pitchFamily="49" charset="-122"/>
                <a:ea typeface="黑体" pitchFamily="49" charset="-122"/>
                <a:sym typeface="+mn-ea"/>
              </a:rPr>
              <a:t>集体利益为重，愿意放弃或牺牲一些</a:t>
            </a:r>
            <a:r>
              <a:rPr lang="zh-CN" altLang="en-US" sz="2800" dirty="0" smtClean="0">
                <a:solidFill>
                  <a:srgbClr val="000000"/>
                </a:solidFill>
                <a:latin typeface="黑体" pitchFamily="49" charset="-122"/>
                <a:ea typeface="黑体" pitchFamily="49" charset="-122"/>
                <a:sym typeface="+mn-ea"/>
              </a:rPr>
              <a:t>个人利益。</a:t>
            </a:r>
            <a:endParaRPr lang="en-US" altLang="zh-CN" sz="2800" dirty="0" smtClean="0">
              <a:solidFill>
                <a:srgbClr val="000000"/>
              </a:solidFill>
              <a:latin typeface="黑体" pitchFamily="49" charset="-122"/>
              <a:ea typeface="黑体" pitchFamily="49" charset="-122"/>
              <a:sym typeface="+mn-ea"/>
            </a:endParaRPr>
          </a:p>
          <a:p>
            <a:pPr marL="514350" indent="-514350">
              <a:buFont typeface="+mj-ea"/>
              <a:buAutoNum type="circleNumDbPlain"/>
            </a:pPr>
            <a:r>
              <a:rPr lang="zh-CN" altLang="en-US" sz="2800" dirty="0" smtClean="0">
                <a:solidFill>
                  <a:srgbClr val="000000"/>
                </a:solidFill>
                <a:latin typeface="黑体" pitchFamily="49" charset="-122"/>
                <a:ea typeface="黑体" pitchFamily="49" charset="-122"/>
                <a:sym typeface="+mn-ea"/>
              </a:rPr>
              <a:t>坚持集体主义并不意味着只顾集体利益，不顾个人利益。正当合理的个人利益应该受到尊重和保护。</a:t>
            </a:r>
            <a:endParaRPr lang="zh-CN" altLang="en-US" sz="2800" dirty="0">
              <a:solidFill>
                <a:srgbClr val="000000"/>
              </a:solidFill>
              <a:latin typeface="黑体" pitchFamily="49" charset="-122"/>
              <a:ea typeface="黑体" pitchFamily="49" charset="-122"/>
              <a:sym typeface="+mn-ea"/>
            </a:endParaRP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5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973</Words>
  <Application>Microsoft Office PowerPoint</Application>
  <PresentationFormat>全屏显示(4:3)</PresentationFormat>
  <Paragraphs>85</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幻灯片 1</vt:lpstr>
      <vt:lpstr>幻灯片 2</vt:lpstr>
      <vt:lpstr>某校八年级，许多同学：</vt:lpstr>
      <vt:lpstr>1、集体的思想与情感</vt:lpstr>
      <vt:lpstr>2、集体的纪律</vt:lpstr>
      <vt:lpstr>如何正确对待集体的纪律？</vt:lpstr>
      <vt:lpstr>小组讨论</vt:lpstr>
      <vt:lpstr>3、集体利益与个人利益</vt:lpstr>
      <vt:lpstr>思考</vt:lpstr>
      <vt:lpstr>幻灯片 10</vt:lpstr>
      <vt:lpstr>什么是小团体主义？</vt:lpstr>
      <vt:lpstr>第二课小结</vt:lpstr>
      <vt:lpstr>随堂训练</vt:lpstr>
      <vt:lpstr>随堂训练</vt:lpstr>
      <vt:lpstr>随堂训练</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subject>政治备课大师【全免费】</dc:subject>
  <dc:creator>政治备课大师【全免费】</dc:creator>
  <cp:keywords>政治备课大师【全免费】</cp:keywords>
  <dc:description>政治备课大师【全免费】</dc:description>
  <cp:lastModifiedBy>admin</cp:lastModifiedBy>
  <cp:revision>政治备课大师【全免费】</cp:revision>
  <dcterms:created xsi:type="dcterms:W3CDTF">2017-09-12T00:09:05Z</dcterms:created>
  <dcterms:modified xsi:type="dcterms:W3CDTF">2017-09-13T08:37:45Z</dcterms:modified>
  <cp:category>政治备课大师【全免费】</cp:category>
</cp:coreProperties>
</file>