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85" r:id="rId2"/>
    <p:sldId id="283" r:id="rId3"/>
    <p:sldId id="259" r:id="rId4"/>
    <p:sldId id="284" r:id="rId5"/>
    <p:sldId id="260" r:id="rId6"/>
    <p:sldId id="261" r:id="rId7"/>
    <p:sldId id="262" r:id="rId8"/>
    <p:sldId id="264" r:id="rId9"/>
    <p:sldId id="265" r:id="rId10"/>
    <p:sldId id="268" r:id="rId11"/>
    <p:sldId id="266" r:id="rId12"/>
    <p:sldId id="269" r:id="rId13"/>
    <p:sldId id="267" r:id="rId14"/>
    <p:sldId id="270" r:id="rId15"/>
    <p:sldId id="271" r:id="rId16"/>
    <p:sldId id="272" r:id="rId17"/>
    <p:sldId id="273" r:id="rId18"/>
    <p:sldId id="274" r:id="rId19"/>
    <p:sldId id="275" r:id="rId20"/>
    <p:sldId id="276" r:id="rId21"/>
    <p:sldId id="277" r:id="rId22"/>
    <p:sldId id="278" r:id="rId23"/>
    <p:sldId id="279" r:id="rId24"/>
  </p:sldIdLst>
  <p:sldSz cx="9145588" cy="6858000"/>
  <p:notesSz cx="7104063" cy="10234613"/>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0694"/>
    <a:srgbClr val="F40A1B"/>
    <a:srgbClr val="90C04D"/>
    <a:srgbClr val="DDB428"/>
    <a:srgbClr val="7A6B42"/>
    <a:srgbClr val="182E5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p:cViewPr varScale="1">
        <p:scale>
          <a:sx n="73" d="100"/>
          <a:sy n="73" d="100"/>
        </p:scale>
        <p:origin x="-258" y="-102"/>
      </p:cViewPr>
      <p:guideLst>
        <p:guide orient="horz" pos="2150"/>
        <p:guide pos="216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smtClean="0">
                <a:latin typeface="Calibri" panose="020F0502020204030204" pitchFamily="34" charset="0"/>
                <a:ea typeface="宋体" panose="02010600030101010101" pitchFamily="2" charset="-122"/>
              </a:defRPr>
            </a:lvl1pPr>
          </a:lstStyle>
          <a:p>
            <a:pPr>
              <a:defRPr/>
            </a:pPr>
            <a:fld id="{F61A5F27-90DD-454D-A515-3F1F89740961}" type="datetimeFigureOut">
              <a:rPr lang="zh-CN" altLang="en-US"/>
              <a:pPr>
                <a:defRPr/>
              </a:pPr>
              <a:t>2017/10/11</a:t>
            </a:fld>
            <a:endParaRPr lang="zh-CN" altLang="en-US"/>
          </a:p>
        </p:txBody>
      </p:sp>
      <p:sp>
        <p:nvSpPr>
          <p:cNvPr id="12292" name="幻灯片图像占位符 3"/>
          <p:cNvSpPr>
            <a:spLocks noGrp="1" noRot="1" noChangeAspect="1"/>
          </p:cNvSpPr>
          <p:nvPr>
            <p:ph type="sldImg" idx="2"/>
          </p:nvPr>
        </p:nvSpPr>
        <p:spPr bwMode="auto">
          <a:xfrm>
            <a:off x="1249363" y="1279525"/>
            <a:ext cx="4605337" cy="3454400"/>
          </a:xfrm>
          <a:prstGeom prst="rect">
            <a:avLst/>
          </a:prstGeom>
          <a:noFill/>
          <a:ln w="12700">
            <a:solidFill>
              <a:srgbClr val="000000"/>
            </a:solidFill>
            <a:miter lim="800000"/>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smtClean="0">
                <a:latin typeface="Calibri" panose="020F0502020204030204" pitchFamily="34" charset="0"/>
                <a:ea typeface="宋体" panose="02010600030101010101" pitchFamily="2" charset="-122"/>
              </a:defRPr>
            </a:lvl1pPr>
          </a:lstStyle>
          <a:p>
            <a:pPr>
              <a:defRPr/>
            </a:pPr>
            <a:fld id="{135749DE-8070-408E-AD23-67CE37DFD9C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5.xml"/><Relationship Id="rId7" Type="http://schemas.openxmlformats.org/officeDocument/2006/relationships/image" Target="../media/image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slideMaster" Target="../slideMasters/slideMaster1.xml"/><Relationship Id="rId4" Type="http://schemas.openxmlformats.org/officeDocument/2006/relationships/tags" Target="../tags/tag6.xml"/><Relationship Id="rId9"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20512158">
            <a:off x="1132544" y="3531115"/>
            <a:ext cx="9829800" cy="1196725"/>
          </a:xfrm>
        </p:spPr>
        <p:txBody>
          <a:bodyPr anchor="b">
            <a:normAutofit/>
          </a:bodyPr>
          <a:lstStyle>
            <a:lvl1pPr algn="l">
              <a:defRPr sz="44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rot="20522524">
            <a:off x="2483912" y="4562018"/>
            <a:ext cx="8691597" cy="718502"/>
          </a:xfrm>
        </p:spPr>
        <p:txBody>
          <a:bodyPr anchor="ctr"/>
          <a:lstStyle>
            <a:lvl1pPr marL="0" indent="0" algn="ctr">
              <a:buNone/>
              <a:defRPr sz="240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fld id="{83520509-00CA-4B10-8AC9-235514A5C9D3}" type="datetimeFigureOut">
              <a:rPr lang="zh-CN" altLang="en-US"/>
              <a:pPr/>
              <a:t>2017/10/11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60A77AD5-971B-4286-916F-C9111E0F5375}"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9" name="内容占位符 7"/>
          <p:cNvSpPr>
            <a:spLocks noGrp="1"/>
          </p:cNvSpPr>
          <p:nvPr>
            <p:ph sz="quarter" idx="13"/>
          </p:nvPr>
        </p:nvSpPr>
        <p:spPr>
          <a:xfrm>
            <a:off x="838201" y="1257300"/>
            <a:ext cx="10515601" cy="4964116"/>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日期占位符 2"/>
          <p:cNvSpPr>
            <a:spLocks noGrp="1"/>
          </p:cNvSpPr>
          <p:nvPr>
            <p:ph type="dt" sz="half" idx="14"/>
          </p:nvPr>
        </p:nvSpPr>
        <p:spPr/>
        <p:txBody>
          <a:bodyPr/>
          <a:lstStyle>
            <a:lvl1pPr>
              <a:defRPr/>
            </a:lvl1pPr>
          </a:lstStyle>
          <a:p>
            <a:fld id="{3C78585C-C7E1-4D66-BB21-A54128742C7A}" type="datetimeFigureOut">
              <a:rPr lang="zh-CN" altLang="en-US"/>
              <a:pPr/>
              <a:t>2017/10/11</a:t>
            </a:fld>
            <a:endParaRPr lang="en-US" altLang="zh-CN"/>
          </a:p>
        </p:txBody>
      </p:sp>
      <p:sp>
        <p:nvSpPr>
          <p:cNvPr id="4" name="页脚占位符 3"/>
          <p:cNvSpPr>
            <a:spLocks noGrp="1"/>
          </p:cNvSpPr>
          <p:nvPr>
            <p:ph type="ftr" sz="quarter" idx="15"/>
          </p:nvPr>
        </p:nvSpPr>
        <p:spPr/>
        <p:txBody>
          <a:bodyPr/>
          <a:lstStyle>
            <a:lvl1pPr>
              <a:defRPr/>
            </a:lvl1pPr>
          </a:lstStyle>
          <a:p>
            <a:endParaRPr lang="zh-CN" altLang="en-US"/>
          </a:p>
        </p:txBody>
      </p:sp>
      <p:sp>
        <p:nvSpPr>
          <p:cNvPr id="5" name="灯片编号占位符 4"/>
          <p:cNvSpPr>
            <a:spLocks noGrp="1"/>
          </p:cNvSpPr>
          <p:nvPr>
            <p:ph type="sldNum" sz="quarter" idx="16"/>
          </p:nvPr>
        </p:nvSpPr>
        <p:spPr/>
        <p:txBody>
          <a:bodyPr/>
          <a:lstStyle>
            <a:lvl1pPr>
              <a:defRPr/>
            </a:lvl1pPr>
          </a:lstStyle>
          <a:p>
            <a:fld id="{CB058F55-362B-414F-A616-4A7A40EF20EE}"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fld id="{72D02A20-4F96-495D-9185-582B7CA09F16}" type="datetimeFigureOut">
              <a:rPr lang="zh-CN" altLang="en-US"/>
              <a:pPr/>
              <a:t>2017/10/11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7B2E7924-069A-4568-A017-7092923C786B}"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4" name="组合 23"/>
          <p:cNvGrpSpPr/>
          <p:nvPr/>
        </p:nvGrpSpPr>
        <p:grpSpPr bwMode="auto">
          <a:xfrm>
            <a:off x="1609725" y="3246438"/>
            <a:ext cx="5926138" cy="1055687"/>
            <a:chOff x="2316653" y="2866291"/>
            <a:chExt cx="5267202" cy="703742"/>
          </a:xfrm>
        </p:grpSpPr>
        <p:sp>
          <p:nvSpPr>
            <p:cNvPr id="5" name="MH_Number"/>
            <p:cNvSpPr/>
            <p:nvPr>
              <p:custDataLst>
                <p:tags r:id="rId1"/>
              </p:custDataLst>
            </p:nvPr>
          </p:nvSpPr>
          <p:spPr>
            <a:xfrm>
              <a:off x="2316653" y="2866291"/>
              <a:ext cx="752055" cy="7037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spcBef>
                  <a:spcPts val="0"/>
                </a:spcBef>
                <a:spcAft>
                  <a:spcPts val="0"/>
                </a:spcAft>
                <a:defRPr/>
              </a:pPr>
              <a:endParaRPr lang="zh-CN" altLang="en-US" sz="4800" dirty="0">
                <a:solidFill>
                  <a:srgbClr val="FFFFFF"/>
                </a:solidFill>
                <a:cs typeface="Times New Roman" panose="02020603050405020304" pitchFamily="18" charset="0"/>
              </a:endParaRPr>
            </a:p>
          </p:txBody>
        </p:sp>
        <p:sp>
          <p:nvSpPr>
            <p:cNvPr id="6" name="MH_Title"/>
            <p:cNvSpPr/>
            <p:nvPr>
              <p:custDataLst>
                <p:tags r:id="rId2"/>
              </p:custDataLst>
            </p:nvPr>
          </p:nvSpPr>
          <p:spPr>
            <a:xfrm>
              <a:off x="3194285" y="2866291"/>
              <a:ext cx="4389570" cy="703742"/>
            </a:xfrm>
            <a:custGeom>
              <a:avLst/>
              <a:gdLst>
                <a:gd name="connsiteX0" fmla="*/ 152332 w 4732657"/>
                <a:gd name="connsiteY0" fmla="*/ 43963 h 703742"/>
                <a:gd name="connsiteX1" fmla="*/ 152332 w 4732657"/>
                <a:gd name="connsiteY1" fmla="*/ 44234 h 703742"/>
                <a:gd name="connsiteX2" fmla="*/ 143899 w 4732657"/>
                <a:gd name="connsiteY2" fmla="*/ 44234 h 703742"/>
                <a:gd name="connsiteX3" fmla="*/ 143899 w 4732657"/>
                <a:gd name="connsiteY3" fmla="*/ 659507 h 703742"/>
                <a:gd name="connsiteX4" fmla="*/ 1409944 w 4732657"/>
                <a:gd name="connsiteY4" fmla="*/ 659507 h 703742"/>
                <a:gd name="connsiteX5" fmla="*/ 1409944 w 4732657"/>
                <a:gd name="connsiteY5" fmla="*/ 655963 h 703742"/>
                <a:gd name="connsiteX6" fmla="*/ 1553843 w 4732657"/>
                <a:gd name="connsiteY6" fmla="*/ 655963 h 703742"/>
                <a:gd name="connsiteX7" fmla="*/ 1553843 w 4732657"/>
                <a:gd name="connsiteY7" fmla="*/ 659507 h 703742"/>
                <a:gd name="connsiteX8" fmla="*/ 2924218 w 4732657"/>
                <a:gd name="connsiteY8" fmla="*/ 659507 h 703742"/>
                <a:gd name="connsiteX9" fmla="*/ 2968175 w 4732657"/>
                <a:gd name="connsiteY9" fmla="*/ 655963 h 703742"/>
                <a:gd name="connsiteX10" fmla="*/ 3142768 w 4732657"/>
                <a:gd name="connsiteY10" fmla="*/ 655963 h 703742"/>
                <a:gd name="connsiteX11" fmla="*/ 3135196 w 4732657"/>
                <a:gd name="connsiteY11" fmla="*/ 659507 h 703742"/>
                <a:gd name="connsiteX12" fmla="*/ 4334162 w 4732657"/>
                <a:gd name="connsiteY12" fmla="*/ 659507 h 703742"/>
                <a:gd name="connsiteX13" fmla="*/ 4686037 w 4732657"/>
                <a:gd name="connsiteY13" fmla="*/ 378088 h 703742"/>
                <a:gd name="connsiteX14" fmla="*/ 4686037 w 4732657"/>
                <a:gd name="connsiteY14" fmla="*/ 325654 h 703742"/>
                <a:gd name="connsiteX15" fmla="*/ 4334162 w 4732657"/>
                <a:gd name="connsiteY15" fmla="*/ 44234 h 703742"/>
                <a:gd name="connsiteX16" fmla="*/ 4302301 w 4732657"/>
                <a:gd name="connsiteY16" fmla="*/ 44234 h 703742"/>
                <a:gd name="connsiteX17" fmla="*/ 4302301 w 4732657"/>
                <a:gd name="connsiteY17" fmla="*/ 43963 h 703742"/>
                <a:gd name="connsiteX18" fmla="*/ 0 w 4732657"/>
                <a:gd name="connsiteY18" fmla="*/ 0 h 703742"/>
                <a:gd name="connsiteX19" fmla="*/ 1409944 w 4732657"/>
                <a:gd name="connsiteY19" fmla="*/ 0 h 703742"/>
                <a:gd name="connsiteX20" fmla="*/ 2949435 w 4732657"/>
                <a:gd name="connsiteY20" fmla="*/ 0 h 703742"/>
                <a:gd name="connsiteX21" fmla="*/ 4359379 w 4732657"/>
                <a:gd name="connsiteY21" fmla="*/ 0 h 703742"/>
                <a:gd name="connsiteX22" fmla="*/ 4732657 w 4732657"/>
                <a:gd name="connsiteY22" fmla="*/ 321885 h 703742"/>
                <a:gd name="connsiteX23" fmla="*/ 4732657 w 4732657"/>
                <a:gd name="connsiteY23" fmla="*/ 381858 h 703742"/>
                <a:gd name="connsiteX24" fmla="*/ 4359379 w 4732657"/>
                <a:gd name="connsiteY24" fmla="*/ 703742 h 703742"/>
                <a:gd name="connsiteX25" fmla="*/ 2949435 w 4732657"/>
                <a:gd name="connsiteY25" fmla="*/ 703742 h 703742"/>
                <a:gd name="connsiteX26" fmla="*/ 1409944 w 4732657"/>
                <a:gd name="connsiteY26" fmla="*/ 703742 h 703742"/>
                <a:gd name="connsiteX27" fmla="*/ 0 w 4732657"/>
                <a:gd name="connsiteY27" fmla="*/ 703742 h 70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32657" h="703742">
                  <a:moveTo>
                    <a:pt x="152332" y="43963"/>
                  </a:moveTo>
                  <a:lnTo>
                    <a:pt x="152332" y="44234"/>
                  </a:lnTo>
                  <a:lnTo>
                    <a:pt x="143899" y="44234"/>
                  </a:lnTo>
                  <a:lnTo>
                    <a:pt x="143899" y="659507"/>
                  </a:lnTo>
                  <a:lnTo>
                    <a:pt x="1409944" y="659507"/>
                  </a:lnTo>
                  <a:lnTo>
                    <a:pt x="1409944" y="655963"/>
                  </a:lnTo>
                  <a:lnTo>
                    <a:pt x="1553843" y="655963"/>
                  </a:lnTo>
                  <a:lnTo>
                    <a:pt x="1553843" y="659507"/>
                  </a:lnTo>
                  <a:lnTo>
                    <a:pt x="2924218" y="659507"/>
                  </a:lnTo>
                  <a:lnTo>
                    <a:pt x="2968175" y="655963"/>
                  </a:lnTo>
                  <a:lnTo>
                    <a:pt x="3142768" y="655963"/>
                  </a:lnTo>
                  <a:lnTo>
                    <a:pt x="3135196" y="659507"/>
                  </a:lnTo>
                  <a:lnTo>
                    <a:pt x="4334162" y="659507"/>
                  </a:lnTo>
                  <a:cubicBezTo>
                    <a:pt x="4528497" y="659507"/>
                    <a:pt x="4686037" y="533511"/>
                    <a:pt x="4686037" y="378088"/>
                  </a:cubicBezTo>
                  <a:lnTo>
                    <a:pt x="4686037" y="325654"/>
                  </a:lnTo>
                  <a:cubicBezTo>
                    <a:pt x="4686037" y="170230"/>
                    <a:pt x="4528497" y="44234"/>
                    <a:pt x="4334162" y="44234"/>
                  </a:cubicBezTo>
                  <a:lnTo>
                    <a:pt x="4302301" y="44234"/>
                  </a:lnTo>
                  <a:lnTo>
                    <a:pt x="4302301" y="43963"/>
                  </a:lnTo>
                  <a:close/>
                  <a:moveTo>
                    <a:pt x="0" y="0"/>
                  </a:moveTo>
                  <a:lnTo>
                    <a:pt x="1409944" y="0"/>
                  </a:lnTo>
                  <a:lnTo>
                    <a:pt x="2949435" y="0"/>
                  </a:lnTo>
                  <a:lnTo>
                    <a:pt x="4359379" y="0"/>
                  </a:lnTo>
                  <a:cubicBezTo>
                    <a:pt x="4565535" y="0"/>
                    <a:pt x="4732657" y="144113"/>
                    <a:pt x="4732657" y="321885"/>
                  </a:cubicBezTo>
                  <a:lnTo>
                    <a:pt x="4732657" y="381858"/>
                  </a:lnTo>
                  <a:cubicBezTo>
                    <a:pt x="4732657" y="559630"/>
                    <a:pt x="4565535" y="703742"/>
                    <a:pt x="4359379" y="703742"/>
                  </a:cubicBezTo>
                  <a:lnTo>
                    <a:pt x="2949435" y="703742"/>
                  </a:lnTo>
                  <a:lnTo>
                    <a:pt x="1409944" y="703742"/>
                  </a:lnTo>
                  <a:lnTo>
                    <a:pt x="0" y="7037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normAutofit/>
            </a:bodyPr>
            <a:lstStyle/>
            <a:p>
              <a:pPr algn="ctr">
                <a:spcBef>
                  <a:spcPts val="0"/>
                </a:spcBef>
                <a:spcAft>
                  <a:spcPts val="0"/>
                </a:spcAft>
                <a:defRPr/>
              </a:pPr>
              <a:endParaRPr lang="zh-CN" altLang="en-US" sz="2400" b="1" dirty="0">
                <a:solidFill>
                  <a:schemeClr val="tx1"/>
                </a:solidFill>
              </a:endParaRPr>
            </a:p>
          </p:txBody>
        </p:sp>
        <p:grpSp>
          <p:nvGrpSpPr>
            <p:cNvPr id="7" name="MH_Others_1"/>
            <p:cNvGrpSpPr/>
            <p:nvPr>
              <p:custDataLst>
                <p:tags r:id="rId3"/>
              </p:custDataLst>
            </p:nvPr>
          </p:nvGrpSpPr>
          <p:grpSpPr bwMode="auto">
            <a:xfrm rot="5400000">
              <a:off x="3115665" y="2909701"/>
              <a:ext cx="64456" cy="288076"/>
              <a:chOff x="1378212" y="909628"/>
              <a:chExt cx="177419" cy="553852"/>
            </a:xfrm>
          </p:grpSpPr>
          <p:sp>
            <p:nvSpPr>
              <p:cNvPr id="19" name="椭圆 10"/>
              <p:cNvSpPr>
                <a:spLocks noChangeArrowheads="1"/>
              </p:cNvSpPr>
              <p:nvPr/>
            </p:nvSpPr>
            <p:spPr bwMode="auto">
              <a:xfrm rot="4460462">
                <a:off x="1378405" y="1286257"/>
                <a:ext cx="177030" cy="177415"/>
              </a:xfrm>
              <a:prstGeom prst="ellipse">
                <a:avLst/>
              </a:prstGeom>
              <a:solidFill>
                <a:srgbClr val="D9D9D9"/>
              </a:soli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sp>
            <p:nvSpPr>
              <p:cNvPr id="20" name="椭圆 11"/>
              <p:cNvSpPr>
                <a:spLocks noChangeArrowheads="1"/>
              </p:cNvSpPr>
              <p:nvPr/>
            </p:nvSpPr>
            <p:spPr bwMode="auto">
              <a:xfrm rot="4460462">
                <a:off x="1393583" y="894261"/>
                <a:ext cx="146682" cy="177415"/>
              </a:xfrm>
              <a:prstGeom prst="ellipse">
                <a:avLst/>
              </a:prstGeom>
              <a:solidFill>
                <a:srgbClr val="D9D9D9"/>
              </a:soli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nvGrpSpPr>
              <p:cNvPr id="21" name="组合 11"/>
              <p:cNvGrpSpPr/>
              <p:nvPr/>
            </p:nvGrpSpPr>
            <p:grpSpPr bwMode="auto">
              <a:xfrm rot="5441149">
                <a:off x="1207737" y="1111781"/>
                <a:ext cx="515746" cy="174253"/>
                <a:chOff x="4328073" y="2087166"/>
                <a:chExt cx="465090" cy="145238"/>
              </a:xfrm>
            </p:grpSpPr>
            <p:grpSp>
              <p:nvGrpSpPr>
                <p:cNvPr id="22" name="椭圆 13"/>
                <p:cNvGrpSpPr/>
                <p:nvPr/>
              </p:nvGrpSpPr>
              <p:grpSpPr bwMode="auto">
                <a:xfrm rot="10758851">
                  <a:off x="4666314" y="2087166"/>
                  <a:ext cx="126849" cy="139880"/>
                  <a:chOff x="3182112" y="3480816"/>
                  <a:chExt cx="109728" cy="91440"/>
                </a:xfrm>
              </p:grpSpPr>
              <p:pic>
                <p:nvPicPr>
                  <p:cNvPr id="27" name="椭圆 13"/>
                  <p:cNvPicPr>
                    <a:picLocks noChangeArrowheads="1"/>
                  </p:cNvPicPr>
                  <p:nvPr/>
                </p:nvPicPr>
                <p:blipFill>
                  <a:blip r:embed="rId6"/>
                  <a:srcRect/>
                  <a:stretch>
                    <a:fillRect/>
                  </a:stretch>
                </p:blipFill>
                <p:spPr bwMode="auto">
                  <a:xfrm>
                    <a:off x="3182112" y="3480816"/>
                    <a:ext cx="109728" cy="91440"/>
                  </a:xfrm>
                  <a:prstGeom prst="rect">
                    <a:avLst/>
                  </a:prstGeom>
                  <a:noFill/>
                </p:spPr>
              </p:pic>
              <p:sp>
                <p:nvSpPr>
                  <p:cNvPr id="28" name="Text Box 26"/>
                  <p:cNvSpPr txBox="1">
                    <a:spLocks noChangeArrowheads="1"/>
                  </p:cNvSpPr>
                  <p:nvPr/>
                </p:nvSpPr>
                <p:spPr bwMode="auto">
                  <a:xfrm rot="10841148">
                    <a:off x="3206187" y="3501825"/>
                    <a:ext cx="58653" cy="49753"/>
                  </a:xfrm>
                  <a:prstGeom prst="rect">
                    <a:avLst/>
                  </a:prstGeom>
                  <a:noFill/>
                  <a:ln w="9525">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grpSp>
              <p:nvGrpSpPr>
                <p:cNvPr id="23" name="椭圆 14"/>
                <p:cNvGrpSpPr/>
                <p:nvPr/>
              </p:nvGrpSpPr>
              <p:grpSpPr bwMode="auto">
                <a:xfrm rot="10758851">
                  <a:off x="4328073" y="2092524"/>
                  <a:ext cx="126849" cy="139880"/>
                  <a:chOff x="3474720" y="3480816"/>
                  <a:chExt cx="109728" cy="91440"/>
                </a:xfrm>
              </p:grpSpPr>
              <p:pic>
                <p:nvPicPr>
                  <p:cNvPr id="25" name="椭圆 14"/>
                  <p:cNvPicPr>
                    <a:picLocks noChangeArrowheads="1"/>
                  </p:cNvPicPr>
                  <p:nvPr/>
                </p:nvPicPr>
                <p:blipFill>
                  <a:blip r:embed="rId7"/>
                  <a:srcRect/>
                  <a:stretch>
                    <a:fillRect/>
                  </a:stretch>
                </p:blipFill>
                <p:spPr bwMode="auto">
                  <a:xfrm>
                    <a:off x="3474720" y="3480816"/>
                    <a:ext cx="109728" cy="91440"/>
                  </a:xfrm>
                  <a:prstGeom prst="rect">
                    <a:avLst/>
                  </a:prstGeom>
                  <a:noFill/>
                </p:spPr>
              </p:pic>
              <p:sp>
                <p:nvSpPr>
                  <p:cNvPr id="26" name="Text Box 29"/>
                  <p:cNvSpPr txBox="1">
                    <a:spLocks noChangeArrowheads="1"/>
                  </p:cNvSpPr>
                  <p:nvPr/>
                </p:nvSpPr>
                <p:spPr bwMode="auto">
                  <a:xfrm rot="10841148">
                    <a:off x="3498680" y="3501869"/>
                    <a:ext cx="58653" cy="49753"/>
                  </a:xfrm>
                  <a:prstGeom prst="rect">
                    <a:avLst/>
                  </a:prstGeom>
                  <a:noFill/>
                  <a:ln w="9525">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sp>
              <p:nvSpPr>
                <p:cNvPr id="24" name="矩形 15"/>
                <p:cNvSpPr>
                  <a:spLocks noChangeArrowheads="1"/>
                </p:cNvSpPr>
                <p:nvPr/>
              </p:nvSpPr>
              <p:spPr bwMode="auto">
                <a:xfrm>
                  <a:off x="4372940" y="2144920"/>
                  <a:ext cx="360333" cy="71881"/>
                </a:xfrm>
                <a:prstGeom prst="rect">
                  <a:avLst/>
                </a:prstGeom>
                <a:gradFill rotWithShape="1">
                  <a:gsLst>
                    <a:gs pos="0">
                      <a:srgbClr val="5E6164"/>
                    </a:gs>
                    <a:gs pos="9000">
                      <a:srgbClr val="5E6164"/>
                    </a:gs>
                    <a:gs pos="57001">
                      <a:srgbClr val="D9D9D9"/>
                    </a:gs>
                    <a:gs pos="100000">
                      <a:srgbClr val="5E6164"/>
                    </a:gs>
                  </a:gsLst>
                  <a:path path="rect">
                    <a:fillToRect t="100000" r="100000"/>
                  </a:path>
                </a:gra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grpSp>
        <p:grpSp>
          <p:nvGrpSpPr>
            <p:cNvPr id="8" name="MH_Others_2"/>
            <p:cNvGrpSpPr/>
            <p:nvPr>
              <p:custDataLst>
                <p:tags r:id="rId4"/>
              </p:custDataLst>
            </p:nvPr>
          </p:nvGrpSpPr>
          <p:grpSpPr bwMode="auto">
            <a:xfrm rot="5400000">
              <a:off x="3097254" y="3238384"/>
              <a:ext cx="65770" cy="289389"/>
              <a:chOff x="1378217" y="929858"/>
              <a:chExt cx="177417" cy="553851"/>
            </a:xfrm>
          </p:grpSpPr>
          <p:sp>
            <p:nvSpPr>
              <p:cNvPr id="9" name="椭圆 17"/>
              <p:cNvSpPr>
                <a:spLocks noChangeArrowheads="1"/>
              </p:cNvSpPr>
              <p:nvPr/>
            </p:nvSpPr>
            <p:spPr bwMode="auto">
              <a:xfrm rot="4460462">
                <a:off x="1378812" y="1306889"/>
                <a:ext cx="176225" cy="177416"/>
              </a:xfrm>
              <a:prstGeom prst="ellipse">
                <a:avLst/>
              </a:prstGeom>
              <a:solidFill>
                <a:srgbClr val="D9D9D9"/>
              </a:soli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sp>
            <p:nvSpPr>
              <p:cNvPr id="10" name="椭圆 18"/>
              <p:cNvSpPr>
                <a:spLocks noChangeArrowheads="1"/>
              </p:cNvSpPr>
              <p:nvPr/>
            </p:nvSpPr>
            <p:spPr bwMode="auto">
              <a:xfrm rot="4460462">
                <a:off x="1393918" y="914158"/>
                <a:ext cx="146015" cy="177416"/>
              </a:xfrm>
              <a:prstGeom prst="ellipse">
                <a:avLst/>
              </a:prstGeom>
              <a:solidFill>
                <a:srgbClr val="D9D9D9"/>
              </a:soli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nvGrpSpPr>
              <p:cNvPr id="11" name="组合 18"/>
              <p:cNvGrpSpPr/>
              <p:nvPr/>
            </p:nvGrpSpPr>
            <p:grpSpPr bwMode="auto">
              <a:xfrm rot="5441149">
                <a:off x="1216467" y="1118464"/>
                <a:ext cx="513453" cy="164471"/>
                <a:chOff x="4330645" y="2083103"/>
                <a:chExt cx="463012" cy="150883"/>
              </a:xfrm>
            </p:grpSpPr>
            <p:grpSp>
              <p:nvGrpSpPr>
                <p:cNvPr id="12" name="椭圆 20"/>
                <p:cNvGrpSpPr/>
                <p:nvPr/>
              </p:nvGrpSpPr>
              <p:grpSpPr bwMode="auto">
                <a:xfrm rot="10758851">
                  <a:off x="4667386" y="2087383"/>
                  <a:ext cx="126271" cy="140824"/>
                  <a:chOff x="3169920" y="3980688"/>
                  <a:chExt cx="109728" cy="85344"/>
                </a:xfrm>
              </p:grpSpPr>
              <p:pic>
                <p:nvPicPr>
                  <p:cNvPr id="17" name="椭圆 20"/>
                  <p:cNvPicPr>
                    <a:picLocks noChangeArrowheads="1"/>
                  </p:cNvPicPr>
                  <p:nvPr/>
                </p:nvPicPr>
                <p:blipFill>
                  <a:blip r:embed="rId8"/>
                  <a:srcRect/>
                  <a:stretch>
                    <a:fillRect/>
                  </a:stretch>
                </p:blipFill>
                <p:spPr bwMode="auto">
                  <a:xfrm>
                    <a:off x="3169920" y="3980688"/>
                    <a:ext cx="109728" cy="85344"/>
                  </a:xfrm>
                  <a:prstGeom prst="rect">
                    <a:avLst/>
                  </a:prstGeom>
                  <a:noFill/>
                </p:spPr>
              </p:pic>
              <p:sp>
                <p:nvSpPr>
                  <p:cNvPr id="18" name="Text Box 16"/>
                  <p:cNvSpPr txBox="1">
                    <a:spLocks noChangeArrowheads="1"/>
                  </p:cNvSpPr>
                  <p:nvPr/>
                </p:nvSpPr>
                <p:spPr bwMode="auto">
                  <a:xfrm rot="10841148">
                    <a:off x="3194540" y="4000861"/>
                    <a:ext cx="58919" cy="46126"/>
                  </a:xfrm>
                  <a:prstGeom prst="rect">
                    <a:avLst/>
                  </a:prstGeom>
                  <a:noFill/>
                  <a:ln w="9525">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grpSp>
              <p:nvGrpSpPr>
                <p:cNvPr id="13" name="椭圆 21"/>
                <p:cNvGrpSpPr/>
                <p:nvPr/>
              </p:nvGrpSpPr>
              <p:grpSpPr bwMode="auto">
                <a:xfrm rot="10758851">
                  <a:off x="4330645" y="2083103"/>
                  <a:ext cx="126271" cy="150883"/>
                  <a:chOff x="3462528" y="3980688"/>
                  <a:chExt cx="109728" cy="91440"/>
                </a:xfrm>
              </p:grpSpPr>
              <p:pic>
                <p:nvPicPr>
                  <p:cNvPr id="15" name="椭圆 21"/>
                  <p:cNvPicPr>
                    <a:picLocks noChangeArrowheads="1"/>
                  </p:cNvPicPr>
                  <p:nvPr/>
                </p:nvPicPr>
                <p:blipFill>
                  <a:blip r:embed="rId9"/>
                  <a:srcRect/>
                  <a:stretch>
                    <a:fillRect/>
                  </a:stretch>
                </p:blipFill>
                <p:spPr bwMode="auto">
                  <a:xfrm>
                    <a:off x="3462528" y="3980688"/>
                    <a:ext cx="109728" cy="91440"/>
                  </a:xfrm>
                  <a:prstGeom prst="rect">
                    <a:avLst/>
                  </a:prstGeom>
                  <a:noFill/>
                </p:spPr>
              </p:pic>
              <p:sp>
                <p:nvSpPr>
                  <p:cNvPr id="16" name="Text Box 19"/>
                  <p:cNvSpPr txBox="1">
                    <a:spLocks noChangeArrowheads="1"/>
                  </p:cNvSpPr>
                  <p:nvPr/>
                </p:nvSpPr>
                <p:spPr bwMode="auto">
                  <a:xfrm rot="10841148">
                    <a:off x="3488361" y="4001176"/>
                    <a:ext cx="58920" cy="46125"/>
                  </a:xfrm>
                  <a:prstGeom prst="rect">
                    <a:avLst/>
                  </a:prstGeom>
                  <a:noFill/>
                  <a:ln w="9525">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sp>
              <p:nvSpPr>
                <p:cNvPr id="14" name="矩形 22"/>
                <p:cNvSpPr>
                  <a:spLocks noChangeArrowheads="1"/>
                </p:cNvSpPr>
                <p:nvPr/>
              </p:nvSpPr>
              <p:spPr bwMode="auto">
                <a:xfrm>
                  <a:off x="4409119" y="2154899"/>
                  <a:ext cx="360965" cy="73379"/>
                </a:xfrm>
                <a:prstGeom prst="rect">
                  <a:avLst/>
                </a:prstGeom>
                <a:gradFill rotWithShape="1">
                  <a:gsLst>
                    <a:gs pos="0">
                      <a:srgbClr val="5E6164"/>
                    </a:gs>
                    <a:gs pos="9000">
                      <a:srgbClr val="5E6164"/>
                    </a:gs>
                    <a:gs pos="57001">
                      <a:srgbClr val="D9D9D9"/>
                    </a:gs>
                    <a:gs pos="100000">
                      <a:srgbClr val="5E6164"/>
                    </a:gs>
                  </a:gsLst>
                  <a:path path="rect">
                    <a:fillToRect t="100000" r="100000"/>
                  </a:path>
                </a:gradFill>
                <a:ln w="12700" algn="ctr">
                  <a:noFill/>
                  <a:miter lim="800000"/>
                </a:ln>
              </p:spPr>
              <p:txBody>
                <a:bodyPr rot="10800000" lIns="68580" tIns="34290" rIns="68580" bIns="34290" anchor="ctr"/>
                <a:lstStyle/>
                <a:p>
                  <a:pPr algn="ctr">
                    <a:lnSpc>
                      <a:spcPct val="80000"/>
                    </a:lnSpc>
                  </a:pPr>
                  <a:endParaRPr lang="zh-CN" altLang="en-US" sz="300">
                    <a:solidFill>
                      <a:srgbClr val="FFFFFF"/>
                    </a:solidFill>
                    <a:latin typeface="Arial" panose="020B0604020202020204" pitchFamily="34" charset="0"/>
                    <a:ea typeface="黑体" panose="02010609060101010101" pitchFamily="2" charset="-122"/>
                    <a:cs typeface="Times New Roman" panose="02020603050405020304" pitchFamily="18" charset="0"/>
                  </a:endParaRPr>
                </a:p>
              </p:txBody>
            </p:sp>
          </p:grpSp>
        </p:grpSp>
      </p:grpSp>
      <p:sp>
        <p:nvSpPr>
          <p:cNvPr id="2" name="Title 1"/>
          <p:cNvSpPr>
            <a:spLocks noGrp="1"/>
          </p:cNvSpPr>
          <p:nvPr>
            <p:ph type="title"/>
          </p:nvPr>
        </p:nvSpPr>
        <p:spPr>
          <a:xfrm>
            <a:off x="3686987" y="3246120"/>
            <a:ext cx="6211393" cy="1055433"/>
          </a:xfrm>
        </p:spPr>
        <p:txBody>
          <a:bodyPr>
            <a:normAutofit/>
          </a:bodyPr>
          <a:lstStyle>
            <a:lvl1pPr>
              <a:defRPr sz="3600">
                <a:solidFill>
                  <a:schemeClr val="tx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3686987" y="4347273"/>
            <a:ext cx="6211393" cy="81908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29" name="Date Placeholder 3"/>
          <p:cNvSpPr>
            <a:spLocks noGrp="1"/>
          </p:cNvSpPr>
          <p:nvPr>
            <p:ph type="dt" sz="half" idx="10"/>
          </p:nvPr>
        </p:nvSpPr>
        <p:spPr/>
        <p:txBody>
          <a:bodyPr/>
          <a:lstStyle>
            <a:lvl1pPr>
              <a:defRPr/>
            </a:lvl1pPr>
          </a:lstStyle>
          <a:p>
            <a:fld id="{0F670E4D-FB8A-4688-8479-53F2340EB728}" type="datetimeFigureOut">
              <a:rPr lang="zh-CN" altLang="en-US"/>
              <a:pPr/>
              <a:t>2017/10/11</a:t>
            </a:fld>
            <a:endParaRPr lang="en-US" altLang="zh-CN"/>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77B5EC32-5B14-4E09-98DB-035FAD3C7049}"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354667"/>
            <a:ext cx="5181600" cy="4822296"/>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172200" y="1354667"/>
            <a:ext cx="5181600" cy="4822296"/>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fld id="{4E15C62D-3E67-4B1E-BABE-7297747504B0}" type="datetimeFigureOut">
              <a:rPr lang="zh-CN" altLang="en-US"/>
              <a:pPr/>
              <a:t>2017/10/11</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ED493A10-E62B-43FB-914B-1AF617C07CD6}"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212726"/>
            <a:ext cx="10515600" cy="820208"/>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376363"/>
            <a:ext cx="5157787" cy="6895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839788" y="2184400"/>
            <a:ext cx="5157787" cy="4005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376363"/>
            <a:ext cx="5183188" cy="6895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184400"/>
            <a:ext cx="5183188" cy="4005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fld id="{98D36C64-3CA1-416B-8206-DC35DEE3045F}" type="datetimeFigureOut">
              <a:rPr lang="zh-CN" altLang="en-US"/>
              <a:pPr/>
              <a:t>2017/10/11</a:t>
            </a:fld>
            <a:endParaRPr lang="en-US" altLang="zh-CN"/>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839B2C98-BE6C-49C4-A554-88C9D5CD0CDA}"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空心弧 2"/>
          <p:cNvSpPr>
            <a:spLocks noChangeArrowheads="1"/>
          </p:cNvSpPr>
          <p:nvPr/>
        </p:nvSpPr>
        <p:spPr bwMode="auto">
          <a:xfrm rot="7086271">
            <a:off x="5054600" y="2457451"/>
            <a:ext cx="2244725" cy="1682750"/>
          </a:xfrm>
          <a:custGeom>
            <a:avLst/>
            <a:gdLst>
              <a:gd name="T0" fmla="*/ 1088885 w 1482725"/>
              <a:gd name="T1" fmla="*/ 2244210 h 1482725"/>
              <a:gd name="T2" fmla="*/ 28620 w 1482725"/>
              <a:gd name="T3" fmla="*/ 1374199 h 1482725"/>
              <a:gd name="T4" fmla="*/ 601627 w 1482725"/>
              <a:gd name="T5" fmla="*/ 128107 h 1482725"/>
              <a:gd name="T6" fmla="*/ 1952237 w 1482725"/>
              <a:gd name="T7" fmla="*/ 366722 h 1482725"/>
              <a:gd name="T8" fmla="*/ 2063586 w 1482725"/>
              <a:gd name="T9" fmla="*/ 1733719 h 1482725"/>
              <a:gd name="T10" fmla="*/ 2043763 w 1482725"/>
              <a:gd name="T11" fmla="*/ 1720845 h 1482725"/>
              <a:gd name="T12" fmla="*/ 1934759 w 1482725"/>
              <a:gd name="T13" fmla="*/ 382637 h 1482725"/>
              <a:gd name="T14" fmla="*/ 612595 w 1482725"/>
              <a:gd name="T15" fmla="*/ 149049 h 1482725"/>
              <a:gd name="T16" fmla="*/ 51656 w 1482725"/>
              <a:gd name="T17" fmla="*/ 1368896 h 1482725"/>
              <a:gd name="T18" fmla="*/ 1089590 w 1482725"/>
              <a:gd name="T19" fmla="*/ 2220583 h 1482725"/>
              <a:gd name="T20" fmla="*/ 1088885 w 1482725"/>
              <a:gd name="T21" fmla="*/ 2244210 h 14827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82725"/>
              <a:gd name="T34" fmla="*/ 0 h 1482725"/>
              <a:gd name="T35" fmla="*/ 1482725 w 1482725"/>
              <a:gd name="T36" fmla="*/ 1482725 h 14827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82725" h="1482725">
                <a:moveTo>
                  <a:pt x="719254" y="1482395"/>
                </a:moveTo>
                <a:cubicBezTo>
                  <a:pt x="382299" y="1472342"/>
                  <a:pt x="94548" y="1236225"/>
                  <a:pt x="18905" y="907716"/>
                </a:cubicBezTo>
                <a:cubicBezTo>
                  <a:pt x="-56738" y="579208"/>
                  <a:pt x="98774" y="241023"/>
                  <a:pt x="397400" y="84620"/>
                </a:cubicBezTo>
                <a:cubicBezTo>
                  <a:pt x="696026" y="-71783"/>
                  <a:pt x="1062576" y="-7024"/>
                  <a:pt x="1289534" y="242235"/>
                </a:cubicBezTo>
                <a:cubicBezTo>
                  <a:pt x="1516492" y="491494"/>
                  <a:pt x="1546711" y="862491"/>
                  <a:pt x="1363085" y="1145194"/>
                </a:cubicBezTo>
                <a:lnTo>
                  <a:pt x="1349991" y="1136690"/>
                </a:lnTo>
                <a:cubicBezTo>
                  <a:pt x="1529750" y="859941"/>
                  <a:pt x="1500167" y="496757"/>
                  <a:pt x="1277989" y="252748"/>
                </a:cubicBezTo>
                <a:cubicBezTo>
                  <a:pt x="1055811" y="8739"/>
                  <a:pt x="696982" y="-54656"/>
                  <a:pt x="404645" y="98453"/>
                </a:cubicBezTo>
                <a:cubicBezTo>
                  <a:pt x="112308" y="251562"/>
                  <a:pt x="-39929" y="582624"/>
                  <a:pt x="34121" y="904213"/>
                </a:cubicBezTo>
                <a:cubicBezTo>
                  <a:pt x="108171" y="1225803"/>
                  <a:pt x="389862" y="1456947"/>
                  <a:pt x="719720" y="1466788"/>
                </a:cubicBezTo>
                <a:cubicBezTo>
                  <a:pt x="719565" y="1471990"/>
                  <a:pt x="719409" y="1477193"/>
                  <a:pt x="719254" y="1482395"/>
                </a:cubicBezTo>
                <a:close/>
              </a:path>
            </a:pathLst>
          </a:custGeom>
          <a:solidFill>
            <a:schemeClr val="accent1"/>
          </a:solidFill>
          <a:ln w="3175">
            <a:solidFill>
              <a:schemeClr val="accent1"/>
            </a:solidFill>
            <a:round/>
          </a:ln>
        </p:spPr>
        <p:txBody>
          <a:bodyPr rot="10800000" vert="eaVert" anchor="ctr"/>
          <a:lstStyle/>
          <a:p>
            <a:endParaRPr lang="zh-CN" altLang="en-US"/>
          </a:p>
        </p:txBody>
      </p:sp>
      <p:sp>
        <p:nvSpPr>
          <p:cNvPr id="2" name="Title 1"/>
          <p:cNvSpPr>
            <a:spLocks noGrp="1"/>
          </p:cNvSpPr>
          <p:nvPr>
            <p:ph type="title"/>
          </p:nvPr>
        </p:nvSpPr>
        <p:spPr>
          <a:xfrm>
            <a:off x="2743200" y="2797985"/>
            <a:ext cx="5867400" cy="1092361"/>
          </a:xfrm>
        </p:spPr>
        <p:txBody>
          <a:bodyPr>
            <a:noAutofit/>
          </a:bodyPr>
          <a:lstStyle>
            <a:lvl1pPr algn="ctr">
              <a:defRPr sz="8800" b="0">
                <a:solidFill>
                  <a:schemeClr val="accent1"/>
                </a:solidFill>
                <a:effectLst/>
              </a:defRPr>
            </a:lvl1pPr>
          </a:lstStyle>
          <a:p>
            <a:r>
              <a:rPr lang="zh-CN" altLang="en-US" dirty="0" smtClean="0"/>
              <a:t>单击此处编辑母版标题样式</a:t>
            </a:r>
            <a:endParaRPr lang="en-US" dirty="0"/>
          </a:p>
        </p:txBody>
      </p:sp>
      <p:sp>
        <p:nvSpPr>
          <p:cNvPr id="9" name="内容占位符 8"/>
          <p:cNvSpPr>
            <a:spLocks noGrp="1"/>
          </p:cNvSpPr>
          <p:nvPr>
            <p:ph sz="quarter" idx="13"/>
          </p:nvPr>
        </p:nvSpPr>
        <p:spPr>
          <a:xfrm>
            <a:off x="3965711" y="3911077"/>
            <a:ext cx="3422378" cy="500903"/>
          </a:xfrm>
        </p:spPr>
        <p:txBody>
          <a:bodyPr anchor="ctr"/>
          <a:lstStyle>
            <a:lvl1pPr marL="0" indent="0" algn="dist">
              <a:buNone/>
              <a:defRPr>
                <a:solidFill>
                  <a:schemeClr val="tx1"/>
                </a:solidFill>
              </a:defRPr>
            </a:lvl1pPr>
          </a:lstStyle>
          <a:p>
            <a:pPr lvl="0"/>
            <a:r>
              <a:rPr lang="zh-CN" altLang="en-US" dirty="0" smtClean="0"/>
              <a:t>单击此处编辑母版文本样式</a:t>
            </a:r>
          </a:p>
        </p:txBody>
      </p:sp>
      <p:sp>
        <p:nvSpPr>
          <p:cNvPr id="5" name="Date Placeholder 2"/>
          <p:cNvSpPr>
            <a:spLocks noGrp="1"/>
          </p:cNvSpPr>
          <p:nvPr>
            <p:ph type="dt" sz="half" idx="14"/>
          </p:nvPr>
        </p:nvSpPr>
        <p:spPr/>
        <p:txBody>
          <a:bodyPr/>
          <a:lstStyle>
            <a:lvl1pPr>
              <a:defRPr/>
            </a:lvl1pPr>
          </a:lstStyle>
          <a:p>
            <a:fld id="{6916CB54-A367-4284-B558-8E141F326353}" type="datetimeFigureOut">
              <a:rPr lang="zh-CN" altLang="en-US"/>
              <a:pPr/>
              <a:t>2017/10/11</a:t>
            </a:fld>
            <a:endParaRPr lang="en-US" altLang="zh-CN"/>
          </a:p>
        </p:txBody>
      </p:sp>
      <p:sp>
        <p:nvSpPr>
          <p:cNvPr id="6" name="Footer Placeholder 3"/>
          <p:cNvSpPr>
            <a:spLocks noGrp="1"/>
          </p:cNvSpPr>
          <p:nvPr>
            <p:ph type="ftr" sz="quarter" idx="15"/>
          </p:nvPr>
        </p:nvSpPr>
        <p:spPr/>
        <p:txBody>
          <a:bodyPr/>
          <a:lstStyle>
            <a:lvl1pPr>
              <a:defRPr/>
            </a:lvl1pPr>
          </a:lstStyle>
          <a:p>
            <a:endParaRPr lang="zh-CN" altLang="en-US"/>
          </a:p>
        </p:txBody>
      </p:sp>
      <p:sp>
        <p:nvSpPr>
          <p:cNvPr id="7" name="Slide Number Placeholder 4"/>
          <p:cNvSpPr>
            <a:spLocks noGrp="1"/>
          </p:cNvSpPr>
          <p:nvPr>
            <p:ph type="sldNum" sz="quarter" idx="16"/>
          </p:nvPr>
        </p:nvSpPr>
        <p:spPr/>
        <p:txBody>
          <a:bodyPr/>
          <a:lstStyle>
            <a:lvl1pPr>
              <a:defRPr/>
            </a:lvl1pPr>
          </a:lstStyle>
          <a:p>
            <a:fld id="{B147B3BB-DC5E-4E9A-9036-10F304D4E428}"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43208A-1A55-4191-9782-1BA5DA28D031}" type="datetimeFigureOut">
              <a:rPr lang="zh-CN" altLang="en-US"/>
              <a:pPr/>
              <a:t>2017/10/11</a:t>
            </a:fld>
            <a:endParaRPr lang="en-US" altLang="zh-CN"/>
          </a:p>
        </p:txBody>
      </p:sp>
      <p:sp>
        <p:nvSpPr>
          <p:cNvPr id="3" name="Footer Placeholder 2"/>
          <p:cNvSpPr>
            <a:spLocks noGrp="1"/>
          </p:cNvSpPr>
          <p:nvPr>
            <p:ph type="ftr" sz="quarter" idx="11"/>
          </p:nvPr>
        </p:nvSpPr>
        <p:spPr/>
        <p:txBody>
          <a:bodyPr/>
          <a:lstStyle>
            <a:lvl1pPr>
              <a:defRPr/>
            </a:lvl1pPr>
          </a:lstStyle>
          <a:p>
            <a:endParaRPr lang="zh-CN" altLang="en-US"/>
          </a:p>
        </p:txBody>
      </p:sp>
      <p:sp>
        <p:nvSpPr>
          <p:cNvPr id="4" name="Slide Number Placeholder 3"/>
          <p:cNvSpPr>
            <a:spLocks noGrp="1"/>
          </p:cNvSpPr>
          <p:nvPr>
            <p:ph type="sldNum" sz="quarter" idx="12"/>
          </p:nvPr>
        </p:nvSpPr>
        <p:spPr/>
        <p:txBody>
          <a:bodyPr/>
          <a:lstStyle>
            <a:lvl1pPr>
              <a:defRPr/>
            </a:lvl1pPr>
          </a:lstStyle>
          <a:p>
            <a:fld id="{AE1B512F-FE7A-4F9F-94C5-1DF64DD7DB79}"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1236616"/>
            <a:ext cx="4165200" cy="1266287"/>
          </a:xfrm>
        </p:spPr>
        <p:txBody>
          <a:bodyPr/>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1236616"/>
            <a:ext cx="6170400" cy="506968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7" y="2502904"/>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fld id="{59284351-9BCB-47E6-AEA8-4999C62ED77E}" type="datetimeFigureOut">
              <a:rPr lang="zh-CN" altLang="en-US"/>
              <a:pPr/>
              <a:t>2017/10/11</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F0DFBE40-8964-4F48-A2DB-BC06DA2FC1A7}"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41466" y="1211579"/>
            <a:ext cx="1312333" cy="4965383"/>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1211579"/>
            <a:ext cx="9067800" cy="496538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fld id="{80721F1C-464D-4357-813E-00EBDE795B11}" type="datetimeFigureOut">
              <a:rPr lang="zh-CN" altLang="en-US"/>
              <a:pPr/>
              <a:t>2017/10/11</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6878C4BE-42BE-408A-947B-81AF654E841F}"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2"/>
            </p:custDataLst>
          </p:nvPr>
        </p:nvSpPr>
        <p:spPr bwMode="auto">
          <a:xfrm>
            <a:off x="628650" y="160338"/>
            <a:ext cx="7888288" cy="982662"/>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custDataLst>
              <p:tags r:id="rId13"/>
            </p:custDataLst>
          </p:nvPr>
        </p:nvSpPr>
        <p:spPr bwMode="auto">
          <a:xfrm>
            <a:off x="628650" y="1354138"/>
            <a:ext cx="7888288" cy="482282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28" name="Date Placeholder 3"/>
          <p:cNvSpPr>
            <a:spLocks noGrp="1"/>
          </p:cNvSpPr>
          <p:nvPr>
            <p:ph type="dt" sz="half" idx="2"/>
          </p:nvPr>
        </p:nvSpPr>
        <p:spPr bwMode="auto">
          <a:xfrm>
            <a:off x="628650" y="6356350"/>
            <a:ext cx="2057400" cy="365125"/>
          </a:xfrm>
          <a:prstGeom prst="rect">
            <a:avLst/>
          </a:prstGeom>
          <a:noFill/>
          <a:ln w="9525">
            <a:noFill/>
            <a:miter lim="800000"/>
          </a:ln>
        </p:spPr>
        <p:txBody>
          <a:bodyPr vert="horz" wrap="square" lIns="91440" tIns="45720" rIns="91440" bIns="45720" numCol="1" anchor="ctr" anchorCtr="0" compatLnSpc="1"/>
          <a:lstStyle>
            <a:lvl1pPr>
              <a:defRPr>
                <a:solidFill>
                  <a:srgbClr val="939494"/>
                </a:solidFill>
              </a:defRPr>
            </a:lvl1pPr>
          </a:lstStyle>
          <a:p>
            <a:fld id="{B3C147B6-7112-47DA-BC93-66E8DF977966}" type="datetimeFigureOut">
              <a:rPr lang="zh-CN" altLang="en-US"/>
              <a:pPr/>
              <a:t>2017/10/11</a:t>
            </a:fld>
            <a:endParaRPr lang="en-US" altLang="zh-CN"/>
          </a:p>
        </p:txBody>
      </p:sp>
      <p:sp>
        <p:nvSpPr>
          <p:cNvPr id="1029" name="Footer Placeholder 4"/>
          <p:cNvSpPr>
            <a:spLocks noGrp="1"/>
          </p:cNvSpPr>
          <p:nvPr>
            <p:ph type="ftr" sz="quarter" idx="3"/>
          </p:nvPr>
        </p:nvSpPr>
        <p:spPr bwMode="auto">
          <a:xfrm>
            <a:off x="3028950" y="6356350"/>
            <a:ext cx="3087688" cy="365125"/>
          </a:xfrm>
          <a:prstGeom prst="rect">
            <a:avLst/>
          </a:prstGeom>
          <a:noFill/>
          <a:ln w="9525">
            <a:noFill/>
            <a:miter lim="800000"/>
          </a:ln>
        </p:spPr>
        <p:txBody>
          <a:bodyPr vert="horz" wrap="square" lIns="91440" tIns="45720" rIns="91440" bIns="45720" numCol="1" anchor="ctr" anchorCtr="0" compatLnSpc="1"/>
          <a:lstStyle>
            <a:lvl1pPr algn="ctr">
              <a:defRPr>
                <a:solidFill>
                  <a:srgbClr val="939494"/>
                </a:solidFill>
              </a:defRPr>
            </a:lvl1pPr>
          </a:lstStyle>
          <a:p>
            <a:endParaRPr lang="zh-CN" altLang="en-US"/>
          </a:p>
        </p:txBody>
      </p:sp>
      <p:sp>
        <p:nvSpPr>
          <p:cNvPr id="1030" name="Slide Number Placeholder 5"/>
          <p:cNvSpPr>
            <a:spLocks noGrp="1"/>
          </p:cNvSpPr>
          <p:nvPr>
            <p:ph type="sldNum" sz="quarter" idx="4"/>
          </p:nvPr>
        </p:nvSpPr>
        <p:spPr bwMode="auto">
          <a:xfrm>
            <a:off x="6459538" y="6356350"/>
            <a:ext cx="2057400" cy="365125"/>
          </a:xfrm>
          <a:prstGeom prst="rect">
            <a:avLst/>
          </a:prstGeom>
          <a:noFill/>
          <a:ln w="9525">
            <a:noFill/>
            <a:miter lim="800000"/>
          </a:ln>
        </p:spPr>
        <p:txBody>
          <a:bodyPr vert="horz" wrap="square" lIns="91440" tIns="45720" rIns="91440" bIns="45720" numCol="1" anchor="ctr" anchorCtr="0" compatLnSpc="1"/>
          <a:lstStyle>
            <a:lvl1pPr algn="r">
              <a:defRPr>
                <a:solidFill>
                  <a:srgbClr val="939494"/>
                </a:solidFill>
              </a:defRPr>
            </a:lvl1pPr>
          </a:lstStyle>
          <a:p>
            <a:fld id="{7E029E98-A4EB-4178-B9D8-C161A31322C6}"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fontAlgn="base">
        <a:lnSpc>
          <a:spcPct val="90000"/>
        </a:lnSpc>
        <a:spcBef>
          <a:spcPct val="0"/>
        </a:spcBef>
        <a:spcAft>
          <a:spcPct val="0"/>
        </a:spcAft>
        <a:defRPr sz="4400" b="1" kern="1200">
          <a:solidFill>
            <a:srgbClr val="8E6C0B"/>
          </a:solidFill>
          <a:effectLst>
            <a:outerShdw blurRad="50800" dist="38100" dir="5400000" algn="tl">
              <a:schemeClr val="bg1">
                <a:alpha val="70000"/>
              </a:schemeClr>
            </a:outerShdw>
          </a:effectLst>
          <a:latin typeface="+mj-lt"/>
          <a:ea typeface="+mj-ea"/>
          <a:cs typeface="+mj-cs"/>
        </a:defRPr>
      </a:lvl1pPr>
      <a:lvl2pPr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2pPr>
      <a:lvl3pPr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3pPr>
      <a:lvl4pPr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4pPr>
      <a:lvl5pPr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5pPr>
      <a:lvl6pPr marL="457200"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6pPr>
      <a:lvl7pPr marL="914400"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7pPr>
      <a:lvl8pPr marL="1371600"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8pPr>
      <a:lvl9pPr marL="1828800" algn="l" rtl="0" fontAlgn="base">
        <a:lnSpc>
          <a:spcPct val="90000"/>
        </a:lnSpc>
        <a:spcBef>
          <a:spcPct val="0"/>
        </a:spcBef>
        <a:spcAft>
          <a:spcPct val="0"/>
        </a:spcAft>
        <a:defRPr sz="4400" b="1">
          <a:solidFill>
            <a:srgbClr val="8E6C0B"/>
          </a:solidFill>
          <a:latin typeface="Arial" panose="020B0604020202020204" pitchFamily="34" charset="0"/>
          <a:ea typeface="黑体" panose="02010609060101010101" pitchFamily="2" charset="-122"/>
        </a:defRPr>
      </a:lvl9pPr>
    </p:titleStyle>
    <p:bodyStyle>
      <a:lvl1pPr marL="342900" indent="-342900" algn="l" rtl="0" fontAlgn="base">
        <a:lnSpc>
          <a:spcPct val="90000"/>
        </a:lnSpc>
        <a:spcBef>
          <a:spcPts val="1000"/>
        </a:spcBef>
        <a:spcAft>
          <a:spcPct val="0"/>
        </a:spcAft>
        <a:buClr>
          <a:srgbClr val="8E6C0B"/>
        </a:buClr>
        <a:buFont typeface="Wingdings" panose="05000000000000000000" pitchFamily="2" charset="2"/>
        <a:buChar char="m"/>
        <a:defRPr sz="2400" kern="1200">
          <a:solidFill>
            <a:srgbClr val="8E6C0B"/>
          </a:solidFill>
          <a:latin typeface="+mn-lt"/>
          <a:ea typeface="+mn-ea"/>
          <a:cs typeface="+mn-cs"/>
        </a:defRPr>
      </a:lvl1pPr>
      <a:lvl2pPr marL="800100" indent="-3429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257300" indent="-3429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57350" indent="-28575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114550" indent="-28575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6.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Layout" Target="../slideLayouts/slideLayout2.xml"/><Relationship Id="rId4" Type="http://schemas.openxmlformats.org/officeDocument/2006/relationships/tags" Target="../tags/tag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31115" y="-8890"/>
            <a:ext cx="9215120" cy="6902450"/>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zh-CN" altLang="en-US" smtClean="0">
                <a:effectLst/>
              </a:rPr>
              <a:t>归纳总结</a:t>
            </a:r>
          </a:p>
        </p:txBody>
      </p:sp>
      <p:sp>
        <p:nvSpPr>
          <p:cNvPr id="31747" name="Rectangle 3"/>
          <p:cNvSpPr>
            <a:spLocks noGrp="1"/>
          </p:cNvSpPr>
          <p:nvPr>
            <p:ph type="body" idx="1"/>
          </p:nvPr>
        </p:nvSpPr>
        <p:spPr/>
        <p:txBody>
          <a:bodyPr/>
          <a:lstStyle/>
          <a:p>
            <a:pPr marL="342900" indent="-342900">
              <a:buFont typeface="Wingdings" panose="05000000000000000000" pitchFamily="2" charset="2"/>
              <a:buChar char="m"/>
            </a:pPr>
            <a:r>
              <a:rPr lang="zh-CN" altLang="en-US" smtClean="0">
                <a:solidFill>
                  <a:srgbClr val="8E6C0B"/>
                </a:solidFill>
              </a:rPr>
              <a:t>（</a:t>
            </a:r>
            <a:r>
              <a:rPr lang="en-US" altLang="zh-CN" smtClean="0">
                <a:solidFill>
                  <a:srgbClr val="8E6C0B"/>
                </a:solidFill>
              </a:rPr>
              <a:t>1</a:t>
            </a:r>
            <a:r>
              <a:rPr lang="zh-CN" altLang="en-US" smtClean="0">
                <a:solidFill>
                  <a:srgbClr val="8E6C0B"/>
                </a:solidFill>
              </a:rPr>
              <a:t>）公共利益和个人利益二者互为前提，共生共荣。但公共利益不是个人利益的简单相加，更不等于特殊的个体利益，个人利益与公共利益有时也会发生矛盾和冲突。</a:t>
            </a:r>
          </a:p>
          <a:p>
            <a:pPr marL="342900" indent="-342900">
              <a:buFont typeface="Wingdings" panose="05000000000000000000" pitchFamily="2" charset="2"/>
              <a:buChar char="m"/>
            </a:pPr>
            <a:r>
              <a:rPr lang="zh-CN" altLang="en-US" smtClean="0">
                <a:solidFill>
                  <a:srgbClr val="8E6C0B"/>
                </a:solidFill>
              </a:rPr>
              <a:t>（</a:t>
            </a:r>
            <a:r>
              <a:rPr lang="en-US" altLang="zh-CN" smtClean="0">
                <a:solidFill>
                  <a:srgbClr val="8E6C0B"/>
                </a:solidFill>
              </a:rPr>
              <a:t>2</a:t>
            </a:r>
            <a:r>
              <a:rPr lang="zh-CN" altLang="en-US" smtClean="0">
                <a:solidFill>
                  <a:srgbClr val="8E6C0B"/>
                </a:solidFill>
              </a:rPr>
              <a:t>）每个人只有为维持整个社会的存在与发展贡献自己的力量，才会从中得到进一步发展的机会。</a:t>
            </a:r>
          </a:p>
          <a:p>
            <a:pPr marL="342900" indent="-342900">
              <a:buFont typeface="Wingdings" panose="05000000000000000000" pitchFamily="2" charset="2"/>
              <a:buChar char="m"/>
            </a:pPr>
            <a:r>
              <a:rPr lang="zh-CN" altLang="en-US" smtClean="0">
                <a:solidFill>
                  <a:srgbClr val="8E6C0B"/>
                </a:solidFill>
              </a:rPr>
              <a:t>（</a:t>
            </a:r>
            <a:r>
              <a:rPr lang="en-US" altLang="zh-CN" smtClean="0">
                <a:solidFill>
                  <a:srgbClr val="8E6C0B"/>
                </a:solidFill>
              </a:rPr>
              <a:t>3</a:t>
            </a:r>
            <a:r>
              <a:rPr lang="zh-CN" altLang="en-US" smtClean="0">
                <a:solidFill>
                  <a:srgbClr val="8E6C0B"/>
                </a:solidFill>
              </a:rPr>
              <a:t>）个人利益与公共利益彼此依赖，互相包容。作为社会的一员，我们应该学会正确处理公共利益与个人利益的关系，在优先保证公共利益的前提下，促进个人利益的充分实现。</a:t>
            </a:r>
            <a:br>
              <a:rPr lang="zh-CN" altLang="en-US" smtClean="0">
                <a:solidFill>
                  <a:srgbClr val="8E6C0B"/>
                </a:solidFill>
              </a:rPr>
            </a:br>
            <a:r>
              <a:rPr lang="zh-CN" altLang="en-US" smtClean="0">
                <a:solidFill>
                  <a:srgbClr val="8E6C0B"/>
                </a:solidFill>
              </a:rPr>
              <a:t/>
            </a:r>
            <a:br>
              <a:rPr lang="zh-CN" altLang="en-US" smtClean="0">
                <a:solidFill>
                  <a:srgbClr val="8E6C0B"/>
                </a:solidFill>
              </a:rPr>
            </a:br>
            <a:endParaRPr lang="zh-CN" altLang="en-US" smtClean="0">
              <a:solidFill>
                <a:srgbClr val="8E6C0B"/>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zh-CN" altLang="en-US" sz="4000" smtClean="0">
                <a:effectLst/>
              </a:rPr>
              <a:t>问题二：公共利益与个人利益的冲突有什么表现和影响？ </a:t>
            </a:r>
          </a:p>
        </p:txBody>
      </p:sp>
      <p:sp>
        <p:nvSpPr>
          <p:cNvPr id="29699" name="Rectangle 3"/>
          <p:cNvSpPr>
            <a:spLocks noGrp="1"/>
          </p:cNvSpPr>
          <p:nvPr>
            <p:ph type="body" idx="1"/>
          </p:nvPr>
        </p:nvSpPr>
        <p:spPr/>
        <p:txBody>
          <a:bodyPr/>
          <a:lstStyle/>
          <a:p>
            <a:pPr marL="342900" indent="-342900">
              <a:buFont typeface="Wingdings" panose="05000000000000000000" pitchFamily="2" charset="2"/>
              <a:buChar char="m"/>
            </a:pPr>
            <a:r>
              <a:rPr lang="zh-CN" altLang="en-US" sz="4800" smtClean="0">
                <a:solidFill>
                  <a:srgbClr val="FF0000"/>
                </a:solidFill>
                <a:sym typeface="黑体" panose="02010609060101010101" pitchFamily="2" charset="-122"/>
              </a:rPr>
              <a:t>指导学生分组结合自己的实际展开讨论。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zh-CN" altLang="en-US" smtClean="0">
                <a:effectLst/>
              </a:rPr>
              <a:t>归纳总结</a:t>
            </a:r>
          </a:p>
        </p:txBody>
      </p:sp>
      <p:sp>
        <p:nvSpPr>
          <p:cNvPr id="32771" name="Rectangle 3"/>
          <p:cNvSpPr>
            <a:spLocks noGrp="1"/>
          </p:cNvSpPr>
          <p:nvPr>
            <p:ph type="body" idx="1"/>
          </p:nvPr>
        </p:nvSpPr>
        <p:spPr/>
        <p:txBody>
          <a:bodyPr/>
          <a:lstStyle/>
          <a:p>
            <a:pPr marL="342900" indent="-342900">
              <a:buFont typeface="Wingdings" panose="05000000000000000000" pitchFamily="2" charset="2"/>
              <a:buChar char="m"/>
            </a:pPr>
            <a:r>
              <a:rPr lang="zh-CN" altLang="en-US" sz="3600" smtClean="0">
                <a:solidFill>
                  <a:srgbClr val="1A0694"/>
                </a:solidFill>
              </a:rPr>
              <a:t>（</a:t>
            </a:r>
            <a:r>
              <a:rPr lang="en-US" altLang="zh-CN" sz="3600" smtClean="0">
                <a:solidFill>
                  <a:srgbClr val="1A0694"/>
                </a:solidFill>
              </a:rPr>
              <a:t>1</a:t>
            </a:r>
            <a:r>
              <a:rPr lang="zh-CN" altLang="en-US" sz="3600" smtClean="0">
                <a:solidFill>
                  <a:srgbClr val="1A0694"/>
                </a:solidFill>
              </a:rPr>
              <a:t>）不仅表现为个体利益与公共利益对立，也表现为一些单位或集团的利益与公共利益的冲突。</a:t>
            </a:r>
          </a:p>
          <a:p>
            <a:pPr marL="342900" indent="-342900">
              <a:buFont typeface="Wingdings" panose="05000000000000000000" pitchFamily="2" charset="2"/>
              <a:buChar char="m"/>
            </a:pPr>
            <a:r>
              <a:rPr lang="zh-CN" altLang="en-US" sz="3600" smtClean="0">
                <a:solidFill>
                  <a:srgbClr val="1A0694"/>
                </a:solidFill>
              </a:rPr>
              <a:t>（</a:t>
            </a:r>
            <a:r>
              <a:rPr lang="en-US" altLang="zh-CN" sz="3600" smtClean="0">
                <a:solidFill>
                  <a:srgbClr val="1A0694"/>
                </a:solidFill>
              </a:rPr>
              <a:t>2</a:t>
            </a:r>
            <a:r>
              <a:rPr lang="zh-CN" altLang="en-US" sz="3600" smtClean="0">
                <a:solidFill>
                  <a:srgbClr val="1A0694"/>
                </a:solidFill>
              </a:rPr>
              <a:t>）这种冲突会突破某一狭小的范围，影响更多的人，波及更多的地方。</a:t>
            </a:r>
            <a:br>
              <a:rPr lang="zh-CN" altLang="en-US" sz="3600" smtClean="0">
                <a:solidFill>
                  <a:srgbClr val="1A0694"/>
                </a:solidFill>
              </a:rPr>
            </a:br>
            <a:r>
              <a:rPr lang="zh-CN" altLang="en-US" smtClean="0">
                <a:solidFill>
                  <a:srgbClr val="8E6C0B"/>
                </a:solidFill>
              </a:rPr>
              <a:t/>
            </a:r>
            <a:br>
              <a:rPr lang="zh-CN" altLang="en-US" smtClean="0">
                <a:solidFill>
                  <a:srgbClr val="8E6C0B"/>
                </a:solidFill>
              </a:rPr>
            </a:br>
            <a:endParaRPr lang="zh-CN" altLang="en-US" smtClean="0">
              <a:solidFill>
                <a:srgbClr val="8E6C0B"/>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zh-CN" altLang="en-US" smtClean="0">
                <a:effectLst/>
              </a:rPr>
              <a:t>问题三：如何面对利益冲突？ </a:t>
            </a:r>
          </a:p>
        </p:txBody>
      </p:sp>
      <p:sp>
        <p:nvSpPr>
          <p:cNvPr id="30723" name="Rectangle 3"/>
          <p:cNvSpPr>
            <a:spLocks noGrp="1"/>
          </p:cNvSpPr>
          <p:nvPr>
            <p:ph type="body" idx="1"/>
          </p:nvPr>
        </p:nvSpPr>
        <p:spPr/>
        <p:txBody>
          <a:bodyPr/>
          <a:lstStyle/>
          <a:p>
            <a:pPr marL="342900" indent="-342900">
              <a:buFont typeface="Wingdings" panose="05000000000000000000" pitchFamily="2" charset="2"/>
              <a:buChar char="m"/>
            </a:pPr>
            <a:r>
              <a:rPr lang="zh-CN" altLang="en-US" sz="4800" smtClean="0">
                <a:solidFill>
                  <a:srgbClr val="FF0000"/>
                </a:solidFill>
                <a:sym typeface="黑体" panose="02010609060101010101" pitchFamily="2" charset="-122"/>
              </a:rPr>
              <a:t>指导学生分组结合自己的实际展开讨论。</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zh-CN" altLang="en-US" smtClean="0">
                <a:effectLst/>
              </a:rPr>
              <a:t>归纳总结</a:t>
            </a:r>
          </a:p>
        </p:txBody>
      </p:sp>
      <p:sp>
        <p:nvSpPr>
          <p:cNvPr id="33795" name="Rectangle 3"/>
          <p:cNvSpPr>
            <a:spLocks noGrp="1"/>
          </p:cNvSpPr>
          <p:nvPr>
            <p:ph type="body" idx="1"/>
          </p:nvPr>
        </p:nvSpPr>
        <p:spPr/>
        <p:txBody>
          <a:bodyPr/>
          <a:lstStyle/>
          <a:p>
            <a:pPr marL="342900" indent="-342900">
              <a:buFont typeface="Wingdings" panose="05000000000000000000" pitchFamily="2" charset="2"/>
              <a:buChar char="m"/>
            </a:pPr>
            <a:r>
              <a:rPr lang="zh-CN" altLang="en-US" smtClean="0">
                <a:solidFill>
                  <a:srgbClr val="8E6C0B"/>
                </a:solidFill>
              </a:rPr>
              <a:t>（</a:t>
            </a:r>
            <a:r>
              <a:rPr lang="en-US" altLang="zh-CN" smtClean="0">
                <a:solidFill>
                  <a:srgbClr val="8E6C0B"/>
                </a:solidFill>
              </a:rPr>
              <a:t>1</a:t>
            </a:r>
            <a:r>
              <a:rPr lang="zh-CN" altLang="en-US" smtClean="0">
                <a:solidFill>
                  <a:srgbClr val="8E6C0B"/>
                </a:solidFill>
              </a:rPr>
              <a:t>）面对利益冲突，我们应该学会选择，做出正确的决定。优先考虑公共利益，放弃或牺牲某些个人利益或小群体利益，不仅能够最大限度地实现公共利益，而且从长远看，也是对个人利益的最大保护。</a:t>
            </a:r>
            <a:br>
              <a:rPr lang="zh-CN" altLang="en-US" smtClean="0">
                <a:solidFill>
                  <a:srgbClr val="8E6C0B"/>
                </a:solidFill>
              </a:rPr>
            </a:br>
            <a:r>
              <a:rPr lang="zh-CN" altLang="en-US" smtClean="0">
                <a:solidFill>
                  <a:srgbClr val="8E6C0B"/>
                </a:solidFill>
              </a:rPr>
              <a:t>（</a:t>
            </a:r>
            <a:r>
              <a:rPr lang="en-US" altLang="zh-CN" smtClean="0">
                <a:solidFill>
                  <a:srgbClr val="8E6C0B"/>
                </a:solidFill>
              </a:rPr>
              <a:t>2</a:t>
            </a:r>
            <a:r>
              <a:rPr lang="zh-CN" altLang="en-US" smtClean="0">
                <a:solidFill>
                  <a:srgbClr val="8E6C0B"/>
                </a:solidFill>
              </a:rPr>
              <a:t>）面对利益冲突，我们应该优先考虑社会的公共利益、长远利益和共同利益。</a:t>
            </a:r>
            <a:br>
              <a:rPr lang="zh-CN" altLang="en-US" smtClean="0">
                <a:solidFill>
                  <a:srgbClr val="8E6C0B"/>
                </a:solidFill>
              </a:rPr>
            </a:br>
            <a:r>
              <a:rPr lang="zh-CN" altLang="en-US" smtClean="0">
                <a:solidFill>
                  <a:srgbClr val="8E6C0B"/>
                </a:solidFill>
              </a:rPr>
              <a:t>　（</a:t>
            </a:r>
            <a:r>
              <a:rPr lang="en-US" altLang="zh-CN" smtClean="0">
                <a:solidFill>
                  <a:srgbClr val="8E6C0B"/>
                </a:solidFill>
              </a:rPr>
              <a:t>3</a:t>
            </a:r>
            <a:r>
              <a:rPr lang="zh-CN" altLang="en-US" smtClean="0">
                <a:solidFill>
                  <a:srgbClr val="8E6C0B"/>
                </a:solidFill>
              </a:rPr>
              <a:t>）公共利益在公共生活中具有优先性，但这并不意味着无视个人利益的正当性与合理性。在公共生活中，每个人都应该得到关心和尊重，其合法权利应当受到保护。对合理的个人利益的有效保护和实现，充分体现了一个社会的民主与文明。</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zh-CN" altLang="en-US" smtClean="0">
                <a:effectLst/>
                <a:sym typeface="+mn-ea"/>
              </a:rPr>
              <a:t>知识结构</a:t>
            </a:r>
          </a:p>
        </p:txBody>
      </p:sp>
      <p:pic>
        <p:nvPicPr>
          <p:cNvPr id="34819" name="Picture 3"/>
          <p:cNvPicPr>
            <a:picLocks noGrp="1" noChangeAspect="1" noChangeArrowheads="1"/>
          </p:cNvPicPr>
          <p:nvPr>
            <p:ph type="body" idx="1"/>
          </p:nvPr>
        </p:nvPicPr>
        <p:blipFill>
          <a:blip r:embed="rId2"/>
          <a:srcRect/>
          <a:stretch>
            <a:fillRect/>
          </a:stretch>
        </p:blip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zh-CN" altLang="zh-CN" smtClean="0">
                <a:effectLst/>
                <a:sym typeface="宋体" panose="02010600030101010101" pitchFamily="2" charset="-122"/>
              </a:rPr>
              <a:t>典例精析</a:t>
            </a:r>
            <a:endParaRPr lang="zh-CN" altLang="en-US" smtClean="0">
              <a:effectLst/>
              <a:sym typeface="宋体" panose="02010600030101010101" pitchFamily="2" charset="-122"/>
            </a:endParaRPr>
          </a:p>
        </p:txBody>
      </p:sp>
      <p:sp>
        <p:nvSpPr>
          <p:cNvPr id="35843" name="Rectangle 3"/>
          <p:cNvSpPr>
            <a:spLocks noGrp="1"/>
          </p:cNvSpPr>
          <p:nvPr>
            <p:ph type="body" idx="1"/>
          </p:nvPr>
        </p:nvSpPr>
        <p:spPr/>
        <p:txBody>
          <a:bodyPr/>
          <a:lstStyle/>
          <a:p>
            <a:pPr marL="342900" indent="-342900">
              <a:buFont typeface="Wingdings" panose="05000000000000000000" pitchFamily="2" charset="2"/>
              <a:buChar char="m"/>
            </a:pPr>
            <a:r>
              <a:rPr lang="zh-CN" altLang="en-US" smtClean="0">
                <a:solidFill>
                  <a:srgbClr val="8E6C0B"/>
                </a:solidFill>
              </a:rPr>
              <a:t>例</a:t>
            </a:r>
            <a:r>
              <a:rPr lang="en-US" altLang="zh-CN" smtClean="0">
                <a:solidFill>
                  <a:srgbClr val="8E6C0B"/>
                </a:solidFill>
              </a:rPr>
              <a:t>1</a:t>
            </a:r>
            <a:r>
              <a:rPr lang="zh-CN" altLang="en-US" smtClean="0">
                <a:solidFill>
                  <a:srgbClr val="8E6C0B"/>
                </a:solidFill>
              </a:rPr>
              <a:t>、自习课上，小光问起问题来没完没了，影响了全班同学的学习。为此班长过去制止他，他却说：“我这是虚心向别人请教，你没权干涉。”对此，你的看法是       </a:t>
            </a:r>
            <a:r>
              <a:rPr lang="en-US" altLang="zh-CN" smtClean="0">
                <a:solidFill>
                  <a:srgbClr val="8E6C0B"/>
                </a:solidFill>
              </a:rPr>
              <a:t>(    )</a:t>
            </a:r>
          </a:p>
          <a:p>
            <a:pPr marL="342900" indent="-342900">
              <a:buFont typeface="Wingdings" panose="05000000000000000000" pitchFamily="2" charset="2"/>
              <a:buChar char="m"/>
            </a:pPr>
            <a:r>
              <a:rPr lang="en-US" altLang="zh-CN" smtClean="0">
                <a:solidFill>
                  <a:srgbClr val="8E6C0B"/>
                </a:solidFill>
              </a:rPr>
              <a:t>①</a:t>
            </a:r>
            <a:r>
              <a:rPr lang="zh-CN" altLang="en-US" smtClean="0">
                <a:solidFill>
                  <a:srgbClr val="8E6C0B"/>
                </a:solidFill>
              </a:rPr>
              <a:t>小光自习课上问问题是虚心请教的表现，班长无权干涉  ②小光在自习课上问问题，侵犯了其他同学安静学习的权利，班长应该制止  ③小光的做法方便了自己，却妨碍了别人，是不对的  ④小光的做法损害了全班同学的公共利益，应该被制止</a:t>
            </a:r>
          </a:p>
          <a:p>
            <a:pPr marL="342900" indent="-342900">
              <a:buFont typeface="Wingdings" panose="05000000000000000000" pitchFamily="2" charset="2"/>
              <a:buChar char="m"/>
            </a:pPr>
            <a:r>
              <a:rPr lang="zh-CN" altLang="en-US" smtClean="0">
                <a:solidFill>
                  <a:srgbClr val="8E6C0B"/>
                </a:solidFill>
              </a:rPr>
              <a:t> </a:t>
            </a:r>
            <a:r>
              <a:rPr lang="en-US" altLang="zh-CN" smtClean="0">
                <a:solidFill>
                  <a:srgbClr val="8E6C0B"/>
                </a:solidFill>
              </a:rPr>
              <a:t>A.①②④    B.①③④    C.①②③    D.②③④</a:t>
            </a:r>
            <a:endParaRPr lang="zh-CN" altLang="en-US" smtClean="0">
              <a:solidFill>
                <a:srgbClr val="8E6C0B"/>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zh-CN" altLang="en-US" smtClean="0">
                <a:effectLst/>
              </a:rPr>
              <a:t>答案解析</a:t>
            </a:r>
          </a:p>
        </p:txBody>
      </p:sp>
      <p:sp>
        <p:nvSpPr>
          <p:cNvPr id="36867" name="Rectangle 3"/>
          <p:cNvSpPr>
            <a:spLocks noGrp="1"/>
          </p:cNvSpPr>
          <p:nvPr>
            <p:ph type="body" idx="1"/>
          </p:nvPr>
        </p:nvSpPr>
        <p:spPr/>
        <p:txBody>
          <a:bodyPr/>
          <a:lstStyle/>
          <a:p>
            <a:pPr marL="342900" indent="-342900">
              <a:buFont typeface="Wingdings" panose="05000000000000000000" pitchFamily="2" charset="2"/>
              <a:buChar char="m"/>
            </a:pPr>
            <a:r>
              <a:rPr lang="en-US" altLang="zh-CN" sz="3200" smtClean="0">
                <a:solidFill>
                  <a:srgbClr val="1A0694"/>
                </a:solidFill>
              </a:rPr>
              <a:t>【</a:t>
            </a:r>
            <a:r>
              <a:rPr lang="zh-CN" altLang="en-US" sz="3200" smtClean="0">
                <a:solidFill>
                  <a:srgbClr val="1A0694"/>
                </a:solidFill>
              </a:rPr>
              <a:t>解析</a:t>
            </a:r>
            <a:r>
              <a:rPr lang="en-US" altLang="zh-CN" sz="3200" smtClean="0">
                <a:solidFill>
                  <a:srgbClr val="1A0694"/>
                </a:solidFill>
              </a:rPr>
              <a:t>】</a:t>
            </a:r>
            <a:r>
              <a:rPr lang="zh-CN" altLang="en-US" sz="3200" smtClean="0">
                <a:solidFill>
                  <a:srgbClr val="1A0694"/>
                </a:solidFill>
              </a:rPr>
              <a:t>解答本题采取排除法，小光做法是没有处理好个人利益和集体利益的关系，影响了集体利益。①说法错误，排除，排除含有①的选项，正确答案为</a:t>
            </a:r>
            <a:r>
              <a:rPr lang="en-US" altLang="zh-CN" sz="3200" smtClean="0">
                <a:solidFill>
                  <a:srgbClr val="1A0694"/>
                </a:solidFill>
              </a:rPr>
              <a:t>D</a:t>
            </a:r>
            <a:r>
              <a:rPr lang="zh-CN" altLang="en-US" sz="3200" smtClean="0">
                <a:solidFill>
                  <a:srgbClr val="1A0694"/>
                </a:solidFill>
              </a:rPr>
              <a:t>。</a:t>
            </a:r>
          </a:p>
          <a:p>
            <a:pPr marL="342900" indent="-342900">
              <a:buFont typeface="Wingdings" panose="05000000000000000000" pitchFamily="2" charset="2"/>
              <a:buChar char="m"/>
            </a:pPr>
            <a:r>
              <a:rPr lang="zh-CN" altLang="en-US" sz="3200" smtClean="0">
                <a:solidFill>
                  <a:srgbClr val="1A0694"/>
                </a:solidFill>
              </a:rPr>
              <a:t>答案：</a:t>
            </a:r>
            <a:r>
              <a:rPr lang="en-US" altLang="zh-CN" sz="3200" smtClean="0">
                <a:solidFill>
                  <a:srgbClr val="1A0694"/>
                </a:solidFill>
              </a:rPr>
              <a:t>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type="body" idx="1"/>
          </p:nvPr>
        </p:nvSpPr>
        <p:spPr/>
        <p:txBody>
          <a:bodyPr/>
          <a:lstStyle/>
          <a:p>
            <a:pPr marL="342900" indent="-342900">
              <a:buFont typeface="Wingdings" panose="05000000000000000000" pitchFamily="2" charset="2"/>
              <a:buChar char="m"/>
            </a:pPr>
            <a:r>
              <a:rPr lang="zh-CN" altLang="en-US" smtClean="0">
                <a:solidFill>
                  <a:srgbClr val="8E6C0B"/>
                </a:solidFill>
              </a:rPr>
              <a:t>例</a:t>
            </a:r>
            <a:r>
              <a:rPr lang="en-US" altLang="zh-CN" smtClean="0">
                <a:solidFill>
                  <a:srgbClr val="8E6C0B"/>
                </a:solidFill>
              </a:rPr>
              <a:t>2</a:t>
            </a:r>
            <a:r>
              <a:rPr lang="zh-CN" altLang="en-US" smtClean="0">
                <a:solidFill>
                  <a:srgbClr val="8E6C0B"/>
                </a:solidFill>
              </a:rPr>
              <a:t>、某城市为了保证流经该市的黄河水不受污染，近年来设定环保标准，拒绝污染企业进入，因此“损失”了</a:t>
            </a:r>
            <a:r>
              <a:rPr lang="en-US" altLang="zh-CN" smtClean="0">
                <a:solidFill>
                  <a:srgbClr val="8E6C0B"/>
                </a:solidFill>
              </a:rPr>
              <a:t>3</a:t>
            </a:r>
            <a:r>
              <a:rPr lang="zh-CN" altLang="en-US" smtClean="0">
                <a:solidFill>
                  <a:srgbClr val="8E6C0B"/>
                </a:solidFill>
              </a:rPr>
              <a:t>亿多元的投资项目。该市这种“舍小家，保大家”的做法是  （   ）</a:t>
            </a:r>
          </a:p>
          <a:p>
            <a:pPr marL="342900" indent="-342900">
              <a:buFont typeface="Wingdings" panose="05000000000000000000" pitchFamily="2" charset="2"/>
              <a:buChar char="m"/>
            </a:pPr>
            <a:r>
              <a:rPr lang="zh-CN" altLang="en-US" smtClean="0">
                <a:solidFill>
                  <a:srgbClr val="8E6C0B"/>
                </a:solidFill>
              </a:rPr>
              <a:t>①优先考虑公共利益，愿意放弃某些个人利益或群体利益  ②承认公共利益在公共生活中具有优先性，无视个人利益的正当性和合法性  ③不仅能够最大限度地实现公共利益，而且从长远看也是对个人利益的最大保障  ④局部利益一定要绝对服从公共利益</a:t>
            </a:r>
          </a:p>
          <a:p>
            <a:pPr marL="342900" indent="-342900">
              <a:buFont typeface="Wingdings" panose="05000000000000000000" pitchFamily="2" charset="2"/>
              <a:buChar char="m"/>
            </a:pPr>
            <a:r>
              <a:rPr lang="en-US" altLang="zh-CN" smtClean="0">
                <a:solidFill>
                  <a:srgbClr val="8E6C0B"/>
                </a:solidFill>
              </a:rPr>
              <a:t>A.②④    B.①②    C.①③    D.②③</a:t>
            </a:r>
            <a:endParaRPr lang="zh-CN" altLang="en-US" smtClean="0">
              <a:solidFill>
                <a:srgbClr val="8E6C0B"/>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zh-CN" altLang="en-US" smtClean="0">
                <a:effectLst/>
              </a:rPr>
              <a:t>答案解析</a:t>
            </a:r>
          </a:p>
        </p:txBody>
      </p:sp>
      <p:sp>
        <p:nvSpPr>
          <p:cNvPr id="38915" name="Rectangle 3"/>
          <p:cNvSpPr>
            <a:spLocks noGrp="1"/>
          </p:cNvSpPr>
          <p:nvPr>
            <p:ph type="body" idx="1"/>
          </p:nvPr>
        </p:nvSpPr>
        <p:spPr/>
        <p:txBody>
          <a:bodyPr/>
          <a:lstStyle/>
          <a:p>
            <a:pPr marL="342900" indent="-342900">
              <a:buFont typeface="Wingdings" panose="05000000000000000000" pitchFamily="2" charset="2"/>
              <a:buChar char="m"/>
            </a:pPr>
            <a:r>
              <a:rPr lang="en-US" altLang="zh-CN" sz="3200" smtClean="0">
                <a:solidFill>
                  <a:srgbClr val="1A0694"/>
                </a:solidFill>
              </a:rPr>
              <a:t>【</a:t>
            </a:r>
            <a:r>
              <a:rPr lang="zh-CN" altLang="en-US" sz="3200" smtClean="0">
                <a:solidFill>
                  <a:srgbClr val="1A0694"/>
                </a:solidFill>
              </a:rPr>
              <a:t>解析</a:t>
            </a:r>
            <a:r>
              <a:rPr lang="en-US" altLang="zh-CN" sz="3200" smtClean="0">
                <a:solidFill>
                  <a:srgbClr val="1A0694"/>
                </a:solidFill>
              </a:rPr>
              <a:t>】</a:t>
            </a:r>
            <a:r>
              <a:rPr lang="zh-CN" altLang="en-US" sz="3200" smtClean="0">
                <a:solidFill>
                  <a:srgbClr val="1A0694"/>
                </a:solidFill>
              </a:rPr>
              <a:t>本题考查公共利益和个人利益发生冲突和矛盾时，要优先考虑公共利益，但这并不意味着无视个人利益的正当性与合理性。②④说法错误。正确答案</a:t>
            </a:r>
            <a:r>
              <a:rPr lang="en-US" altLang="zh-CN" sz="3200" smtClean="0">
                <a:solidFill>
                  <a:srgbClr val="1A0694"/>
                </a:solidFill>
              </a:rPr>
              <a:t>C</a:t>
            </a:r>
            <a:r>
              <a:rPr lang="zh-CN" altLang="en-US" sz="3200" smtClean="0">
                <a:solidFill>
                  <a:srgbClr val="1A0694"/>
                </a:solidFill>
              </a:rPr>
              <a:t>。</a:t>
            </a:r>
          </a:p>
          <a:p>
            <a:pPr marL="342900" indent="-342900">
              <a:buFont typeface="Wingdings" panose="05000000000000000000" pitchFamily="2" charset="2"/>
              <a:buChar char="m"/>
            </a:pPr>
            <a:r>
              <a:rPr lang="zh-CN" altLang="en-US" sz="3200" smtClean="0">
                <a:solidFill>
                  <a:srgbClr val="1A0694"/>
                </a:solidFill>
              </a:rPr>
              <a:t>答案：</a:t>
            </a:r>
            <a:r>
              <a:rPr lang="en-US" altLang="zh-CN" sz="3200" smtClean="0">
                <a:solidFill>
                  <a:srgbClr val="1A0694"/>
                </a:solidFill>
              </a:rPr>
              <a:t>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a:solidFill>
                  <a:srgbClr val="1F04E8"/>
                </a:solidFill>
                <a:sym typeface="+mn-ea"/>
              </a:rPr>
              <a:t>                         </a:t>
            </a:r>
            <a:r>
              <a:rPr lang="zh-CN" altLang="en-US" sz="4400">
                <a:solidFill>
                  <a:srgbClr val="1F04E8"/>
                </a:solidFill>
                <a:sym typeface="+mn-ea"/>
              </a:rPr>
              <a:t>第二单元 公共利益</a:t>
            </a:r>
            <a:endParaRPr lang="zh-CN" altLang="en-US" sz="4400">
              <a:solidFill>
                <a:srgbClr val="1F04E8"/>
              </a:solidFill>
            </a:endParaRPr>
          </a:p>
          <a:p>
            <a:r>
              <a:rPr lang="zh-CN" altLang="en-US" sz="4400">
                <a:solidFill>
                  <a:srgbClr val="1F04E8"/>
                </a:solidFill>
                <a:sym typeface="+mn-ea"/>
              </a:rPr>
              <a:t>               第五课 公私之间 </a:t>
            </a:r>
          </a:p>
          <a:p>
            <a:endParaRPr lang="zh-CN" altLang="en-US" sz="4400">
              <a:solidFill>
                <a:srgbClr val="1F04E8"/>
              </a:solidFill>
              <a:sym typeface="+mn-ea"/>
            </a:endParaRPr>
          </a:p>
          <a:p>
            <a:endParaRPr lang="zh-CN" altLang="en-US">
              <a:solidFill>
                <a:srgbClr val="1F04E8"/>
              </a:solidFill>
              <a:sym typeface="+mn-ea"/>
            </a:endParaRPr>
          </a:p>
          <a:p>
            <a:endParaRPr lang="zh-CN" altLang="en-US">
              <a:solidFill>
                <a:srgbClr val="1F04E8"/>
              </a:solidFill>
              <a:sym typeface="+mn-ea"/>
            </a:endParaRPr>
          </a:p>
          <a:p>
            <a:r>
              <a:rPr lang="zh-CN" altLang="en-US" sz="4400">
                <a:solidFill>
                  <a:srgbClr val="FF0000"/>
                </a:solidFill>
                <a:sym typeface="+mn-ea"/>
              </a:rPr>
              <a:t>            第</a:t>
            </a:r>
            <a:r>
              <a:rPr lang="en-US" altLang="zh-CN" sz="4400">
                <a:solidFill>
                  <a:srgbClr val="FF0000"/>
                </a:solidFill>
                <a:sym typeface="+mn-ea"/>
              </a:rPr>
              <a:t>2</a:t>
            </a:r>
            <a:r>
              <a:rPr lang="zh-CN" altLang="en-US" sz="4400">
                <a:solidFill>
                  <a:srgbClr val="FF0000"/>
                </a:solidFill>
                <a:sym typeface="+mn-ea"/>
              </a:rPr>
              <a:t>站 矛盾与冲突</a:t>
            </a:r>
          </a:p>
          <a:p>
            <a:endParaRPr lang="zh-CN" altLang="en-US" sz="4400">
              <a:solidFill>
                <a:srgbClr val="FF0000"/>
              </a:solidFill>
              <a:sym typeface="+mn-ea"/>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zh-CN" altLang="en-US" smtClean="0">
                <a:effectLst/>
              </a:rPr>
              <a:t>课后训练</a:t>
            </a:r>
          </a:p>
        </p:txBody>
      </p:sp>
      <p:sp>
        <p:nvSpPr>
          <p:cNvPr id="39939" name="Rectangle 3"/>
          <p:cNvSpPr>
            <a:spLocks noGrp="1"/>
          </p:cNvSpPr>
          <p:nvPr>
            <p:ph type="body" idx="1"/>
          </p:nvPr>
        </p:nvSpPr>
        <p:spPr/>
        <p:txBody>
          <a:bodyPr/>
          <a:lstStyle/>
          <a:p>
            <a:pPr marL="342900" indent="-342900">
              <a:buFont typeface="Wingdings" panose="05000000000000000000" pitchFamily="2" charset="2"/>
              <a:buChar char="m"/>
            </a:pPr>
            <a:r>
              <a:rPr lang="en-US" altLang="zh-CN" smtClean="0">
                <a:solidFill>
                  <a:srgbClr val="8E6C0B"/>
                </a:solidFill>
              </a:rPr>
              <a:t>1</a:t>
            </a:r>
            <a:r>
              <a:rPr lang="zh-CN" altLang="en-US" smtClean="0">
                <a:solidFill>
                  <a:srgbClr val="8E6C0B"/>
                </a:solidFill>
              </a:rPr>
              <a:t>、关于公共利益和个人利益的关系，以下说法错误的是（        ）</a:t>
            </a:r>
          </a:p>
          <a:p>
            <a:pPr marL="342900" indent="-342900">
              <a:buFont typeface="Wingdings" panose="05000000000000000000" pitchFamily="2" charset="2"/>
              <a:buChar char="m"/>
            </a:pPr>
            <a:r>
              <a:rPr lang="en-US" altLang="zh-CN" smtClean="0">
                <a:solidFill>
                  <a:srgbClr val="8E6C0B"/>
                </a:solidFill>
              </a:rPr>
              <a:t>A</a:t>
            </a:r>
            <a:r>
              <a:rPr lang="zh-CN" altLang="en-US" smtClean="0">
                <a:solidFill>
                  <a:srgbClr val="8E6C0B"/>
                </a:solidFill>
              </a:rPr>
              <a:t>．公共利益是由个人的利益组成的</a:t>
            </a:r>
          </a:p>
          <a:p>
            <a:pPr marL="342900" indent="-342900">
              <a:buFont typeface="Wingdings" panose="05000000000000000000" pitchFamily="2" charset="2"/>
              <a:buChar char="m"/>
            </a:pPr>
            <a:r>
              <a:rPr lang="en-US" altLang="zh-CN" smtClean="0">
                <a:solidFill>
                  <a:srgbClr val="8E6C0B"/>
                </a:solidFill>
              </a:rPr>
              <a:t>B</a:t>
            </a:r>
            <a:r>
              <a:rPr lang="zh-CN" altLang="en-US" smtClean="0">
                <a:solidFill>
                  <a:srgbClr val="8E6C0B"/>
                </a:solidFill>
              </a:rPr>
              <a:t>．公共利益与个人利益总是发生矛盾和冲突的</a:t>
            </a:r>
          </a:p>
          <a:p>
            <a:pPr marL="342900" indent="-342900">
              <a:buFont typeface="Wingdings" panose="05000000000000000000" pitchFamily="2" charset="2"/>
              <a:buChar char="m"/>
            </a:pPr>
            <a:r>
              <a:rPr lang="en-US" altLang="zh-CN" smtClean="0">
                <a:solidFill>
                  <a:srgbClr val="8E6C0B"/>
                </a:solidFill>
              </a:rPr>
              <a:t>C</a:t>
            </a:r>
            <a:r>
              <a:rPr lang="zh-CN" altLang="en-US" smtClean="0">
                <a:solidFill>
                  <a:srgbClr val="8E6C0B"/>
                </a:solidFill>
              </a:rPr>
              <a:t>．公共利益的实现是个人利益实现的有力保障</a:t>
            </a:r>
          </a:p>
          <a:p>
            <a:pPr marL="342900" indent="-342900">
              <a:buFont typeface="Wingdings" panose="05000000000000000000" pitchFamily="2" charset="2"/>
              <a:buChar char="m"/>
            </a:pPr>
            <a:r>
              <a:rPr lang="en-US" altLang="zh-CN" smtClean="0">
                <a:solidFill>
                  <a:srgbClr val="8E6C0B"/>
                </a:solidFill>
              </a:rPr>
              <a:t>D</a:t>
            </a:r>
            <a:r>
              <a:rPr lang="zh-CN" altLang="en-US" smtClean="0">
                <a:solidFill>
                  <a:srgbClr val="8E6C0B"/>
                </a:solidFill>
              </a:rPr>
              <a:t>．公共利益具体地体现在每个人的实际利益之中</a:t>
            </a:r>
          </a:p>
        </p:txBody>
      </p:sp>
      <p:sp>
        <p:nvSpPr>
          <p:cNvPr id="2" name="文本框 1"/>
          <p:cNvSpPr txBox="1"/>
          <p:nvPr/>
        </p:nvSpPr>
        <p:spPr>
          <a:xfrm>
            <a:off x="1644650" y="1591945"/>
            <a:ext cx="986790" cy="706755"/>
          </a:xfrm>
          <a:prstGeom prst="rect">
            <a:avLst/>
          </a:prstGeom>
          <a:noFill/>
        </p:spPr>
        <p:txBody>
          <a:bodyPr wrap="square" rtlCol="0">
            <a:spAutoFit/>
          </a:bodyPr>
          <a:lstStyle/>
          <a:p>
            <a:r>
              <a:rPr lang="en-US" altLang="zh-CN" sz="4000">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idx="1"/>
          </p:nvPr>
        </p:nvSpPr>
        <p:spPr/>
        <p:txBody>
          <a:bodyPr/>
          <a:lstStyle/>
          <a:p>
            <a:pPr marL="342900" indent="-342900">
              <a:buFont typeface="Wingdings" panose="05000000000000000000" pitchFamily="2" charset="2"/>
              <a:buChar char="m"/>
            </a:pPr>
            <a:r>
              <a:rPr lang="en-US" altLang="zh-CN" smtClean="0">
                <a:solidFill>
                  <a:srgbClr val="8E6C0B"/>
                </a:solidFill>
              </a:rPr>
              <a:t>2</a:t>
            </a:r>
            <a:r>
              <a:rPr lang="zh-CN" altLang="en-US" smtClean="0">
                <a:solidFill>
                  <a:srgbClr val="8E6C0B"/>
                </a:solidFill>
              </a:rPr>
              <a:t>、“老百姓流传一句话，国安享太平，国强民才富，民富国安定，大河涨水小河满，众人栽树树成林。”与歌词相符的观点有           （       ）</a:t>
            </a:r>
          </a:p>
          <a:p>
            <a:pPr marL="342900" indent="-342900">
              <a:buFont typeface="Wingdings" panose="05000000000000000000" pitchFamily="2" charset="2"/>
              <a:buChar char="m"/>
            </a:pPr>
            <a:r>
              <a:rPr lang="zh-CN" altLang="en-US" smtClean="0">
                <a:solidFill>
                  <a:srgbClr val="8E6C0B"/>
                </a:solidFill>
              </a:rPr>
              <a:t>①公共利益与个人利益相互依存，相互促进  ②公共利益与个人利益互为前提，共生共荣  ③公共利益等于个人利益的简单相加  ④公共利益将每一个人特殊的个体利益一一涵盖，二者不会发生矛盾和冲突</a:t>
            </a:r>
          </a:p>
          <a:p>
            <a:pPr marL="342900" indent="-342900">
              <a:buFont typeface="Wingdings" panose="05000000000000000000" pitchFamily="2" charset="2"/>
              <a:buChar char="m"/>
            </a:pPr>
            <a:r>
              <a:rPr lang="en-US" altLang="zh-CN" smtClean="0">
                <a:solidFill>
                  <a:srgbClr val="8E6C0B"/>
                </a:solidFill>
              </a:rPr>
              <a:t>A.①②    B.③④    C.①②③    D.①②③④ </a:t>
            </a:r>
            <a:endParaRPr lang="zh-CN" altLang="en-US" smtClean="0">
              <a:solidFill>
                <a:srgbClr val="8E6C0B"/>
              </a:solidFill>
            </a:endParaRPr>
          </a:p>
        </p:txBody>
      </p:sp>
      <p:sp>
        <p:nvSpPr>
          <p:cNvPr id="2" name="文本框 1"/>
          <p:cNvSpPr txBox="1"/>
          <p:nvPr/>
        </p:nvSpPr>
        <p:spPr>
          <a:xfrm>
            <a:off x="4593590" y="1816100"/>
            <a:ext cx="986790" cy="706755"/>
          </a:xfrm>
          <a:prstGeom prst="rect">
            <a:avLst/>
          </a:prstGeom>
          <a:noFill/>
        </p:spPr>
        <p:txBody>
          <a:bodyPr wrap="square" rtlCol="0">
            <a:spAutoFit/>
          </a:bodyPr>
          <a:lstStyle/>
          <a:p>
            <a:r>
              <a:rPr lang="en-US" altLang="zh-CN" sz="4000">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type="body" idx="1"/>
          </p:nvPr>
        </p:nvSpPr>
        <p:spPr/>
        <p:txBody>
          <a:bodyPr/>
          <a:lstStyle/>
          <a:p>
            <a:pPr marL="342900" indent="-342900">
              <a:buFont typeface="Wingdings" panose="05000000000000000000" pitchFamily="2" charset="2"/>
              <a:buChar char="m"/>
            </a:pPr>
            <a:r>
              <a:rPr lang="en-US" altLang="zh-CN" smtClean="0">
                <a:solidFill>
                  <a:srgbClr val="8E6C0B"/>
                </a:solidFill>
              </a:rPr>
              <a:t>3</a:t>
            </a:r>
            <a:r>
              <a:rPr lang="zh-CN" altLang="en-US" smtClean="0">
                <a:solidFill>
                  <a:srgbClr val="8E6C0B"/>
                </a:solidFill>
              </a:rPr>
              <a:t>、某市对老城区的湖心公园进行扩建改造</a:t>
            </a:r>
            <a:r>
              <a:rPr lang="en-US" altLang="zh-CN" smtClean="0">
                <a:solidFill>
                  <a:srgbClr val="8E6C0B"/>
                </a:solidFill>
              </a:rPr>
              <a:t>,</a:t>
            </a:r>
            <a:r>
              <a:rPr lang="zh-CN" altLang="en-US" smtClean="0">
                <a:solidFill>
                  <a:srgbClr val="8E6C0B"/>
                </a:solidFill>
              </a:rPr>
              <a:t>给广大市民创建更加美丽的休闲娱乐场所。祖祖辈辈在此居住的居民虽然难舍这环境优雅的地方</a:t>
            </a:r>
            <a:r>
              <a:rPr lang="en-US" altLang="zh-CN" smtClean="0">
                <a:solidFill>
                  <a:srgbClr val="8E6C0B"/>
                </a:solidFill>
              </a:rPr>
              <a:t>,</a:t>
            </a:r>
            <a:r>
              <a:rPr lang="zh-CN" altLang="en-US" smtClean="0">
                <a:solidFill>
                  <a:srgbClr val="8E6C0B"/>
                </a:solidFill>
              </a:rPr>
              <a:t>但他们为了大局</a:t>
            </a:r>
            <a:r>
              <a:rPr lang="en-US" altLang="zh-CN" smtClean="0">
                <a:solidFill>
                  <a:srgbClr val="8E6C0B"/>
                </a:solidFill>
              </a:rPr>
              <a:t>,</a:t>
            </a:r>
            <a:r>
              <a:rPr lang="zh-CN" altLang="en-US" smtClean="0">
                <a:solidFill>
                  <a:srgbClr val="8E6C0B"/>
                </a:solidFill>
              </a:rPr>
              <a:t>还是如期搬迁。同时政府也给予搬迁居民合理的补偿</a:t>
            </a:r>
            <a:r>
              <a:rPr lang="en-US" altLang="zh-CN" smtClean="0">
                <a:solidFill>
                  <a:srgbClr val="8E6C0B"/>
                </a:solidFill>
              </a:rPr>
              <a:t>,</a:t>
            </a:r>
            <a:r>
              <a:rPr lang="zh-CN" altLang="en-US" smtClean="0">
                <a:solidFill>
                  <a:srgbClr val="8E6C0B"/>
                </a:solidFill>
              </a:rPr>
              <a:t>工程建设如期开工。这一事例说明　　（          ）</a:t>
            </a:r>
          </a:p>
          <a:p>
            <a:pPr marL="342900" indent="-342900">
              <a:buFont typeface="Wingdings" panose="05000000000000000000" pitchFamily="2" charset="2"/>
              <a:buChar char="m"/>
            </a:pPr>
            <a:r>
              <a:rPr lang="zh-CN" altLang="en-US" smtClean="0">
                <a:solidFill>
                  <a:srgbClr val="8E6C0B"/>
                </a:solidFill>
              </a:rPr>
              <a:t>①个人利益与公共利益有时会发生矛盾和冲突</a:t>
            </a:r>
          </a:p>
          <a:p>
            <a:pPr marL="342900" indent="-342900">
              <a:buFont typeface="Wingdings" panose="05000000000000000000" pitchFamily="2" charset="2"/>
              <a:buChar char="m"/>
            </a:pPr>
            <a:r>
              <a:rPr lang="zh-CN" altLang="en-US" smtClean="0">
                <a:solidFill>
                  <a:srgbClr val="8E6C0B"/>
                </a:solidFill>
              </a:rPr>
              <a:t>②在公共生活中个人的正当利益应得到尊重与保护</a:t>
            </a:r>
          </a:p>
          <a:p>
            <a:pPr marL="342900" indent="-342900">
              <a:buFont typeface="Wingdings" panose="05000000000000000000" pitchFamily="2" charset="2"/>
              <a:buChar char="m"/>
            </a:pPr>
            <a:r>
              <a:rPr lang="zh-CN" altLang="en-US" smtClean="0">
                <a:solidFill>
                  <a:srgbClr val="8E6C0B"/>
                </a:solidFill>
              </a:rPr>
              <a:t>③公共利益与个人利益同等重要</a:t>
            </a:r>
          </a:p>
          <a:p>
            <a:pPr marL="342900" indent="-342900">
              <a:buFont typeface="Wingdings" panose="05000000000000000000" pitchFamily="2" charset="2"/>
              <a:buChar char="m"/>
            </a:pPr>
            <a:r>
              <a:rPr lang="zh-CN" altLang="en-US" smtClean="0">
                <a:solidFill>
                  <a:srgbClr val="8E6C0B"/>
                </a:solidFill>
              </a:rPr>
              <a:t>④搬迁居民正确处理了公共利益与个人利益的冲突</a:t>
            </a:r>
          </a:p>
          <a:p>
            <a:pPr marL="342900" indent="-342900">
              <a:buFont typeface="Wingdings" panose="05000000000000000000" pitchFamily="2" charset="2"/>
              <a:buChar char="m"/>
            </a:pPr>
            <a:r>
              <a:rPr lang="en-US" altLang="zh-CN" smtClean="0">
                <a:solidFill>
                  <a:srgbClr val="8E6C0B"/>
                </a:solidFill>
              </a:rPr>
              <a:t>A.①②③			B.①②④		</a:t>
            </a:r>
          </a:p>
          <a:p>
            <a:pPr marL="342900" indent="-342900">
              <a:buFont typeface="Wingdings" panose="05000000000000000000" pitchFamily="2" charset="2"/>
              <a:buChar char="m"/>
            </a:pPr>
            <a:r>
              <a:rPr lang="en-US" altLang="zh-CN" smtClean="0">
                <a:solidFill>
                  <a:srgbClr val="8E6C0B"/>
                </a:solidFill>
              </a:rPr>
              <a:t>C.①③④			D.②③④</a:t>
            </a:r>
            <a:endParaRPr lang="zh-CN" altLang="en-US" smtClean="0">
              <a:solidFill>
                <a:srgbClr val="8E6C0B"/>
              </a:solidFill>
            </a:endParaRPr>
          </a:p>
        </p:txBody>
      </p:sp>
      <p:sp>
        <p:nvSpPr>
          <p:cNvPr id="2" name="文本框 1"/>
          <p:cNvSpPr txBox="1"/>
          <p:nvPr/>
        </p:nvSpPr>
        <p:spPr>
          <a:xfrm>
            <a:off x="5593715" y="2513965"/>
            <a:ext cx="986790" cy="706755"/>
          </a:xfrm>
          <a:prstGeom prst="rect">
            <a:avLst/>
          </a:prstGeom>
          <a:noFill/>
        </p:spPr>
        <p:txBody>
          <a:bodyPr wrap="square" rtlCol="0">
            <a:spAutoFit/>
          </a:bodyPr>
          <a:lstStyle/>
          <a:p>
            <a:r>
              <a:rPr lang="en-US" altLang="zh-CN" sz="4000">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p:cNvSpPr>
          <p:nvPr>
            <p:ph type="body" idx="1"/>
          </p:nvPr>
        </p:nvSpPr>
        <p:spPr>
          <a:xfrm>
            <a:off x="128270" y="143510"/>
            <a:ext cx="8388985" cy="6033770"/>
          </a:xfrm>
        </p:spPr>
        <p:txBody>
          <a:bodyPr/>
          <a:lstStyle/>
          <a:p>
            <a:pPr marL="342900" indent="-342900">
              <a:buFont typeface="Wingdings" panose="05000000000000000000" pitchFamily="2" charset="2"/>
              <a:buChar char="m"/>
            </a:pPr>
            <a:r>
              <a:rPr lang="en-US" altLang="zh-CN" smtClean="0">
                <a:solidFill>
                  <a:srgbClr val="8E6C0B"/>
                </a:solidFill>
              </a:rPr>
              <a:t>4</a:t>
            </a:r>
            <a:r>
              <a:rPr lang="zh-CN" altLang="en-US" smtClean="0">
                <a:solidFill>
                  <a:srgbClr val="8E6C0B"/>
                </a:solidFill>
              </a:rPr>
              <a:t>、长</a:t>
            </a:r>
            <a:r>
              <a:rPr lang="en-US" altLang="zh-CN" smtClean="0">
                <a:solidFill>
                  <a:srgbClr val="8E6C0B"/>
                </a:solidFill>
              </a:rPr>
              <a:t>1 432</a:t>
            </a:r>
            <a:r>
              <a:rPr lang="zh-CN" altLang="en-US" smtClean="0">
                <a:solidFill>
                  <a:srgbClr val="8E6C0B"/>
                </a:solidFill>
              </a:rPr>
              <a:t>千米、历时</a:t>
            </a:r>
            <a:r>
              <a:rPr lang="en-US" altLang="zh-CN" smtClean="0">
                <a:solidFill>
                  <a:srgbClr val="8E6C0B"/>
                </a:solidFill>
              </a:rPr>
              <a:t>11</a:t>
            </a:r>
            <a:r>
              <a:rPr lang="zh-CN" altLang="en-US" smtClean="0">
                <a:solidFill>
                  <a:srgbClr val="8E6C0B"/>
                </a:solidFill>
              </a:rPr>
              <a:t>年建设的南水北调中线正式通水。千里调水</a:t>
            </a:r>
            <a:r>
              <a:rPr lang="en-US" altLang="zh-CN" smtClean="0">
                <a:solidFill>
                  <a:srgbClr val="8E6C0B"/>
                </a:solidFill>
              </a:rPr>
              <a:t>,</a:t>
            </a:r>
            <a:r>
              <a:rPr lang="zh-CN" altLang="en-US" smtClean="0">
                <a:solidFill>
                  <a:srgbClr val="8E6C0B"/>
                </a:solidFill>
              </a:rPr>
              <a:t>来之不易</a:t>
            </a:r>
            <a:r>
              <a:rPr lang="en-US" altLang="zh-CN" smtClean="0">
                <a:solidFill>
                  <a:srgbClr val="8E6C0B"/>
                </a:solidFill>
              </a:rPr>
              <a:t>,</a:t>
            </a:r>
            <a:r>
              <a:rPr lang="zh-CN" altLang="en-US" smtClean="0">
                <a:solidFill>
                  <a:srgbClr val="8E6C0B"/>
                </a:solidFill>
              </a:rPr>
              <a:t>为实施南水北调工程</a:t>
            </a:r>
            <a:r>
              <a:rPr lang="en-US" altLang="zh-CN" smtClean="0">
                <a:solidFill>
                  <a:srgbClr val="8E6C0B"/>
                </a:solidFill>
              </a:rPr>
              <a:t>,</a:t>
            </a:r>
            <a:r>
              <a:rPr lang="zh-CN" altLang="en-US" smtClean="0">
                <a:solidFill>
                  <a:srgbClr val="8E6C0B"/>
                </a:solidFill>
              </a:rPr>
              <a:t>库区人民顾全大局</a:t>
            </a:r>
            <a:r>
              <a:rPr lang="en-US" altLang="zh-CN" smtClean="0">
                <a:solidFill>
                  <a:srgbClr val="8E6C0B"/>
                </a:solidFill>
              </a:rPr>
              <a:t>,</a:t>
            </a:r>
            <a:r>
              <a:rPr lang="zh-CN" altLang="en-US" smtClean="0">
                <a:solidFill>
                  <a:srgbClr val="8E6C0B"/>
                </a:solidFill>
              </a:rPr>
              <a:t>为大家舍小家</a:t>
            </a:r>
            <a:r>
              <a:rPr lang="en-US" altLang="zh-CN" smtClean="0">
                <a:solidFill>
                  <a:srgbClr val="8E6C0B"/>
                </a:solidFill>
              </a:rPr>
              <a:t>,</a:t>
            </a:r>
            <a:r>
              <a:rPr lang="zh-CN" altLang="en-US" smtClean="0">
                <a:solidFill>
                  <a:srgbClr val="8E6C0B"/>
                </a:solidFill>
              </a:rPr>
              <a:t>为通水建设做出了巨大的牺牲。几十万建设大军</a:t>
            </a:r>
            <a:r>
              <a:rPr lang="en-US" altLang="zh-CN" smtClean="0">
                <a:solidFill>
                  <a:srgbClr val="8E6C0B"/>
                </a:solidFill>
              </a:rPr>
              <a:t>,</a:t>
            </a:r>
            <a:r>
              <a:rPr lang="zh-CN" altLang="en-US" smtClean="0">
                <a:solidFill>
                  <a:srgbClr val="8E6C0B"/>
                </a:solidFill>
              </a:rPr>
              <a:t>夜以继日</a:t>
            </a:r>
            <a:r>
              <a:rPr lang="en-US" altLang="zh-CN" smtClean="0">
                <a:solidFill>
                  <a:srgbClr val="8E6C0B"/>
                </a:solidFill>
              </a:rPr>
              <a:t>,</a:t>
            </a:r>
            <a:r>
              <a:rPr lang="zh-CN" altLang="en-US" smtClean="0">
                <a:solidFill>
                  <a:srgbClr val="8E6C0B"/>
                </a:solidFill>
              </a:rPr>
              <a:t>艰苦奋战</a:t>
            </a:r>
            <a:r>
              <a:rPr lang="en-US" altLang="zh-CN" smtClean="0">
                <a:solidFill>
                  <a:srgbClr val="8E6C0B"/>
                </a:solidFill>
              </a:rPr>
              <a:t>,</a:t>
            </a:r>
            <a:r>
              <a:rPr lang="zh-CN" altLang="en-US" smtClean="0">
                <a:solidFill>
                  <a:srgbClr val="8E6C0B"/>
                </a:solidFill>
              </a:rPr>
              <a:t>为江水早日进京做出了巨大的贡献</a:t>
            </a:r>
          </a:p>
          <a:p>
            <a:pPr marL="342900" indent="-342900">
              <a:buFont typeface="Wingdings" panose="05000000000000000000" pitchFamily="2" charset="2"/>
              <a:buChar char="m"/>
            </a:pPr>
            <a:r>
              <a:rPr lang="en-US" altLang="zh-CN" smtClean="0">
                <a:solidFill>
                  <a:srgbClr val="8E6C0B"/>
                </a:solidFill>
              </a:rPr>
              <a:t>(1)</a:t>
            </a:r>
            <a:r>
              <a:rPr lang="zh-CN" altLang="en-US" smtClean="0">
                <a:solidFill>
                  <a:srgbClr val="8E6C0B"/>
                </a:solidFill>
              </a:rPr>
              <a:t>在广大库区人民和几十万建设大军身上体现了什么精神</a:t>
            </a:r>
            <a:r>
              <a:rPr lang="en-US" altLang="zh-CN" smtClean="0">
                <a:solidFill>
                  <a:srgbClr val="8E6C0B"/>
                </a:solidFill>
              </a:rPr>
              <a:t>?</a:t>
            </a:r>
          </a:p>
          <a:p>
            <a:pPr marL="342900" indent="-342900">
              <a:buFont typeface="Wingdings" panose="05000000000000000000" pitchFamily="2" charset="2"/>
              <a:buChar char="m"/>
            </a:pPr>
            <a:r>
              <a:rPr lang="en-US" altLang="zh-CN" smtClean="0">
                <a:solidFill>
                  <a:srgbClr val="8E6C0B"/>
                </a:solidFill>
              </a:rPr>
              <a:t>(2)</a:t>
            </a:r>
            <a:r>
              <a:rPr lang="zh-CN" altLang="en-US" smtClean="0">
                <a:solidFill>
                  <a:srgbClr val="8E6C0B"/>
                </a:solidFill>
              </a:rPr>
              <a:t>广大库区人民和几十万建设大军的行为对我们处理公共利益与个人利益的关系有何启示</a:t>
            </a:r>
            <a:r>
              <a:rPr lang="en-US" altLang="zh-CN" smtClean="0">
                <a:solidFill>
                  <a:srgbClr val="8E6C0B"/>
                </a:solidFill>
              </a:rPr>
              <a:t>?</a:t>
            </a:r>
            <a:endParaRPr lang="zh-CN" altLang="en-US" smtClean="0">
              <a:solidFill>
                <a:srgbClr val="8E6C0B"/>
              </a:solidFill>
            </a:endParaRPr>
          </a:p>
        </p:txBody>
      </p:sp>
      <p:sp>
        <p:nvSpPr>
          <p:cNvPr id="2" name="文本框 1"/>
          <p:cNvSpPr txBox="1"/>
          <p:nvPr/>
        </p:nvSpPr>
        <p:spPr>
          <a:xfrm>
            <a:off x="473710" y="3039745"/>
            <a:ext cx="8173085" cy="3538220"/>
          </a:xfrm>
          <a:prstGeom prst="rect">
            <a:avLst/>
          </a:prstGeom>
          <a:noFill/>
        </p:spPr>
        <p:txBody>
          <a:bodyPr wrap="square" rtlCol="0">
            <a:spAutoFit/>
          </a:bodyPr>
          <a:lstStyle/>
          <a:p>
            <a:pPr marL="342900" indent="-342900">
              <a:buFont typeface="Wingdings" panose="05000000000000000000" pitchFamily="2" charset="2"/>
              <a:buChar char="m"/>
            </a:pPr>
            <a:r>
              <a:rPr lang="zh-CN" altLang="en-US" sz="2800" smtClean="0">
                <a:solidFill>
                  <a:srgbClr val="FF0000"/>
                </a:solidFill>
                <a:sym typeface="+mn-ea"/>
              </a:rPr>
              <a:t>（</a:t>
            </a:r>
            <a:r>
              <a:rPr lang="en-US" altLang="zh-CN" sz="2800" smtClean="0">
                <a:solidFill>
                  <a:srgbClr val="FF0000"/>
                </a:solidFill>
                <a:sym typeface="+mn-ea"/>
              </a:rPr>
              <a:t>1</a:t>
            </a:r>
            <a:r>
              <a:rPr lang="zh-CN" altLang="en-US" sz="2800" smtClean="0">
                <a:solidFill>
                  <a:srgbClr val="FF0000"/>
                </a:solidFill>
                <a:sym typeface="+mn-ea"/>
              </a:rPr>
              <a:t>）勇于奉献</a:t>
            </a:r>
            <a:r>
              <a:rPr lang="en-US" altLang="zh-CN" sz="2800" smtClean="0">
                <a:solidFill>
                  <a:srgbClr val="FF0000"/>
                </a:solidFill>
                <a:sym typeface="+mn-ea"/>
              </a:rPr>
              <a:t>,</a:t>
            </a:r>
            <a:r>
              <a:rPr lang="zh-CN" altLang="en-US" sz="2800" smtClean="0">
                <a:solidFill>
                  <a:srgbClr val="FF0000"/>
                </a:solidFill>
                <a:sym typeface="+mn-ea"/>
              </a:rPr>
              <a:t>舍小家、为大家</a:t>
            </a:r>
            <a:r>
              <a:rPr lang="en-US" altLang="zh-CN" sz="2800" smtClean="0">
                <a:solidFill>
                  <a:srgbClr val="FF0000"/>
                </a:solidFill>
                <a:sym typeface="+mn-ea"/>
              </a:rPr>
              <a:t>,</a:t>
            </a:r>
            <a:r>
              <a:rPr lang="zh-CN" altLang="en-US" sz="2800" smtClean="0">
                <a:solidFill>
                  <a:srgbClr val="FF0000"/>
                </a:solidFill>
                <a:sym typeface="+mn-ea"/>
              </a:rPr>
              <a:t>以公共利益为重等。</a:t>
            </a:r>
          </a:p>
          <a:p>
            <a:pPr marL="342900" indent="-342900">
              <a:buFont typeface="Wingdings" panose="05000000000000000000" pitchFamily="2" charset="2"/>
              <a:buChar char="m"/>
            </a:pPr>
            <a:r>
              <a:rPr lang="zh-CN" altLang="en-US" sz="2800" smtClean="0">
                <a:solidFill>
                  <a:srgbClr val="FF0000"/>
                </a:solidFill>
                <a:sym typeface="+mn-ea"/>
              </a:rPr>
              <a:t>（</a:t>
            </a:r>
            <a:r>
              <a:rPr lang="en-US" altLang="zh-CN" sz="2800" smtClean="0">
                <a:solidFill>
                  <a:srgbClr val="FF0000"/>
                </a:solidFill>
                <a:sym typeface="+mn-ea"/>
              </a:rPr>
              <a:t>2</a:t>
            </a:r>
            <a:r>
              <a:rPr lang="zh-CN" altLang="en-US" sz="2800" smtClean="0">
                <a:solidFill>
                  <a:srgbClr val="FF0000"/>
                </a:solidFill>
                <a:sym typeface="+mn-ea"/>
              </a:rPr>
              <a:t>）①面对公共利益与个人利益的冲突</a:t>
            </a:r>
            <a:r>
              <a:rPr lang="en-US" altLang="zh-CN" sz="2800" smtClean="0">
                <a:solidFill>
                  <a:srgbClr val="FF0000"/>
                </a:solidFill>
                <a:sym typeface="+mn-ea"/>
              </a:rPr>
              <a:t>,</a:t>
            </a:r>
            <a:r>
              <a:rPr lang="zh-CN" altLang="en-US" sz="2800" smtClean="0">
                <a:solidFill>
                  <a:srgbClr val="FF0000"/>
                </a:solidFill>
                <a:sym typeface="+mn-ea"/>
              </a:rPr>
              <a:t>我们应该学会选择</a:t>
            </a:r>
            <a:r>
              <a:rPr lang="en-US" altLang="zh-CN" sz="2800" smtClean="0">
                <a:solidFill>
                  <a:srgbClr val="FF0000"/>
                </a:solidFill>
                <a:sym typeface="+mn-ea"/>
              </a:rPr>
              <a:t>,</a:t>
            </a:r>
            <a:r>
              <a:rPr lang="zh-CN" altLang="en-US" sz="2800" smtClean="0">
                <a:solidFill>
                  <a:srgbClr val="FF0000"/>
                </a:solidFill>
                <a:sym typeface="+mn-ea"/>
              </a:rPr>
              <a:t>做出正确的决定。优先考虑公共利益</a:t>
            </a:r>
            <a:r>
              <a:rPr lang="en-US" altLang="zh-CN" sz="2800" smtClean="0">
                <a:solidFill>
                  <a:srgbClr val="FF0000"/>
                </a:solidFill>
                <a:sym typeface="+mn-ea"/>
              </a:rPr>
              <a:t>,</a:t>
            </a:r>
            <a:r>
              <a:rPr lang="zh-CN" altLang="en-US" sz="2800" smtClean="0">
                <a:solidFill>
                  <a:srgbClr val="FF0000"/>
                </a:solidFill>
                <a:sym typeface="+mn-ea"/>
              </a:rPr>
              <a:t>放弃或牺牲某些个人利益或群体利益。</a:t>
            </a:r>
          </a:p>
          <a:p>
            <a:pPr marL="342900" indent="-342900">
              <a:buFont typeface="Wingdings" panose="05000000000000000000" pitchFamily="2" charset="2"/>
              <a:buChar char="m"/>
            </a:pPr>
            <a:r>
              <a:rPr lang="zh-CN" altLang="en-US" sz="2800" smtClean="0">
                <a:solidFill>
                  <a:srgbClr val="FF0000"/>
                </a:solidFill>
                <a:sym typeface="+mn-ea"/>
              </a:rPr>
              <a:t>②在优先保证公共利益的前提下</a:t>
            </a:r>
            <a:r>
              <a:rPr lang="en-US" altLang="zh-CN" sz="2800" smtClean="0">
                <a:solidFill>
                  <a:srgbClr val="FF0000"/>
                </a:solidFill>
                <a:sym typeface="+mn-ea"/>
              </a:rPr>
              <a:t>,</a:t>
            </a:r>
            <a:r>
              <a:rPr lang="zh-CN" altLang="en-US" sz="2800" smtClean="0">
                <a:solidFill>
                  <a:srgbClr val="FF0000"/>
                </a:solidFill>
                <a:sym typeface="+mn-ea"/>
              </a:rPr>
              <a:t>促进个人利益的充分实现。</a:t>
            </a:r>
          </a:p>
          <a:p>
            <a:endParaRPr lang="zh-CN" altLang="en-US" sz="2800" smtClean="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p:cNvSpPr txBox="1">
            <a:spLocks noChangeArrowheads="1"/>
          </p:cNvSpPr>
          <p:nvPr/>
        </p:nvSpPr>
        <p:spPr bwMode="auto">
          <a:xfrm>
            <a:off x="4000500" y="3052763"/>
            <a:ext cx="1382713" cy="36195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noProof="1">
                <a:solidFill>
                  <a:srgbClr val="FF0000"/>
                </a:solidFill>
              </a:rPr>
              <a:t>课前预习</a:t>
            </a:r>
            <a:endParaRPr lang="zh-CN" altLang="zh-CN" sz="2000" b="1" noProof="1">
              <a:solidFill>
                <a:srgbClr val="FF0000"/>
              </a:solidFill>
              <a:sym typeface="宋体" panose="02010600030101010101" pitchFamily="2" charset="-122"/>
            </a:endParaRPr>
          </a:p>
        </p:txBody>
      </p:sp>
      <p:sp>
        <p:nvSpPr>
          <p:cNvPr id="14338" name="Text Box 17"/>
          <p:cNvSpPr txBox="1">
            <a:spLocks noChangeArrowheads="1"/>
          </p:cNvSpPr>
          <p:nvPr/>
        </p:nvSpPr>
        <p:spPr bwMode="auto">
          <a:xfrm>
            <a:off x="4000500" y="4171950"/>
            <a:ext cx="1382713" cy="36195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noProof="1">
                <a:solidFill>
                  <a:srgbClr val="FF0000"/>
                </a:solidFill>
                <a:sym typeface="宋体" panose="02010600030101010101" pitchFamily="2" charset="-122"/>
              </a:rPr>
              <a:t>典例精析</a:t>
            </a:r>
          </a:p>
        </p:txBody>
      </p:sp>
      <p:sp>
        <p:nvSpPr>
          <p:cNvPr id="14339" name="Text Box 17"/>
          <p:cNvSpPr txBox="1">
            <a:spLocks noChangeArrowheads="1"/>
          </p:cNvSpPr>
          <p:nvPr/>
        </p:nvSpPr>
        <p:spPr bwMode="auto">
          <a:xfrm>
            <a:off x="4000500" y="4533900"/>
            <a:ext cx="1366838" cy="36195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noProof="1">
                <a:solidFill>
                  <a:srgbClr val="FF0000"/>
                </a:solidFill>
              </a:rPr>
              <a:t>课后训练</a:t>
            </a:r>
            <a:endParaRPr lang="zh-CN" altLang="zh-CN" sz="2000" b="1" noProof="1">
              <a:solidFill>
                <a:srgbClr val="FF0000"/>
              </a:solidFill>
              <a:sym typeface="宋体" panose="02010600030101010101" pitchFamily="2" charset="-122"/>
            </a:endParaRPr>
          </a:p>
        </p:txBody>
      </p:sp>
      <p:sp>
        <p:nvSpPr>
          <p:cNvPr id="14340" name="Text Box 17"/>
          <p:cNvSpPr txBox="1">
            <a:spLocks noChangeArrowheads="1"/>
          </p:cNvSpPr>
          <p:nvPr/>
        </p:nvSpPr>
        <p:spPr bwMode="auto">
          <a:xfrm>
            <a:off x="4000500" y="2657475"/>
            <a:ext cx="1397000" cy="392113"/>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p>
        </p:txBody>
      </p:sp>
      <p:sp>
        <p:nvSpPr>
          <p:cNvPr id="14341" name="矩形 1"/>
          <p:cNvSpPr>
            <a:spLocks noChangeArrowheads="1"/>
          </p:cNvSpPr>
          <p:nvPr/>
        </p:nvSpPr>
        <p:spPr bwMode="auto">
          <a:xfrm>
            <a:off x="3581400" y="1982788"/>
            <a:ext cx="644525" cy="366712"/>
          </a:xfrm>
          <a:prstGeom prst="rect">
            <a:avLst/>
          </a:prstGeom>
          <a:noFill/>
          <a:ln w="9525">
            <a:noFill/>
            <a:miter lim="800000"/>
          </a:ln>
        </p:spPr>
        <p:txBody>
          <a:bodyPr wrap="none">
            <a:spAutoFit/>
          </a:bodyPr>
          <a:lstStyle/>
          <a:p>
            <a:r>
              <a:rPr lang="zh-CN" altLang="en-US" b="1">
                <a:latin typeface="Arial" panose="020B0604020202020204" pitchFamily="34" charset="0"/>
              </a:rPr>
              <a:t>目录</a:t>
            </a:r>
          </a:p>
        </p:txBody>
      </p:sp>
      <p:sp>
        <p:nvSpPr>
          <p:cNvPr id="14342" name="Text Box 17"/>
          <p:cNvSpPr txBox="1">
            <a:spLocks noChangeArrowheads="1"/>
          </p:cNvSpPr>
          <p:nvPr/>
        </p:nvSpPr>
        <p:spPr bwMode="auto">
          <a:xfrm>
            <a:off x="4000500" y="3811588"/>
            <a:ext cx="1397000" cy="36195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noProof="1">
                <a:solidFill>
                  <a:srgbClr val="FF0000"/>
                </a:solidFill>
                <a:sym typeface="宋体" panose="02010600030101010101" pitchFamily="2" charset="-122"/>
              </a:rPr>
              <a:t>知识结构</a:t>
            </a:r>
          </a:p>
        </p:txBody>
      </p:sp>
      <p:sp>
        <p:nvSpPr>
          <p:cNvPr id="14343" name="Text Box 17"/>
          <p:cNvSpPr txBox="1">
            <a:spLocks noChangeArrowheads="1"/>
          </p:cNvSpPr>
          <p:nvPr/>
        </p:nvSpPr>
        <p:spPr bwMode="auto">
          <a:xfrm>
            <a:off x="4000500" y="2259013"/>
            <a:ext cx="1425575" cy="392112"/>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p>
        </p:txBody>
      </p:sp>
      <p:sp>
        <p:nvSpPr>
          <p:cNvPr id="14344" name="Text Box 17"/>
          <p:cNvSpPr txBox="1">
            <a:spLocks noChangeArrowheads="1"/>
          </p:cNvSpPr>
          <p:nvPr/>
        </p:nvSpPr>
        <p:spPr bwMode="auto">
          <a:xfrm>
            <a:off x="4000500" y="3413125"/>
            <a:ext cx="1379538" cy="392113"/>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en-US" sz="2200" b="1" noProof="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情境导入</a:t>
            </a:r>
          </a:p>
        </p:txBody>
      </p:sp>
      <p:sp>
        <p:nvSpPr>
          <p:cNvPr id="3" name="内容占位符 2"/>
          <p:cNvSpPr>
            <a:spLocks noGrp="1"/>
          </p:cNvSpPr>
          <p:nvPr>
            <p:ph idx="1"/>
          </p:nvPr>
        </p:nvSpPr>
        <p:spPr/>
        <p:txBody>
          <a:bodyPr/>
          <a:lstStyle/>
          <a:p>
            <a:pPr algn="ctr"/>
            <a:r>
              <a:rPr lang="zh-CN" altLang="en-US">
                <a:solidFill>
                  <a:srgbClr val="F40A1B"/>
                </a:solidFill>
                <a:sym typeface="+mn-ea"/>
              </a:rPr>
              <a:t>湖北某小区居民因不堪广场舞噪音打扰而泄“粪”、南京男子用锤子砸碎放广场舞配乐的音响、温州居民集资购买高音喇叭对抗广场舞</a:t>
            </a:r>
            <a:r>
              <a:rPr lang="en-US" altLang="zh-CN">
                <a:solidFill>
                  <a:srgbClr val="F40A1B"/>
                </a:solidFill>
                <a:sym typeface="+mn-ea"/>
              </a:rPr>
              <a:t>……</a:t>
            </a:r>
            <a:r>
              <a:rPr lang="zh-CN" altLang="en-US">
                <a:solidFill>
                  <a:srgbClr val="F40A1B"/>
                </a:solidFill>
                <a:sym typeface="+mn-ea"/>
              </a:rPr>
              <a:t>小区居民对广场舞带来的噪音苦不堪言</a:t>
            </a:r>
            <a:r>
              <a:rPr lang="en-US" altLang="zh-CN">
                <a:solidFill>
                  <a:srgbClr val="F40A1B"/>
                </a:solidFill>
                <a:sym typeface="+mn-ea"/>
              </a:rPr>
              <a:t>,</a:t>
            </a:r>
            <a:r>
              <a:rPr lang="zh-CN" altLang="en-US">
                <a:solidFill>
                  <a:srgbClr val="F40A1B"/>
                </a:solidFill>
                <a:sym typeface="+mn-ea"/>
              </a:rPr>
              <a:t>而热衷于广场舞的大爷大妈们也觉得委屈</a:t>
            </a:r>
            <a:r>
              <a:rPr lang="en-US" altLang="zh-CN">
                <a:solidFill>
                  <a:srgbClr val="F40A1B"/>
                </a:solidFill>
                <a:sym typeface="+mn-ea"/>
              </a:rPr>
              <a:t>,</a:t>
            </a:r>
            <a:r>
              <a:rPr lang="zh-CN" altLang="en-US">
                <a:solidFill>
                  <a:srgbClr val="F40A1B"/>
                </a:solidFill>
                <a:sym typeface="+mn-ea"/>
              </a:rPr>
              <a:t>想找个地方休闲一下咋就这么难</a:t>
            </a:r>
            <a:r>
              <a:rPr lang="en-US" altLang="zh-CN">
                <a:solidFill>
                  <a:srgbClr val="F40A1B"/>
                </a:solidFill>
                <a:sym typeface="+mn-ea"/>
              </a:rPr>
              <a:t>?</a:t>
            </a:r>
            <a:r>
              <a:rPr lang="zh-CN" altLang="en-US">
                <a:solidFill>
                  <a:srgbClr val="F40A1B"/>
                </a:solidFill>
                <a:sym typeface="+mn-ea"/>
              </a:rPr>
              <a:t>广场舞频频引发冲突的根源何在</a:t>
            </a:r>
            <a:r>
              <a:rPr lang="en-US" altLang="zh-CN">
                <a:solidFill>
                  <a:srgbClr val="F40A1B"/>
                </a:solidFill>
                <a:sym typeface="+mn-ea"/>
              </a:rPr>
              <a:t>?</a:t>
            </a:r>
            <a:r>
              <a:rPr lang="zh-CN" altLang="en-US">
                <a:solidFill>
                  <a:srgbClr val="F40A1B"/>
                </a:solidFill>
                <a:sym typeface="+mn-ea"/>
              </a:rPr>
              <a:t>广场舞到底该不该禁</a:t>
            </a:r>
            <a:r>
              <a:rPr lang="en-US" altLang="zh-CN">
                <a:solidFill>
                  <a:srgbClr val="F40A1B"/>
                </a:solidFill>
                <a:sym typeface="+mn-ea"/>
              </a:rPr>
              <a:t>?</a:t>
            </a:r>
            <a:r>
              <a:rPr lang="zh-CN" altLang="en-US">
                <a:solidFill>
                  <a:srgbClr val="F40A1B"/>
                </a:solidFill>
                <a:sym typeface="+mn-ea"/>
              </a:rPr>
              <a:t>社区如何帮助居民满足文化娱乐需求</a:t>
            </a:r>
            <a:r>
              <a:rPr lang="en-US" altLang="zh-CN">
                <a:solidFill>
                  <a:srgbClr val="F40A1B"/>
                </a:solidFill>
                <a:sym typeface="+mn-ea"/>
              </a:rPr>
              <a:t>? </a:t>
            </a:r>
            <a:endParaRPr lang="en-US" altLang="zh-CN">
              <a:solidFill>
                <a:srgbClr val="F40A1B"/>
              </a:solidFill>
            </a:endParaRPr>
          </a:p>
          <a:p>
            <a:pPr algn="ctr"/>
            <a:r>
              <a:rPr lang="zh-CN" altLang="en-US">
                <a:solidFill>
                  <a:srgbClr val="F40A1B"/>
                </a:solidFill>
                <a:sym typeface="+mn-ea"/>
              </a:rPr>
              <a:t>对这个问题你怎么看待？</a:t>
            </a:r>
            <a:endParaRPr lang="zh-CN" altLang="en-US">
              <a:solidFill>
                <a:srgbClr val="F40A1B"/>
              </a:solidFill>
            </a:endParaRPr>
          </a:p>
          <a:p>
            <a:pPr algn="ctr"/>
            <a:r>
              <a:rPr lang="zh-CN" altLang="en-US">
                <a:solidFill>
                  <a:srgbClr val="F40A1B"/>
                </a:solidFill>
                <a:sym typeface="+mn-ea"/>
              </a:rPr>
              <a:t>面对利益冲突，我们应该学会选择，做出正确的决定。优先考虑公共利益，放弃或牺牲某些个人利益或小群体利益，最大限度地实现公共利益。</a:t>
            </a:r>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任意多边形 11"/>
          <p:cNvSpPr>
            <a:spLocks noChangeArrowheads="1"/>
          </p:cNvSpPr>
          <p:nvPr>
            <p:custDataLst>
              <p:tags r:id="rId2"/>
            </p:custDataLst>
          </p:nvPr>
        </p:nvSpPr>
        <p:spPr bwMode="auto">
          <a:xfrm>
            <a:off x="327025" y="1349375"/>
            <a:ext cx="8189913" cy="4827588"/>
          </a:xfrm>
          <a:custGeom>
            <a:avLst/>
            <a:gdLst>
              <a:gd name="T0" fmla="*/ 10919460 w 7300913"/>
              <a:gd name="T1" fmla="*/ 4246025 h 4581525"/>
              <a:gd name="T2" fmla="*/ 10919460 w 7300913"/>
              <a:gd name="T3" fmla="*/ 4537125 h 4581525"/>
              <a:gd name="T4" fmla="*/ 10506331 w 7300913"/>
              <a:gd name="T5" fmla="*/ 4828223 h 4581525"/>
              <a:gd name="T6" fmla="*/ 10093197 w 7300913"/>
              <a:gd name="T7" fmla="*/ 4828223 h 4581525"/>
              <a:gd name="T8" fmla="*/ 413130 w 7300913"/>
              <a:gd name="T9" fmla="*/ 0 h 4581525"/>
              <a:gd name="T10" fmla="*/ 826261 w 7300913"/>
              <a:gd name="T11" fmla="*/ 0 h 4581525"/>
              <a:gd name="T12" fmla="*/ 0 w 7300913"/>
              <a:gd name="T13" fmla="*/ 582198 h 4581525"/>
              <a:gd name="T14" fmla="*/ 0 w 7300913"/>
              <a:gd name="T15" fmla="*/ 291099 h 4581525"/>
              <a:gd name="T16" fmla="*/ 0 60000 65536"/>
              <a:gd name="T17" fmla="*/ 0 60000 65536"/>
              <a:gd name="T18" fmla="*/ 0 60000 65536"/>
              <a:gd name="T19" fmla="*/ 0 60000 65536"/>
              <a:gd name="T20" fmla="*/ 0 60000 65536"/>
              <a:gd name="T21" fmla="*/ 0 60000 65536"/>
              <a:gd name="T22" fmla="*/ 0 60000 65536"/>
              <a:gd name="T23" fmla="*/ 0 60000 65536"/>
              <a:gd name="T24" fmla="*/ 0 w 7300913"/>
              <a:gd name="T25" fmla="*/ 0 h 4581525"/>
              <a:gd name="T26" fmla="*/ 7300913 w 7300913"/>
              <a:gd name="T27" fmla="*/ 4581525 h 4581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300913" h="4581525">
                <a:moveTo>
                  <a:pt x="7300913" y="4029075"/>
                </a:moveTo>
                <a:lnTo>
                  <a:pt x="7300913" y="4305300"/>
                </a:lnTo>
                <a:lnTo>
                  <a:pt x="7024688" y="4581525"/>
                </a:lnTo>
                <a:lnTo>
                  <a:pt x="6748463" y="4581525"/>
                </a:lnTo>
                <a:close/>
                <a:moveTo>
                  <a:pt x="276225" y="0"/>
                </a:moveTo>
                <a:lnTo>
                  <a:pt x="552450" y="0"/>
                </a:lnTo>
                <a:lnTo>
                  <a:pt x="0" y="552450"/>
                </a:lnTo>
                <a:lnTo>
                  <a:pt x="0" y="276225"/>
                </a:lnTo>
                <a:close/>
              </a:path>
            </a:pathLst>
          </a:custGeom>
          <a:solidFill>
            <a:srgbClr val="7DAA54"/>
          </a:solidFill>
          <a:ln w="12700" algn="ctr">
            <a:noFill/>
            <a:miter lim="800000"/>
          </a:ln>
        </p:spPr>
        <p:txBody>
          <a:bodyPr lIns="288000" tIns="36000" rIns="288000" bIns="36000" anchor="ctr"/>
          <a:lstStyle/>
          <a:p>
            <a:pPr algn="just">
              <a:lnSpc>
                <a:spcPct val="170000"/>
              </a:lnSpc>
              <a:spcBef>
                <a:spcPts val="1200"/>
              </a:spcBef>
              <a:spcAft>
                <a:spcPts val="600"/>
              </a:spcAft>
              <a:buSzPct val="120000"/>
            </a:pPr>
            <a:endParaRPr lang="zh-CN" altLang="en-US" sz="2000">
              <a:solidFill>
                <a:srgbClr val="333333"/>
              </a:solidFill>
              <a:latin typeface="Arial" panose="020B0604020202020204" pitchFamily="34" charset="0"/>
              <a:ea typeface="黑体" panose="02010609060101010101" pitchFamily="2" charset="-122"/>
            </a:endParaRPr>
          </a:p>
        </p:txBody>
      </p:sp>
      <p:sp>
        <p:nvSpPr>
          <p:cNvPr id="16386" name="标题 5"/>
          <p:cNvSpPr>
            <a:spLocks noGrp="1"/>
          </p:cNvSpPr>
          <p:nvPr>
            <p:ph type="title"/>
            <p:custDataLst>
              <p:tags r:id="rId3"/>
            </p:custDataLst>
          </p:nvPr>
        </p:nvSpPr>
        <p:spPr/>
        <p:txBody>
          <a:bodyPr/>
          <a:lstStyle/>
          <a:p>
            <a:r>
              <a:rPr lang="zh-CN" altLang="en-US" sz="4000" smtClean="0">
                <a:effectLst>
                  <a:outerShdw blurRad="38100" dist="38100" dir="2700000" algn="tl">
                    <a:srgbClr val="C0C0C0"/>
                  </a:outerShdw>
                </a:effectLst>
                <a:sym typeface="黑体" panose="02010609060101010101" pitchFamily="2" charset="-122"/>
              </a:rPr>
              <a:t>学习目标</a:t>
            </a:r>
            <a:br>
              <a:rPr lang="zh-CN" altLang="en-US" sz="4000" smtClean="0">
                <a:effectLst>
                  <a:outerShdw blurRad="38100" dist="38100" dir="2700000" algn="tl">
                    <a:srgbClr val="C0C0C0"/>
                  </a:outerShdw>
                </a:effectLst>
                <a:sym typeface="黑体" panose="02010609060101010101" pitchFamily="2" charset="-122"/>
              </a:rPr>
            </a:br>
            <a:endParaRPr lang="zh-CN" altLang="en-US" sz="4000" smtClean="0">
              <a:effectLst>
                <a:outerShdw blurRad="38100" dist="38100" dir="2700000" algn="tl">
                  <a:srgbClr val="C0C0C0"/>
                </a:outerShdw>
              </a:effectLst>
              <a:sym typeface="黑体" panose="02010609060101010101" pitchFamily="2" charset="-122"/>
            </a:endParaRPr>
          </a:p>
        </p:txBody>
      </p:sp>
      <p:sp>
        <p:nvSpPr>
          <p:cNvPr id="16387" name="内容占位符 6"/>
          <p:cNvSpPr>
            <a:spLocks noGrp="1"/>
          </p:cNvSpPr>
          <p:nvPr>
            <p:ph idx="1"/>
            <p:custDataLst>
              <p:tags r:id="rId4"/>
            </p:custDataLst>
          </p:nvPr>
        </p:nvSpPr>
        <p:spPr>
          <a:xfrm>
            <a:off x="628650" y="2079625"/>
            <a:ext cx="7551738" cy="3589338"/>
          </a:xfrm>
        </p:spPr>
        <p:txBody>
          <a:bodyPr anchor="ctr"/>
          <a:lstStyle/>
          <a:p>
            <a:pPr>
              <a:buFont typeface="Wingdings" panose="05000000000000000000" pitchFamily="2" charset="2"/>
              <a:buChar char="m"/>
            </a:pPr>
            <a:r>
              <a:rPr lang="en-US" altLang="zh-CN" sz="3200" smtClean="0">
                <a:solidFill>
                  <a:srgbClr val="1A0694"/>
                </a:solidFill>
              </a:rPr>
              <a:t>1</a:t>
            </a:r>
            <a:r>
              <a:rPr lang="zh-CN" altLang="en-US" sz="3200" smtClean="0">
                <a:solidFill>
                  <a:srgbClr val="1A0694"/>
                </a:solidFill>
              </a:rPr>
              <a:t>、树立维护公共利益的意识，懂得当公共利益和个人利益发生矛盾和冲突时，应优先考虑社会的整体利益、长远利益和共同利益。 </a:t>
            </a:r>
          </a:p>
          <a:p>
            <a:pPr>
              <a:buFont typeface="Wingdings" panose="05000000000000000000" pitchFamily="2" charset="2"/>
              <a:buChar char="m"/>
            </a:pPr>
            <a:r>
              <a:rPr lang="en-US" altLang="zh-CN" sz="3200" smtClean="0">
                <a:solidFill>
                  <a:srgbClr val="1A0694"/>
                </a:solidFill>
              </a:rPr>
              <a:t>2</a:t>
            </a:r>
            <a:r>
              <a:rPr lang="zh-CN" altLang="en-US" sz="3200" smtClean="0">
                <a:solidFill>
                  <a:srgbClr val="1A0694"/>
                </a:solidFill>
              </a:rPr>
              <a:t>、能正确处理公共利益和个人利益之间的矛盾和冲突。</a:t>
            </a:r>
          </a:p>
          <a:p>
            <a:pPr>
              <a:buFont typeface="Wingdings" panose="05000000000000000000" pitchFamily="2" charset="2"/>
              <a:buChar char="m"/>
            </a:pPr>
            <a:r>
              <a:rPr lang="en-US" altLang="zh-CN" sz="3200" smtClean="0">
                <a:solidFill>
                  <a:srgbClr val="1A0694"/>
                </a:solidFill>
              </a:rPr>
              <a:t>3</a:t>
            </a:r>
            <a:r>
              <a:rPr lang="zh-CN" altLang="en-US" sz="3200" smtClean="0">
                <a:solidFill>
                  <a:srgbClr val="1A0694"/>
                </a:solidFill>
              </a:rPr>
              <a:t>、知道个人利益和公共利益发生矛盾和冲突时的正确处理原则。</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任意多边形 11"/>
          <p:cNvSpPr>
            <a:spLocks noChangeArrowheads="1"/>
          </p:cNvSpPr>
          <p:nvPr>
            <p:custDataLst>
              <p:tags r:id="rId2"/>
            </p:custDataLst>
          </p:nvPr>
        </p:nvSpPr>
        <p:spPr bwMode="auto">
          <a:xfrm>
            <a:off x="327025" y="1349375"/>
            <a:ext cx="8189913" cy="4827588"/>
          </a:xfrm>
          <a:custGeom>
            <a:avLst/>
            <a:gdLst>
              <a:gd name="T0" fmla="*/ 10919460 w 7300913"/>
              <a:gd name="T1" fmla="*/ 4246025 h 4581525"/>
              <a:gd name="T2" fmla="*/ 10919460 w 7300913"/>
              <a:gd name="T3" fmla="*/ 4537125 h 4581525"/>
              <a:gd name="T4" fmla="*/ 10506331 w 7300913"/>
              <a:gd name="T5" fmla="*/ 4828223 h 4581525"/>
              <a:gd name="T6" fmla="*/ 10093197 w 7300913"/>
              <a:gd name="T7" fmla="*/ 4828223 h 4581525"/>
              <a:gd name="T8" fmla="*/ 413130 w 7300913"/>
              <a:gd name="T9" fmla="*/ 0 h 4581525"/>
              <a:gd name="T10" fmla="*/ 826261 w 7300913"/>
              <a:gd name="T11" fmla="*/ 0 h 4581525"/>
              <a:gd name="T12" fmla="*/ 0 w 7300913"/>
              <a:gd name="T13" fmla="*/ 582198 h 4581525"/>
              <a:gd name="T14" fmla="*/ 0 w 7300913"/>
              <a:gd name="T15" fmla="*/ 291099 h 4581525"/>
              <a:gd name="T16" fmla="*/ 0 60000 65536"/>
              <a:gd name="T17" fmla="*/ 0 60000 65536"/>
              <a:gd name="T18" fmla="*/ 0 60000 65536"/>
              <a:gd name="T19" fmla="*/ 0 60000 65536"/>
              <a:gd name="T20" fmla="*/ 0 60000 65536"/>
              <a:gd name="T21" fmla="*/ 0 60000 65536"/>
              <a:gd name="T22" fmla="*/ 0 60000 65536"/>
              <a:gd name="T23" fmla="*/ 0 60000 65536"/>
              <a:gd name="T24" fmla="*/ 0 w 7300913"/>
              <a:gd name="T25" fmla="*/ 0 h 4581525"/>
              <a:gd name="T26" fmla="*/ 7300913 w 7300913"/>
              <a:gd name="T27" fmla="*/ 4581525 h 4581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300913" h="4581525">
                <a:moveTo>
                  <a:pt x="7300913" y="4029075"/>
                </a:moveTo>
                <a:lnTo>
                  <a:pt x="7300913" y="4305300"/>
                </a:lnTo>
                <a:lnTo>
                  <a:pt x="7024688" y="4581525"/>
                </a:lnTo>
                <a:lnTo>
                  <a:pt x="6748463" y="4581525"/>
                </a:lnTo>
                <a:close/>
                <a:moveTo>
                  <a:pt x="276225" y="0"/>
                </a:moveTo>
                <a:lnTo>
                  <a:pt x="552450" y="0"/>
                </a:lnTo>
                <a:lnTo>
                  <a:pt x="0" y="552450"/>
                </a:lnTo>
                <a:lnTo>
                  <a:pt x="0" y="276225"/>
                </a:lnTo>
                <a:close/>
              </a:path>
            </a:pathLst>
          </a:custGeom>
          <a:solidFill>
            <a:srgbClr val="7DAA54"/>
          </a:solidFill>
          <a:ln w="12700" algn="ctr">
            <a:noFill/>
            <a:miter lim="800000"/>
          </a:ln>
        </p:spPr>
        <p:txBody>
          <a:bodyPr lIns="288000" tIns="36000" rIns="288000" bIns="36000" anchor="ctr"/>
          <a:lstStyle/>
          <a:p>
            <a:pPr algn="just">
              <a:lnSpc>
                <a:spcPct val="170000"/>
              </a:lnSpc>
              <a:spcBef>
                <a:spcPts val="1200"/>
              </a:spcBef>
              <a:spcAft>
                <a:spcPts val="600"/>
              </a:spcAft>
              <a:buSzPct val="120000"/>
            </a:pPr>
            <a:endParaRPr lang="zh-CN" altLang="en-US" sz="2000">
              <a:solidFill>
                <a:srgbClr val="333333"/>
              </a:solidFill>
              <a:latin typeface="Arial" panose="020B0604020202020204" pitchFamily="34" charset="0"/>
              <a:ea typeface="黑体" panose="02010609060101010101" pitchFamily="2" charset="-122"/>
            </a:endParaRPr>
          </a:p>
        </p:txBody>
      </p:sp>
      <p:sp>
        <p:nvSpPr>
          <p:cNvPr id="17410" name="标题 5"/>
          <p:cNvSpPr>
            <a:spLocks noGrp="1"/>
          </p:cNvSpPr>
          <p:nvPr>
            <p:ph type="title"/>
            <p:custDataLst>
              <p:tags r:id="rId3"/>
            </p:custDataLst>
          </p:nvPr>
        </p:nvSpPr>
        <p:spPr/>
        <p:txBody>
          <a:bodyPr/>
          <a:lstStyle/>
          <a:p>
            <a:r>
              <a:rPr lang="zh-CN" altLang="en-US" smtClean="0">
                <a:effectLst>
                  <a:outerShdw blurRad="38100" dist="38100" dir="2700000" algn="tl">
                    <a:srgbClr val="C0C0C0"/>
                  </a:outerShdw>
                </a:effectLst>
                <a:sym typeface="+mn-ea"/>
              </a:rPr>
              <a:t>课前预习</a:t>
            </a:r>
          </a:p>
        </p:txBody>
      </p:sp>
      <p:sp>
        <p:nvSpPr>
          <p:cNvPr id="17411" name="内容占位符 6"/>
          <p:cNvSpPr>
            <a:spLocks noGrp="1"/>
          </p:cNvSpPr>
          <p:nvPr>
            <p:ph idx="1"/>
            <p:custDataLst>
              <p:tags r:id="rId4"/>
            </p:custDataLst>
          </p:nvPr>
        </p:nvSpPr>
        <p:spPr>
          <a:xfrm>
            <a:off x="492125" y="1470025"/>
            <a:ext cx="7688263" cy="4198938"/>
          </a:xfrm>
        </p:spPr>
        <p:txBody>
          <a:bodyPr anchor="ctr"/>
          <a:lstStyle/>
          <a:p>
            <a:pPr marL="457200" indent="-457200">
              <a:buFont typeface="Wingdings" panose="05000000000000000000" pitchFamily="2" charset="2"/>
              <a:buChar char="m"/>
            </a:pPr>
            <a:r>
              <a:rPr lang="en-US" altLang="zh-CN" sz="2800" smtClean="0">
                <a:solidFill>
                  <a:srgbClr val="8E6C0B"/>
                </a:solidFill>
              </a:rPr>
              <a:t>1</a:t>
            </a:r>
            <a:r>
              <a:rPr lang="zh-CN" altLang="en-US" sz="2800" smtClean="0">
                <a:solidFill>
                  <a:srgbClr val="8E6C0B"/>
                </a:solidFill>
              </a:rPr>
              <a:t>、公共利益和个人利益二者</a:t>
            </a:r>
            <a:r>
              <a:rPr lang="en-US" altLang="zh-CN" sz="2800" smtClean="0">
                <a:solidFill>
                  <a:srgbClr val="8E6C0B"/>
                </a:solidFill>
              </a:rPr>
              <a:t>_____</a:t>
            </a:r>
            <a:r>
              <a:rPr lang="zh-CN" altLang="en-US" sz="2800" smtClean="0">
                <a:solidFill>
                  <a:srgbClr val="8E6C0B"/>
                </a:solidFill>
              </a:rPr>
              <a:t>，共生共荣。但公共利益不是个人利益的</a:t>
            </a:r>
            <a:r>
              <a:rPr lang="en-US" altLang="zh-CN" sz="2800" smtClean="0">
                <a:solidFill>
                  <a:srgbClr val="8E6C0B"/>
                </a:solidFill>
              </a:rPr>
              <a:t>_____</a:t>
            </a:r>
            <a:r>
              <a:rPr lang="zh-CN" altLang="en-US" sz="2800" smtClean="0">
                <a:solidFill>
                  <a:srgbClr val="8E6C0B"/>
                </a:solidFill>
              </a:rPr>
              <a:t>，更不等于特殊的个体利益，个人利益与公共利益有时也会发生</a:t>
            </a:r>
            <a:r>
              <a:rPr lang="en-US" altLang="zh-CN" sz="2800" smtClean="0">
                <a:solidFill>
                  <a:srgbClr val="8E6C0B"/>
                </a:solidFill>
              </a:rPr>
              <a:t>_____</a:t>
            </a:r>
            <a:r>
              <a:rPr lang="zh-CN" altLang="en-US" sz="2800" smtClean="0">
                <a:solidFill>
                  <a:srgbClr val="8E6C0B"/>
                </a:solidFill>
              </a:rPr>
              <a:t>。</a:t>
            </a:r>
            <a:br>
              <a:rPr lang="zh-CN" altLang="en-US" sz="2800" smtClean="0">
                <a:solidFill>
                  <a:srgbClr val="8E6C0B"/>
                </a:solidFill>
              </a:rPr>
            </a:br>
            <a:r>
              <a:rPr lang="en-US" altLang="zh-CN" sz="2800" smtClean="0">
                <a:solidFill>
                  <a:srgbClr val="8E6C0B"/>
                </a:solidFill>
              </a:rPr>
              <a:t>2</a:t>
            </a:r>
            <a:r>
              <a:rPr lang="zh-CN" altLang="en-US" sz="2800" smtClean="0">
                <a:solidFill>
                  <a:srgbClr val="8E6C0B"/>
                </a:solidFill>
              </a:rPr>
              <a:t>、公共利益与个人利益的冲突，不仅表现为个体利益与公共利益</a:t>
            </a:r>
            <a:r>
              <a:rPr lang="en-US" altLang="zh-CN" sz="2800" smtClean="0">
                <a:solidFill>
                  <a:srgbClr val="8E6C0B"/>
                </a:solidFill>
              </a:rPr>
              <a:t>_____</a:t>
            </a:r>
            <a:r>
              <a:rPr lang="zh-CN" altLang="en-US" sz="2800" smtClean="0">
                <a:solidFill>
                  <a:srgbClr val="8E6C0B"/>
                </a:solidFill>
              </a:rPr>
              <a:t>，也表现为一些单位或集团的利益与公共利益的</a:t>
            </a:r>
            <a:r>
              <a:rPr lang="en-US" altLang="zh-CN" sz="2800" smtClean="0">
                <a:solidFill>
                  <a:srgbClr val="8E6C0B"/>
                </a:solidFill>
              </a:rPr>
              <a:t>_____</a:t>
            </a:r>
            <a:r>
              <a:rPr lang="zh-CN" altLang="en-US" sz="2800" smtClean="0">
                <a:solidFill>
                  <a:srgbClr val="8E6C0B"/>
                </a:solidFill>
              </a:rPr>
              <a:t>。</a:t>
            </a:r>
          </a:p>
          <a:p>
            <a:pPr marL="457200" indent="-457200">
              <a:buFont typeface="Wingdings" panose="05000000000000000000" pitchFamily="2" charset="2"/>
              <a:buChar char="m"/>
            </a:pPr>
            <a:r>
              <a:rPr lang="en-US" altLang="zh-CN" sz="2800" smtClean="0">
                <a:solidFill>
                  <a:srgbClr val="8E6C0B"/>
                </a:solidFill>
              </a:rPr>
              <a:t>3</a:t>
            </a:r>
            <a:r>
              <a:rPr lang="zh-CN" altLang="en-US" sz="2800" smtClean="0">
                <a:solidFill>
                  <a:srgbClr val="8E6C0B"/>
                </a:solidFill>
              </a:rPr>
              <a:t>、面对利益冲突，我们应该</a:t>
            </a:r>
            <a:r>
              <a:rPr lang="en-US" altLang="zh-CN" sz="2800" smtClean="0">
                <a:solidFill>
                  <a:srgbClr val="8E6C0B"/>
                </a:solidFill>
              </a:rPr>
              <a:t>_____</a:t>
            </a:r>
            <a:r>
              <a:rPr lang="zh-CN" altLang="en-US" sz="2800" smtClean="0">
                <a:solidFill>
                  <a:srgbClr val="8E6C0B"/>
                </a:solidFill>
              </a:rPr>
              <a:t>，做出</a:t>
            </a:r>
            <a:r>
              <a:rPr lang="en-US" altLang="zh-CN" sz="2800" smtClean="0">
                <a:solidFill>
                  <a:srgbClr val="8E6C0B"/>
                </a:solidFill>
              </a:rPr>
              <a:t>_______</a:t>
            </a:r>
            <a:r>
              <a:rPr lang="zh-CN" altLang="en-US" sz="2800" smtClean="0">
                <a:solidFill>
                  <a:srgbClr val="8E6C0B"/>
                </a:solidFill>
              </a:rPr>
              <a:t>。优先考虑</a:t>
            </a:r>
            <a:r>
              <a:rPr lang="en-US" altLang="zh-CN" sz="2800" smtClean="0">
                <a:solidFill>
                  <a:srgbClr val="8E6C0B"/>
                </a:solidFill>
              </a:rPr>
              <a:t>____</a:t>
            </a:r>
            <a:r>
              <a:rPr lang="zh-CN" altLang="en-US" sz="2800" smtClean="0">
                <a:solidFill>
                  <a:srgbClr val="8E6C0B"/>
                </a:solidFill>
              </a:rPr>
              <a:t>，放弃或牺牲某些个人利益或小群体利益。</a:t>
            </a:r>
            <a:br>
              <a:rPr lang="zh-CN" altLang="en-US" sz="2800" smtClean="0">
                <a:solidFill>
                  <a:srgbClr val="8E6C0B"/>
                </a:solidFill>
              </a:rPr>
            </a:br>
            <a:r>
              <a:rPr lang="zh-CN" altLang="en-US" smtClean="0">
                <a:solidFill>
                  <a:srgbClr val="8E6C0B"/>
                </a:solidFill>
              </a:rPr>
              <a:t/>
            </a:r>
            <a:br>
              <a:rPr lang="zh-CN" altLang="en-US" smtClean="0">
                <a:solidFill>
                  <a:srgbClr val="8E6C0B"/>
                </a:solidFill>
              </a:rPr>
            </a:br>
            <a:endParaRPr lang="zh-CN" altLang="en-US" smtClean="0">
              <a:solidFill>
                <a:srgbClr val="8E6C0B"/>
              </a:solidFill>
            </a:endParaRPr>
          </a:p>
        </p:txBody>
      </p:sp>
      <p:sp>
        <p:nvSpPr>
          <p:cNvPr id="2" name="文本框 1"/>
          <p:cNvSpPr txBox="1"/>
          <p:nvPr/>
        </p:nvSpPr>
        <p:spPr>
          <a:xfrm>
            <a:off x="5509260" y="1143000"/>
            <a:ext cx="2013585" cy="521970"/>
          </a:xfrm>
          <a:prstGeom prst="rect">
            <a:avLst/>
          </a:prstGeom>
          <a:noFill/>
        </p:spPr>
        <p:txBody>
          <a:bodyPr wrap="square" rtlCol="0">
            <a:spAutoFit/>
          </a:bodyPr>
          <a:lstStyle/>
          <a:p>
            <a:r>
              <a:rPr lang="zh-CN" altLang="en-US" sz="2800">
                <a:solidFill>
                  <a:srgbClr val="FF0000"/>
                </a:solidFill>
              </a:rPr>
              <a:t>互为前提</a:t>
            </a:r>
          </a:p>
        </p:txBody>
      </p:sp>
      <p:sp>
        <p:nvSpPr>
          <p:cNvPr id="3" name="文本框 2"/>
          <p:cNvSpPr txBox="1"/>
          <p:nvPr/>
        </p:nvSpPr>
        <p:spPr>
          <a:xfrm>
            <a:off x="3244850" y="2316480"/>
            <a:ext cx="2013585" cy="521970"/>
          </a:xfrm>
          <a:prstGeom prst="rect">
            <a:avLst/>
          </a:prstGeom>
          <a:noFill/>
        </p:spPr>
        <p:txBody>
          <a:bodyPr wrap="square" rtlCol="0">
            <a:spAutoFit/>
          </a:bodyPr>
          <a:lstStyle/>
          <a:p>
            <a:r>
              <a:rPr lang="zh-CN" altLang="en-US" sz="2800">
                <a:solidFill>
                  <a:srgbClr val="FF0000"/>
                </a:solidFill>
              </a:rPr>
              <a:t>矛盾和冲突</a:t>
            </a:r>
          </a:p>
        </p:txBody>
      </p:sp>
      <p:sp>
        <p:nvSpPr>
          <p:cNvPr id="4" name="文本框 3"/>
          <p:cNvSpPr txBox="1"/>
          <p:nvPr/>
        </p:nvSpPr>
        <p:spPr>
          <a:xfrm>
            <a:off x="955040" y="4408805"/>
            <a:ext cx="2013585" cy="521970"/>
          </a:xfrm>
          <a:prstGeom prst="rect">
            <a:avLst/>
          </a:prstGeom>
          <a:noFill/>
        </p:spPr>
        <p:txBody>
          <a:bodyPr wrap="square" rtlCol="0">
            <a:spAutoFit/>
          </a:bodyPr>
          <a:lstStyle/>
          <a:p>
            <a:r>
              <a:rPr lang="zh-CN" altLang="en-US" sz="2800">
                <a:solidFill>
                  <a:srgbClr val="FF0000"/>
                </a:solidFill>
              </a:rPr>
              <a:t>正确的决定</a:t>
            </a:r>
          </a:p>
        </p:txBody>
      </p:sp>
      <p:sp>
        <p:nvSpPr>
          <p:cNvPr id="5" name="文本框 4"/>
          <p:cNvSpPr txBox="1"/>
          <p:nvPr/>
        </p:nvSpPr>
        <p:spPr>
          <a:xfrm>
            <a:off x="4034790" y="4408805"/>
            <a:ext cx="2013585" cy="521970"/>
          </a:xfrm>
          <a:prstGeom prst="rect">
            <a:avLst/>
          </a:prstGeom>
          <a:noFill/>
        </p:spPr>
        <p:txBody>
          <a:bodyPr wrap="square" rtlCol="0">
            <a:spAutoFit/>
          </a:bodyPr>
          <a:lstStyle/>
          <a:p>
            <a:r>
              <a:rPr lang="zh-CN" altLang="en-US" sz="2800">
                <a:solidFill>
                  <a:srgbClr val="FF0000"/>
                </a:solidFill>
              </a:rPr>
              <a:t>公共利益</a:t>
            </a:r>
          </a:p>
        </p:txBody>
      </p:sp>
      <p:sp>
        <p:nvSpPr>
          <p:cNvPr id="6" name="文本框 5"/>
          <p:cNvSpPr txBox="1"/>
          <p:nvPr/>
        </p:nvSpPr>
        <p:spPr>
          <a:xfrm>
            <a:off x="5509260" y="3886835"/>
            <a:ext cx="2013585" cy="521970"/>
          </a:xfrm>
          <a:prstGeom prst="rect">
            <a:avLst/>
          </a:prstGeom>
          <a:noFill/>
        </p:spPr>
        <p:txBody>
          <a:bodyPr wrap="square" rtlCol="0">
            <a:spAutoFit/>
          </a:bodyPr>
          <a:lstStyle/>
          <a:p>
            <a:r>
              <a:rPr lang="zh-CN" altLang="en-US" sz="2800">
                <a:solidFill>
                  <a:srgbClr val="FF0000"/>
                </a:solidFill>
              </a:rPr>
              <a:t>学会选择</a:t>
            </a:r>
          </a:p>
        </p:txBody>
      </p:sp>
      <p:sp>
        <p:nvSpPr>
          <p:cNvPr id="7" name="文本框 6"/>
          <p:cNvSpPr txBox="1"/>
          <p:nvPr/>
        </p:nvSpPr>
        <p:spPr>
          <a:xfrm>
            <a:off x="5614035" y="3502660"/>
            <a:ext cx="2013585" cy="521970"/>
          </a:xfrm>
          <a:prstGeom prst="rect">
            <a:avLst/>
          </a:prstGeom>
          <a:noFill/>
        </p:spPr>
        <p:txBody>
          <a:bodyPr wrap="square" rtlCol="0">
            <a:spAutoFit/>
          </a:bodyPr>
          <a:lstStyle/>
          <a:p>
            <a:r>
              <a:rPr lang="zh-CN" altLang="en-US" sz="2800">
                <a:solidFill>
                  <a:srgbClr val="FF0000"/>
                </a:solidFill>
              </a:rPr>
              <a:t>冲突</a:t>
            </a:r>
          </a:p>
        </p:txBody>
      </p:sp>
      <p:sp>
        <p:nvSpPr>
          <p:cNvPr id="8" name="文本框 7"/>
          <p:cNvSpPr txBox="1"/>
          <p:nvPr/>
        </p:nvSpPr>
        <p:spPr>
          <a:xfrm>
            <a:off x="4192905" y="2980055"/>
            <a:ext cx="2013585" cy="521970"/>
          </a:xfrm>
          <a:prstGeom prst="rect">
            <a:avLst/>
          </a:prstGeom>
          <a:noFill/>
        </p:spPr>
        <p:txBody>
          <a:bodyPr wrap="square" rtlCol="0">
            <a:spAutoFit/>
          </a:bodyPr>
          <a:lstStyle/>
          <a:p>
            <a:r>
              <a:rPr lang="zh-CN" altLang="en-US" sz="2800">
                <a:solidFill>
                  <a:srgbClr val="FF0000"/>
                </a:solidFill>
              </a:rPr>
              <a:t>对立</a:t>
            </a:r>
          </a:p>
        </p:txBody>
      </p:sp>
      <p:sp>
        <p:nvSpPr>
          <p:cNvPr id="9" name="文本框 8"/>
          <p:cNvSpPr txBox="1"/>
          <p:nvPr/>
        </p:nvSpPr>
        <p:spPr>
          <a:xfrm>
            <a:off x="6048375" y="1585595"/>
            <a:ext cx="2013585" cy="521970"/>
          </a:xfrm>
          <a:prstGeom prst="rect">
            <a:avLst/>
          </a:prstGeom>
          <a:noFill/>
        </p:spPr>
        <p:txBody>
          <a:bodyPr wrap="square" rtlCol="0">
            <a:spAutoFit/>
          </a:bodyPr>
          <a:lstStyle/>
          <a:p>
            <a:r>
              <a:rPr lang="zh-CN" altLang="en-US" sz="2800">
                <a:solidFill>
                  <a:srgbClr val="FF0000"/>
                </a:solidFill>
              </a:rPr>
              <a:t>简单相加</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p:cNvSpPr>
          <p:nvPr>
            <p:ph type="body" idx="1"/>
          </p:nvPr>
        </p:nvSpPr>
        <p:spPr>
          <a:xfrm>
            <a:off x="309563" y="598488"/>
            <a:ext cx="8193087" cy="5287962"/>
          </a:xfrm>
        </p:spPr>
        <p:txBody>
          <a:bodyPr/>
          <a:lstStyle/>
          <a:p>
            <a:pPr marL="342900" indent="-342900">
              <a:buFont typeface="Wingdings" panose="05000000000000000000" pitchFamily="2" charset="2"/>
              <a:buChar char="m"/>
            </a:pPr>
            <a:r>
              <a:rPr lang="en-US" altLang="zh-CN" sz="3200" smtClean="0">
                <a:solidFill>
                  <a:srgbClr val="8E6C0B"/>
                </a:solidFill>
              </a:rPr>
              <a:t>4</a:t>
            </a:r>
            <a:r>
              <a:rPr lang="zh-CN" altLang="en-US" sz="3200" smtClean="0">
                <a:solidFill>
                  <a:srgbClr val="8E6C0B"/>
                </a:solidFill>
              </a:rPr>
              <a:t>、每个人只有为维持整个社会的存在与发展</a:t>
            </a:r>
            <a:r>
              <a:rPr lang="en-US" altLang="zh-CN" sz="3200" smtClean="0">
                <a:solidFill>
                  <a:srgbClr val="8E6C0B"/>
                </a:solidFill>
              </a:rPr>
              <a:t>____</a:t>
            </a:r>
            <a:r>
              <a:rPr lang="zh-CN" altLang="en-US" sz="3200" smtClean="0">
                <a:solidFill>
                  <a:srgbClr val="8E6C0B"/>
                </a:solidFill>
              </a:rPr>
              <a:t>自己的力量，才会从中得到进一步</a:t>
            </a:r>
            <a:r>
              <a:rPr lang="en-US" altLang="zh-CN" sz="3200" smtClean="0">
                <a:solidFill>
                  <a:srgbClr val="8E6C0B"/>
                </a:solidFill>
              </a:rPr>
              <a:t>____</a:t>
            </a:r>
            <a:r>
              <a:rPr lang="zh-CN" altLang="en-US" sz="3200" smtClean="0">
                <a:solidFill>
                  <a:srgbClr val="8E6C0B"/>
                </a:solidFill>
              </a:rPr>
              <a:t>的机会。</a:t>
            </a:r>
            <a:br>
              <a:rPr lang="zh-CN" altLang="en-US" sz="3200" smtClean="0">
                <a:solidFill>
                  <a:srgbClr val="8E6C0B"/>
                </a:solidFill>
              </a:rPr>
            </a:br>
            <a:r>
              <a:rPr lang="en-US" altLang="zh-CN" sz="3200" smtClean="0">
                <a:solidFill>
                  <a:srgbClr val="8E6C0B"/>
                </a:solidFill>
              </a:rPr>
              <a:t>5</a:t>
            </a:r>
            <a:r>
              <a:rPr lang="zh-CN" altLang="en-US" sz="3200" smtClean="0">
                <a:solidFill>
                  <a:srgbClr val="8E6C0B"/>
                </a:solidFill>
              </a:rPr>
              <a:t>、公共利益在公共生活中具有</a:t>
            </a:r>
            <a:r>
              <a:rPr lang="en-US" altLang="zh-CN" sz="3200" smtClean="0">
                <a:solidFill>
                  <a:srgbClr val="8E6C0B"/>
                </a:solidFill>
              </a:rPr>
              <a:t>____</a:t>
            </a:r>
            <a:r>
              <a:rPr lang="zh-CN" altLang="en-US" sz="3200" smtClean="0">
                <a:solidFill>
                  <a:srgbClr val="8E6C0B"/>
                </a:solidFill>
              </a:rPr>
              <a:t>，但这并不意味着无视个人利益的</a:t>
            </a:r>
            <a:r>
              <a:rPr lang="en-US" altLang="zh-CN" sz="3200" smtClean="0">
                <a:solidFill>
                  <a:srgbClr val="8E6C0B"/>
                </a:solidFill>
              </a:rPr>
              <a:t>______</a:t>
            </a:r>
            <a:r>
              <a:rPr lang="zh-CN" altLang="en-US" sz="3200" smtClean="0">
                <a:solidFill>
                  <a:srgbClr val="8E6C0B"/>
                </a:solidFill>
              </a:rPr>
              <a:t>。对合理的个人利益的</a:t>
            </a:r>
            <a:r>
              <a:rPr lang="en-US" altLang="zh-CN" sz="3200" smtClean="0">
                <a:solidFill>
                  <a:srgbClr val="8E6C0B"/>
                </a:solidFill>
              </a:rPr>
              <a:t>_____</a:t>
            </a:r>
            <a:r>
              <a:rPr lang="zh-CN" altLang="en-US" sz="3200" smtClean="0">
                <a:solidFill>
                  <a:srgbClr val="8E6C0B"/>
                </a:solidFill>
              </a:rPr>
              <a:t>和实现，充分体现了一个社会的</a:t>
            </a:r>
            <a:r>
              <a:rPr lang="en-US" altLang="zh-CN" sz="3200" smtClean="0">
                <a:solidFill>
                  <a:srgbClr val="8E6C0B"/>
                </a:solidFill>
              </a:rPr>
              <a:t>_____</a:t>
            </a:r>
            <a:r>
              <a:rPr lang="zh-CN" altLang="en-US" sz="3200" smtClean="0">
                <a:solidFill>
                  <a:srgbClr val="8E6C0B"/>
                </a:solidFill>
              </a:rPr>
              <a:t>。</a:t>
            </a:r>
          </a:p>
          <a:p>
            <a:pPr marL="342900" indent="-342900">
              <a:buFont typeface="Wingdings" panose="05000000000000000000" pitchFamily="2" charset="2"/>
              <a:buChar char="m"/>
            </a:pPr>
            <a:r>
              <a:rPr lang="en-US" altLang="zh-CN" sz="3200" smtClean="0">
                <a:solidFill>
                  <a:srgbClr val="8E6C0B"/>
                </a:solidFill>
              </a:rPr>
              <a:t>6</a:t>
            </a:r>
            <a:r>
              <a:rPr lang="zh-CN" altLang="en-US" sz="3200" smtClean="0">
                <a:solidFill>
                  <a:srgbClr val="8E6C0B"/>
                </a:solidFill>
              </a:rPr>
              <a:t>、个人利益与公共利益彼此依赖，</a:t>
            </a:r>
            <a:r>
              <a:rPr lang="en-US" altLang="zh-CN" sz="3200" smtClean="0">
                <a:solidFill>
                  <a:srgbClr val="8E6C0B"/>
                </a:solidFill>
              </a:rPr>
              <a:t>____</a:t>
            </a:r>
            <a:r>
              <a:rPr lang="zh-CN" altLang="en-US" sz="3200" smtClean="0">
                <a:solidFill>
                  <a:srgbClr val="8E6C0B"/>
                </a:solidFill>
              </a:rPr>
              <a:t>。作为社会的一员，我们应该学会</a:t>
            </a:r>
            <a:r>
              <a:rPr lang="en-US" altLang="zh-CN" sz="3200" smtClean="0">
                <a:solidFill>
                  <a:srgbClr val="8E6C0B"/>
                </a:solidFill>
              </a:rPr>
              <a:t>____</a:t>
            </a:r>
            <a:r>
              <a:rPr lang="zh-CN" altLang="en-US" sz="3200" smtClean="0">
                <a:solidFill>
                  <a:srgbClr val="8E6C0B"/>
                </a:solidFill>
              </a:rPr>
              <a:t>公共利益与个人利益的关系，在</a:t>
            </a:r>
            <a:r>
              <a:rPr lang="en-US" altLang="zh-CN" sz="3200" smtClean="0">
                <a:solidFill>
                  <a:srgbClr val="8E6C0B"/>
                </a:solidFill>
              </a:rPr>
              <a:t>_____</a:t>
            </a:r>
            <a:r>
              <a:rPr lang="zh-CN" altLang="en-US" sz="3200" smtClean="0">
                <a:solidFill>
                  <a:srgbClr val="8E6C0B"/>
                </a:solidFill>
              </a:rPr>
              <a:t>公共利益的前提下，促进个人利益的</a:t>
            </a:r>
            <a:r>
              <a:rPr lang="en-US" altLang="zh-CN" sz="3200" smtClean="0">
                <a:solidFill>
                  <a:srgbClr val="8E6C0B"/>
                </a:solidFill>
              </a:rPr>
              <a:t>______</a:t>
            </a:r>
            <a:r>
              <a:rPr lang="zh-CN" altLang="en-US" sz="3200" smtClean="0">
                <a:solidFill>
                  <a:srgbClr val="8E6C0B"/>
                </a:solidFill>
              </a:rPr>
              <a:t>。</a:t>
            </a:r>
            <a:br>
              <a:rPr lang="zh-CN" altLang="en-US" sz="3200" smtClean="0">
                <a:solidFill>
                  <a:srgbClr val="8E6C0B"/>
                </a:solidFill>
              </a:rPr>
            </a:br>
            <a:r>
              <a:rPr lang="zh-CN" altLang="en-US" sz="3200" smtClean="0">
                <a:solidFill>
                  <a:srgbClr val="8E6C0B"/>
                </a:solidFill>
              </a:rPr>
              <a:t/>
            </a:r>
            <a:br>
              <a:rPr lang="zh-CN" altLang="en-US" sz="3200" smtClean="0">
                <a:solidFill>
                  <a:srgbClr val="8E6C0B"/>
                </a:solidFill>
              </a:rPr>
            </a:br>
            <a:endParaRPr lang="zh-CN" altLang="en-US" sz="3200" smtClean="0">
              <a:solidFill>
                <a:srgbClr val="8E6C0B"/>
              </a:solidFill>
            </a:endParaRPr>
          </a:p>
        </p:txBody>
      </p:sp>
      <p:sp>
        <p:nvSpPr>
          <p:cNvPr id="2" name="文本框 1"/>
          <p:cNvSpPr txBox="1"/>
          <p:nvPr/>
        </p:nvSpPr>
        <p:spPr>
          <a:xfrm>
            <a:off x="1112520" y="946785"/>
            <a:ext cx="2013585" cy="521970"/>
          </a:xfrm>
          <a:prstGeom prst="rect">
            <a:avLst/>
          </a:prstGeom>
          <a:noFill/>
        </p:spPr>
        <p:txBody>
          <a:bodyPr wrap="square" rtlCol="0">
            <a:spAutoFit/>
          </a:bodyPr>
          <a:lstStyle/>
          <a:p>
            <a:r>
              <a:rPr lang="zh-CN" altLang="en-US" sz="2800">
                <a:solidFill>
                  <a:srgbClr val="FF0000"/>
                </a:solidFill>
              </a:rPr>
              <a:t>贡献</a:t>
            </a:r>
          </a:p>
        </p:txBody>
      </p:sp>
      <p:sp>
        <p:nvSpPr>
          <p:cNvPr id="3" name="文本框 2"/>
          <p:cNvSpPr txBox="1"/>
          <p:nvPr/>
        </p:nvSpPr>
        <p:spPr>
          <a:xfrm>
            <a:off x="3718560" y="2711450"/>
            <a:ext cx="2013585" cy="521970"/>
          </a:xfrm>
          <a:prstGeom prst="rect">
            <a:avLst/>
          </a:prstGeom>
          <a:noFill/>
        </p:spPr>
        <p:txBody>
          <a:bodyPr wrap="square" rtlCol="0">
            <a:spAutoFit/>
          </a:bodyPr>
          <a:lstStyle/>
          <a:p>
            <a:r>
              <a:rPr lang="zh-CN" altLang="en-US" sz="2800">
                <a:solidFill>
                  <a:srgbClr val="FF0000"/>
                </a:solidFill>
              </a:rPr>
              <a:t>有效保护</a:t>
            </a:r>
          </a:p>
        </p:txBody>
      </p:sp>
      <p:sp>
        <p:nvSpPr>
          <p:cNvPr id="4" name="文本框 3"/>
          <p:cNvSpPr txBox="1"/>
          <p:nvPr/>
        </p:nvSpPr>
        <p:spPr>
          <a:xfrm>
            <a:off x="226060" y="1548130"/>
            <a:ext cx="2013585" cy="521970"/>
          </a:xfrm>
          <a:prstGeom prst="rect">
            <a:avLst/>
          </a:prstGeom>
          <a:noFill/>
        </p:spPr>
        <p:txBody>
          <a:bodyPr wrap="square" rtlCol="0">
            <a:spAutoFit/>
          </a:bodyPr>
          <a:lstStyle/>
          <a:p>
            <a:r>
              <a:rPr lang="zh-CN" altLang="en-US" sz="2800">
                <a:solidFill>
                  <a:srgbClr val="FF0000"/>
                </a:solidFill>
              </a:rPr>
              <a:t>发展</a:t>
            </a:r>
          </a:p>
        </p:txBody>
      </p:sp>
      <p:sp>
        <p:nvSpPr>
          <p:cNvPr id="5" name="文本框 4"/>
          <p:cNvSpPr txBox="1"/>
          <p:nvPr/>
        </p:nvSpPr>
        <p:spPr>
          <a:xfrm>
            <a:off x="5601335" y="5225415"/>
            <a:ext cx="2013585" cy="521970"/>
          </a:xfrm>
          <a:prstGeom prst="rect">
            <a:avLst/>
          </a:prstGeom>
          <a:noFill/>
        </p:spPr>
        <p:txBody>
          <a:bodyPr wrap="square" rtlCol="0">
            <a:spAutoFit/>
          </a:bodyPr>
          <a:lstStyle/>
          <a:p>
            <a:r>
              <a:rPr lang="zh-CN" altLang="en-US" sz="2800">
                <a:solidFill>
                  <a:srgbClr val="FF0000"/>
                </a:solidFill>
              </a:rPr>
              <a:t>充分实现</a:t>
            </a:r>
          </a:p>
        </p:txBody>
      </p:sp>
      <p:sp>
        <p:nvSpPr>
          <p:cNvPr id="6" name="文本框 5"/>
          <p:cNvSpPr txBox="1"/>
          <p:nvPr/>
        </p:nvSpPr>
        <p:spPr>
          <a:xfrm>
            <a:off x="5601335" y="4703445"/>
            <a:ext cx="2013585" cy="521970"/>
          </a:xfrm>
          <a:prstGeom prst="rect">
            <a:avLst/>
          </a:prstGeom>
          <a:noFill/>
        </p:spPr>
        <p:txBody>
          <a:bodyPr wrap="square" rtlCol="0">
            <a:spAutoFit/>
          </a:bodyPr>
          <a:lstStyle/>
          <a:p>
            <a:r>
              <a:rPr lang="zh-CN" altLang="en-US" sz="2800">
                <a:solidFill>
                  <a:srgbClr val="FF0000"/>
                </a:solidFill>
              </a:rPr>
              <a:t>优先保证</a:t>
            </a:r>
          </a:p>
        </p:txBody>
      </p:sp>
      <p:sp>
        <p:nvSpPr>
          <p:cNvPr id="7" name="文本框 6"/>
          <p:cNvSpPr txBox="1"/>
          <p:nvPr/>
        </p:nvSpPr>
        <p:spPr>
          <a:xfrm>
            <a:off x="6377940" y="4277995"/>
            <a:ext cx="2013585" cy="521970"/>
          </a:xfrm>
          <a:prstGeom prst="rect">
            <a:avLst/>
          </a:prstGeom>
          <a:noFill/>
        </p:spPr>
        <p:txBody>
          <a:bodyPr wrap="square" rtlCol="0">
            <a:spAutoFit/>
          </a:bodyPr>
          <a:lstStyle/>
          <a:p>
            <a:r>
              <a:rPr lang="zh-CN" altLang="en-US" sz="2800">
                <a:solidFill>
                  <a:srgbClr val="FF0000"/>
                </a:solidFill>
              </a:rPr>
              <a:t>正确处理</a:t>
            </a:r>
          </a:p>
        </p:txBody>
      </p:sp>
      <p:sp>
        <p:nvSpPr>
          <p:cNvPr id="8" name="文本框 7"/>
          <p:cNvSpPr txBox="1"/>
          <p:nvPr/>
        </p:nvSpPr>
        <p:spPr>
          <a:xfrm>
            <a:off x="6957060" y="3756025"/>
            <a:ext cx="2013585" cy="521970"/>
          </a:xfrm>
          <a:prstGeom prst="rect">
            <a:avLst/>
          </a:prstGeom>
          <a:noFill/>
        </p:spPr>
        <p:txBody>
          <a:bodyPr wrap="square" rtlCol="0">
            <a:spAutoFit/>
          </a:bodyPr>
          <a:lstStyle/>
          <a:p>
            <a:r>
              <a:rPr lang="zh-CN" altLang="en-US" sz="2800">
                <a:solidFill>
                  <a:srgbClr val="FF0000"/>
                </a:solidFill>
              </a:rPr>
              <a:t>互相包容</a:t>
            </a:r>
          </a:p>
        </p:txBody>
      </p:sp>
      <p:sp>
        <p:nvSpPr>
          <p:cNvPr id="9" name="文本框 8"/>
          <p:cNvSpPr txBox="1"/>
          <p:nvPr/>
        </p:nvSpPr>
        <p:spPr>
          <a:xfrm>
            <a:off x="2941955" y="3234055"/>
            <a:ext cx="2013585" cy="521970"/>
          </a:xfrm>
          <a:prstGeom prst="rect">
            <a:avLst/>
          </a:prstGeom>
          <a:noFill/>
        </p:spPr>
        <p:txBody>
          <a:bodyPr wrap="square" rtlCol="0">
            <a:spAutoFit/>
          </a:bodyPr>
          <a:lstStyle/>
          <a:p>
            <a:r>
              <a:rPr lang="zh-CN" altLang="en-US" sz="2800">
                <a:solidFill>
                  <a:srgbClr val="FF0000"/>
                </a:solidFill>
              </a:rPr>
              <a:t>民主与文明</a:t>
            </a:r>
          </a:p>
        </p:txBody>
      </p:sp>
      <p:sp>
        <p:nvSpPr>
          <p:cNvPr id="10" name="文本框 9"/>
          <p:cNvSpPr txBox="1"/>
          <p:nvPr/>
        </p:nvSpPr>
        <p:spPr>
          <a:xfrm>
            <a:off x="5732145" y="2421255"/>
            <a:ext cx="2771140" cy="521970"/>
          </a:xfrm>
          <a:prstGeom prst="rect">
            <a:avLst/>
          </a:prstGeom>
          <a:noFill/>
        </p:spPr>
        <p:txBody>
          <a:bodyPr wrap="square" rtlCol="0">
            <a:spAutoFit/>
          </a:bodyPr>
          <a:lstStyle/>
          <a:p>
            <a:r>
              <a:rPr lang="zh-CN" altLang="en-US" sz="2800">
                <a:solidFill>
                  <a:srgbClr val="FF0000"/>
                </a:solidFill>
              </a:rPr>
              <a:t>正当性与合理性</a:t>
            </a:r>
          </a:p>
        </p:txBody>
      </p:sp>
      <p:sp>
        <p:nvSpPr>
          <p:cNvPr id="11" name="文本框 10"/>
          <p:cNvSpPr txBox="1"/>
          <p:nvPr/>
        </p:nvSpPr>
        <p:spPr>
          <a:xfrm>
            <a:off x="6114415" y="1816100"/>
            <a:ext cx="2013585" cy="521970"/>
          </a:xfrm>
          <a:prstGeom prst="rect">
            <a:avLst/>
          </a:prstGeom>
          <a:noFill/>
        </p:spPr>
        <p:txBody>
          <a:bodyPr wrap="square" rtlCol="0">
            <a:spAutoFit/>
          </a:bodyPr>
          <a:lstStyle/>
          <a:p>
            <a:r>
              <a:rPr lang="zh-CN" altLang="en-US" sz="2800">
                <a:solidFill>
                  <a:srgbClr val="FF0000"/>
                </a:solidFill>
              </a:rPr>
              <a:t>优先性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zh-CN" altLang="en-US" smtClean="0">
                <a:effectLst/>
                <a:sym typeface="宋体" panose="02010600030101010101" pitchFamily="2" charset="-122"/>
              </a:rPr>
              <a:t>疑难解答</a:t>
            </a:r>
          </a:p>
        </p:txBody>
      </p:sp>
      <p:sp>
        <p:nvSpPr>
          <p:cNvPr id="27651" name="Rectangle 3"/>
          <p:cNvSpPr>
            <a:spLocks noGrp="1"/>
          </p:cNvSpPr>
          <p:nvPr>
            <p:ph type="body" idx="1"/>
          </p:nvPr>
        </p:nvSpPr>
        <p:spPr/>
        <p:txBody>
          <a:bodyPr/>
          <a:lstStyle/>
          <a:p>
            <a:pPr marL="342900" indent="-342900">
              <a:lnSpc>
                <a:spcPct val="100000"/>
              </a:lnSpc>
              <a:spcBef>
                <a:spcPct val="0"/>
              </a:spcBef>
              <a:buClrTx/>
              <a:buFontTx/>
              <a:buNone/>
            </a:pPr>
            <a:r>
              <a:rPr lang="zh-CN" altLang="en-US" b="1" smtClean="0"/>
              <a:t>当公私利益发生冲突时，我们为何要优先考虑公共利益呢？</a:t>
            </a:r>
          </a:p>
          <a:p>
            <a:pPr marL="342900" indent="-342900">
              <a:buFont typeface="Wingdings" panose="05000000000000000000" pitchFamily="2" charset="2"/>
              <a:buChar char="m"/>
            </a:pPr>
            <a:r>
              <a:rPr lang="zh-CN" altLang="en-US" b="1" smtClean="0">
                <a:solidFill>
                  <a:srgbClr val="FF0000"/>
                </a:solidFill>
                <a:sym typeface="Arial" panose="020B0604020202020204" pitchFamily="34" charset="0"/>
              </a:rPr>
              <a:t>（</a:t>
            </a:r>
            <a:r>
              <a:rPr lang="en-US" altLang="zh-CN" b="1" smtClean="0">
                <a:solidFill>
                  <a:srgbClr val="FF0000"/>
                </a:solidFill>
                <a:sym typeface="Arial" panose="020B0604020202020204" pitchFamily="34" charset="0"/>
              </a:rPr>
              <a:t>1</a:t>
            </a:r>
            <a:r>
              <a:rPr lang="zh-CN" altLang="en-US" b="1" smtClean="0">
                <a:solidFill>
                  <a:srgbClr val="FF0000"/>
                </a:solidFill>
                <a:sym typeface="Arial" panose="020B0604020202020204" pitchFamily="34" charset="0"/>
              </a:rPr>
              <a:t>）</a:t>
            </a:r>
            <a:r>
              <a:rPr lang="zh-CN" altLang="en-US" smtClean="0">
                <a:sym typeface="Arial" panose="020B0604020202020204" pitchFamily="34" charset="0"/>
              </a:rPr>
              <a:t>从根本上讲，公私利益是一致的。</a:t>
            </a:r>
          </a:p>
          <a:p>
            <a:pPr marL="342900" indent="-342900">
              <a:buFont typeface="Wingdings" panose="05000000000000000000" pitchFamily="2" charset="2"/>
              <a:buChar char="m"/>
            </a:pPr>
            <a:r>
              <a:rPr lang="zh-CN" altLang="en-US" b="1" smtClean="0">
                <a:solidFill>
                  <a:srgbClr val="FF0000"/>
                </a:solidFill>
                <a:sym typeface="Arial" panose="020B0604020202020204" pitchFamily="34" charset="0"/>
              </a:rPr>
              <a:t>（</a:t>
            </a:r>
            <a:r>
              <a:rPr lang="en-US" altLang="zh-CN" b="1" smtClean="0">
                <a:solidFill>
                  <a:srgbClr val="FF0000"/>
                </a:solidFill>
                <a:sym typeface="Arial" panose="020B0604020202020204" pitchFamily="34" charset="0"/>
              </a:rPr>
              <a:t>2</a:t>
            </a:r>
            <a:r>
              <a:rPr lang="zh-CN" altLang="en-US" b="1" smtClean="0">
                <a:solidFill>
                  <a:srgbClr val="FF0000"/>
                </a:solidFill>
                <a:sym typeface="Arial" panose="020B0604020202020204" pitchFamily="34" charset="0"/>
              </a:rPr>
              <a:t>）</a:t>
            </a:r>
            <a:r>
              <a:rPr lang="zh-CN" altLang="en-US" smtClean="0">
                <a:sym typeface="Arial" panose="020B0604020202020204" pitchFamily="34" charset="0"/>
              </a:rPr>
              <a:t>优先考虑公共利益</a:t>
            </a:r>
            <a:r>
              <a:rPr lang="zh-CN" altLang="en-US" smtClean="0"/>
              <a:t>能最大限度地实现公</a:t>
            </a:r>
          </a:p>
          <a:p>
            <a:pPr marL="342900" indent="-342900">
              <a:buFont typeface="Wingdings" panose="05000000000000000000" pitchFamily="2" charset="2"/>
              <a:buChar char="m"/>
            </a:pPr>
            <a:r>
              <a:rPr lang="zh-CN" altLang="en-US" smtClean="0"/>
              <a:t>    共利益，从长远看也是对个人利益的最  </a:t>
            </a:r>
          </a:p>
          <a:p>
            <a:pPr marL="342900" indent="-342900">
              <a:buFont typeface="Wingdings" panose="05000000000000000000" pitchFamily="2" charset="2"/>
              <a:buChar char="m"/>
            </a:pPr>
            <a:r>
              <a:rPr lang="zh-CN" altLang="en-US" smtClean="0"/>
              <a:t>    大保护。</a:t>
            </a:r>
          </a:p>
          <a:p>
            <a:pPr marL="342900" indent="-342900">
              <a:buFont typeface="Wingdings" panose="05000000000000000000" pitchFamily="2" charset="2"/>
              <a:buChar char="m"/>
            </a:pPr>
            <a:r>
              <a:rPr lang="zh-CN" altLang="en-US" b="1" smtClean="0">
                <a:solidFill>
                  <a:srgbClr val="FF0000"/>
                </a:solidFill>
                <a:sym typeface="Arial" panose="020B0604020202020204" pitchFamily="34" charset="0"/>
              </a:rPr>
              <a:t>（</a:t>
            </a:r>
            <a:r>
              <a:rPr lang="en-US" altLang="zh-CN" b="1" smtClean="0">
                <a:solidFill>
                  <a:srgbClr val="FF0000"/>
                </a:solidFill>
                <a:sym typeface="Arial" panose="020B0604020202020204" pitchFamily="34" charset="0"/>
              </a:rPr>
              <a:t>3</a:t>
            </a:r>
            <a:r>
              <a:rPr lang="zh-CN" altLang="en-US" b="1" smtClean="0">
                <a:solidFill>
                  <a:srgbClr val="FF0000"/>
                </a:solidFill>
                <a:sym typeface="Arial" panose="020B0604020202020204" pitchFamily="34" charset="0"/>
              </a:rPr>
              <a:t>）</a:t>
            </a:r>
            <a:r>
              <a:rPr lang="zh-CN" altLang="en-US" smtClean="0"/>
              <a:t>只有为维护社会的存在与发展贡献自己</a:t>
            </a:r>
          </a:p>
          <a:p>
            <a:pPr marL="342900" indent="-342900">
              <a:buFont typeface="Wingdings" panose="05000000000000000000" pitchFamily="2" charset="2"/>
              <a:buChar char="m"/>
            </a:pPr>
            <a:r>
              <a:rPr lang="zh-CN" altLang="en-US" smtClean="0"/>
              <a:t>    的力量，每个人才会从中得到进一步发</a:t>
            </a:r>
          </a:p>
          <a:p>
            <a:pPr marL="342900" indent="-342900">
              <a:buFont typeface="Wingdings" panose="05000000000000000000" pitchFamily="2" charset="2"/>
              <a:buChar char="m"/>
            </a:pPr>
            <a:r>
              <a:rPr lang="zh-CN" altLang="en-US" smtClean="0"/>
              <a:t>    展的机会</a:t>
            </a:r>
            <a:r>
              <a:rPr lang="zh-CN" altLang="en-US" b="1" smtClean="0"/>
              <a:t>。</a:t>
            </a:r>
          </a:p>
          <a:p>
            <a:pPr marL="342900" indent="-342900">
              <a:buFont typeface="Wingdings" panose="05000000000000000000" pitchFamily="2" charset="2"/>
              <a:buChar char="m"/>
            </a:pPr>
            <a:endParaRPr lang="zh-CN" altLang="en-US" smtClean="0">
              <a:solidFill>
                <a:srgbClr val="8E6C0B"/>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zh-CN" altLang="en-US" sz="4000" smtClean="0">
                <a:effectLst/>
              </a:rPr>
              <a:t>问题一：公共利益和个人利益有什么关系？ </a:t>
            </a:r>
          </a:p>
        </p:txBody>
      </p:sp>
      <p:sp>
        <p:nvSpPr>
          <p:cNvPr id="28675" name="Rectangle 3"/>
          <p:cNvSpPr>
            <a:spLocks noGrp="1"/>
          </p:cNvSpPr>
          <p:nvPr>
            <p:ph type="body" idx="1"/>
          </p:nvPr>
        </p:nvSpPr>
        <p:spPr/>
        <p:txBody>
          <a:bodyPr/>
          <a:lstStyle/>
          <a:p>
            <a:pPr marL="342900" indent="-342900">
              <a:buFont typeface="Wingdings" panose="05000000000000000000" pitchFamily="2" charset="2"/>
              <a:buChar char="m"/>
            </a:pPr>
            <a:r>
              <a:rPr lang="zh-CN" altLang="en-US" sz="4800" smtClean="0">
                <a:solidFill>
                  <a:srgbClr val="FF0000"/>
                </a:solidFill>
                <a:sym typeface="黑体" panose="02010609060101010101" pitchFamily="2" charset="-122"/>
              </a:rPr>
              <a:t>指导学生分组结合自己的实际展开讨论。</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57"/>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57"/>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Desc"/>
  <p:tag name="MH" val="20150924104424"/>
  <p:tag name="MH_LIBRARY" val="GRAPHIC"/>
  <p:tag name="KSO_WM_TEMPLATE_CATEGORY" val="custom"/>
  <p:tag name="KSO_WM_TEMPLATE_INDEX" val="160457"/>
  <p:tag name="KSO_WM_TAG_VERSION" val="1.0"/>
  <p:tag name="KSO_WM_SLIDE_ID" val="custom160457_21"/>
  <p:tag name="KSO_WM_SLIDE_INDEX" val="21"/>
  <p:tag name="KSO_WM_SLIDE_ITEM_CNT" val="1"/>
  <p:tag name="KSO_WM_SLIDE_LAYOUT" val="a_f"/>
  <p:tag name="KSO_WM_SLIDE_LAYOUT_CNT" val="1_1"/>
  <p:tag name="KSO_WM_SLIDE_TYPE" val="text"/>
  <p:tag name="KSO_WM_BEAUTIFY_FLAG" val="#wm#"/>
  <p:tag name="KSO_WM_SLIDE_POSITION" val="66*164"/>
  <p:tag name="KSO_WM_SLIDE_SIZE" val="793*283"/>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57_21*i*0"/>
  <p:tag name="KSO_WM_TEMPLATE_CATEGORY" val="custom"/>
  <p:tag name="KSO_WM_TEMPLATE_INDEX" val="160457"/>
  <p:tag name="KSO_WM_UNIT_INDEX" val="0"/>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57"/>
  <p:tag name="KSO_WM_UNIT_TYPE" val="a"/>
  <p:tag name="KSO_WM_UNIT_INDEX" val="1"/>
  <p:tag name="KSO_WM_UNIT_ID" val="custom160457_21*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57"/>
  <p:tag name="KSO_WM_UNIT_TYPE" val="f"/>
  <p:tag name="KSO_WM_UNIT_INDEX" val="1"/>
  <p:tag name="KSO_WM_UNIT_ID" val="custom160457_21*f*1"/>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Desc"/>
  <p:tag name="MH" val="20150924104424"/>
  <p:tag name="MH_LIBRARY" val="GRAPHIC"/>
  <p:tag name="KSO_WM_TEMPLATE_CATEGORY" val="custom"/>
  <p:tag name="KSO_WM_TEMPLATE_INDEX" val="160457"/>
  <p:tag name="KSO_WM_TAG_VERSION" val="1.0"/>
  <p:tag name="KSO_WM_SLIDE_ID" val="custom160457_21"/>
  <p:tag name="KSO_WM_SLIDE_INDEX" val="21"/>
  <p:tag name="KSO_WM_SLIDE_ITEM_CNT" val="1"/>
  <p:tag name="KSO_WM_SLIDE_LAYOUT" val="a_f"/>
  <p:tag name="KSO_WM_SLIDE_LAYOUT_CNT" val="1_1"/>
  <p:tag name="KSO_WM_SLIDE_TYPE" val="text"/>
  <p:tag name="KSO_WM_BEAUTIFY_FLAG" val="#wm#"/>
  <p:tag name="KSO_WM_SLIDE_POSITION" val="66*164"/>
  <p:tag name="KSO_WM_SLIDE_SIZE" val="793*283"/>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57_21*i*0"/>
  <p:tag name="KSO_WM_TEMPLATE_CATEGORY" val="custom"/>
  <p:tag name="KSO_WM_TEMPLATE_INDEX" val="160457"/>
  <p:tag name="KSO_WM_UNIT_INDEX" val="0"/>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57"/>
  <p:tag name="KSO_WM_UNIT_TYPE" val="a"/>
  <p:tag name="KSO_WM_UNIT_INDEX" val="1"/>
  <p:tag name="KSO_WM_UNIT_ID" val="custom160457_21*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57"/>
  <p:tag name="KSO_WM_UNIT_TYPE" val="f"/>
  <p:tag name="KSO_WM_UNIT_INDEX" val="1"/>
  <p:tag name="KSO_WM_UNIT_ID" val="custom160457_21*f*1"/>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57"/>
</p:tagLst>
</file>

<file path=ppt/tags/tag3.xml><?xml version="1.0" encoding="utf-8"?>
<p:tagLst xmlns:a="http://schemas.openxmlformats.org/drawingml/2006/main" xmlns:r="http://schemas.openxmlformats.org/officeDocument/2006/relationships" xmlns:p="http://schemas.openxmlformats.org/presentationml/2006/main">
  <p:tag name="MH" val="20150430170512"/>
  <p:tag name="MH_LIBRARY" val="CONTENTS"/>
  <p:tag name="MH_TYPE" val="NUMBER"/>
  <p:tag name="ID" val="547120"/>
  <p:tag name="MH_ORDER" val="NUMBER"/>
</p:tagLst>
</file>

<file path=ppt/tags/tag4.xml><?xml version="1.0" encoding="utf-8"?>
<p:tagLst xmlns:a="http://schemas.openxmlformats.org/drawingml/2006/main" xmlns:r="http://schemas.openxmlformats.org/officeDocument/2006/relationships" xmlns:p="http://schemas.openxmlformats.org/presentationml/2006/main">
  <p:tag name="MH" val="20150430170512"/>
  <p:tag name="MH_LIBRARY" val="CONTENTS"/>
  <p:tag name="MH_TYPE" val="TITLE"/>
  <p:tag name="ID" val="547120"/>
  <p:tag name="MH_ORDER" val="NUMBER"/>
</p:tagLst>
</file>

<file path=ppt/tags/tag5.xml><?xml version="1.0" encoding="utf-8"?>
<p:tagLst xmlns:a="http://schemas.openxmlformats.org/drawingml/2006/main" xmlns:r="http://schemas.openxmlformats.org/officeDocument/2006/relationships" xmlns:p="http://schemas.openxmlformats.org/presentationml/2006/main">
  <p:tag name="MH" val="20150430170512"/>
  <p:tag name="MH_LIBRARY" val="CONTENTS"/>
  <p:tag name="MH_TYPE" val="OTHERS"/>
  <p:tag name="ID" val="547120"/>
  <p:tag name="MH_ORDER" val="NUMBER"/>
</p:tagLst>
</file>

<file path=ppt/tags/tag6.xml><?xml version="1.0" encoding="utf-8"?>
<p:tagLst xmlns:a="http://schemas.openxmlformats.org/drawingml/2006/main" xmlns:r="http://schemas.openxmlformats.org/officeDocument/2006/relationships" xmlns:p="http://schemas.openxmlformats.org/presentationml/2006/main">
  <p:tag name="MH" val="20150430170512"/>
  <p:tag name="MH_LIBRARY" val="CONTENTS"/>
  <p:tag name="MH_TYPE" val="OTHERS"/>
  <p:tag name="ID" val="547120"/>
  <p:tag name="MH_ORDER" val="NUMBER"/>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57"/>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57"/>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57"/>
</p:tagLst>
</file>

<file path=ppt/theme/theme1.xml><?xml version="1.0" encoding="utf-8"?>
<a:theme xmlns:a="http://schemas.openxmlformats.org/drawingml/2006/main" name="1_A000120140530A93PPBG">
  <a:themeElements>
    <a:clrScheme name="160177.177">
      <a:dk1>
        <a:srgbClr val="434547"/>
      </a:dk1>
      <a:lt1>
        <a:srgbClr val="FFFFFF"/>
      </a:lt1>
      <a:dk2>
        <a:srgbClr val="414345"/>
      </a:dk2>
      <a:lt2>
        <a:srgbClr val="FFFFFF"/>
      </a:lt2>
      <a:accent1>
        <a:srgbClr val="F1C341"/>
      </a:accent1>
      <a:accent2>
        <a:srgbClr val="C9C457"/>
      </a:accent2>
      <a:accent3>
        <a:srgbClr val="ABC068"/>
      </a:accent3>
      <a:accent4>
        <a:srgbClr val="7DAA54"/>
      </a:accent4>
      <a:accent5>
        <a:srgbClr val="72A4B6"/>
      </a:accent5>
      <a:accent6>
        <a:srgbClr val="C00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1499</Words>
  <Application>WPS 演示</Application>
  <PresentationFormat>自定义</PresentationFormat>
  <Paragraphs>108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1_A000120140530A93PPBG</vt:lpstr>
      <vt:lpstr>幻灯片 1</vt:lpstr>
      <vt:lpstr>幻灯片 2</vt:lpstr>
      <vt:lpstr>幻灯片 3</vt:lpstr>
      <vt:lpstr>情境导入</vt:lpstr>
      <vt:lpstr>学习目标 </vt:lpstr>
      <vt:lpstr>课前预习</vt:lpstr>
      <vt:lpstr>幻灯片 7</vt:lpstr>
      <vt:lpstr>疑难解答</vt:lpstr>
      <vt:lpstr>问题一：公共利益和个人利益有什么关系？ </vt:lpstr>
      <vt:lpstr>归纳总结</vt:lpstr>
      <vt:lpstr>问题二：公共利益与个人利益的冲突有什么表现和影响？ </vt:lpstr>
      <vt:lpstr>归纳总结</vt:lpstr>
      <vt:lpstr>问题三：如何面对利益冲突？ </vt:lpstr>
      <vt:lpstr>归纳总结</vt:lpstr>
      <vt:lpstr>知识结构</vt:lpstr>
      <vt:lpstr>典例精析</vt:lpstr>
      <vt:lpstr>答案解析</vt:lpstr>
      <vt:lpstr>幻灯片 18</vt:lpstr>
      <vt:lpstr>答案解析</vt:lpstr>
      <vt:lpstr>课后训练</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subject>政治备课大师【全免费】</dc:subject>
  <dc:creator>政治备课大师【全免费】</dc:creator>
  <cp:keywords>政治备课大师【全免费】</cp:keywords>
  <dc:description>政治备课大师【全免费】</dc:description>
  <cp:lastModifiedBy>QHTF</cp:lastModifiedBy>
  <cp:revision>政治备课大师【全免费】</cp:revision>
  <dcterms:created xsi:type="dcterms:W3CDTF">2017-04-14T06:32:00Z</dcterms:created>
  <dcterms:modified xsi:type="dcterms:W3CDTF">2017-10-10T23:30:15Z</dcterms:modified>
  <cp:category>政治备课大师【全免费】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