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75" r:id="rId2"/>
    <p:sldId id="274" r:id="rId3"/>
    <p:sldId id="277" r:id="rId4"/>
    <p:sldId id="268" r:id="rId5"/>
    <p:sldId id="278" r:id="rId6"/>
    <p:sldId id="269" r:id="rId7"/>
    <p:sldId id="279" r:id="rId8"/>
    <p:sldId id="258" r:id="rId9"/>
    <p:sldId id="256" r:id="rId10"/>
    <p:sldId id="259" r:id="rId11"/>
    <p:sldId id="280" r:id="rId12"/>
    <p:sldId id="282" r:id="rId13"/>
    <p:sldId id="283" r:id="rId14"/>
    <p:sldId id="284" r:id="rId15"/>
    <p:sldId id="285" r:id="rId16"/>
    <p:sldId id="270" r:id="rId17"/>
    <p:sldId id="271" r:id="rId18"/>
    <p:sldId id="272" r:id="rId19"/>
    <p:sldId id="263" r:id="rId20"/>
    <p:sldId id="264" r:id="rId21"/>
    <p:sldId id="265" r:id="rId22"/>
    <p:sldId id="266" r:id="rId23"/>
    <p:sldId id="267" r:id="rId24"/>
    <p:sldId id="286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36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11831663-D3E8-4B59-A89D-7BC7AC113E25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9EDE479-D037-4B0A-BC14-ED8C207DA5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F70292-97B8-4F6A-A56C-9235B74EDAC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B2C0E05-F70D-4676-BECA-FE8B427C063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0BB92D-07BB-4FFF-9A2A-A7C5978BD6E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A3B03D9-C248-4B32-BDBC-9DD9C6ACE2D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AAC98A-82A8-445F-A476-D215FCDE1CA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310E504-5CD3-4C91-8EDE-918A47E36A3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6C404-19E2-40B9-A42E-C02B52346A4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CAF383-22C0-487F-A798-48E59CB33E9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EE79293-086E-4AF5-A6A7-9C4AA1F0A68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BF7F601-8485-4CEB-9E18-8AD15FE0CB7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52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07366C5-1ADF-4710-A6EA-44C3FA4741F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D9D078-223F-4439-962F-AAE1F1D4F9E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7B9920C-1FB6-4CCA-8A21-0F26E62EF74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9B1426-9134-4808-BEAD-5A3B18DF6FF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FA28B1-2031-4718-849E-C3F65C93413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E26940-89BE-42E6-8AB2-60BBC798AD1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C9218D0-94A9-444D-ABFF-2D0F398212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993EE15-802B-4FAB-BDEF-A2022F97029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1A4822C-75C3-4355-903C-A33FB203D10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43B0EB1-9AFC-4057-9B5B-C0935622CB4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2159-A553-427F-9500-30C6662EA8A7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E8601-67B6-4481-AE0D-504E06BE26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E086A-98FB-44A8-89EE-34B1386B6997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8718D-F872-42F7-86BD-0E94561D11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D9DB7-BA69-43B0-9A65-4FC295F36F46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CA5FDF-A397-4D7E-844B-4FB81FDED5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5B9A8-AA88-4CCD-BFCA-3700AEC2BDAA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AE55F-5C95-43F3-963C-7ACBBC2139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34A525-58B5-4F1A-84F3-1B306581F13E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9D1CB9-43E7-4BBC-902F-6C9742B113C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35273-96D6-4DCB-8AD1-0CCCEDF7EF9E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9C602-89DE-45CB-9708-9A64B0FE2B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76301-DC05-4D30-B56B-74568E228670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F17B7-54F0-40EE-8454-F59382C020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2E12C-4A87-4644-82DE-61A03B4C53A2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B1757-630D-4DAB-BD68-DDDB5D564F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D640CF-6A4E-4A5E-9206-E698337B322A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273B15-ED35-42FC-A814-6D4EA6FFA7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C452E-38DB-4D3A-9553-6FE3746598AD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50310-51EE-49D6-A1B1-EA918B3065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C4165-081B-47E4-8118-9C92076763DE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0C7C4-F7E9-43D2-A927-DDAF604203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6D728DD-F080-4374-8ECB-7EF6A41008D7}" type="datetimeFigureOut">
              <a:rPr lang="zh-CN" altLang="en-US"/>
              <a:pPr>
                <a:defRPr/>
              </a:pPr>
              <a:t>2017/10/13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1896BEB3-84FA-489D-ACD0-E46C15656A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14339" name="组合 5"/>
          <p:cNvGrpSpPr>
            <a:grpSpLocks/>
          </p:cNvGrpSpPr>
          <p:nvPr/>
        </p:nvGrpSpPr>
        <p:grpSpPr bwMode="auto">
          <a:xfrm>
            <a:off x="0" y="0"/>
            <a:ext cx="9163050" cy="6858000"/>
            <a:chOff x="0" y="404664"/>
            <a:chExt cx="9162851" cy="6093296"/>
          </a:xfrm>
        </p:grpSpPr>
        <p:pic>
          <p:nvPicPr>
            <p:cNvPr id="14340" name="图片 3" descr="timg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404664"/>
              <a:ext cx="9162851" cy="6093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4"/>
            <p:cNvSpPr txBox="1"/>
            <p:nvPr/>
          </p:nvSpPr>
          <p:spPr>
            <a:xfrm>
              <a:off x="642924" y="1102855"/>
              <a:ext cx="1538254" cy="48238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vert="eaVert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4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叶根友毛笔行书2.0版" pitchFamily="2" charset="-122"/>
                  <a:ea typeface="叶根友毛笔行书2.0版" pitchFamily="2" charset="-122"/>
                </a:rPr>
                <a:t>一个人，一段文，带你遇见大千世界</a:t>
              </a:r>
              <a:endParaRPr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毛笔行书2.0版" pitchFamily="2" charset="-122"/>
                <a:ea typeface="叶根友毛笔行书2.0版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4"/>
          <p:cNvGrpSpPr>
            <a:grpSpLocks/>
          </p:cNvGrpSpPr>
          <p:nvPr/>
        </p:nvGrpSpPr>
        <p:grpSpPr bwMode="auto">
          <a:xfrm>
            <a:off x="468313" y="333375"/>
            <a:ext cx="8243887" cy="6183313"/>
            <a:chOff x="467544" y="332656"/>
            <a:chExt cx="8244408" cy="6183306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332656"/>
              <a:ext cx="8244408" cy="6183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771" name="TextBox 3"/>
            <p:cNvSpPr txBox="1">
              <a:spLocks noChangeArrowheads="1"/>
            </p:cNvSpPr>
            <p:nvPr/>
          </p:nvSpPr>
          <p:spPr bwMode="auto">
            <a:xfrm>
              <a:off x="1357290" y="1052736"/>
              <a:ext cx="6643734" cy="33855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5400" b="1">
                  <a:solidFill>
                    <a:srgbClr val="00B050"/>
                  </a:solidFill>
                  <a:latin typeface="隶书"/>
                  <a:ea typeface="隶书"/>
                  <a:cs typeface="隶书"/>
                </a:rPr>
                <a:t>收获园地</a:t>
              </a:r>
              <a:endParaRPr lang="en-US" altLang="zh-CN" sz="5400" b="1">
                <a:solidFill>
                  <a:srgbClr val="00B050"/>
                </a:solidFill>
                <a:latin typeface="隶书"/>
                <a:ea typeface="隶书"/>
                <a:cs typeface="隶书"/>
              </a:endParaRPr>
            </a:p>
            <a:p>
              <a:r>
                <a:rPr lang="zh-CN" altLang="en-US" sz="4000" b="1">
                  <a:solidFill>
                    <a:srgbClr val="0070C0"/>
                  </a:solidFill>
                  <a:latin typeface="华文行楷" pitchFamily="2" charset="-122"/>
                  <a:ea typeface="华文行楷" pitchFamily="2" charset="-122"/>
                </a:rPr>
                <a:t>网络交往在相当程度上突破了现实交往的时空限制，拓宽了人际交往的范围，丰富了我们的人生经验。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4" descr="http://img.glzy8.com/upfiles/www/ppt/jpg/21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0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47813" y="1628775"/>
            <a:ext cx="6196012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1547813" y="620713"/>
            <a:ext cx="590391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Calibri" pitchFamily="34" charset="0"/>
              </a:rPr>
              <a:t>活动二  畅谈网络娱乐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6866" name="内容占位符 3" descr="图片8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214313"/>
            <a:ext cx="9153525" cy="6453187"/>
          </a:xfrm>
        </p:spPr>
      </p:pic>
      <p:pic>
        <p:nvPicPr>
          <p:cNvPr id="5" name="图片 4" descr="QQ图片20170424202239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785813"/>
            <a:ext cx="4752975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8914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8915" name="Picture 2" descr="图片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5088" y="357188"/>
            <a:ext cx="9209088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096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0963" name="Picture 2" descr="图片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3"/>
            <a:ext cx="8501062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http://img.glzy8.com/upfiles/www/ppt/jpg/211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0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6" descr="图片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997200"/>
            <a:ext cx="5237163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5" descr="tim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2997200"/>
            <a:ext cx="36512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7"/>
          <p:cNvSpPr>
            <a:spLocks noChangeArrowheads="1"/>
          </p:cNvSpPr>
          <p:nvPr/>
        </p:nvSpPr>
        <p:spPr bwMode="auto">
          <a:xfrm>
            <a:off x="6156325" y="4005263"/>
            <a:ext cx="1008063" cy="10080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FFFF"/>
              </a:gs>
            </a:gsLst>
            <a:lin ang="0"/>
          </a:gradFill>
          <a:ln w="15875">
            <a:solidFill>
              <a:srgbClr val="739CC3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4" name="Rectangle 9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3015" name="TextBox 10"/>
          <p:cNvSpPr txBox="1">
            <a:spLocks noChangeArrowheads="1"/>
          </p:cNvSpPr>
          <p:nvPr/>
        </p:nvSpPr>
        <p:spPr bwMode="auto">
          <a:xfrm>
            <a:off x="1042988" y="1209675"/>
            <a:ext cx="7416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C00000"/>
                </a:solidFill>
                <a:latin typeface="Calibri" pitchFamily="34" charset="0"/>
              </a:rPr>
              <a:t>活动三  畅谈网络购物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http://img.glzy8.com/upfiles/www/ppt/jpg/211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80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2" descr="http://www.s3d4.cn/upload/cjimg/201604/160407105917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6013" y="620713"/>
            <a:ext cx="69119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TextBox 4"/>
          <p:cNvSpPr txBox="1">
            <a:spLocks noChangeArrowheads="1"/>
          </p:cNvSpPr>
          <p:nvPr/>
        </p:nvSpPr>
        <p:spPr bwMode="auto">
          <a:xfrm>
            <a:off x="2916238" y="1052513"/>
            <a:ext cx="2879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7200" b="1">
                <a:solidFill>
                  <a:srgbClr val="C00000"/>
                </a:solidFill>
                <a:latin typeface="Calibri" pitchFamily="34" charset="0"/>
              </a:rPr>
              <a:t>55</a:t>
            </a:r>
            <a:r>
              <a:rPr lang="zh-CN" altLang="en-US" sz="7200" b="1">
                <a:solidFill>
                  <a:srgbClr val="C00000"/>
                </a:solidFill>
                <a:latin typeface="Calibri" pitchFamily="34" charset="0"/>
              </a:rPr>
              <a:t>秒</a:t>
            </a:r>
          </a:p>
        </p:txBody>
      </p:sp>
      <p:sp>
        <p:nvSpPr>
          <p:cNvPr id="44036" name="矩形 5"/>
          <p:cNvSpPr>
            <a:spLocks noChangeArrowheads="1"/>
          </p:cNvSpPr>
          <p:nvPr/>
        </p:nvSpPr>
        <p:spPr bwMode="auto">
          <a:xfrm>
            <a:off x="2771775" y="4149725"/>
            <a:ext cx="4392613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9600" b="1">
                <a:solidFill>
                  <a:srgbClr val="C00000"/>
                </a:solidFill>
                <a:latin typeface="Calibri" pitchFamily="34" charset="0"/>
              </a:rPr>
              <a:t>破亿</a:t>
            </a:r>
            <a:endParaRPr lang="zh-CN" altLang="en-US" sz="9600">
              <a:solidFill>
                <a:srgbClr val="C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组合 4"/>
          <p:cNvGrpSpPr>
            <a:grpSpLocks/>
          </p:cNvGrpSpPr>
          <p:nvPr/>
        </p:nvGrpSpPr>
        <p:grpSpPr bwMode="auto">
          <a:xfrm>
            <a:off x="468313" y="333375"/>
            <a:ext cx="8243887" cy="6183313"/>
            <a:chOff x="467544" y="332656"/>
            <a:chExt cx="8244408" cy="6183306"/>
          </a:xfrm>
        </p:grpSpPr>
        <p:pic>
          <p:nvPicPr>
            <p:cNvPr id="4505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332656"/>
              <a:ext cx="8244408" cy="6183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5059" name="TextBox 3"/>
            <p:cNvSpPr txBox="1">
              <a:spLocks noChangeArrowheads="1"/>
            </p:cNvSpPr>
            <p:nvPr/>
          </p:nvSpPr>
          <p:spPr bwMode="auto">
            <a:xfrm>
              <a:off x="1259632" y="1340768"/>
              <a:ext cx="7200800" cy="4647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6000" b="1">
                  <a:latin typeface="隶书"/>
                  <a:ea typeface="隶书"/>
                  <a:cs typeface="隶书"/>
                </a:rPr>
                <a:t>收获园地</a:t>
              </a:r>
              <a:endParaRPr lang="en-US" altLang="zh-CN" sz="6000" b="1">
                <a:latin typeface="隶书"/>
                <a:ea typeface="隶书"/>
                <a:cs typeface="隶书"/>
              </a:endParaRPr>
            </a:p>
            <a:p>
              <a:pPr algn="ctr"/>
              <a:endParaRPr lang="en-US" altLang="zh-CN" sz="2000" b="1">
                <a:latin typeface="隶书"/>
                <a:ea typeface="隶书"/>
                <a:cs typeface="隶书"/>
              </a:endParaRPr>
            </a:p>
            <a:p>
              <a:r>
                <a:rPr lang="zh-CN" altLang="en-US" sz="4400" b="1">
                  <a:solidFill>
                    <a:srgbClr val="0070C0"/>
                  </a:solidFill>
                  <a:latin typeface="华文行楷" pitchFamily="2" charset="-122"/>
                  <a:ea typeface="华文行楷" pitchFamily="2" charset="-122"/>
                </a:rPr>
                <a:t>    </a:t>
              </a:r>
              <a:r>
                <a:rPr lang="zh-CN" altLang="en-US" sz="5400" b="1">
                  <a:solidFill>
                    <a:srgbClr val="0070C0"/>
                  </a:solidFill>
                  <a:latin typeface="华文行楷" pitchFamily="2" charset="-122"/>
                  <a:ea typeface="华文行楷" pitchFamily="2" charset="-122"/>
                </a:rPr>
                <a:t>网络购物使我们的生活更加方便快捷，足不出户就可以买到心仪的产品</a:t>
              </a:r>
              <a:r>
                <a:rPr lang="zh-CN" altLang="en-US" sz="4400" b="1">
                  <a:solidFill>
                    <a:srgbClr val="0070C0"/>
                  </a:solidFill>
                  <a:latin typeface="华文行楷" pitchFamily="2" charset="-122"/>
                  <a:ea typeface="华文行楷" pitchFamily="2" charset="-122"/>
                </a:rPr>
                <a:t>。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://img5.duitang.com/uploads/item/201601/21/20160121130643_48nKE.thumb.700_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260350"/>
            <a:ext cx="4824413" cy="57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TextBox 4"/>
          <p:cNvSpPr txBox="1">
            <a:spLocks noChangeArrowheads="1"/>
          </p:cNvSpPr>
          <p:nvPr/>
        </p:nvSpPr>
        <p:spPr bwMode="auto">
          <a:xfrm>
            <a:off x="6880225" y="404813"/>
            <a:ext cx="1292225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7200" b="1">
                <a:solidFill>
                  <a:srgbClr val="C00000"/>
                </a:solidFill>
                <a:latin typeface="Calibri" pitchFamily="34" charset="0"/>
              </a:rPr>
              <a:t>理性消费！！！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4813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481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60350"/>
            <a:ext cx="8280400" cy="620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2" name="TextBox 3"/>
          <p:cNvSpPr txBox="1">
            <a:spLocks noChangeArrowheads="1"/>
          </p:cNvSpPr>
          <p:nvPr/>
        </p:nvSpPr>
        <p:spPr bwMode="auto">
          <a:xfrm>
            <a:off x="1000125" y="785813"/>
            <a:ext cx="7129463" cy="498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假如没有网络，我的生活会怎么样？</a:t>
            </a:r>
            <a:endParaRPr lang="en-US" altLang="zh-CN" sz="3600" b="1">
              <a:solidFill>
                <a:schemeClr val="bg1"/>
              </a:solidFill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假如没有网络，我的学习</a:t>
            </a:r>
            <a:r>
              <a:rPr lang="en-US" altLang="zh-CN" sz="3600" b="1">
                <a:solidFill>
                  <a:schemeClr val="bg1"/>
                </a:solidFill>
                <a:latin typeface="Calibri" pitchFamily="34" charset="0"/>
              </a:rPr>
              <a:t>_______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假如没有网络，我的交往 </a:t>
            </a:r>
            <a:r>
              <a:rPr lang="en-US" altLang="zh-CN" sz="3600" b="1">
                <a:solidFill>
                  <a:schemeClr val="bg1"/>
                </a:solidFill>
                <a:latin typeface="Calibri" pitchFamily="34" charset="0"/>
              </a:rPr>
              <a:t>_______</a:t>
            </a:r>
            <a:br>
              <a:rPr lang="en-US" altLang="zh-CN" sz="3600" b="1">
                <a:solidFill>
                  <a:schemeClr val="bg1"/>
                </a:solidFill>
                <a:latin typeface="Calibri" pitchFamily="34" charset="0"/>
              </a:rPr>
            </a:b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假如没有网络，我的娱乐</a:t>
            </a:r>
            <a:r>
              <a:rPr lang="en-US" altLang="zh-CN" sz="3600" b="1">
                <a:solidFill>
                  <a:schemeClr val="bg1"/>
                </a:solidFill>
                <a:latin typeface="Calibri" pitchFamily="34" charset="0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假如没有网络，我的购物</a:t>
            </a:r>
            <a:r>
              <a:rPr lang="en-US" altLang="zh-CN" sz="3600" b="1">
                <a:solidFill>
                  <a:schemeClr val="bg1"/>
                </a:solidFill>
                <a:latin typeface="Calibri" pitchFamily="34" charset="0"/>
              </a:rPr>
              <a:t>________</a:t>
            </a: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chemeClr val="bg1"/>
                </a:solidFill>
                <a:latin typeface="Calibri" pitchFamily="34" charset="0"/>
              </a:rPr>
              <a:t>假如没有网络，我的心情</a:t>
            </a:r>
            <a:r>
              <a:rPr lang="en-US" altLang="zh-CN" sz="3600" b="1">
                <a:solidFill>
                  <a:schemeClr val="bg1"/>
                </a:solidFill>
                <a:latin typeface="Calibri" pitchFamily="34" charset="0"/>
              </a:rPr>
              <a:t>________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http://imgsrc.baidu.com/forum/pic/item/1ad5ad6eddc451dad730bb53b6fd5266d11632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00063"/>
            <a:ext cx="8107363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2071688" y="1500188"/>
            <a:ext cx="6715125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6600" b="1">
                <a:solidFill>
                  <a:srgbClr val="C00000"/>
                </a:solidFill>
                <a:latin typeface="Calibri" pitchFamily="34" charset="0"/>
              </a:rPr>
              <a:t>  享受网络生活</a:t>
            </a:r>
            <a:r>
              <a:rPr lang="en-US" altLang="zh-CN" sz="4400">
                <a:latin typeface="Calibri" pitchFamily="34" charset="0"/>
              </a:rPr>
              <a:t/>
            </a:r>
            <a:br>
              <a:rPr lang="en-US" altLang="zh-CN" sz="4400">
                <a:latin typeface="Calibri" pitchFamily="34" charset="0"/>
              </a:rPr>
            </a:br>
            <a:r>
              <a:rPr lang="en-US" altLang="zh-CN" sz="4400">
                <a:latin typeface="Calibri" pitchFamily="34" charset="0"/>
              </a:rPr>
              <a:t/>
            </a:r>
            <a:br>
              <a:rPr lang="en-US" altLang="zh-CN" sz="4400">
                <a:latin typeface="Calibri" pitchFamily="34" charset="0"/>
              </a:rPr>
            </a:br>
            <a:endParaRPr lang="en-US" altLang="zh-CN" sz="4400">
              <a:latin typeface="Calibri" pitchFamily="34" charset="0"/>
            </a:endParaRPr>
          </a:p>
          <a:p>
            <a:pPr algn="ctr"/>
            <a:r>
              <a:rPr lang="en-US" altLang="zh-CN" sz="4400">
                <a:latin typeface="Calibri" pitchFamily="34" charset="0"/>
              </a:rPr>
              <a:t/>
            </a:r>
            <a:br>
              <a:rPr lang="en-US" altLang="zh-CN" sz="4400">
                <a:latin typeface="Calibri" pitchFamily="34" charset="0"/>
              </a:rPr>
            </a:br>
            <a:r>
              <a:rPr lang="en-US" altLang="zh-CN" sz="4400">
                <a:latin typeface="Calibri" pitchFamily="34" charset="0"/>
              </a:rPr>
              <a:t>       </a:t>
            </a:r>
            <a:r>
              <a:rPr lang="en-US" altLang="zh-CN">
                <a:latin typeface="Calibri" pitchFamily="34" charset="0"/>
              </a:rPr>
              <a:t/>
            </a:r>
            <a:br>
              <a:rPr lang="en-US" altLang="zh-CN">
                <a:latin typeface="Calibri" pitchFamily="34" charset="0"/>
              </a:rPr>
            </a:br>
            <a:endParaRPr lang="zh-CN" altLang="en-US">
              <a:latin typeface="Calibri" pitchFamily="34" charset="0"/>
            </a:endParaRPr>
          </a:p>
        </p:txBody>
      </p:sp>
      <p:pic>
        <p:nvPicPr>
          <p:cNvPr id="16387" name="图片 5" descr="u=829066839,1609767915&amp;fm=214&amp;gp=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5456238"/>
            <a:ext cx="2284413" cy="1401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" y="1223963"/>
            <a:ext cx="8997950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63" y="1495425"/>
            <a:ext cx="8053387" cy="4525963"/>
          </a:xfrm>
        </p:spPr>
        <p:txBody>
          <a:bodyPr rtlCol="0">
            <a:normAutofit lnSpcReduction="1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800" b="1" dirty="0" smtClean="0">
                <a:solidFill>
                  <a:srgbClr val="C00000"/>
                </a:solidFill>
              </a:rPr>
              <a:t>         润泽（化名）是某校初三学生，小学时候性格开朗，成绩优秀，进入初中后迷恋上网游。从此就像变了一个人，不再跟同学交流、玩耍，一离开电脑就感到孤独，不愿与人交往；上课目光呆滞，沉默寡言，孤僻怪异；甚至离开电脑就会头晕恶心。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 smtClean="0">
                <a:solidFill>
                  <a:srgbClr val="C00000"/>
                </a:solidFill>
              </a:rPr>
              <a:t>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学校老师、家长多次做工作无果，无奈之下，家长找到心理专家，专家称润泽的症状已经是心理病变，目前润泽在接受心理治疗。</a:t>
            </a:r>
            <a:endParaRPr lang="en-US" altLang="zh-CN" sz="2800" b="1" dirty="0" smtClean="0">
              <a:solidFill>
                <a:srgbClr val="C00000"/>
              </a:solidFill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C00000"/>
                </a:solidFill>
              </a:rPr>
              <a:t> </a:t>
            </a:r>
            <a:r>
              <a:rPr lang="en-US" altLang="zh-CN" sz="2800" b="1" dirty="0" smtClean="0">
                <a:solidFill>
                  <a:srgbClr val="C00000"/>
                </a:solidFill>
              </a:rPr>
              <a:t>        </a:t>
            </a:r>
            <a:r>
              <a:rPr lang="zh-CN" altLang="en-US" sz="2800" b="1" dirty="0" smtClean="0">
                <a:solidFill>
                  <a:srgbClr val="C00000"/>
                </a:solidFill>
              </a:rPr>
              <a:t>请分析是什么导致了润泽的巨大变化，谈谈它的危害。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50179" name="矩形 3"/>
          <p:cNvSpPr>
            <a:spLocks noChangeArrowheads="1"/>
          </p:cNvSpPr>
          <p:nvPr/>
        </p:nvSpPr>
        <p:spPr bwMode="auto">
          <a:xfrm>
            <a:off x="611188" y="476250"/>
            <a:ext cx="721201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Calibri" pitchFamily="34" charset="0"/>
              </a:rPr>
              <a:t>环节二  理性的享受网络生活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5" name="组合 4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467544" y="332656"/>
            <a:chExt cx="8244408" cy="6183306"/>
          </a:xfrm>
        </p:grpSpPr>
        <p:pic>
          <p:nvPicPr>
            <p:cNvPr id="522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67544" y="332656"/>
              <a:ext cx="8244408" cy="6183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27" name="TextBox 3"/>
            <p:cNvSpPr txBox="1">
              <a:spLocks noChangeArrowheads="1"/>
            </p:cNvSpPr>
            <p:nvPr/>
          </p:nvSpPr>
          <p:spPr bwMode="auto">
            <a:xfrm>
              <a:off x="1176024" y="976733"/>
              <a:ext cx="7200800" cy="45509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5400">
                  <a:latin typeface="隶书"/>
                  <a:ea typeface="隶书"/>
                  <a:cs typeface="隶书"/>
                </a:rPr>
                <a:t>收获园地</a:t>
              </a:r>
              <a:endParaRPr lang="en-US" altLang="zh-CN" sz="5400">
                <a:latin typeface="隶书"/>
                <a:ea typeface="隶书"/>
                <a:cs typeface="隶书"/>
              </a:endParaRPr>
            </a:p>
            <a:p>
              <a:pPr algn="ctr"/>
              <a:endParaRPr lang="en-US" altLang="zh-CN" sz="2800">
                <a:latin typeface="隶书"/>
                <a:ea typeface="隶书"/>
                <a:cs typeface="隶书"/>
              </a:endParaRPr>
            </a:p>
            <a:p>
              <a:r>
                <a:rPr lang="zh-CN" altLang="en-US" sz="4000" b="1">
                  <a:solidFill>
                    <a:srgbClr val="0070C0"/>
                  </a:solidFill>
                  <a:latin typeface="华文行楷" pitchFamily="2" charset="-122"/>
                  <a:ea typeface="华文行楷" pitchFamily="2" charset="-122"/>
                </a:rPr>
                <a:t>    过度沉迷于网络交往，会降低我们实际社会交往的能力，对我们的现实生活产生消极影响。</a:t>
              </a:r>
              <a:endParaRPr lang="en-US" altLang="zh-CN" sz="4000" b="1">
                <a:solidFill>
                  <a:srgbClr val="0070C0"/>
                </a:solidFill>
                <a:latin typeface="华文行楷" pitchFamily="2" charset="-122"/>
                <a:ea typeface="华文行楷" pitchFamily="2" charset="-122"/>
              </a:endParaRPr>
            </a:p>
            <a:p>
              <a:r>
                <a:rPr lang="zh-CN" altLang="en-US" sz="4000" b="1">
                  <a:solidFill>
                    <a:srgbClr val="0070C0"/>
                  </a:solidFill>
                  <a:latin typeface="华文行楷" pitchFamily="2" charset="-122"/>
                  <a:ea typeface="华文行楷" pitchFamily="2" charset="-122"/>
                </a:rPr>
                <a:t>    过度沉溺于网络游戏不仅影响我们的学习，还会损害我们的身心健康。</a:t>
              </a: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extBox 4"/>
          <p:cNvSpPr txBox="1">
            <a:spLocks noChangeArrowheads="1"/>
          </p:cNvSpPr>
          <p:nvPr/>
        </p:nvSpPr>
        <p:spPr bwMode="auto">
          <a:xfrm>
            <a:off x="928688" y="1571625"/>
            <a:ext cx="71437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3600" b="1">
                <a:solidFill>
                  <a:srgbClr val="C00000"/>
                </a:solidFill>
                <a:latin typeface="Calibri" pitchFamily="34" charset="0"/>
              </a:rPr>
              <a:t>十二届全国人大常委会第二十四次会议于</a:t>
            </a:r>
            <a:r>
              <a:rPr lang="en-US" altLang="zh-CN" sz="3600" b="1">
                <a:solidFill>
                  <a:srgbClr val="C00000"/>
                </a:solidFill>
                <a:latin typeface="Calibri" pitchFamily="34" charset="0"/>
              </a:rPr>
              <a:t>2016</a:t>
            </a:r>
            <a:r>
              <a:rPr lang="zh-CN" altLang="zh-CN" sz="3600" b="1">
                <a:solidFill>
                  <a:srgbClr val="C00000"/>
                </a:solidFill>
                <a:latin typeface="Calibri" pitchFamily="34" charset="0"/>
              </a:rPr>
              <a:t>年</a:t>
            </a:r>
            <a:r>
              <a:rPr lang="en-US" altLang="zh-CN" sz="3600" b="1">
                <a:solidFill>
                  <a:srgbClr val="C00000"/>
                </a:solidFill>
                <a:latin typeface="Calibri" pitchFamily="34" charset="0"/>
              </a:rPr>
              <a:t>11</a:t>
            </a:r>
            <a:r>
              <a:rPr lang="zh-CN" altLang="zh-CN" sz="3600" b="1">
                <a:solidFill>
                  <a:srgbClr val="C00000"/>
                </a:solidFill>
                <a:latin typeface="Calibri" pitchFamily="34" charset="0"/>
              </a:rPr>
              <a:t>月</a:t>
            </a:r>
            <a:r>
              <a:rPr lang="en-US" altLang="zh-CN" sz="3600" b="1">
                <a:solidFill>
                  <a:srgbClr val="C00000"/>
                </a:solidFill>
                <a:latin typeface="Calibri" pitchFamily="34" charset="0"/>
              </a:rPr>
              <a:t>7</a:t>
            </a:r>
            <a:r>
              <a:rPr lang="zh-CN" altLang="zh-CN" sz="3600" b="1">
                <a:solidFill>
                  <a:srgbClr val="C00000"/>
                </a:solidFill>
                <a:latin typeface="Calibri" pitchFamily="34" charset="0"/>
              </a:rPr>
              <a:t>日表决通过了《网络安全法》</a:t>
            </a:r>
            <a:endParaRPr lang="zh-CN" altLang="en-US" sz="36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5427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43325" y="3214688"/>
            <a:ext cx="5400675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smtClean="0">
                <a:solidFill>
                  <a:srgbClr val="FF0000"/>
                </a:solidFill>
              </a:rPr>
              <a:t>关注青少年上网安全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56322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8963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58370" name="内容占位符 3" descr="90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549275"/>
            <a:ext cx="8580438" cy="482441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4" name="内容占位符 3" descr="10234029-7f11-422f-9b10-5e32ce8a8fe1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5573713"/>
          </a:xfrm>
        </p:spPr>
      </p:pic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0" y="5534025"/>
            <a:ext cx="88931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仔细观察，思考上述图表说明了什么？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http://pic.58pic.com/58pic/13/86/68/25Z58PICrP8_10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7625" y="-36513"/>
            <a:ext cx="9191625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Box 7"/>
          <p:cNvSpPr txBox="1">
            <a:spLocks noChangeArrowheads="1"/>
          </p:cNvSpPr>
          <p:nvPr/>
        </p:nvSpPr>
        <p:spPr bwMode="auto">
          <a:xfrm>
            <a:off x="684213" y="981075"/>
            <a:ext cx="7632700" cy="510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5400" b="1">
                <a:solidFill>
                  <a:srgbClr val="006600"/>
                </a:solidFill>
                <a:latin typeface="Calibri" pitchFamily="34" charset="0"/>
              </a:rPr>
              <a:t>环节一   畅谈网络生活</a:t>
            </a:r>
            <a:endParaRPr lang="en-US" altLang="zh-CN" sz="5400" b="1">
              <a:solidFill>
                <a:srgbClr val="006600"/>
              </a:solidFill>
              <a:latin typeface="Calibri" pitchFamily="34" charset="0"/>
            </a:endParaRPr>
          </a:p>
          <a:p>
            <a:pPr algn="ctr"/>
            <a:endParaRPr lang="en-US" altLang="zh-CN" sz="4000" b="1">
              <a:solidFill>
                <a:srgbClr val="006600"/>
              </a:solidFill>
              <a:latin typeface="Calibri" pitchFamily="34" charset="0"/>
            </a:endParaRPr>
          </a:p>
          <a:p>
            <a:pPr algn="ctr"/>
            <a:r>
              <a:rPr lang="zh-CN" altLang="en-US" sz="4000">
                <a:solidFill>
                  <a:srgbClr val="006600"/>
                </a:solidFill>
                <a:latin typeface="Calibri" pitchFamily="34" charset="0"/>
              </a:rPr>
              <a:t> </a:t>
            </a:r>
            <a:r>
              <a:rPr lang="zh-CN" altLang="en-US" sz="4000" b="1">
                <a:solidFill>
                  <a:srgbClr val="006600"/>
                </a:solidFill>
                <a:latin typeface="Calibri" pitchFamily="34" charset="0"/>
              </a:rPr>
              <a:t>主持人    ****** </a:t>
            </a:r>
            <a:endParaRPr lang="en-US" altLang="zh-CN" sz="4000" b="1">
              <a:solidFill>
                <a:srgbClr val="006600"/>
              </a:solidFill>
              <a:latin typeface="Calibri" pitchFamily="34" charset="0"/>
            </a:endParaRPr>
          </a:p>
          <a:p>
            <a:endParaRPr lang="en-US" altLang="zh-CN" sz="3200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活动一   网络交往  （小组一      ******）</a:t>
            </a:r>
            <a:endParaRPr lang="en-US" altLang="zh-CN" sz="3200" b="1">
              <a:solidFill>
                <a:srgbClr val="C00000"/>
              </a:solidFill>
              <a:latin typeface="Calibri" pitchFamily="34" charset="0"/>
            </a:endParaRPr>
          </a:p>
          <a:p>
            <a:endParaRPr lang="en-US" altLang="zh-CN" sz="3200" b="1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活动二   网络娱乐  （小组二       ******）</a:t>
            </a:r>
            <a:endParaRPr lang="en-US" altLang="zh-CN" sz="3200" b="1">
              <a:solidFill>
                <a:srgbClr val="C00000"/>
              </a:solidFill>
              <a:latin typeface="Calibri" pitchFamily="34" charset="0"/>
            </a:endParaRPr>
          </a:p>
          <a:p>
            <a:endParaRPr lang="en-US" altLang="zh-CN" sz="3200" b="1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C00000"/>
                </a:solidFill>
                <a:latin typeface="Calibri" pitchFamily="34" charset="0"/>
              </a:rPr>
              <a:t>活动三   网络购物   （小组三      ******）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grpSp>
        <p:nvGrpSpPr>
          <p:cNvPr id="22531" name="组合 9"/>
          <p:cNvGrpSpPr>
            <a:grpSpLocks/>
          </p:cNvGrpSpPr>
          <p:nvPr/>
        </p:nvGrpSpPr>
        <p:grpSpPr bwMode="auto">
          <a:xfrm>
            <a:off x="0" y="0"/>
            <a:ext cx="9144000" cy="6900863"/>
            <a:chOff x="0" y="-27384"/>
            <a:chExt cx="9144000" cy="6900862"/>
          </a:xfrm>
        </p:grpSpPr>
        <p:pic>
          <p:nvPicPr>
            <p:cNvPr id="22532" name="图片 3" descr="8fcd5510-143a-48e5-93a0-4e904b2b7589.pn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-27384"/>
              <a:ext cx="9144000" cy="6900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椭圆 4"/>
            <p:cNvSpPr/>
            <p:nvPr/>
          </p:nvSpPr>
          <p:spPr>
            <a:xfrm>
              <a:off x="395288" y="1125141"/>
              <a:ext cx="1296987" cy="64770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323850" y="5301853"/>
              <a:ext cx="1368425" cy="503237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323850" y="2636441"/>
              <a:ext cx="1439863" cy="936625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323850" y="3933428"/>
              <a:ext cx="1368425" cy="576262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23850" y="4436665"/>
              <a:ext cx="1368425" cy="504825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http://img.glzy8.com/upfiles/www/ppt/jpg/21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0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625" y="2071688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rgbClr val="C00000"/>
                </a:solidFill>
              </a:rPr>
              <a:t>活动一  畅谈 网络交往</a:t>
            </a:r>
            <a:r>
              <a:rPr lang="en-US" altLang="zh-CN" b="1" dirty="0" smtClean="0">
                <a:solidFill>
                  <a:srgbClr val="C00000"/>
                </a:solidFill>
              </a:rPr>
              <a:t/>
            </a:r>
            <a:br>
              <a:rPr lang="en-US" altLang="zh-CN" b="1" dirty="0" smtClean="0">
                <a:solidFill>
                  <a:srgbClr val="C00000"/>
                </a:solidFill>
              </a:rPr>
            </a:br>
            <a:r>
              <a:rPr lang="en-US" altLang="zh-CN" b="1" dirty="0" smtClean="0">
                <a:solidFill>
                  <a:srgbClr val="C00000"/>
                </a:solidFill>
              </a:rPr>
              <a:t/>
            </a:r>
            <a:br>
              <a:rPr lang="en-US" altLang="zh-CN" b="1" dirty="0" smtClean="0">
                <a:solidFill>
                  <a:srgbClr val="C00000"/>
                </a:solidFill>
              </a:rPr>
            </a:br>
            <a:r>
              <a:rPr lang="zh-CN" altLang="en-US" b="1" dirty="0" smtClean="0">
                <a:solidFill>
                  <a:srgbClr val="C00000"/>
                </a:solidFill>
              </a:rPr>
              <a:t>国内首个青少年上网安全报告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http://img.glzy8.com/upfiles/www/ppt/jpg/21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0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内容占位符 10" descr="125.jpg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250825" y="1557338"/>
            <a:ext cx="4176713" cy="4175125"/>
          </a:xfrm>
        </p:spPr>
      </p:pic>
      <p:pic>
        <p:nvPicPr>
          <p:cNvPr id="26627" name="图片 12" descr="1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70500" y="1557338"/>
            <a:ext cx="387350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4" descr="http://img.glzy8.com/upfiles/www/ppt/jpg/21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0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太阳形 3"/>
          <p:cNvSpPr/>
          <p:nvPr/>
        </p:nvSpPr>
        <p:spPr>
          <a:xfrm>
            <a:off x="755650" y="144463"/>
            <a:ext cx="7316788" cy="6524625"/>
          </a:xfrm>
          <a:prstGeom prst="su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noFill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1943100"/>
            <a:ext cx="2798762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TextBox 4"/>
          <p:cNvSpPr txBox="1">
            <a:spLocks noChangeArrowheads="1"/>
          </p:cNvSpPr>
          <p:nvPr/>
        </p:nvSpPr>
        <p:spPr bwMode="auto">
          <a:xfrm rot="-1415696">
            <a:off x="5126038" y="454025"/>
            <a:ext cx="165735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了解朋友动态 </a:t>
            </a:r>
          </a:p>
        </p:txBody>
      </p:sp>
      <p:sp>
        <p:nvSpPr>
          <p:cNvPr id="28677" name="TextBox 7"/>
          <p:cNvSpPr txBox="1">
            <a:spLocks noChangeArrowheads="1"/>
          </p:cNvSpPr>
          <p:nvPr/>
        </p:nvSpPr>
        <p:spPr bwMode="auto">
          <a:xfrm rot="-4097410">
            <a:off x="3125788" y="577850"/>
            <a:ext cx="1336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看新闻</a:t>
            </a:r>
          </a:p>
        </p:txBody>
      </p:sp>
      <p:sp>
        <p:nvSpPr>
          <p:cNvPr id="28678" name="TextBox 8"/>
          <p:cNvSpPr txBox="1">
            <a:spLocks noChangeArrowheads="1"/>
          </p:cNvSpPr>
          <p:nvPr/>
        </p:nvSpPr>
        <p:spPr bwMode="auto">
          <a:xfrm rot="-7117062">
            <a:off x="808832" y="1361281"/>
            <a:ext cx="1954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辅助学习</a:t>
            </a:r>
          </a:p>
        </p:txBody>
      </p:sp>
      <p:sp>
        <p:nvSpPr>
          <p:cNvPr id="28679" name="TextBox 9"/>
          <p:cNvSpPr txBox="1">
            <a:spLocks noChangeArrowheads="1"/>
          </p:cNvSpPr>
          <p:nvPr/>
        </p:nvSpPr>
        <p:spPr bwMode="auto">
          <a:xfrm rot="1149542">
            <a:off x="6548438" y="2527300"/>
            <a:ext cx="1954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生活百科</a:t>
            </a:r>
          </a:p>
        </p:txBody>
      </p:sp>
      <p:sp>
        <p:nvSpPr>
          <p:cNvPr id="28680" name="TextBox 10"/>
          <p:cNvSpPr txBox="1">
            <a:spLocks noChangeArrowheads="1"/>
          </p:cNvSpPr>
          <p:nvPr/>
        </p:nvSpPr>
        <p:spPr bwMode="auto">
          <a:xfrm rot="3632592">
            <a:off x="6219031" y="4852194"/>
            <a:ext cx="195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Calibri" pitchFamily="34" charset="0"/>
              </a:rPr>
              <a:t>心灵鸡汤</a:t>
            </a:r>
          </a:p>
        </p:txBody>
      </p:sp>
      <p:sp>
        <p:nvSpPr>
          <p:cNvPr id="28681" name="TextBox 11"/>
          <p:cNvSpPr txBox="1">
            <a:spLocks noChangeArrowheads="1"/>
          </p:cNvSpPr>
          <p:nvPr/>
        </p:nvSpPr>
        <p:spPr bwMode="auto">
          <a:xfrm rot="1068503">
            <a:off x="928688" y="3556000"/>
            <a:ext cx="19542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…………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682" name="TextBox 12"/>
          <p:cNvSpPr txBox="1">
            <a:spLocks noChangeArrowheads="1"/>
          </p:cNvSpPr>
          <p:nvPr/>
        </p:nvSpPr>
        <p:spPr bwMode="auto">
          <a:xfrm rot="-4260391">
            <a:off x="3871912" y="5329238"/>
            <a:ext cx="195421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…………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8683" name="TextBox 13"/>
          <p:cNvSpPr txBox="1">
            <a:spLocks noChangeArrowheads="1"/>
          </p:cNvSpPr>
          <p:nvPr/>
        </p:nvSpPr>
        <p:spPr bwMode="auto">
          <a:xfrm rot="-1735182">
            <a:off x="2036763" y="4876800"/>
            <a:ext cx="19542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…………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4" descr="http://img.glzy8.com/upfiles/www/ppt/jpg/211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80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55875" y="188913"/>
            <a:ext cx="3992563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2951163" y="3573463"/>
            <a:ext cx="1765300" cy="99377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916238" y="1196975"/>
            <a:ext cx="1800225" cy="9366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601</Words>
  <Application>WPS 演示</Application>
  <PresentationFormat>全屏显示(4:3)</PresentationFormat>
  <Paragraphs>67</Paragraphs>
  <Slides>24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Calibri</vt:lpstr>
      <vt:lpstr>宋体</vt:lpstr>
      <vt:lpstr>Arial</vt:lpstr>
      <vt:lpstr>叶根友毛笔行书2.0版</vt:lpstr>
      <vt:lpstr>楷体</vt:lpstr>
      <vt:lpstr>隶书</vt:lpstr>
      <vt:lpstr>华文行楷</vt:lpstr>
      <vt:lpstr>Office 主题</vt:lpstr>
      <vt:lpstr>幻灯片 1</vt:lpstr>
      <vt:lpstr>幻灯片 2</vt:lpstr>
      <vt:lpstr>幻灯片 3</vt:lpstr>
      <vt:lpstr>幻灯片 4</vt:lpstr>
      <vt:lpstr>幻灯片 5</vt:lpstr>
      <vt:lpstr>活动一  畅谈 网络交往  国内首个青少年上网安全报告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关注青少年上网安全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政治备课大师【全免费】</dc:title>
  <dc:subject>政治备课大师【全免费】</dc:subject>
  <dc:creator>政治备课大师【全免费】</dc:creator>
  <cp:keywords>政治备课大师【全免费】</cp:keywords>
  <dc:description>政治备课大师【全免费】</dc:description>
  <cp:lastModifiedBy>Microsoft</cp:lastModifiedBy>
  <cp:revision>政治备课大师【全免费】</cp:revision>
  <dcterms:created xsi:type="dcterms:W3CDTF">2017-04-24T01:28:00Z</dcterms:created>
  <dcterms:modified xsi:type="dcterms:W3CDTF">2017-10-12T22:37:56Z</dcterms:modified>
  <cp:category>政治备课大师【全免费】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