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78" r:id="rId4"/>
    <p:sldId id="277" r:id="rId5"/>
    <p:sldId id="279" r:id="rId6"/>
    <p:sldId id="259" r:id="rId7"/>
    <p:sldId id="280" r:id="rId8"/>
    <p:sldId id="261" r:id="rId9"/>
    <p:sldId id="282" r:id="rId10"/>
    <p:sldId id="263" r:id="rId11"/>
    <p:sldId id="283" r:id="rId12"/>
    <p:sldId id="289" r:id="rId13"/>
    <p:sldId id="287" r:id="rId14"/>
    <p:sldId id="291" r:id="rId15"/>
    <p:sldId id="288" r:id="rId16"/>
    <p:sldId id="284" r:id="rId17"/>
    <p:sldId id="264" r:id="rId18"/>
    <p:sldId id="265"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9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71" autoAdjust="0"/>
  </p:normalViewPr>
  <p:slideViewPr>
    <p:cSldViewPr snapToGrid="0">
      <p:cViewPr varScale="1">
        <p:scale>
          <a:sx n="72" d="100"/>
          <a:sy n="72" d="100"/>
        </p:scale>
        <p:origin x="-1075"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5B695-8275-4450-8342-093F02C7A4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2C3BF-29FA-4714-9C98-90A30029D50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6771" b="7342"/>
          <a:stretch>
            <a:fillRect/>
          </a:stretch>
        </p:blipFill>
        <p:spPr>
          <a:xfrm>
            <a:off x="0" y="25648"/>
            <a:ext cx="12192000" cy="6904237"/>
          </a:xfrm>
          <a:prstGeom prst="rect">
            <a:avLst/>
          </a:prstGeom>
        </p:spPr>
      </p:pic>
      <p:sp>
        <p:nvSpPr>
          <p:cNvPr id="4"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37EB1AE0-95BB-4C7B-8FE2-DF8DA5836988}" type="slidenum">
              <a:rPr lang="zh-CN" altLang="en-US" smtClean="0"/>
            </a:fld>
            <a:endParaRPr lang="zh-CN" altLang="en-US"/>
          </a:p>
        </p:txBody>
      </p:sp>
      <p:sp>
        <p:nvSpPr>
          <p:cNvPr id="3" name="KSO_CT2"/>
          <p:cNvSpPr>
            <a:spLocks noGrp="1"/>
          </p:cNvSpPr>
          <p:nvPr>
            <p:ph type="subTitle" idx="1" hasCustomPrompt="1"/>
          </p:nvPr>
        </p:nvSpPr>
        <p:spPr>
          <a:xfrm>
            <a:off x="2975429" y="3903585"/>
            <a:ext cx="6241142" cy="375928"/>
          </a:xfrm>
          <a:noFill/>
        </p:spPr>
        <p:txBody>
          <a:bodyPr>
            <a:noAutofit/>
          </a:bodyPr>
          <a:lstStyle>
            <a:lvl1pPr marL="0" indent="0" algn="ctr">
              <a:buNone/>
              <a:defRPr sz="1800" b="0">
                <a:solidFill>
                  <a:schemeClr val="bg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3004458" y="1715358"/>
            <a:ext cx="6241142" cy="1457844"/>
          </a:xfrm>
        </p:spPr>
        <p:txBody>
          <a:bodyPr anchor="b">
            <a:noAutofit/>
          </a:bodyPr>
          <a:lstStyle>
            <a:lvl1pPr algn="ctr">
              <a:lnSpc>
                <a:spcPct val="100000"/>
              </a:lnSpc>
              <a:defRPr sz="3800" b="1" kern="1000" baseline="0">
                <a:solidFill>
                  <a:schemeClr val="accent5"/>
                </a:solidFill>
                <a:effectLst/>
                <a:latin typeface="微软雅黑" pitchFamily="34" charset="-122"/>
                <a:ea typeface="微软雅黑" pitchFamily="34" charset="-122"/>
              </a:defRPr>
            </a:lvl1pPr>
          </a:lstStyle>
          <a:p>
            <a:r>
              <a:rPr lang="zh-CN" altLang="en-US" dirty="0" smtClean="0"/>
              <a:t>单击此处添加您的标题文字</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p>
        </p:txBody>
      </p:sp>
      <p:sp>
        <p:nvSpPr>
          <p:cNvPr id="4"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endParaRPr lang="zh-CN" altLang="en-US" smtClean="0"/>
          </a:p>
          <a:p>
            <a:pPr lvl="1"/>
            <a:r>
              <a:rPr lang="zh-CN" altLang="en-US" smtClean="0"/>
              <a:t>第二级</a:t>
            </a:r>
          </a:p>
        </p:txBody>
      </p:sp>
      <p:sp>
        <p:nvSpPr>
          <p:cNvPr id="4"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800">
                <a:solidFill>
                  <a:schemeClr val="tx1"/>
                </a:solidFill>
              </a:defRPr>
            </a:lvl1pPr>
            <a:lvl2pPr>
              <a:defRPr sz="1800"/>
            </a:lvl2pPr>
          </a:lstStyle>
          <a:p>
            <a:pPr lvl="0"/>
            <a:r>
              <a:rPr lang="zh-CN" altLang="en-US" smtClean="0"/>
              <a:t>单击此处编辑母版文本样式</a:t>
            </a:r>
            <a:endParaRPr lang="zh-CN" altLang="en-US" smtClean="0"/>
          </a:p>
          <a:p>
            <a:pPr lvl="1"/>
            <a:r>
              <a:rPr lang="zh-CN" altLang="en-US" smtClean="0"/>
              <a:t>第二级</a:t>
            </a:r>
          </a:p>
        </p:txBody>
      </p:sp>
      <p:sp>
        <p:nvSpPr>
          <p:cNvPr id="4"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endParaRPr lang="zh-CN" altLang="en-US" smtClean="0"/>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endParaRPr lang="zh-CN" altLang="en-US" smtClean="0"/>
          </a:p>
          <a:p>
            <a:pPr lvl="1"/>
            <a:r>
              <a:rPr lang="zh-CN" altLang="en-US" smtClean="0"/>
              <a:t>第二级</a:t>
            </a:r>
          </a:p>
        </p:txBody>
      </p:sp>
      <p:sp>
        <p:nvSpPr>
          <p:cNvPr id="5"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endParaRPr lang="zh-CN" altLang="en-US" smtClean="0"/>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endParaRPr lang="zh-CN" altLang="en-US" smtClean="0"/>
          </a:p>
          <a:p>
            <a:pPr lvl="1"/>
            <a:r>
              <a:rPr lang="zh-CN" altLang="en-US" smtClean="0"/>
              <a:t>第二级</a:t>
            </a:r>
          </a:p>
        </p:txBody>
      </p:sp>
      <p:sp>
        <p:nvSpPr>
          <p:cNvPr id="7"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8A47F523-5462-44F6-8CA1-B5AC03E85D8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37EB1AE0-95BB-4C7B-8FE2-DF8DA58369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print">
            <a:extLst>
              <a:ext uri="{28A0092B-C50C-407E-A947-70E740481C1C}">
                <a14:useLocalDpi xmlns:a14="http://schemas.microsoft.com/office/drawing/2010/main" val="0"/>
              </a:ext>
            </a:extLst>
          </a:blip>
          <a:srcRect t="346"/>
          <a:stretch>
            <a:fillRect/>
          </a:stretch>
        </p:blipFill>
        <p:spPr>
          <a:xfrm>
            <a:off x="-405" y="-19049"/>
            <a:ext cx="12192404" cy="6877050"/>
          </a:xfrm>
          <a:prstGeom prst="rect">
            <a:avLst/>
          </a:prstGeom>
        </p:spPr>
      </p:pic>
      <p:sp>
        <p:nvSpPr>
          <p:cNvPr id="8" name="矩形 7"/>
          <p:cNvSpPr/>
          <p:nvPr/>
        </p:nvSpPr>
        <p:spPr>
          <a:xfrm>
            <a:off x="0" y="-19049"/>
            <a:ext cx="12192000" cy="6877049"/>
          </a:xfrm>
          <a:prstGeom prst="rect">
            <a:avLst/>
          </a:prstGeom>
          <a:solidFill>
            <a:srgbClr val="038DA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itchFamily="34" charset="-122"/>
              <a:ea typeface="微软雅黑" pitchFamily="34" charset="-122"/>
            </a:endParaRPr>
          </a:p>
        </p:txBody>
      </p:sp>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itchFamily="34" charset="-122"/>
                <a:ea typeface="微软雅黑" pitchFamily="34" charset="-122"/>
              </a:defRPr>
            </a:lvl1pPr>
          </a:lstStyle>
          <a:p>
            <a:fld id="{8A47F523-5462-44F6-8CA1-B5AC03E85D8E}" type="datetimeFigureOut">
              <a:rPr lang="zh-CN" altLang="en-US" smtClean="0"/>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itchFamily="34" charset="-122"/>
                <a:ea typeface="微软雅黑" pitchFamily="34" charset="-122"/>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itchFamily="34" charset="-122"/>
                <a:ea typeface="微软雅黑" pitchFamily="34" charset="-122"/>
              </a:defRPr>
            </a:lvl1pPr>
          </a:lstStyle>
          <a:p>
            <a:fld id="{37EB1AE0-95BB-4C7B-8FE2-DF8DA5836988}" type="slidenum">
              <a:rPr lang="zh-CN" altLang="en-US" smtClean="0"/>
            </a:fld>
            <a:endParaRPr lang="zh-CN" altLang="en-US"/>
          </a:p>
        </p:txBody>
      </p:sp>
      <p:sp>
        <p:nvSpPr>
          <p:cNvPr id="3" name="KSO_BC1"/>
          <p:cNvSpPr>
            <a:spLocks noGrp="1"/>
          </p:cNvSpPr>
          <p:nvPr>
            <p:ph type="body" idx="1"/>
          </p:nvPr>
        </p:nvSpPr>
        <p:spPr>
          <a:xfrm>
            <a:off x="736600" y="1152525"/>
            <a:ext cx="10954459" cy="520382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p>
        </p:txBody>
      </p:sp>
      <p:sp>
        <p:nvSpPr>
          <p:cNvPr id="2" name="KSO_BT1"/>
          <p:cNvSpPr>
            <a:spLocks noGrp="1"/>
          </p:cNvSpPr>
          <p:nvPr>
            <p:ph type="title"/>
          </p:nvPr>
        </p:nvSpPr>
        <p:spPr>
          <a:xfrm>
            <a:off x="736601" y="213919"/>
            <a:ext cx="10954459" cy="79601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pic>
        <p:nvPicPr>
          <p:cNvPr id="9" name="图片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229360" y="50324"/>
            <a:ext cx="1712169" cy="73707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600" b="1" i="0" kern="1200" baseline="0">
          <a:solidFill>
            <a:schemeClr val="tx1"/>
          </a:solidFill>
          <a:effectLst/>
          <a:latin typeface="微软雅黑" pitchFamily="34" charset="-122"/>
          <a:ea typeface="微软雅黑" pitchFamily="34" charset="-122"/>
          <a:cs typeface="+mj-cs"/>
        </a:defRPr>
      </a:lvl1pPr>
    </p:titleStyle>
    <p:bodyStyle>
      <a:lvl1pPr marL="361950" indent="-361950" algn="just" defTabSz="685800" rtl="0" eaLnBrk="1" latinLnBrk="0" hangingPunct="1">
        <a:lnSpc>
          <a:spcPct val="110000"/>
        </a:lnSpc>
        <a:spcBef>
          <a:spcPts val="1200"/>
        </a:spcBef>
        <a:spcAft>
          <a:spcPts val="0"/>
        </a:spcAft>
        <a:buClr>
          <a:schemeClr val="accent1"/>
        </a:buClr>
        <a:buSzPct val="70000"/>
        <a:buFont typeface="Wingdings 2" pitchFamily="18" charset="2"/>
        <a:buChar char="÷"/>
        <a:defRPr lang="zh-CN" altLang="en-US" sz="2800" kern="1200" baseline="0" dirty="0" smtClean="0">
          <a:solidFill>
            <a:schemeClr val="tx1"/>
          </a:solidFill>
          <a:latin typeface="微软雅黑" pitchFamily="34" charset="-122"/>
          <a:ea typeface="微软雅黑" pitchFamily="34" charset="-122"/>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anose="02010509060101010101" pitchFamily="49" charset="-122"/>
        <a:buChar char=" "/>
        <a:defRPr sz="1800" kern="1200" baseline="0">
          <a:solidFill>
            <a:schemeClr val="tx1"/>
          </a:solidFill>
          <a:latin typeface="微软雅黑" pitchFamily="34" charset="-122"/>
          <a:ea typeface="微软雅黑" pitchFamily="34" charset="-122"/>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jpe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975429" y="4654699"/>
            <a:ext cx="6241142" cy="375928"/>
          </a:xfrm>
        </p:spPr>
        <p:txBody>
          <a:bodyPr/>
          <a:lstStyle/>
          <a:p>
            <a:r>
              <a:rPr lang="zh-CN" altLang="en-US" sz="2400" dirty="0">
                <a:solidFill>
                  <a:schemeClr val="accent3">
                    <a:lumMod val="50000"/>
                  </a:schemeClr>
                </a:solidFill>
                <a:latin typeface="黑体" pitchFamily="49" charset="-122"/>
                <a:ea typeface="黑体" pitchFamily="49" charset="-122"/>
              </a:rPr>
              <a:t>山东省</a:t>
            </a:r>
            <a:r>
              <a:rPr lang="zh-CN" altLang="en-US" sz="2400" dirty="0" smtClean="0">
                <a:solidFill>
                  <a:schemeClr val="accent3">
                    <a:lumMod val="50000"/>
                  </a:schemeClr>
                </a:solidFill>
                <a:latin typeface="黑体" pitchFamily="49" charset="-122"/>
                <a:ea typeface="黑体" pitchFamily="49" charset="-122"/>
              </a:rPr>
              <a:t>济南</a:t>
            </a:r>
            <a:r>
              <a:rPr altLang="en-US" sz="2400" dirty="0" smtClean="0">
                <a:solidFill>
                  <a:schemeClr val="accent3">
                    <a:lumMod val="50000"/>
                  </a:schemeClr>
                </a:solidFill>
                <a:latin typeface="黑体" pitchFamily="49" charset="-122"/>
                <a:ea typeface="黑体" pitchFamily="49" charset="-122"/>
              </a:rPr>
              <a:t>市</a:t>
            </a:r>
            <a:r>
              <a:rPr lang="zh-CN" altLang="en-US" sz="2400" dirty="0" smtClean="0">
                <a:solidFill>
                  <a:schemeClr val="accent3">
                    <a:lumMod val="50000"/>
                  </a:schemeClr>
                </a:solidFill>
                <a:latin typeface="黑体" pitchFamily="49" charset="-122"/>
                <a:ea typeface="黑体" pitchFamily="49" charset="-122"/>
              </a:rPr>
              <a:t>育</a:t>
            </a:r>
            <a:r>
              <a:rPr lang="zh-CN" altLang="en-US" sz="2400" dirty="0">
                <a:solidFill>
                  <a:schemeClr val="accent3">
                    <a:lumMod val="50000"/>
                  </a:schemeClr>
                </a:solidFill>
                <a:latin typeface="黑体" pitchFamily="49" charset="-122"/>
                <a:ea typeface="黑体" pitchFamily="49" charset="-122"/>
              </a:rPr>
              <a:t>秀中学    </a:t>
            </a:r>
          </a:p>
        </p:txBody>
      </p:sp>
      <p:sp>
        <p:nvSpPr>
          <p:cNvPr id="2" name="标题 1"/>
          <p:cNvSpPr>
            <a:spLocks noGrp="1"/>
          </p:cNvSpPr>
          <p:nvPr>
            <p:ph type="title"/>
          </p:nvPr>
        </p:nvSpPr>
        <p:spPr>
          <a:xfrm>
            <a:off x="3004185" y="1238250"/>
            <a:ext cx="6241415" cy="1934845"/>
          </a:xfrm>
        </p:spPr>
        <p:txBody>
          <a:bodyPr/>
          <a:lstStyle/>
          <a:p>
            <a:br>
              <a:rPr lang="zh-CN" altLang="en-US" sz="3600" dirty="0">
                <a:latin typeface="黑体" pitchFamily="49" charset="-122"/>
                <a:ea typeface="黑体" pitchFamily="49" charset="-122"/>
              </a:rPr>
            </a:br>
            <a:r>
              <a:rPr lang="zh-CN" altLang="en-US" sz="5400" dirty="0">
                <a:latin typeface="黑体" pitchFamily="49" charset="-122"/>
                <a:ea typeface="黑体" pitchFamily="49" charset="-122"/>
              </a:rPr>
              <a:t>犯罪与刑罚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a:xfrm>
            <a:off x="1197735" y="213919"/>
            <a:ext cx="10493325" cy="796011"/>
          </a:xfrm>
        </p:spPr>
        <p:txBody>
          <a:bodyPr/>
          <a:lstStyle/>
          <a:p>
            <a:pPr eaLnBrk="1" hangingPunct="1"/>
            <a:r>
              <a:rPr lang="zh-CN" altLang="en-US" dirty="0" smtClean="0"/>
              <a:t>环节二：分析裁判结果</a:t>
            </a:r>
          </a:p>
        </p:txBody>
      </p:sp>
      <p:grpSp>
        <p:nvGrpSpPr>
          <p:cNvPr id="2" name="组合 1"/>
          <p:cNvGrpSpPr/>
          <p:nvPr/>
        </p:nvGrpSpPr>
        <p:grpSpPr>
          <a:xfrm>
            <a:off x="39370" y="107315"/>
            <a:ext cx="974090" cy="1009650"/>
            <a:chOff x="4440" y="6713"/>
            <a:chExt cx="1534" cy="1590"/>
          </a:xfrm>
        </p:grpSpPr>
        <p:sp>
          <p:nvSpPr>
            <p:cNvPr id="10" name="MH_Other_3"/>
            <p:cNvSpPr/>
            <p:nvPr/>
          </p:nvSpPr>
          <p:spPr>
            <a:xfrm>
              <a:off x="4653" y="6933"/>
              <a:ext cx="1110" cy="1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4"/>
            <p:cNvSpPr/>
            <p:nvPr/>
          </p:nvSpPr>
          <p:spPr>
            <a:xfrm>
              <a:off x="4440" y="6713"/>
              <a:ext cx="1535" cy="159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6"/>
            <p:cNvSpPr>
              <a:spLocks noChangeAspect="1"/>
            </p:cNvSpPr>
            <p:nvPr/>
          </p:nvSpPr>
          <p:spPr bwMode="auto">
            <a:xfrm>
              <a:off x="4913" y="7198"/>
              <a:ext cx="625" cy="62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31746" name="Rectangle 3"/>
          <p:cNvSpPr>
            <a:spLocks noGrp="1"/>
          </p:cNvSpPr>
          <p:nvPr>
            <p:ph type="body" idx="4294967295"/>
          </p:nvPr>
        </p:nvSpPr>
        <p:spPr>
          <a:xfrm>
            <a:off x="736600" y="1126671"/>
            <a:ext cx="8229600" cy="4310743"/>
          </a:xfrm>
        </p:spPr>
        <p:txBody>
          <a:bodyPr>
            <a:normAutofit fontScale="92500" lnSpcReduction="20000"/>
          </a:bodyPr>
          <a:lstStyle/>
          <a:p>
            <a:pPr>
              <a:lnSpc>
                <a:spcPct val="130000"/>
              </a:lnSpc>
            </a:pP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安阳市中级人民法院对被告人白恩培以受贿罪判处死刑，缓期二年执行，剥夺政治权利终身，并处没收个人全部财产，在其死刑缓期执行二年期满依法减为无期徒刑后，终身监禁，不得减刑、假释；以巨额财产来源不明罪判处有期徒刑十年，决定执行死刑，缓期二年执行，并处没收个人全部财产，在其死刑缓期执行二年期满依法减为无期徒刑后，终身监禁，不得减刑、假释。对白恩培受贿所得财物和来源不明财物予以追缴，上缴国库。</a:t>
            </a:r>
            <a:endParaRPr lang="zh-CN" altLang="en-US" dirty="0" smtClean="0">
              <a:latin typeface="黑体" pitchFamily="49" charset="-122"/>
              <a:ea typeface="黑体" pitchFamily="49" charset="-122"/>
            </a:endParaRPr>
          </a:p>
          <a:p>
            <a:pPr marL="0" indent="0">
              <a:lnSpc>
                <a:spcPct val="80000"/>
              </a:lnSpc>
              <a:buNone/>
            </a:pPr>
            <a:endParaRPr lang="zh-CN" altLang="en-US" dirty="0" smtClean="0">
              <a:latin typeface="黑体" pitchFamily="49" charset="-122"/>
              <a:ea typeface="黑体" pitchFamily="49" charset="-122"/>
            </a:endParaRPr>
          </a:p>
        </p:txBody>
      </p:sp>
      <p:sp>
        <p:nvSpPr>
          <p:cNvPr id="3" name="文本框 2"/>
          <p:cNvSpPr txBox="1"/>
          <p:nvPr/>
        </p:nvSpPr>
        <p:spPr>
          <a:xfrm>
            <a:off x="774095" y="5333100"/>
            <a:ext cx="10241280" cy="804545"/>
          </a:xfrm>
          <a:prstGeom prst="rect">
            <a:avLst/>
          </a:prstGeom>
          <a:noFill/>
        </p:spPr>
        <p:txBody>
          <a:bodyPr wrap="none" rtlCol="0">
            <a:spAutoFit/>
          </a:bodyPr>
          <a:lstStyle/>
          <a:p>
            <a:pPr algn="l">
              <a:lnSpc>
                <a:spcPct val="130000"/>
              </a:lnSpc>
            </a:pPr>
            <a:r>
              <a:rPr lang="zh-CN" altLang="en-US" sz="3600" dirty="0" smtClean="0">
                <a:latin typeface="黑体" pitchFamily="49" charset="-122"/>
                <a:ea typeface="黑体" pitchFamily="49" charset="-122"/>
              </a:rPr>
              <a:t>法律对白恩培的违法犯罪行为进行了怎样的处罚？</a:t>
            </a:r>
          </a:p>
        </p:txBody>
      </p:sp>
      <p:pic>
        <p:nvPicPr>
          <p:cNvPr id="1026" name="Picture 2" descr="C:\Users\Administrator\Desktop\新建文件夹\t01d39eca5ba5443e99.jpg"/>
          <p:cNvPicPr>
            <a:picLocks noChangeArrowheads="1"/>
          </p:cNvPicPr>
          <p:nvPr/>
        </p:nvPicPr>
        <p:blipFill>
          <a:blip r:embed="rId1" cstate="print"/>
          <a:srcRect/>
          <a:stretch>
            <a:fillRect/>
          </a:stretch>
        </p:blipFill>
        <p:spPr bwMode="auto">
          <a:xfrm>
            <a:off x="9405257" y="985236"/>
            <a:ext cx="2417549" cy="31458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050"/>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1746">
                                            <p:txEl>
                                              <p:pRg st="0" end="0"/>
                                            </p:txEl>
                                          </p:spTgt>
                                        </p:tgtEl>
                                        <p:attrNameLst>
                                          <p:attrName>style.visibility</p:attrName>
                                        </p:attrNameLst>
                                      </p:cBhvr>
                                      <p:to>
                                        <p:strVal val="visible"/>
                                      </p:to>
                                    </p:set>
                                    <p:animEffect transition="in" filter="fade">
                                      <p:cBhvr>
                                        <p:cTn id="11" dur="2000"/>
                                        <p:tgtEl>
                                          <p:spTgt spid="31746">
                                            <p:txEl>
                                              <p:pRg st="0" end="0"/>
                                            </p:txEl>
                                          </p:spTgt>
                                        </p:tgtEl>
                                      </p:cBhvr>
                                    </p:animEffect>
                                  </p:childTnLst>
                                </p:cTn>
                              </p:par>
                            </p:childTnLst>
                          </p:cTn>
                        </p:par>
                        <p:par>
                          <p:cTn id="12" fill="hold">
                            <p:stCondLst>
                              <p:cond delay="2000"/>
                            </p:stCondLst>
                            <p:childTnLst>
                              <p:par>
                                <p:cTn id="13" presetID="1"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1"/>
                                          </p:val>
                                        </p:tav>
                                        <p:tav tm="100000">
                                          <p:val>
                                            <p:strVal val="#ppt_x"/>
                                          </p:val>
                                        </p:tav>
                                      </p:tavLst>
                                    </p:anim>
                                    <p:anim calcmode="lin" valueType="num">
                                      <p:cBhvr>
                                        <p:cTn id="21"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31746" grpId="0" build="p"/>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2"/>
          <p:cNvSpPr txBox="1">
            <a:spLocks noChangeArrowheads="1"/>
          </p:cNvSpPr>
          <p:nvPr/>
        </p:nvSpPr>
        <p:spPr bwMode="auto">
          <a:xfrm>
            <a:off x="643180" y="2743200"/>
            <a:ext cx="861774" cy="2021984"/>
          </a:xfrm>
          <a:prstGeom prst="rect">
            <a:avLst/>
          </a:prstGeom>
          <a:noFill/>
          <a:ln w="9525">
            <a:noFill/>
            <a:miter lim="800000"/>
          </a:ln>
        </p:spPr>
        <p:txBody>
          <a:bodyPr vert="eaVert" wrap="square">
            <a:spAutoFit/>
          </a:bodyPr>
          <a:lstStyle/>
          <a:p>
            <a:pPr>
              <a:spcBef>
                <a:spcPct val="50000"/>
              </a:spcBef>
            </a:pPr>
            <a:r>
              <a:rPr lang="en-US" altLang="zh-CN" sz="2400" b="1" dirty="0">
                <a:latin typeface="黑体" pitchFamily="49" charset="-122"/>
                <a:ea typeface="黑体" pitchFamily="49" charset="-122"/>
              </a:rPr>
              <a:t> </a:t>
            </a:r>
            <a:r>
              <a:rPr lang="zh-CN" altLang="en-US" sz="4400" b="1" dirty="0">
                <a:latin typeface="黑体" pitchFamily="49" charset="-122"/>
                <a:ea typeface="黑体" pitchFamily="49" charset="-122"/>
              </a:rPr>
              <a:t>刑罚</a:t>
            </a:r>
          </a:p>
        </p:txBody>
      </p:sp>
      <p:sp>
        <p:nvSpPr>
          <p:cNvPr id="18434" name="AutoShape 13"/>
          <p:cNvSpPr/>
          <p:nvPr/>
        </p:nvSpPr>
        <p:spPr bwMode="auto">
          <a:xfrm>
            <a:off x="1625600" y="1676399"/>
            <a:ext cx="609600" cy="3822879"/>
          </a:xfrm>
          <a:prstGeom prst="leftBrace">
            <a:avLst>
              <a:gd name="adj1" fmla="val 62500"/>
              <a:gd name="adj2" fmla="val 50000"/>
            </a:avLst>
          </a:prstGeom>
          <a:noFill/>
          <a:ln w="31750">
            <a:solidFill>
              <a:schemeClr val="tx1"/>
            </a:solidFill>
            <a:round/>
          </a:ln>
        </p:spPr>
        <p:txBody>
          <a:bodyPr wrap="none" anchor="ctr"/>
          <a:lstStyle/>
          <a:p>
            <a:endParaRPr lang="zh-CN" altLang="en-US" dirty="0">
              <a:latin typeface="Calibri" pitchFamily="34" charset="0"/>
            </a:endParaRPr>
          </a:p>
        </p:txBody>
      </p:sp>
      <p:sp>
        <p:nvSpPr>
          <p:cNvPr id="18435" name="Text Box 14"/>
          <p:cNvSpPr txBox="1">
            <a:spLocks noChangeArrowheads="1"/>
          </p:cNvSpPr>
          <p:nvPr/>
        </p:nvSpPr>
        <p:spPr bwMode="auto">
          <a:xfrm>
            <a:off x="2133600" y="1524001"/>
            <a:ext cx="3454400" cy="519113"/>
          </a:xfrm>
          <a:prstGeom prst="rect">
            <a:avLst/>
          </a:prstGeom>
          <a:noFill/>
          <a:ln w="9525">
            <a:noFill/>
            <a:miter lim="800000"/>
          </a:ln>
        </p:spPr>
        <p:txBody>
          <a:bodyPr>
            <a:spAutoFit/>
          </a:bodyPr>
          <a:lstStyle/>
          <a:p>
            <a:pPr>
              <a:spcBef>
                <a:spcPct val="50000"/>
              </a:spcBef>
            </a:pPr>
            <a:r>
              <a:rPr lang="zh-CN" altLang="en-US" sz="2800" b="1" dirty="0">
                <a:latin typeface="黑体" pitchFamily="49" charset="-122"/>
                <a:ea typeface="黑体" pitchFamily="49" charset="-122"/>
              </a:rPr>
              <a:t>主刑</a:t>
            </a:r>
          </a:p>
        </p:txBody>
      </p:sp>
      <p:sp>
        <p:nvSpPr>
          <p:cNvPr id="18436" name="Text Box 15"/>
          <p:cNvSpPr txBox="1">
            <a:spLocks noChangeArrowheads="1"/>
          </p:cNvSpPr>
          <p:nvPr/>
        </p:nvSpPr>
        <p:spPr bwMode="auto">
          <a:xfrm>
            <a:off x="2268202" y="5116179"/>
            <a:ext cx="3149600" cy="519113"/>
          </a:xfrm>
          <a:prstGeom prst="rect">
            <a:avLst/>
          </a:prstGeom>
          <a:noFill/>
          <a:ln w="9525">
            <a:noFill/>
            <a:miter lim="800000"/>
          </a:ln>
        </p:spPr>
        <p:txBody>
          <a:bodyPr>
            <a:spAutoFit/>
          </a:bodyPr>
          <a:lstStyle/>
          <a:p>
            <a:pPr>
              <a:spcBef>
                <a:spcPct val="50000"/>
              </a:spcBef>
            </a:pPr>
            <a:r>
              <a:rPr lang="zh-CN" altLang="en-US" sz="2800" b="1" dirty="0">
                <a:latin typeface="黑体" pitchFamily="49" charset="-122"/>
                <a:ea typeface="黑体" pitchFamily="49" charset="-122"/>
              </a:rPr>
              <a:t>附加刑</a:t>
            </a:r>
          </a:p>
        </p:txBody>
      </p:sp>
      <p:sp>
        <p:nvSpPr>
          <p:cNvPr id="18437" name="Text Box 16"/>
          <p:cNvSpPr txBox="1">
            <a:spLocks noChangeArrowheads="1"/>
          </p:cNvSpPr>
          <p:nvPr/>
        </p:nvSpPr>
        <p:spPr bwMode="auto">
          <a:xfrm>
            <a:off x="4373482" y="4083050"/>
            <a:ext cx="3744383" cy="2774950"/>
          </a:xfrm>
          <a:prstGeom prst="rect">
            <a:avLst/>
          </a:prstGeom>
          <a:noFill/>
          <a:ln w="9525">
            <a:noFill/>
            <a:miter lim="800000"/>
          </a:ln>
        </p:spPr>
        <p:txBody>
          <a:bodyPr>
            <a:spAutoFit/>
          </a:bodyPr>
          <a:lstStyle/>
          <a:p>
            <a:pPr>
              <a:spcBef>
                <a:spcPct val="50000"/>
              </a:spcBef>
            </a:pPr>
            <a:r>
              <a:rPr lang="zh-CN" altLang="en-US" sz="3200" b="1" dirty="0">
                <a:latin typeface="黑体" pitchFamily="49" charset="-122"/>
                <a:ea typeface="黑体" pitchFamily="49" charset="-122"/>
              </a:rPr>
              <a:t>罚金</a:t>
            </a:r>
            <a:endParaRPr lang="zh-CN" altLang="en-US" sz="3200" b="1" dirty="0">
              <a:latin typeface="黑体" pitchFamily="49" charset="-122"/>
              <a:ea typeface="黑体" pitchFamily="49" charset="-122"/>
            </a:endParaRPr>
          </a:p>
          <a:p>
            <a:pPr>
              <a:spcBef>
                <a:spcPct val="50000"/>
              </a:spcBef>
            </a:pPr>
            <a:r>
              <a:rPr lang="zh-CN" altLang="en-US" sz="3200" b="1" dirty="0">
                <a:latin typeface="黑体" pitchFamily="49" charset="-122"/>
                <a:ea typeface="黑体" pitchFamily="49" charset="-122"/>
              </a:rPr>
              <a:t>剥夺政治权利</a:t>
            </a:r>
            <a:endParaRPr lang="zh-CN" altLang="en-US" sz="3200" b="1" dirty="0">
              <a:latin typeface="黑体" pitchFamily="49" charset="-122"/>
              <a:ea typeface="黑体" pitchFamily="49" charset="-122"/>
            </a:endParaRPr>
          </a:p>
          <a:p>
            <a:pPr>
              <a:spcBef>
                <a:spcPct val="50000"/>
              </a:spcBef>
            </a:pPr>
            <a:r>
              <a:rPr lang="zh-CN" altLang="en-US" sz="3200" b="1" dirty="0">
                <a:latin typeface="黑体" pitchFamily="49" charset="-122"/>
                <a:ea typeface="黑体" pitchFamily="49" charset="-122"/>
              </a:rPr>
              <a:t>没收财产</a:t>
            </a:r>
            <a:endParaRPr lang="zh-CN" altLang="en-US" sz="3200" b="1" dirty="0">
              <a:latin typeface="黑体" pitchFamily="49" charset="-122"/>
              <a:ea typeface="黑体" pitchFamily="49" charset="-122"/>
            </a:endParaRPr>
          </a:p>
          <a:p>
            <a:pPr>
              <a:spcBef>
                <a:spcPct val="50000"/>
              </a:spcBef>
            </a:pPr>
            <a:r>
              <a:rPr lang="zh-CN" altLang="en-US" sz="3200" b="1" dirty="0">
                <a:latin typeface="黑体" pitchFamily="49" charset="-122"/>
                <a:ea typeface="黑体" pitchFamily="49" charset="-122"/>
              </a:rPr>
              <a:t>驱逐出境</a:t>
            </a:r>
          </a:p>
        </p:txBody>
      </p:sp>
      <p:sp>
        <p:nvSpPr>
          <p:cNvPr id="18438" name="AutoShape 17"/>
          <p:cNvSpPr/>
          <p:nvPr/>
        </p:nvSpPr>
        <p:spPr bwMode="auto">
          <a:xfrm>
            <a:off x="3424826" y="309093"/>
            <a:ext cx="609600" cy="2730321"/>
          </a:xfrm>
          <a:prstGeom prst="leftBrace">
            <a:avLst>
              <a:gd name="adj1" fmla="val 27778"/>
              <a:gd name="adj2" fmla="val 50000"/>
            </a:avLst>
          </a:prstGeom>
          <a:noFill/>
          <a:ln w="31750">
            <a:solidFill>
              <a:schemeClr val="tx1"/>
            </a:solidFill>
            <a:round/>
          </a:ln>
        </p:spPr>
        <p:txBody>
          <a:bodyPr wrap="none" anchor="ctr"/>
          <a:lstStyle/>
          <a:p>
            <a:endParaRPr lang="zh-CN" altLang="en-US">
              <a:latin typeface="Calibri" pitchFamily="34" charset="0"/>
            </a:endParaRPr>
          </a:p>
        </p:txBody>
      </p:sp>
      <p:sp>
        <p:nvSpPr>
          <p:cNvPr id="18439" name="Text Box 18"/>
          <p:cNvSpPr txBox="1">
            <a:spLocks noChangeArrowheads="1"/>
          </p:cNvSpPr>
          <p:nvPr/>
        </p:nvSpPr>
        <p:spPr bwMode="auto">
          <a:xfrm>
            <a:off x="4237479" y="0"/>
            <a:ext cx="3661833" cy="3084513"/>
          </a:xfrm>
          <a:prstGeom prst="rect">
            <a:avLst/>
          </a:prstGeom>
          <a:noFill/>
          <a:ln w="9525">
            <a:noFill/>
            <a:miter lim="800000"/>
          </a:ln>
        </p:spPr>
        <p:txBody>
          <a:bodyPr>
            <a:spAutoFit/>
          </a:bodyPr>
          <a:lstStyle/>
          <a:p>
            <a:pPr>
              <a:spcBef>
                <a:spcPct val="50000"/>
              </a:spcBef>
            </a:pPr>
            <a:r>
              <a:rPr lang="zh-CN" altLang="en-US" sz="2800" b="1" dirty="0">
                <a:latin typeface="黑体" pitchFamily="49" charset="-122"/>
                <a:ea typeface="黑体" pitchFamily="49" charset="-122"/>
              </a:rPr>
              <a:t>管制</a:t>
            </a:r>
            <a:endParaRPr lang="zh-CN" altLang="en-US" sz="2800" b="1" dirty="0">
              <a:latin typeface="黑体" pitchFamily="49" charset="-122"/>
              <a:ea typeface="黑体" pitchFamily="49" charset="-122"/>
            </a:endParaRPr>
          </a:p>
          <a:p>
            <a:pPr>
              <a:spcBef>
                <a:spcPct val="50000"/>
              </a:spcBef>
            </a:pPr>
            <a:r>
              <a:rPr lang="zh-CN" altLang="en-US" sz="2800" b="1" dirty="0">
                <a:latin typeface="黑体" pitchFamily="49" charset="-122"/>
                <a:ea typeface="黑体" pitchFamily="49" charset="-122"/>
              </a:rPr>
              <a:t>拘役</a:t>
            </a:r>
            <a:endParaRPr lang="zh-CN" altLang="en-US" sz="2800" b="1" dirty="0">
              <a:latin typeface="黑体" pitchFamily="49" charset="-122"/>
              <a:ea typeface="黑体" pitchFamily="49" charset="-122"/>
            </a:endParaRPr>
          </a:p>
          <a:p>
            <a:pPr>
              <a:spcBef>
                <a:spcPct val="50000"/>
              </a:spcBef>
            </a:pPr>
            <a:r>
              <a:rPr lang="zh-CN" altLang="en-US" sz="2800" b="1" dirty="0">
                <a:latin typeface="黑体" pitchFamily="49" charset="-122"/>
                <a:ea typeface="黑体" pitchFamily="49" charset="-122"/>
              </a:rPr>
              <a:t>有期徒刑</a:t>
            </a:r>
            <a:endParaRPr lang="zh-CN" altLang="en-US" sz="2800" b="1" dirty="0">
              <a:latin typeface="黑体" pitchFamily="49" charset="-122"/>
              <a:ea typeface="黑体" pitchFamily="49" charset="-122"/>
            </a:endParaRPr>
          </a:p>
          <a:p>
            <a:pPr>
              <a:spcBef>
                <a:spcPct val="50000"/>
              </a:spcBef>
            </a:pPr>
            <a:r>
              <a:rPr lang="zh-CN" altLang="en-US" sz="2800" b="1" dirty="0">
                <a:latin typeface="黑体" pitchFamily="49" charset="-122"/>
                <a:ea typeface="黑体" pitchFamily="49" charset="-122"/>
              </a:rPr>
              <a:t>无期徒刑</a:t>
            </a:r>
            <a:endParaRPr lang="zh-CN" altLang="en-US" sz="2800" b="1" dirty="0">
              <a:latin typeface="黑体" pitchFamily="49" charset="-122"/>
              <a:ea typeface="黑体" pitchFamily="49" charset="-122"/>
            </a:endParaRPr>
          </a:p>
          <a:p>
            <a:pPr>
              <a:spcBef>
                <a:spcPct val="50000"/>
              </a:spcBef>
            </a:pPr>
            <a:r>
              <a:rPr lang="zh-CN" altLang="en-US" sz="2800" b="1" dirty="0">
                <a:latin typeface="黑体" pitchFamily="49" charset="-122"/>
                <a:ea typeface="黑体" pitchFamily="49" charset="-122"/>
              </a:rPr>
              <a:t>死刑</a:t>
            </a:r>
          </a:p>
        </p:txBody>
      </p:sp>
      <p:sp>
        <p:nvSpPr>
          <p:cNvPr id="18440" name="AutoShape 17"/>
          <p:cNvSpPr/>
          <p:nvPr/>
        </p:nvSpPr>
        <p:spPr bwMode="auto">
          <a:xfrm>
            <a:off x="3623674" y="4150464"/>
            <a:ext cx="609600" cy="2707536"/>
          </a:xfrm>
          <a:prstGeom prst="leftBrace">
            <a:avLst>
              <a:gd name="adj1" fmla="val 27778"/>
              <a:gd name="adj2" fmla="val 50000"/>
            </a:avLst>
          </a:prstGeom>
          <a:noFill/>
          <a:ln w="31750">
            <a:solidFill>
              <a:schemeClr val="tx1"/>
            </a:solidFill>
            <a:round/>
          </a:ln>
        </p:spPr>
        <p:txBody>
          <a:bodyPr wrap="none" anchor="ctr"/>
          <a:lstStyle/>
          <a:p>
            <a:endParaRPr lang="zh-CN" altLang="en-US">
              <a:latin typeface="Calibri" pitchFamily="34" charset="0"/>
            </a:endParaRPr>
          </a:p>
        </p:txBody>
      </p:sp>
      <p:pic>
        <p:nvPicPr>
          <p:cNvPr id="18442" name="Picture 10" descr="t01038a9b5fdc32583e"/>
          <p:cNvPicPr>
            <a:picLocks noChangeAspect="1" noChangeArrowheads="1"/>
          </p:cNvPicPr>
          <p:nvPr/>
        </p:nvPicPr>
        <p:blipFill>
          <a:blip r:embed="rId1" cstate="print"/>
          <a:srcRect/>
          <a:stretch>
            <a:fillRect/>
          </a:stretch>
        </p:blipFill>
        <p:spPr bwMode="auto">
          <a:xfrm>
            <a:off x="9296400" y="4572000"/>
            <a:ext cx="28956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3"/>
                                        </p:tgtEl>
                                        <p:attrNameLst>
                                          <p:attrName>style.visibility</p:attrName>
                                        </p:attrNameLst>
                                      </p:cBhvr>
                                      <p:to>
                                        <p:strVal val="visible"/>
                                      </p:to>
                                    </p:set>
                                    <p:anim calcmode="discrete" valueType="clr">
                                      <p:cBhvr override="childStyle">
                                        <p:cTn id="7" dur="80"/>
                                        <p:tgtEl>
                                          <p:spTgt spid="184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3"/>
                                        </p:tgtEl>
                                        <p:attrNameLst>
                                          <p:attrName>fillcolor</p:attrName>
                                        </p:attrNameLst>
                                      </p:cBhvr>
                                      <p:tavLst>
                                        <p:tav tm="0">
                                          <p:val>
                                            <p:clrVal>
                                              <a:schemeClr val="accent2"/>
                                            </p:clrVal>
                                          </p:val>
                                        </p:tav>
                                        <p:tav tm="50000">
                                          <p:val>
                                            <p:clrVal>
                                              <a:schemeClr val="hlink"/>
                                            </p:clrVal>
                                          </p:val>
                                        </p:tav>
                                      </p:tavLst>
                                    </p:anim>
                                    <p:set>
                                      <p:cBhvr>
                                        <p:cTn id="9" dur="80"/>
                                        <p:tgtEl>
                                          <p:spTgt spid="18433"/>
                                        </p:tgtEl>
                                        <p:attrNameLst>
                                          <p:attrName>fill.type</p:attrName>
                                        </p:attrNameLst>
                                      </p:cBhvr>
                                      <p:to>
                                        <p:strVal val="solid"/>
                                      </p:to>
                                    </p:set>
                                  </p:childTnLst>
                                </p:cTn>
                              </p:par>
                            </p:childTnLst>
                          </p:cTn>
                        </p:par>
                        <p:par>
                          <p:cTn id="10" fill="hold">
                            <p:stCondLst>
                              <p:cond delay="159"/>
                            </p:stCondLst>
                            <p:childTnLst>
                              <p:par>
                                <p:cTn id="11" presetID="1" presetClass="entr" presetSubtype="0" fill="hold" grpId="0" nodeType="afterEffect">
                                  <p:stCondLst>
                                    <p:cond delay="0"/>
                                  </p:stCondLst>
                                  <p:childTnLst>
                                    <p:set>
                                      <p:cBhvr>
                                        <p:cTn id="12" dur="1" fill="hold">
                                          <p:stCondLst>
                                            <p:cond delay="0"/>
                                          </p:stCondLst>
                                        </p:cTn>
                                        <p:tgtEl>
                                          <p:spTgt spid="18434"/>
                                        </p:tgtEl>
                                        <p:attrNameLst>
                                          <p:attrName>style.visibility</p:attrName>
                                        </p:attrNameLst>
                                      </p:cBhvr>
                                      <p:to>
                                        <p:strVal val="visible"/>
                                      </p:to>
                                    </p:set>
                                  </p:childTnLst>
                                </p:cTn>
                              </p:par>
                            </p:childTnLst>
                          </p:cTn>
                        </p:par>
                        <p:par>
                          <p:cTn id="13" fill="hold">
                            <p:stCondLst>
                              <p:cond delay="159"/>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18435"/>
                                        </p:tgtEl>
                                        <p:attrNameLst>
                                          <p:attrName>style.visibility</p:attrName>
                                        </p:attrNameLst>
                                      </p:cBhvr>
                                      <p:to>
                                        <p:strVal val="visible"/>
                                      </p:to>
                                    </p:set>
                                    <p:anim calcmode="discrete" valueType="clr">
                                      <p:cBhvr override="childStyle">
                                        <p:cTn id="16" dur="80"/>
                                        <p:tgtEl>
                                          <p:spTgt spid="1843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18435"/>
                                        </p:tgtEl>
                                        <p:attrNameLst>
                                          <p:attrName>fillcolor</p:attrName>
                                        </p:attrNameLst>
                                      </p:cBhvr>
                                      <p:tavLst>
                                        <p:tav tm="0">
                                          <p:val>
                                            <p:clrVal>
                                              <a:schemeClr val="accent2"/>
                                            </p:clrVal>
                                          </p:val>
                                        </p:tav>
                                        <p:tav tm="50000">
                                          <p:val>
                                            <p:clrVal>
                                              <a:schemeClr val="hlink"/>
                                            </p:clrVal>
                                          </p:val>
                                        </p:tav>
                                      </p:tavLst>
                                    </p:anim>
                                    <p:set>
                                      <p:cBhvr>
                                        <p:cTn id="18" dur="80"/>
                                        <p:tgtEl>
                                          <p:spTgt spid="18435"/>
                                        </p:tgtEl>
                                        <p:attrNameLst>
                                          <p:attrName>fill.type</p:attrName>
                                        </p:attrNameLst>
                                      </p:cBhvr>
                                      <p:to>
                                        <p:strVal val="solid"/>
                                      </p:to>
                                    </p:set>
                                  </p:childTnLst>
                                </p:cTn>
                              </p:par>
                            </p:childTnLst>
                          </p:cTn>
                        </p:par>
                        <p:par>
                          <p:cTn id="19" fill="hold">
                            <p:stCondLst>
                              <p:cond delay="28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18436"/>
                                        </p:tgtEl>
                                        <p:attrNameLst>
                                          <p:attrName>style.visibility</p:attrName>
                                        </p:attrNameLst>
                                      </p:cBhvr>
                                      <p:to>
                                        <p:strVal val="visible"/>
                                      </p:to>
                                    </p:set>
                                    <p:anim calcmode="discrete" valueType="clr">
                                      <p:cBhvr override="childStyle">
                                        <p:cTn id="22" dur="80"/>
                                        <p:tgtEl>
                                          <p:spTgt spid="18436"/>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8436"/>
                                        </p:tgtEl>
                                        <p:attrNameLst>
                                          <p:attrName>fillcolor</p:attrName>
                                        </p:attrNameLst>
                                      </p:cBhvr>
                                      <p:tavLst>
                                        <p:tav tm="0">
                                          <p:val>
                                            <p:clrVal>
                                              <a:schemeClr val="accent2"/>
                                            </p:clrVal>
                                          </p:val>
                                        </p:tav>
                                        <p:tav tm="50000">
                                          <p:val>
                                            <p:clrVal>
                                              <a:schemeClr val="hlink"/>
                                            </p:clrVal>
                                          </p:val>
                                        </p:tav>
                                      </p:tavLst>
                                    </p:anim>
                                    <p:set>
                                      <p:cBhvr>
                                        <p:cTn id="24" dur="80"/>
                                        <p:tgtEl>
                                          <p:spTgt spid="18436"/>
                                        </p:tgtEl>
                                        <p:attrNameLst>
                                          <p:attrName>fill.type</p:attrName>
                                        </p:attrNameLst>
                                      </p:cBhvr>
                                      <p:to>
                                        <p:strVal val="solid"/>
                                      </p:to>
                                    </p:set>
                                  </p:childTnLst>
                                </p:cTn>
                              </p:par>
                            </p:childTnLst>
                          </p:cTn>
                        </p:par>
                        <p:par>
                          <p:cTn id="25" fill="hold">
                            <p:stCondLst>
                              <p:cond delay="440"/>
                            </p:stCondLst>
                            <p:childTnLst>
                              <p:par>
                                <p:cTn id="26" presetID="1" presetClass="entr" presetSubtype="0" fill="hold" grpId="0" nodeType="afterEffect">
                                  <p:stCondLst>
                                    <p:cond delay="0"/>
                                  </p:stCondLst>
                                  <p:childTnLst>
                                    <p:set>
                                      <p:cBhvr>
                                        <p:cTn id="27" dur="1" fill="hold">
                                          <p:stCondLst>
                                            <p:cond delay="0"/>
                                          </p:stCondLst>
                                        </p:cTn>
                                        <p:tgtEl>
                                          <p:spTgt spid="18438"/>
                                        </p:tgtEl>
                                        <p:attrNameLst>
                                          <p:attrName>style.visibility</p:attrName>
                                        </p:attrNameLst>
                                      </p:cBhvr>
                                      <p:to>
                                        <p:strVal val="visible"/>
                                      </p:to>
                                    </p:set>
                                  </p:childTnLst>
                                </p:cTn>
                              </p:par>
                            </p:childTnLst>
                          </p:cTn>
                        </p:par>
                        <p:par>
                          <p:cTn id="28" fill="hold">
                            <p:stCondLst>
                              <p:cond delay="4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8439"/>
                                        </p:tgtEl>
                                        <p:attrNameLst>
                                          <p:attrName>style.visibility</p:attrName>
                                        </p:attrNameLst>
                                      </p:cBhvr>
                                      <p:to>
                                        <p:strVal val="visible"/>
                                      </p:to>
                                    </p:set>
                                    <p:anim calcmode="discrete" valueType="clr">
                                      <p:cBhvr override="childStyle">
                                        <p:cTn id="31" dur="80"/>
                                        <p:tgtEl>
                                          <p:spTgt spid="18439"/>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8439"/>
                                        </p:tgtEl>
                                        <p:attrNameLst>
                                          <p:attrName>fillcolor</p:attrName>
                                        </p:attrNameLst>
                                      </p:cBhvr>
                                      <p:tavLst>
                                        <p:tav tm="0">
                                          <p:val>
                                            <p:clrVal>
                                              <a:schemeClr val="accent2"/>
                                            </p:clrVal>
                                          </p:val>
                                        </p:tav>
                                        <p:tav tm="50000">
                                          <p:val>
                                            <p:clrVal>
                                              <a:schemeClr val="hlink"/>
                                            </p:clrVal>
                                          </p:val>
                                        </p:tav>
                                      </p:tavLst>
                                    </p:anim>
                                    <p:set>
                                      <p:cBhvr>
                                        <p:cTn id="33" dur="80"/>
                                        <p:tgtEl>
                                          <p:spTgt spid="18439"/>
                                        </p:tgtEl>
                                        <p:attrNameLst>
                                          <p:attrName>fill.type</p:attrName>
                                        </p:attrNameLst>
                                      </p:cBhvr>
                                      <p:to>
                                        <p:strVal val="solid"/>
                                      </p:to>
                                    </p:set>
                                  </p:childTnLst>
                                </p:cTn>
                              </p:par>
                            </p:childTnLst>
                          </p:cTn>
                        </p:par>
                        <p:par>
                          <p:cTn id="34" fill="hold">
                            <p:stCondLst>
                              <p:cond delay="1041"/>
                            </p:stCondLst>
                            <p:childTnLst>
                              <p:par>
                                <p:cTn id="35" presetID="1" presetClass="entr" presetSubtype="0" fill="hold" grpId="0" nodeType="afterEffect">
                                  <p:stCondLst>
                                    <p:cond delay="0"/>
                                  </p:stCondLst>
                                  <p:childTnLst>
                                    <p:set>
                                      <p:cBhvr>
                                        <p:cTn id="36" dur="1" fill="hold">
                                          <p:stCondLst>
                                            <p:cond delay="0"/>
                                          </p:stCondLst>
                                        </p:cTn>
                                        <p:tgtEl>
                                          <p:spTgt spid="18440"/>
                                        </p:tgtEl>
                                        <p:attrNameLst>
                                          <p:attrName>style.visibility</p:attrName>
                                        </p:attrNameLst>
                                      </p:cBhvr>
                                      <p:to>
                                        <p:strVal val="visible"/>
                                      </p:to>
                                    </p:set>
                                  </p:childTnLst>
                                </p:cTn>
                              </p:par>
                            </p:childTnLst>
                          </p:cTn>
                        </p:par>
                        <p:par>
                          <p:cTn id="37" fill="hold">
                            <p:stCondLst>
                              <p:cond delay="1041"/>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18437"/>
                                        </p:tgtEl>
                                        <p:attrNameLst>
                                          <p:attrName>style.visibility</p:attrName>
                                        </p:attrNameLst>
                                      </p:cBhvr>
                                      <p:to>
                                        <p:strVal val="visible"/>
                                      </p:to>
                                    </p:set>
                                    <p:anim calcmode="discrete" valueType="clr">
                                      <p:cBhvr override="childStyle">
                                        <p:cTn id="40" dur="80"/>
                                        <p:tgtEl>
                                          <p:spTgt spid="18437"/>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8437"/>
                                        </p:tgtEl>
                                        <p:attrNameLst>
                                          <p:attrName>fillcolor</p:attrName>
                                        </p:attrNameLst>
                                      </p:cBhvr>
                                      <p:tavLst>
                                        <p:tav tm="0">
                                          <p:val>
                                            <p:clrVal>
                                              <a:schemeClr val="accent2"/>
                                            </p:clrVal>
                                          </p:val>
                                        </p:tav>
                                        <p:tav tm="50000">
                                          <p:val>
                                            <p:clrVal>
                                              <a:schemeClr val="hlink"/>
                                            </p:clrVal>
                                          </p:val>
                                        </p:tav>
                                      </p:tavLst>
                                    </p:anim>
                                    <p:set>
                                      <p:cBhvr>
                                        <p:cTn id="42" dur="80"/>
                                        <p:tgtEl>
                                          <p:spTgt spid="184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18434" grpId="0" animBg="1"/>
      <p:bldP spid="18435" grpId="0"/>
      <p:bldP spid="18436" grpId="0"/>
      <p:bldP spid="18437" grpId="0"/>
      <p:bldP spid="18438" grpId="0" animBg="1"/>
      <p:bldP spid="18439" grpId="0"/>
      <p:bldP spid="184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0" name="等腰三角形 1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1" name="等腰三角形 2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2" name="等腰三角形 2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3" name="等腰三角形 2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4" name="椭圆 2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5" name="椭圆 2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6" name="椭圆 2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7" name="等腰三角形 2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8" name="等腰三角形 2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16388" name="Text Box 15"/>
          <p:cNvSpPr txBox="1">
            <a:spLocks noChangeArrowheads="1"/>
          </p:cNvSpPr>
          <p:nvPr/>
        </p:nvSpPr>
        <p:spPr bwMode="auto">
          <a:xfrm>
            <a:off x="2646227" y="3180896"/>
            <a:ext cx="2828290" cy="518160"/>
          </a:xfrm>
          <a:prstGeom prst="rect">
            <a:avLst/>
          </a:prstGeom>
          <a:noFill/>
          <a:ln w="9525">
            <a:noFill/>
            <a:miter lim="800000"/>
          </a:ln>
        </p:spPr>
        <p:txBody>
          <a:bodyPr wrap="square">
            <a:spAutoFit/>
          </a:bodyPr>
          <a:lstStyle/>
          <a:p>
            <a:pPr>
              <a:spcBef>
                <a:spcPct val="50000"/>
              </a:spcBef>
            </a:pPr>
            <a:r>
              <a:rPr lang="zh-CN" altLang="en-US" sz="2800" b="1" dirty="0">
                <a:solidFill>
                  <a:schemeClr val="tx1"/>
                </a:solidFill>
                <a:latin typeface="黑体" pitchFamily="49" charset="-122"/>
                <a:ea typeface="黑体" pitchFamily="49" charset="-122"/>
              </a:rPr>
              <a:t>具有刑事违法性</a:t>
            </a:r>
          </a:p>
        </p:txBody>
      </p:sp>
      <p:sp>
        <p:nvSpPr>
          <p:cNvPr id="16386" name="AutoShape 13"/>
          <p:cNvSpPr/>
          <p:nvPr/>
        </p:nvSpPr>
        <p:spPr bwMode="auto">
          <a:xfrm>
            <a:off x="2100942" y="1643742"/>
            <a:ext cx="457200" cy="3429000"/>
          </a:xfrm>
          <a:prstGeom prst="leftBrace">
            <a:avLst>
              <a:gd name="adj1" fmla="val 62500"/>
              <a:gd name="adj2" fmla="val 50000"/>
            </a:avLst>
          </a:prstGeom>
          <a:noFill/>
          <a:ln w="28575" cmpd="sng">
            <a:solidFill>
              <a:schemeClr val="tx1"/>
            </a:solidFill>
            <a:prstDash val="solid"/>
            <a:round/>
          </a:ln>
        </p:spPr>
        <p:txBody>
          <a:bodyPr wrap="none" anchor="ctr"/>
          <a:lstStyle/>
          <a:p>
            <a:endParaRPr lang="zh-CN" altLang="en-US">
              <a:solidFill>
                <a:schemeClr val="tx1"/>
              </a:solidFill>
              <a:latin typeface="Calibri" pitchFamily="34" charset="0"/>
            </a:endParaRPr>
          </a:p>
        </p:txBody>
      </p:sp>
      <p:pic>
        <p:nvPicPr>
          <p:cNvPr id="18442" name="Picture 10" descr="t01038a9b5fdc32583e"/>
          <p:cNvPicPr>
            <a:picLocks noChangeAspect="1" noChangeArrowheads="1"/>
          </p:cNvPicPr>
          <p:nvPr/>
        </p:nvPicPr>
        <p:blipFill>
          <a:blip r:embed="rId1" cstate="print"/>
          <a:srcRect/>
          <a:stretch>
            <a:fillRect/>
          </a:stretch>
        </p:blipFill>
        <p:spPr bwMode="auto">
          <a:xfrm>
            <a:off x="9973945" y="4432300"/>
            <a:ext cx="2171700" cy="2286000"/>
          </a:xfrm>
          <a:prstGeom prst="rect">
            <a:avLst/>
          </a:prstGeom>
          <a:noFill/>
        </p:spPr>
      </p:pic>
      <p:sp>
        <p:nvSpPr>
          <p:cNvPr id="17409" name="Text Box 12"/>
          <p:cNvSpPr txBox="1">
            <a:spLocks noChangeArrowheads="1"/>
          </p:cNvSpPr>
          <p:nvPr/>
        </p:nvSpPr>
        <p:spPr bwMode="auto">
          <a:xfrm>
            <a:off x="1412112" y="1489672"/>
            <a:ext cx="731520" cy="3817938"/>
          </a:xfrm>
          <a:prstGeom prst="rect">
            <a:avLst/>
          </a:prstGeom>
          <a:noFill/>
          <a:ln w="9525">
            <a:noFill/>
            <a:miter lim="800000"/>
          </a:ln>
        </p:spPr>
        <p:txBody>
          <a:bodyPr vert="eaVert">
            <a:spAutoFit/>
          </a:bodyPr>
          <a:lstStyle/>
          <a:p>
            <a:pPr>
              <a:spcBef>
                <a:spcPct val="50000"/>
              </a:spcBef>
            </a:pPr>
            <a:r>
              <a:rPr lang="en-US" altLang="zh-CN" b="1" dirty="0">
                <a:solidFill>
                  <a:schemeClr val="tx1"/>
                </a:solidFill>
                <a:latin typeface="黑体" pitchFamily="49" charset="-122"/>
                <a:ea typeface="黑体" pitchFamily="49" charset="-122"/>
              </a:rPr>
              <a:t> </a:t>
            </a:r>
            <a:r>
              <a:rPr lang="zh-CN" altLang="en-US" sz="3600" b="1" dirty="0">
                <a:solidFill>
                  <a:schemeClr val="tx1"/>
                </a:solidFill>
                <a:latin typeface="黑体" pitchFamily="49" charset="-122"/>
                <a:ea typeface="黑体" pitchFamily="49" charset="-122"/>
              </a:rPr>
              <a:t>犯罪的基本特征</a:t>
            </a:r>
          </a:p>
        </p:txBody>
      </p:sp>
      <p:sp>
        <p:nvSpPr>
          <p:cNvPr id="17411" name="Text Box 14"/>
          <p:cNvSpPr txBox="1">
            <a:spLocks noChangeArrowheads="1"/>
          </p:cNvSpPr>
          <p:nvPr/>
        </p:nvSpPr>
        <p:spPr bwMode="auto">
          <a:xfrm>
            <a:off x="2705099" y="1599111"/>
            <a:ext cx="3568109" cy="523220"/>
          </a:xfrm>
          <a:prstGeom prst="rect">
            <a:avLst/>
          </a:prstGeom>
          <a:noFill/>
          <a:ln w="9525">
            <a:noFill/>
            <a:miter lim="800000"/>
          </a:ln>
        </p:spPr>
        <p:txBody>
          <a:bodyPr wrap="square">
            <a:spAutoFit/>
          </a:bodyPr>
          <a:lstStyle/>
          <a:p>
            <a:pPr>
              <a:spcBef>
                <a:spcPct val="50000"/>
              </a:spcBef>
            </a:pPr>
            <a:r>
              <a:rPr lang="zh-CN" altLang="en-US" sz="2800" b="1" dirty="0">
                <a:solidFill>
                  <a:schemeClr val="tx1"/>
                </a:solidFill>
                <a:latin typeface="黑体" pitchFamily="49" charset="-122"/>
                <a:ea typeface="黑体" pitchFamily="49" charset="-122"/>
              </a:rPr>
              <a:t>具</a:t>
            </a:r>
            <a:r>
              <a:rPr lang="zh-CN" altLang="en-US" sz="2800" b="1" dirty="0" smtClean="0">
                <a:solidFill>
                  <a:schemeClr val="tx1"/>
                </a:solidFill>
                <a:latin typeface="黑体" pitchFamily="49" charset="-122"/>
                <a:ea typeface="黑体" pitchFamily="49" charset="-122"/>
              </a:rPr>
              <a:t>有严重社</a:t>
            </a:r>
            <a:r>
              <a:rPr lang="zh-CN" altLang="en-US" sz="2800" b="1" dirty="0">
                <a:solidFill>
                  <a:schemeClr val="tx1"/>
                </a:solidFill>
                <a:latin typeface="黑体" pitchFamily="49" charset="-122"/>
                <a:ea typeface="黑体" pitchFamily="49" charset="-122"/>
              </a:rPr>
              <a:t>会危害性</a:t>
            </a:r>
          </a:p>
        </p:txBody>
      </p:sp>
      <p:sp>
        <p:nvSpPr>
          <p:cNvPr id="2" name="Text Box 15"/>
          <p:cNvSpPr txBox="1">
            <a:spLocks noChangeArrowheads="1"/>
          </p:cNvSpPr>
          <p:nvPr/>
        </p:nvSpPr>
        <p:spPr bwMode="auto">
          <a:xfrm>
            <a:off x="2678884" y="4468222"/>
            <a:ext cx="2828290" cy="518160"/>
          </a:xfrm>
          <a:prstGeom prst="rect">
            <a:avLst/>
          </a:prstGeom>
          <a:noFill/>
          <a:ln w="9525">
            <a:noFill/>
            <a:miter lim="800000"/>
          </a:ln>
        </p:spPr>
        <p:txBody>
          <a:bodyPr wrap="square">
            <a:spAutoFit/>
          </a:bodyPr>
          <a:lstStyle/>
          <a:p>
            <a:pPr>
              <a:spcBef>
                <a:spcPct val="50000"/>
              </a:spcBef>
            </a:pPr>
            <a:r>
              <a:rPr lang="zh-CN" altLang="en-US" sz="2800" b="1" dirty="0">
                <a:solidFill>
                  <a:schemeClr val="tx1"/>
                </a:solidFill>
                <a:latin typeface="黑体" pitchFamily="49" charset="-122"/>
                <a:ea typeface="黑体" pitchFamily="49" charset="-122"/>
              </a:rPr>
              <a:t>具有刑罚当罚性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800" decel="100000"/>
                                        <p:tgtEl>
                                          <p:spTgt spid="16388"/>
                                        </p:tgtEl>
                                      </p:cBhvr>
                                    </p:animEffect>
                                    <p:anim calcmode="lin" valueType="num">
                                      <p:cBhvr>
                                        <p:cTn id="8" dur="800" decel="100000" fill="hold"/>
                                        <p:tgtEl>
                                          <p:spTgt spid="16388"/>
                                        </p:tgtEl>
                                        <p:attrNameLst>
                                          <p:attrName>style.rotation</p:attrName>
                                        </p:attrNameLst>
                                      </p:cBhvr>
                                      <p:tavLst>
                                        <p:tav tm="0">
                                          <p:val>
                                            <p:fltVal val="-90"/>
                                          </p:val>
                                        </p:tav>
                                        <p:tav tm="100000">
                                          <p:val>
                                            <p:fltVal val="0"/>
                                          </p:val>
                                        </p:tav>
                                      </p:tavLst>
                                    </p:anim>
                                    <p:anim calcmode="lin" valueType="num">
                                      <p:cBhvr>
                                        <p:cTn id="9" dur="800" decel="100000" fill="hold"/>
                                        <p:tgtEl>
                                          <p:spTgt spid="16388"/>
                                        </p:tgtEl>
                                        <p:attrNameLst>
                                          <p:attrName>ppt_x</p:attrName>
                                        </p:attrNameLst>
                                      </p:cBhvr>
                                      <p:tavLst>
                                        <p:tav tm="0">
                                          <p:val>
                                            <p:strVal val="#ppt_x+0.4"/>
                                          </p:val>
                                        </p:tav>
                                        <p:tav tm="100000">
                                          <p:val>
                                            <p:strVal val="#ppt_x-0.05"/>
                                          </p:val>
                                        </p:tav>
                                      </p:tavLst>
                                    </p:anim>
                                    <p:anim calcmode="lin" valueType="num">
                                      <p:cBhvr>
                                        <p:cTn id="10" dur="800" decel="100000" fill="hold"/>
                                        <p:tgtEl>
                                          <p:spTgt spid="1638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38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38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800" decel="100000"/>
                                        <p:tgtEl>
                                          <p:spTgt spid="2"/>
                                        </p:tgtEl>
                                      </p:cBhvr>
                                    </p:animEffect>
                                    <p:anim calcmode="lin" valueType="num">
                                      <p:cBhvr>
                                        <p:cTn id="18" dur="800" decel="100000" fill="hold"/>
                                        <p:tgtEl>
                                          <p:spTgt spid="2"/>
                                        </p:tgtEl>
                                        <p:attrNameLst>
                                          <p:attrName>style.rotation</p:attrName>
                                        </p:attrNameLst>
                                      </p:cBhvr>
                                      <p:tavLst>
                                        <p:tav tm="0">
                                          <p:val>
                                            <p:fltVal val="-90"/>
                                          </p:val>
                                        </p:tav>
                                        <p:tav tm="100000">
                                          <p:val>
                                            <p:fltVal val="0"/>
                                          </p:val>
                                        </p:tav>
                                      </p:tavLst>
                                    </p:anim>
                                    <p:anim calcmode="lin" valueType="num">
                                      <p:cBhvr>
                                        <p:cTn id="19" dur="800" decel="100000" fill="hold"/>
                                        <p:tgtEl>
                                          <p:spTgt spid="2"/>
                                        </p:tgtEl>
                                        <p:attrNameLst>
                                          <p:attrName>ppt_x</p:attrName>
                                        </p:attrNameLst>
                                      </p:cBhvr>
                                      <p:tavLst>
                                        <p:tav tm="0">
                                          <p:val>
                                            <p:strVal val="#ppt_x+0.4"/>
                                          </p:val>
                                        </p:tav>
                                        <p:tav tm="100000">
                                          <p:val>
                                            <p:strVal val="#ppt_x-0.05"/>
                                          </p:val>
                                        </p:tav>
                                      </p:tavLst>
                                    </p:anim>
                                    <p:anim calcmode="lin" valueType="num">
                                      <p:cBhvr>
                                        <p:cTn id="20" dur="800" decel="100000" fill="hold"/>
                                        <p:tgtEl>
                                          <p:spTgt spid="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lstStyle/>
          <a:p>
            <a:pPr eaLnBrk="1" hangingPunct="1"/>
            <a:r>
              <a:rPr lang="zh-CN" altLang="en-US" dirty="0" smtClean="0"/>
              <a:t>环节三：讨论重大意义</a:t>
            </a:r>
          </a:p>
        </p:txBody>
      </p:sp>
      <p:pic>
        <p:nvPicPr>
          <p:cNvPr id="3" name="Picture 2" descr="C:\Users\Administrator\Desktop\新建文件夹\t01e8ab7dba91b56a87.jpg"/>
          <p:cNvPicPr>
            <a:picLocks noChangeAspect="1" noChangeArrowheads="1"/>
          </p:cNvPicPr>
          <p:nvPr/>
        </p:nvPicPr>
        <p:blipFill>
          <a:blip r:embed="rId1" cstate="print"/>
          <a:srcRect/>
          <a:stretch>
            <a:fillRect/>
          </a:stretch>
        </p:blipFill>
        <p:spPr bwMode="auto">
          <a:xfrm>
            <a:off x="7611414" y="1354036"/>
            <a:ext cx="4193549" cy="3990695"/>
          </a:xfrm>
          <a:prstGeom prst="rect">
            <a:avLst/>
          </a:prstGeom>
          <a:noFill/>
        </p:spPr>
      </p:pic>
      <p:sp>
        <p:nvSpPr>
          <p:cNvPr id="5" name="矩形 4"/>
          <p:cNvSpPr/>
          <p:nvPr/>
        </p:nvSpPr>
        <p:spPr>
          <a:xfrm>
            <a:off x="755561" y="1257407"/>
            <a:ext cx="6096000" cy="4154984"/>
          </a:xfrm>
          <a:prstGeom prst="rect">
            <a:avLst/>
          </a:prstGeom>
        </p:spPr>
        <p:txBody>
          <a:bodyPr>
            <a:spAutoFit/>
          </a:bodyPr>
          <a:lstStyle/>
          <a:p>
            <a:r>
              <a:rPr lang="en-US" altLang="zh-CN" sz="2400" dirty="0" smtClean="0">
                <a:latin typeface="黑体" pitchFamily="49" charset="-122"/>
                <a:ea typeface="黑体" pitchFamily="49" charset="-122"/>
              </a:rPr>
              <a:t>    2015</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月</a:t>
            </a:r>
            <a:r>
              <a:rPr lang="en-US" altLang="zh-CN" sz="2400" dirty="0" smtClean="0">
                <a:latin typeface="黑体" pitchFamily="49" charset="-122"/>
                <a:ea typeface="黑体" pitchFamily="49" charset="-122"/>
              </a:rPr>
              <a:t>29</a:t>
            </a:r>
            <a:r>
              <a:rPr lang="zh-CN" altLang="en-US" sz="2400" dirty="0" smtClean="0">
                <a:latin typeface="黑体" pitchFamily="49" charset="-122"/>
                <a:ea typeface="黑体" pitchFamily="49" charset="-122"/>
              </a:rPr>
              <a:t>日，全国人大常委会表决通过的刑法修正案（九）增加了规定，贪污数额特别巨大或者有其他特别严重情节的，处十年以上有期徒刑或者无期徒刑，并处罚金或者没收财产；数额特别巨大，并使国家和人民利益遭受特别重大损失的，处无期徒刑或者死刑，并处没收财产。对犯贪污、受贿罪，被判处死刑缓期执行的，人民法院根据犯罪情节等情况可以同时决定在其死刑缓期执行二年期满依法减为无期徒刑后，终身监禁，不得减刑、假释。</a:t>
            </a:r>
            <a:endParaRPr lang="zh-CN" altLang="en-US" sz="2400" dirty="0">
              <a:latin typeface="黑体" pitchFamily="49" charset="-122"/>
              <a:ea typeface="黑体" pitchFamily="49" charset="-122"/>
            </a:endParaRPr>
          </a:p>
        </p:txBody>
      </p:sp>
      <p:sp>
        <p:nvSpPr>
          <p:cNvPr id="6" name="文本框 1"/>
          <p:cNvSpPr txBox="1"/>
          <p:nvPr/>
        </p:nvSpPr>
        <p:spPr>
          <a:xfrm>
            <a:off x="349584" y="5851422"/>
            <a:ext cx="11674991" cy="573042"/>
          </a:xfrm>
          <a:prstGeom prst="rect">
            <a:avLst/>
          </a:prstGeom>
          <a:noFill/>
        </p:spPr>
        <p:txBody>
          <a:bodyPr wrap="none" rtlCol="0">
            <a:spAutoFit/>
          </a:bodyPr>
          <a:lstStyle/>
          <a:p>
            <a:pPr>
              <a:lnSpc>
                <a:spcPct val="130000"/>
              </a:lnSpc>
            </a:pPr>
            <a:r>
              <a:rPr lang="zh-CN" altLang="en-US" sz="2800" dirty="0" smtClean="0"/>
              <a:t>白恩培成为刑法修正案生效后首位终身监禁官员，这有什么法律依据吗？</a:t>
            </a:r>
            <a:endParaRPr lang="zh-CN" altLang="en-US" sz="2800" dirty="0"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050"/>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40" presetClass="entr" presetSubtype="0" fill="hold" grpId="0" nodeType="click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1"/>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p:txBody>
          <a:bodyPr/>
          <a:lstStyle/>
          <a:p>
            <a:pPr eaLnBrk="1" hangingPunct="1"/>
            <a:endParaRPr lang="zh-CN" altLang="en-US" smtClean="0"/>
          </a:p>
        </p:txBody>
      </p:sp>
      <p:sp>
        <p:nvSpPr>
          <p:cNvPr id="24578" name="Rectangle 3"/>
          <p:cNvSpPr>
            <a:spLocks noGrp="1"/>
          </p:cNvSpPr>
          <p:nvPr>
            <p:ph type="body" idx="1"/>
          </p:nvPr>
        </p:nvSpPr>
        <p:spPr/>
        <p:txBody>
          <a:bodyPr/>
          <a:lstStyle/>
          <a:p>
            <a:pPr eaLnBrk="1" hangingPunct="1"/>
            <a:endParaRPr lang="zh-CN" altLang="en-US" smtClean="0"/>
          </a:p>
        </p:txBody>
      </p:sp>
      <p:pic>
        <p:nvPicPr>
          <p:cNvPr id="24581" name="Picture 5" descr="152651lbjmivibhhrvb7ur"/>
          <p:cNvPicPr>
            <a:picLocks noChangeAspect="1" noChangeArrowheads="1"/>
          </p:cNvPicPr>
          <p:nvPr/>
        </p:nvPicPr>
        <p:blipFill>
          <a:blip r:embed="rId1" cstate="print"/>
          <a:srcRect/>
          <a:stretch>
            <a:fillRect/>
          </a:stretch>
        </p:blipFill>
        <p:spPr bwMode="auto">
          <a:xfrm>
            <a:off x="0" y="1"/>
            <a:ext cx="12192000" cy="7489825"/>
          </a:xfrm>
          <a:prstGeom prst="rect">
            <a:avLst/>
          </a:prstGeom>
          <a:noFill/>
        </p:spPr>
      </p:pic>
      <p:cxnSp>
        <p:nvCxnSpPr>
          <p:cNvPr id="6" name="直接连接符 5"/>
          <p:cNvCxnSpPr/>
          <p:nvPr/>
        </p:nvCxnSpPr>
        <p:spPr>
          <a:xfrm flipV="1">
            <a:off x="1584101" y="1970468"/>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664557" y="2019837"/>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9657008" y="1981201"/>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644202" y="5185894"/>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36653" y="5160136"/>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9706378" y="5173015"/>
            <a:ext cx="2009104" cy="1287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strVal val="#ppt_w*0.70"/>
                                          </p:val>
                                        </p:tav>
                                        <p:tav tm="100000">
                                          <p:val>
                                            <p:strVal val="#ppt_w"/>
                                          </p:val>
                                        </p:tav>
                                      </p:tavLst>
                                    </p:anim>
                                    <p:anim calcmode="lin" valueType="num">
                                      <p:cBhvr>
                                        <p:cTn id="32" dur="1000" fill="hold"/>
                                        <p:tgtEl>
                                          <p:spTgt spid="10"/>
                                        </p:tgtEl>
                                        <p:attrNameLst>
                                          <p:attrName>ppt_h</p:attrName>
                                        </p:attrNameLst>
                                      </p:cBhvr>
                                      <p:tavLst>
                                        <p:tav tm="0">
                                          <p:val>
                                            <p:strVal val="#ppt_h"/>
                                          </p:val>
                                        </p:tav>
                                        <p:tav tm="100000">
                                          <p:val>
                                            <p:strVal val="#ppt_h"/>
                                          </p:val>
                                        </p:tav>
                                      </p:tavLst>
                                    </p:anim>
                                    <p:animEffect transition="in" filter="fade">
                                      <p:cBhvr>
                                        <p:cTn id="33" dur="1000"/>
                                        <p:tgtEl>
                                          <p:spTgt spid="10"/>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lstStyle/>
          <a:p>
            <a:pPr eaLnBrk="1" hangingPunct="1"/>
            <a:r>
              <a:rPr lang="zh-CN" altLang="en-US" dirty="0" smtClean="0"/>
              <a:t>环节三：讨论重大意义</a:t>
            </a:r>
          </a:p>
        </p:txBody>
      </p:sp>
      <p:sp>
        <p:nvSpPr>
          <p:cNvPr id="2" name="文本框 1"/>
          <p:cNvSpPr txBox="1"/>
          <p:nvPr/>
        </p:nvSpPr>
        <p:spPr>
          <a:xfrm>
            <a:off x="314960" y="4877435"/>
            <a:ext cx="11674991" cy="1212640"/>
          </a:xfrm>
          <a:prstGeom prst="rect">
            <a:avLst/>
          </a:prstGeom>
          <a:noFill/>
        </p:spPr>
        <p:txBody>
          <a:bodyPr wrap="none" rtlCol="0">
            <a:spAutoFit/>
          </a:bodyPr>
          <a:lstStyle/>
          <a:p>
            <a:pPr algn="l">
              <a:lnSpc>
                <a:spcPct val="130000"/>
              </a:lnSpc>
            </a:pPr>
            <a:r>
              <a:rPr lang="zh-CN" altLang="en-US" sz="2800" dirty="0" smtClean="0">
                <a:latin typeface="黑体" pitchFamily="49" charset="-122"/>
                <a:ea typeface="黑体" pitchFamily="49" charset="-122"/>
              </a:rPr>
              <a:t>    白恩培成为刑法修正案（九）实施后第一个被判死缓的部级高官，</a:t>
            </a:r>
            <a:endParaRPr lang="zh-CN" altLang="en-US" sz="2800" dirty="0" smtClean="0">
              <a:latin typeface="黑体" pitchFamily="49" charset="-122"/>
              <a:ea typeface="黑体" pitchFamily="49" charset="-122"/>
            </a:endParaRPr>
          </a:p>
          <a:p>
            <a:pPr algn="l">
              <a:lnSpc>
                <a:spcPct val="130000"/>
              </a:lnSpc>
            </a:pPr>
            <a:r>
              <a:rPr lang="zh-CN" altLang="en-US" sz="2800" dirty="0" smtClean="0">
                <a:latin typeface="黑体" pitchFamily="49" charset="-122"/>
                <a:ea typeface="黑体" pitchFamily="49" charset="-122"/>
              </a:rPr>
              <a:t>也成为刑法修正案(九)施行以来被判终身监禁的第一人，有何重要意义？</a:t>
            </a:r>
          </a:p>
        </p:txBody>
      </p:sp>
      <p:pic>
        <p:nvPicPr>
          <p:cNvPr id="3" name="Picture 2" descr="C:\Users\Administrator\Desktop\新建文件夹\t01e8ab7dba91b56a87.jpg"/>
          <p:cNvPicPr>
            <a:picLocks noChangeAspect="1" noChangeArrowheads="1"/>
          </p:cNvPicPr>
          <p:nvPr/>
        </p:nvPicPr>
        <p:blipFill>
          <a:blip r:embed="rId1" cstate="print"/>
          <a:srcRect/>
          <a:stretch>
            <a:fillRect/>
          </a:stretch>
        </p:blipFill>
        <p:spPr bwMode="auto">
          <a:xfrm>
            <a:off x="1146220" y="1122217"/>
            <a:ext cx="4193549" cy="35734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lstStyle/>
          <a:p>
            <a:pPr eaLnBrk="1" hangingPunct="1"/>
            <a:r>
              <a:rPr lang="zh-CN" altLang="en-US" dirty="0" smtClean="0"/>
              <a:t>刑罚的作用</a:t>
            </a:r>
          </a:p>
        </p:txBody>
      </p:sp>
      <p:grpSp>
        <p:nvGrpSpPr>
          <p:cNvPr id="10" name="组合 9"/>
          <p:cNvGrpSpPr/>
          <p:nvPr/>
        </p:nvGrpSpPr>
        <p:grpSpPr>
          <a:xfrm>
            <a:off x="339569" y="1942296"/>
            <a:ext cx="2787650" cy="3619500"/>
            <a:chOff x="2979738" y="2457451"/>
            <a:chExt cx="2787650" cy="3619500"/>
          </a:xfrm>
        </p:grpSpPr>
        <p:sp>
          <p:nvSpPr>
            <p:cNvPr id="5" name="MH_Other_1"/>
            <p:cNvSpPr/>
            <p:nvPr/>
          </p:nvSpPr>
          <p:spPr>
            <a:xfrm>
              <a:off x="3027363" y="2457451"/>
              <a:ext cx="709612" cy="714375"/>
            </a:xfrm>
            <a:custGeom>
              <a:avLst/>
              <a:gdLst>
                <a:gd name="connsiteX0" fmla="*/ 0 w 717819"/>
                <a:gd name="connsiteY0" fmla="*/ 0 h 779310"/>
                <a:gd name="connsiteX1" fmla="*/ 717819 w 717819"/>
                <a:gd name="connsiteY1" fmla="*/ 0 h 779310"/>
                <a:gd name="connsiteX2" fmla="*/ 1786 w 717819"/>
                <a:gd name="connsiteY2" fmla="*/ 779310 h 779310"/>
                <a:gd name="connsiteX3" fmla="*/ 0 w 717819"/>
                <a:gd name="connsiteY3" fmla="*/ 779310 h 779310"/>
              </a:gdLst>
              <a:ahLst/>
              <a:cxnLst>
                <a:cxn ang="0">
                  <a:pos x="connsiteX0" y="connsiteY0"/>
                </a:cxn>
                <a:cxn ang="0">
                  <a:pos x="connsiteX1" y="connsiteY1"/>
                </a:cxn>
                <a:cxn ang="0">
                  <a:pos x="connsiteX2" y="connsiteY2"/>
                </a:cxn>
                <a:cxn ang="0">
                  <a:pos x="connsiteX3" y="connsiteY3"/>
                </a:cxn>
              </a:cxnLst>
              <a:rect l="l" t="t" r="r" b="b"/>
              <a:pathLst>
                <a:path w="717819" h="779310">
                  <a:moveTo>
                    <a:pt x="0" y="0"/>
                  </a:moveTo>
                  <a:lnTo>
                    <a:pt x="717819" y="0"/>
                  </a:lnTo>
                  <a:lnTo>
                    <a:pt x="1786" y="779310"/>
                  </a:lnTo>
                  <a:lnTo>
                    <a:pt x="0" y="7793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altLang="zh-CN" sz="2400" dirty="0">
                  <a:solidFill>
                    <a:srgbClr val="FFFFFF"/>
                  </a:solidFill>
                </a:rPr>
                <a:t>A</a:t>
              </a:r>
              <a:endParaRPr lang="zh-CN" altLang="en-US" sz="2400" dirty="0">
                <a:solidFill>
                  <a:srgbClr val="FFFFFF"/>
                </a:solidFill>
              </a:endParaRPr>
            </a:p>
          </p:txBody>
        </p:sp>
        <p:sp>
          <p:nvSpPr>
            <p:cNvPr id="6" name="MH_SubTitle_1"/>
            <p:cNvSpPr/>
            <p:nvPr/>
          </p:nvSpPr>
          <p:spPr>
            <a:xfrm>
              <a:off x="2979738" y="2574926"/>
              <a:ext cx="2787650" cy="739775"/>
            </a:xfrm>
            <a:custGeom>
              <a:avLst/>
              <a:gdLst>
                <a:gd name="connsiteX0" fmla="*/ 2148718 w 2191263"/>
                <a:gd name="connsiteY0" fmla="*/ 0 h 626989"/>
                <a:gd name="connsiteX1" fmla="*/ 2191263 w 2191263"/>
                <a:gd name="connsiteY1" fmla="*/ 0 h 626989"/>
                <a:gd name="connsiteX2" fmla="*/ 2191263 w 2191263"/>
                <a:gd name="connsiteY2" fmla="*/ 626989 h 626989"/>
                <a:gd name="connsiteX3" fmla="*/ 2148718 w 2191263"/>
                <a:gd name="connsiteY3" fmla="*/ 626989 h 626989"/>
                <a:gd name="connsiteX4" fmla="*/ 565885 w 2191263"/>
                <a:gd name="connsiteY4" fmla="*/ 0 h 626989"/>
                <a:gd name="connsiteX5" fmla="*/ 2110617 w 2191263"/>
                <a:gd name="connsiteY5" fmla="*/ 0 h 626989"/>
                <a:gd name="connsiteX6" fmla="*/ 2110617 w 2191263"/>
                <a:gd name="connsiteY6" fmla="*/ 626989 h 626989"/>
                <a:gd name="connsiteX7" fmla="*/ 0 w 2191263"/>
                <a:gd name="connsiteY7" fmla="*/ 626989 h 626989"/>
                <a:gd name="connsiteX8" fmla="*/ 0 w 2191263"/>
                <a:gd name="connsiteY8" fmla="*/ 615893 h 62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1263" h="626989">
                  <a:moveTo>
                    <a:pt x="2148718" y="0"/>
                  </a:moveTo>
                  <a:lnTo>
                    <a:pt x="2191263" y="0"/>
                  </a:lnTo>
                  <a:lnTo>
                    <a:pt x="2191263" y="626989"/>
                  </a:lnTo>
                  <a:lnTo>
                    <a:pt x="2148718" y="626989"/>
                  </a:lnTo>
                  <a:close/>
                  <a:moveTo>
                    <a:pt x="565885" y="0"/>
                  </a:moveTo>
                  <a:lnTo>
                    <a:pt x="2110617" y="0"/>
                  </a:lnTo>
                  <a:lnTo>
                    <a:pt x="2110617" y="626989"/>
                  </a:lnTo>
                  <a:lnTo>
                    <a:pt x="0" y="626989"/>
                  </a:lnTo>
                  <a:lnTo>
                    <a:pt x="0" y="61589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0" anchor="ctr">
              <a:normAutofit/>
            </a:bodyPr>
            <a:lstStyle/>
            <a:p>
              <a:pPr algn="ctr">
                <a:defRPr/>
              </a:pPr>
              <a:r>
                <a:rPr lang="zh-CN" altLang="en-US" sz="2800" dirty="0" smtClean="0">
                  <a:solidFill>
                    <a:srgbClr val="FFFFFF"/>
                  </a:solidFill>
                  <a:latin typeface="黑体" pitchFamily="49" charset="-122"/>
                  <a:ea typeface="黑体" pitchFamily="49" charset="-122"/>
                </a:rPr>
                <a:t>对犯罪行为人</a:t>
              </a:r>
              <a:endParaRPr lang="zh-CN" altLang="en-US" sz="2800" dirty="0">
                <a:solidFill>
                  <a:srgbClr val="FFFFFF"/>
                </a:solidFill>
                <a:latin typeface="黑体" pitchFamily="49" charset="-122"/>
                <a:ea typeface="黑体" pitchFamily="49" charset="-122"/>
              </a:endParaRPr>
            </a:p>
          </p:txBody>
        </p:sp>
        <p:sp>
          <p:nvSpPr>
            <p:cNvPr id="16" name="MH_Text_1"/>
            <p:cNvSpPr/>
            <p:nvPr/>
          </p:nvSpPr>
          <p:spPr>
            <a:xfrm>
              <a:off x="2979738" y="3546476"/>
              <a:ext cx="2787650" cy="2530475"/>
            </a:xfrm>
            <a:prstGeom prst="rect">
              <a:avLst/>
            </a:prstGeom>
          </p:spPr>
          <p:txBody>
            <a:bodyPr>
              <a:normAutofit/>
            </a:bodyPr>
            <a:lstStyle/>
            <a:p>
              <a:pPr>
                <a:lnSpc>
                  <a:spcPct val="130000"/>
                </a:lnSpc>
                <a:defRPr/>
              </a:pPr>
              <a:r>
                <a:rPr lang="da-DK" altLang="zh-CN" sz="2400" kern="0" dirty="0" smtClean="0">
                  <a:solidFill>
                    <a:schemeClr val="tx1">
                      <a:lumMod val="75000"/>
                      <a:lumOff val="25000"/>
                    </a:schemeClr>
                  </a:solidFill>
                  <a:latin typeface="黑体" pitchFamily="49" charset="-122"/>
                  <a:ea typeface="黑体" pitchFamily="49" charset="-122"/>
                  <a:cs typeface="宋体" pitchFamily="2" charset="-122"/>
                </a:rPr>
                <a:t> </a:t>
              </a:r>
              <a:r>
                <a:rPr lang="zh-CN" altLang="en-US" sz="2400" kern="0" dirty="0" smtClean="0">
                  <a:solidFill>
                    <a:schemeClr val="tx1">
                      <a:lumMod val="75000"/>
                      <a:lumOff val="25000"/>
                    </a:schemeClr>
                  </a:solidFill>
                  <a:latin typeface="黑体" pitchFamily="49" charset="-122"/>
                  <a:ea typeface="黑体" pitchFamily="49" charset="-122"/>
                  <a:cs typeface="宋体" pitchFamily="2" charset="-122"/>
                </a:rPr>
                <a:t>具有惩罚、威慑、感化、教育的功能</a:t>
              </a:r>
              <a:endParaRPr lang="zh-CN" altLang="en-US" sz="2400" dirty="0">
                <a:solidFill>
                  <a:schemeClr val="tx1">
                    <a:lumMod val="75000"/>
                    <a:lumOff val="25000"/>
                  </a:schemeClr>
                </a:solidFill>
                <a:latin typeface="黑体" pitchFamily="49" charset="-122"/>
                <a:ea typeface="黑体" pitchFamily="49" charset="-122"/>
              </a:endParaRPr>
            </a:p>
          </p:txBody>
        </p:sp>
      </p:grpSp>
      <p:grpSp>
        <p:nvGrpSpPr>
          <p:cNvPr id="11" name="组合 10"/>
          <p:cNvGrpSpPr/>
          <p:nvPr/>
        </p:nvGrpSpPr>
        <p:grpSpPr>
          <a:xfrm>
            <a:off x="4072878" y="1942296"/>
            <a:ext cx="2813049" cy="3619500"/>
            <a:chOff x="6519864" y="2457451"/>
            <a:chExt cx="2813049" cy="3619500"/>
          </a:xfrm>
        </p:grpSpPr>
        <p:sp>
          <p:nvSpPr>
            <p:cNvPr id="8" name="MH_Other_2"/>
            <p:cNvSpPr/>
            <p:nvPr/>
          </p:nvSpPr>
          <p:spPr>
            <a:xfrm>
              <a:off x="6591301" y="2457451"/>
              <a:ext cx="709613" cy="714375"/>
            </a:xfrm>
            <a:custGeom>
              <a:avLst/>
              <a:gdLst>
                <a:gd name="connsiteX0" fmla="*/ 0 w 717819"/>
                <a:gd name="connsiteY0" fmla="*/ 0 h 779310"/>
                <a:gd name="connsiteX1" fmla="*/ 717819 w 717819"/>
                <a:gd name="connsiteY1" fmla="*/ 0 h 779310"/>
                <a:gd name="connsiteX2" fmla="*/ 1786 w 717819"/>
                <a:gd name="connsiteY2" fmla="*/ 779310 h 779310"/>
                <a:gd name="connsiteX3" fmla="*/ 0 w 717819"/>
                <a:gd name="connsiteY3" fmla="*/ 779310 h 779310"/>
              </a:gdLst>
              <a:ahLst/>
              <a:cxnLst>
                <a:cxn ang="0">
                  <a:pos x="connsiteX0" y="connsiteY0"/>
                </a:cxn>
                <a:cxn ang="0">
                  <a:pos x="connsiteX1" y="connsiteY1"/>
                </a:cxn>
                <a:cxn ang="0">
                  <a:pos x="connsiteX2" y="connsiteY2"/>
                </a:cxn>
                <a:cxn ang="0">
                  <a:pos x="connsiteX3" y="connsiteY3"/>
                </a:cxn>
              </a:cxnLst>
              <a:rect l="l" t="t" r="r" b="b"/>
              <a:pathLst>
                <a:path w="717819" h="779310">
                  <a:moveTo>
                    <a:pt x="0" y="0"/>
                  </a:moveTo>
                  <a:lnTo>
                    <a:pt x="717819" y="0"/>
                  </a:lnTo>
                  <a:lnTo>
                    <a:pt x="1786" y="779310"/>
                  </a:lnTo>
                  <a:lnTo>
                    <a:pt x="0" y="7793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altLang="zh-CN" sz="2400" dirty="0">
                  <a:solidFill>
                    <a:srgbClr val="FFFFFF"/>
                  </a:solidFill>
                </a:rPr>
                <a:t>B</a:t>
              </a:r>
              <a:endParaRPr lang="zh-CN" altLang="en-US" sz="2400" dirty="0">
                <a:solidFill>
                  <a:srgbClr val="FFFFFF"/>
                </a:solidFill>
              </a:endParaRPr>
            </a:p>
          </p:txBody>
        </p:sp>
        <p:sp>
          <p:nvSpPr>
            <p:cNvPr id="9" name="MH_SubTitle_2"/>
            <p:cNvSpPr/>
            <p:nvPr/>
          </p:nvSpPr>
          <p:spPr>
            <a:xfrm>
              <a:off x="6543675" y="2574926"/>
              <a:ext cx="2789238" cy="739775"/>
            </a:xfrm>
            <a:custGeom>
              <a:avLst/>
              <a:gdLst>
                <a:gd name="connsiteX0" fmla="*/ 2148718 w 2191263"/>
                <a:gd name="connsiteY0" fmla="*/ 0 h 626989"/>
                <a:gd name="connsiteX1" fmla="*/ 2191263 w 2191263"/>
                <a:gd name="connsiteY1" fmla="*/ 0 h 626989"/>
                <a:gd name="connsiteX2" fmla="*/ 2191263 w 2191263"/>
                <a:gd name="connsiteY2" fmla="*/ 626989 h 626989"/>
                <a:gd name="connsiteX3" fmla="*/ 2148718 w 2191263"/>
                <a:gd name="connsiteY3" fmla="*/ 626989 h 626989"/>
                <a:gd name="connsiteX4" fmla="*/ 565885 w 2191263"/>
                <a:gd name="connsiteY4" fmla="*/ 0 h 626989"/>
                <a:gd name="connsiteX5" fmla="*/ 2110617 w 2191263"/>
                <a:gd name="connsiteY5" fmla="*/ 0 h 626989"/>
                <a:gd name="connsiteX6" fmla="*/ 2110617 w 2191263"/>
                <a:gd name="connsiteY6" fmla="*/ 626989 h 626989"/>
                <a:gd name="connsiteX7" fmla="*/ 0 w 2191263"/>
                <a:gd name="connsiteY7" fmla="*/ 626989 h 626989"/>
                <a:gd name="connsiteX8" fmla="*/ 0 w 2191263"/>
                <a:gd name="connsiteY8" fmla="*/ 615893 h 62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1263" h="626989">
                  <a:moveTo>
                    <a:pt x="2148718" y="0"/>
                  </a:moveTo>
                  <a:lnTo>
                    <a:pt x="2191263" y="0"/>
                  </a:lnTo>
                  <a:lnTo>
                    <a:pt x="2191263" y="626989"/>
                  </a:lnTo>
                  <a:lnTo>
                    <a:pt x="2148718" y="626989"/>
                  </a:lnTo>
                  <a:close/>
                  <a:moveTo>
                    <a:pt x="565885" y="0"/>
                  </a:moveTo>
                  <a:lnTo>
                    <a:pt x="2110617" y="0"/>
                  </a:lnTo>
                  <a:lnTo>
                    <a:pt x="2110617" y="626989"/>
                  </a:lnTo>
                  <a:lnTo>
                    <a:pt x="0" y="626989"/>
                  </a:lnTo>
                  <a:lnTo>
                    <a:pt x="0" y="61589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0" anchor="ctr">
              <a:normAutofit/>
            </a:bodyPr>
            <a:lstStyle/>
            <a:p>
              <a:pPr algn="ctr">
                <a:defRPr/>
              </a:pPr>
              <a:r>
                <a:rPr lang="zh-CN" altLang="en-US" sz="2800" dirty="0" smtClean="0">
                  <a:solidFill>
                    <a:srgbClr val="FFFFFF"/>
                  </a:solidFill>
                  <a:latin typeface="黑体" pitchFamily="49" charset="-122"/>
                  <a:ea typeface="黑体" pitchFamily="49" charset="-122"/>
                </a:rPr>
                <a:t>对被害人</a:t>
              </a:r>
              <a:endParaRPr lang="zh-CN" altLang="en-US" sz="2800" dirty="0">
                <a:solidFill>
                  <a:srgbClr val="FFFFFF"/>
                </a:solidFill>
                <a:latin typeface="黑体" pitchFamily="49" charset="-122"/>
                <a:ea typeface="黑体" pitchFamily="49" charset="-122"/>
              </a:endParaRPr>
            </a:p>
          </p:txBody>
        </p:sp>
        <p:sp>
          <p:nvSpPr>
            <p:cNvPr id="17" name="MH_Text_2"/>
            <p:cNvSpPr/>
            <p:nvPr/>
          </p:nvSpPr>
          <p:spPr>
            <a:xfrm>
              <a:off x="6519864" y="3546476"/>
              <a:ext cx="2789237" cy="2530475"/>
            </a:xfrm>
            <a:prstGeom prst="rect">
              <a:avLst/>
            </a:prstGeom>
          </p:spPr>
          <p:txBody>
            <a:bodyPr>
              <a:normAutofit/>
            </a:bodyPr>
            <a:lstStyle/>
            <a:p>
              <a:pPr>
                <a:lnSpc>
                  <a:spcPct val="130000"/>
                </a:lnSpc>
                <a:defRPr/>
              </a:pPr>
              <a:r>
                <a:rPr lang="zh-CN" altLang="en-US" sz="2400" dirty="0" smtClean="0">
                  <a:solidFill>
                    <a:schemeClr val="tx1">
                      <a:lumMod val="75000"/>
                      <a:lumOff val="25000"/>
                    </a:schemeClr>
                  </a:solidFill>
                  <a:latin typeface="黑体" pitchFamily="49" charset="-122"/>
                  <a:ea typeface="黑体" pitchFamily="49" charset="-122"/>
                </a:rPr>
                <a:t>具有慰藉、安抚、补偿的功能</a:t>
              </a:r>
              <a:endParaRPr lang="zh-CN" altLang="en-US" sz="2400" dirty="0">
                <a:solidFill>
                  <a:schemeClr val="tx1">
                    <a:lumMod val="75000"/>
                    <a:lumOff val="25000"/>
                  </a:schemeClr>
                </a:solidFill>
                <a:latin typeface="黑体" pitchFamily="49" charset="-122"/>
                <a:ea typeface="黑体" pitchFamily="49" charset="-122"/>
              </a:endParaRPr>
            </a:p>
          </p:txBody>
        </p:sp>
      </p:grpSp>
      <p:grpSp>
        <p:nvGrpSpPr>
          <p:cNvPr id="13" name="组合 12"/>
          <p:cNvGrpSpPr/>
          <p:nvPr/>
        </p:nvGrpSpPr>
        <p:grpSpPr>
          <a:xfrm>
            <a:off x="7575349" y="1940150"/>
            <a:ext cx="2787650" cy="3619500"/>
            <a:chOff x="2979738" y="2457451"/>
            <a:chExt cx="2787650" cy="3619500"/>
          </a:xfrm>
        </p:grpSpPr>
        <p:sp>
          <p:nvSpPr>
            <p:cNvPr id="14" name="MH_Other_1"/>
            <p:cNvSpPr/>
            <p:nvPr/>
          </p:nvSpPr>
          <p:spPr>
            <a:xfrm>
              <a:off x="3027363" y="2457451"/>
              <a:ext cx="709612" cy="714375"/>
            </a:xfrm>
            <a:custGeom>
              <a:avLst/>
              <a:gdLst>
                <a:gd name="connsiteX0" fmla="*/ 0 w 717819"/>
                <a:gd name="connsiteY0" fmla="*/ 0 h 779310"/>
                <a:gd name="connsiteX1" fmla="*/ 717819 w 717819"/>
                <a:gd name="connsiteY1" fmla="*/ 0 h 779310"/>
                <a:gd name="connsiteX2" fmla="*/ 1786 w 717819"/>
                <a:gd name="connsiteY2" fmla="*/ 779310 h 779310"/>
                <a:gd name="connsiteX3" fmla="*/ 0 w 717819"/>
                <a:gd name="connsiteY3" fmla="*/ 779310 h 779310"/>
              </a:gdLst>
              <a:ahLst/>
              <a:cxnLst>
                <a:cxn ang="0">
                  <a:pos x="connsiteX0" y="connsiteY0"/>
                </a:cxn>
                <a:cxn ang="0">
                  <a:pos x="connsiteX1" y="connsiteY1"/>
                </a:cxn>
                <a:cxn ang="0">
                  <a:pos x="connsiteX2" y="connsiteY2"/>
                </a:cxn>
                <a:cxn ang="0">
                  <a:pos x="connsiteX3" y="connsiteY3"/>
                </a:cxn>
              </a:cxnLst>
              <a:rect l="l" t="t" r="r" b="b"/>
              <a:pathLst>
                <a:path w="717819" h="779310">
                  <a:moveTo>
                    <a:pt x="0" y="0"/>
                  </a:moveTo>
                  <a:lnTo>
                    <a:pt x="717819" y="0"/>
                  </a:lnTo>
                  <a:lnTo>
                    <a:pt x="1786" y="779310"/>
                  </a:lnTo>
                  <a:lnTo>
                    <a:pt x="0" y="7793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US" altLang="zh-CN" sz="2400" dirty="0" smtClean="0">
                  <a:solidFill>
                    <a:srgbClr val="FFFFFF"/>
                  </a:solidFill>
                </a:rPr>
                <a:t>C</a:t>
              </a:r>
              <a:endParaRPr lang="zh-CN" altLang="en-US" sz="2400" dirty="0">
                <a:solidFill>
                  <a:srgbClr val="FFFFFF"/>
                </a:solidFill>
              </a:endParaRPr>
            </a:p>
          </p:txBody>
        </p:sp>
        <p:sp>
          <p:nvSpPr>
            <p:cNvPr id="15" name="MH_SubTitle_1"/>
            <p:cNvSpPr/>
            <p:nvPr/>
          </p:nvSpPr>
          <p:spPr>
            <a:xfrm>
              <a:off x="2979738" y="2574926"/>
              <a:ext cx="2787650" cy="739775"/>
            </a:xfrm>
            <a:custGeom>
              <a:avLst/>
              <a:gdLst>
                <a:gd name="connsiteX0" fmla="*/ 2148718 w 2191263"/>
                <a:gd name="connsiteY0" fmla="*/ 0 h 626989"/>
                <a:gd name="connsiteX1" fmla="*/ 2191263 w 2191263"/>
                <a:gd name="connsiteY1" fmla="*/ 0 h 626989"/>
                <a:gd name="connsiteX2" fmla="*/ 2191263 w 2191263"/>
                <a:gd name="connsiteY2" fmla="*/ 626989 h 626989"/>
                <a:gd name="connsiteX3" fmla="*/ 2148718 w 2191263"/>
                <a:gd name="connsiteY3" fmla="*/ 626989 h 626989"/>
                <a:gd name="connsiteX4" fmla="*/ 565885 w 2191263"/>
                <a:gd name="connsiteY4" fmla="*/ 0 h 626989"/>
                <a:gd name="connsiteX5" fmla="*/ 2110617 w 2191263"/>
                <a:gd name="connsiteY5" fmla="*/ 0 h 626989"/>
                <a:gd name="connsiteX6" fmla="*/ 2110617 w 2191263"/>
                <a:gd name="connsiteY6" fmla="*/ 626989 h 626989"/>
                <a:gd name="connsiteX7" fmla="*/ 0 w 2191263"/>
                <a:gd name="connsiteY7" fmla="*/ 626989 h 626989"/>
                <a:gd name="connsiteX8" fmla="*/ 0 w 2191263"/>
                <a:gd name="connsiteY8" fmla="*/ 615893 h 62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1263" h="626989">
                  <a:moveTo>
                    <a:pt x="2148718" y="0"/>
                  </a:moveTo>
                  <a:lnTo>
                    <a:pt x="2191263" y="0"/>
                  </a:lnTo>
                  <a:lnTo>
                    <a:pt x="2191263" y="626989"/>
                  </a:lnTo>
                  <a:lnTo>
                    <a:pt x="2148718" y="626989"/>
                  </a:lnTo>
                  <a:close/>
                  <a:moveTo>
                    <a:pt x="565885" y="0"/>
                  </a:moveTo>
                  <a:lnTo>
                    <a:pt x="2110617" y="0"/>
                  </a:lnTo>
                  <a:lnTo>
                    <a:pt x="2110617" y="626989"/>
                  </a:lnTo>
                  <a:lnTo>
                    <a:pt x="0" y="626989"/>
                  </a:lnTo>
                  <a:lnTo>
                    <a:pt x="0" y="61589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0" anchor="ctr">
              <a:normAutofit/>
            </a:bodyPr>
            <a:lstStyle/>
            <a:p>
              <a:pPr algn="ctr">
                <a:defRPr/>
              </a:pPr>
              <a:r>
                <a:rPr lang="zh-CN" altLang="en-US" sz="2800" dirty="0" smtClean="0">
                  <a:solidFill>
                    <a:srgbClr val="FFFFFF"/>
                  </a:solidFill>
                  <a:latin typeface="黑体" pitchFamily="49" charset="-122"/>
                  <a:ea typeface="黑体" pitchFamily="49" charset="-122"/>
                </a:rPr>
                <a:t>对国家对社会</a:t>
              </a:r>
              <a:endParaRPr lang="zh-CN" altLang="en-US" sz="2800" dirty="0">
                <a:solidFill>
                  <a:srgbClr val="FFFFFF"/>
                </a:solidFill>
                <a:latin typeface="黑体" pitchFamily="49" charset="-122"/>
                <a:ea typeface="黑体" pitchFamily="49" charset="-122"/>
              </a:endParaRPr>
            </a:p>
          </p:txBody>
        </p:sp>
        <p:sp>
          <p:nvSpPr>
            <p:cNvPr id="18" name="MH_Text_1"/>
            <p:cNvSpPr/>
            <p:nvPr/>
          </p:nvSpPr>
          <p:spPr>
            <a:xfrm>
              <a:off x="2979738" y="3546476"/>
              <a:ext cx="2787650" cy="2530475"/>
            </a:xfrm>
            <a:prstGeom prst="rect">
              <a:avLst/>
            </a:prstGeom>
          </p:spPr>
          <p:txBody>
            <a:bodyPr>
              <a:normAutofit/>
            </a:bodyPr>
            <a:lstStyle/>
            <a:p>
              <a:pPr>
                <a:lnSpc>
                  <a:spcPct val="130000"/>
                </a:lnSpc>
                <a:defRPr/>
              </a:pPr>
              <a:r>
                <a:rPr lang="da-DK" altLang="zh-CN" sz="2400" kern="0" dirty="0" smtClean="0">
                  <a:solidFill>
                    <a:schemeClr val="tx1">
                      <a:lumMod val="75000"/>
                      <a:lumOff val="25000"/>
                    </a:schemeClr>
                  </a:solidFill>
                  <a:latin typeface="黑体" pitchFamily="49" charset="-122"/>
                  <a:ea typeface="黑体" pitchFamily="49" charset="-122"/>
                  <a:cs typeface="宋体" pitchFamily="2" charset="-122"/>
                </a:rPr>
                <a:t> </a:t>
              </a:r>
              <a:r>
                <a:rPr lang="zh-CN" altLang="en-US" sz="2400" kern="0" dirty="0" smtClean="0">
                  <a:solidFill>
                    <a:schemeClr val="tx1">
                      <a:lumMod val="75000"/>
                      <a:lumOff val="25000"/>
                    </a:schemeClr>
                  </a:solidFill>
                  <a:latin typeface="黑体" pitchFamily="49" charset="-122"/>
                  <a:ea typeface="黑体" pitchFamily="49" charset="-122"/>
                  <a:cs typeface="宋体" pitchFamily="2" charset="-122"/>
                </a:rPr>
                <a:t>保护人民的生命和财产安全，维护社会和谐有序</a:t>
              </a:r>
              <a:endParaRPr lang="zh-CN" altLang="en-US" sz="2400" dirty="0">
                <a:solidFill>
                  <a:schemeClr val="tx1">
                    <a:lumMod val="75000"/>
                    <a:lumOff val="25000"/>
                  </a:schemeClr>
                </a:solidFill>
                <a:latin typeface="黑体" pitchFamily="49" charset="-122"/>
                <a:ea typeface="黑体"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ou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ou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ou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0" y="0"/>
            <a:ext cx="12192000" cy="6858000"/>
            <a:chOff x="0" y="0"/>
            <a:chExt cx="12192000" cy="6858000"/>
          </a:xfrm>
        </p:grpSpPr>
        <p:pic>
          <p:nvPicPr>
            <p:cNvPr id="15" name="Picture 4" descr="f48abb17-c503-41d0-9f0c-c1f6c2be8869"/>
            <p:cNvPicPr>
              <a:picLocks noChangeAspect="1" noChangeArrowheads="1"/>
            </p:cNvPicPr>
            <p:nvPr/>
          </p:nvPicPr>
          <p:blipFill>
            <a:blip r:embed="rId1" cstate="print"/>
            <a:srcRect/>
            <a:stretch>
              <a:fillRect/>
            </a:stretch>
          </p:blipFill>
          <p:spPr bwMode="auto">
            <a:xfrm>
              <a:off x="0" y="0"/>
              <a:ext cx="12192000" cy="6858000"/>
            </a:xfrm>
            <a:prstGeom prst="rect">
              <a:avLst/>
            </a:prstGeom>
            <a:noFill/>
          </p:spPr>
        </p:pic>
        <p:sp>
          <p:nvSpPr>
            <p:cNvPr id="17" name="矩形 16"/>
            <p:cNvSpPr/>
            <p:nvPr/>
          </p:nvSpPr>
          <p:spPr>
            <a:xfrm>
              <a:off x="953038" y="862885"/>
              <a:ext cx="1455312" cy="4636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37302" y="6394361"/>
              <a:ext cx="4054697" cy="4636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21021193">
            <a:off x="6923286" y="3850507"/>
            <a:ext cx="202662" cy="20266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2" name="矩形 21"/>
          <p:cNvSpPr/>
          <p:nvPr/>
        </p:nvSpPr>
        <p:spPr>
          <a:xfrm rot="900000">
            <a:off x="7294411" y="3960150"/>
            <a:ext cx="157545" cy="17178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3" name="矩形 22"/>
          <p:cNvSpPr/>
          <p:nvPr/>
        </p:nvSpPr>
        <p:spPr>
          <a:xfrm rot="1632393">
            <a:off x="4016593" y="4030721"/>
            <a:ext cx="158184" cy="15818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4" name="矩形 23"/>
          <p:cNvSpPr/>
          <p:nvPr/>
        </p:nvSpPr>
        <p:spPr>
          <a:xfrm rot="19632393">
            <a:off x="6445935" y="3890630"/>
            <a:ext cx="158364" cy="15836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5" name="矩形 24"/>
          <p:cNvSpPr/>
          <p:nvPr/>
        </p:nvSpPr>
        <p:spPr>
          <a:xfrm>
            <a:off x="3746765" y="3734890"/>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6" name="矩形 25"/>
          <p:cNvSpPr/>
          <p:nvPr/>
        </p:nvSpPr>
        <p:spPr>
          <a:xfrm rot="20673998">
            <a:off x="8237288" y="4027231"/>
            <a:ext cx="207949" cy="20795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7" name="矩形 26"/>
          <p:cNvSpPr/>
          <p:nvPr/>
        </p:nvSpPr>
        <p:spPr>
          <a:xfrm>
            <a:off x="6861778" y="4177621"/>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8" name="矩形 27"/>
          <p:cNvSpPr/>
          <p:nvPr/>
        </p:nvSpPr>
        <p:spPr>
          <a:xfrm rot="762483">
            <a:off x="4673113" y="4013141"/>
            <a:ext cx="193341" cy="19334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9" name="矩形 28"/>
          <p:cNvSpPr/>
          <p:nvPr/>
        </p:nvSpPr>
        <p:spPr>
          <a:xfrm rot="18900000">
            <a:off x="7780155" y="3784869"/>
            <a:ext cx="90694" cy="98889"/>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0" name="矩形 29"/>
          <p:cNvSpPr/>
          <p:nvPr/>
        </p:nvSpPr>
        <p:spPr>
          <a:xfrm rot="900000">
            <a:off x="5712168" y="3959496"/>
            <a:ext cx="125137" cy="136446"/>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1" name="矩形 30"/>
          <p:cNvSpPr/>
          <p:nvPr/>
        </p:nvSpPr>
        <p:spPr>
          <a:xfrm rot="1800000">
            <a:off x="4610505" y="3756945"/>
            <a:ext cx="87419" cy="8742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Calibri"/>
              <a:ea typeface="宋体" pitchFamily="2" charset="-122"/>
            </a:endParaRPr>
          </a:p>
        </p:txBody>
      </p:sp>
      <p:sp>
        <p:nvSpPr>
          <p:cNvPr id="34" name="椭圆 33"/>
          <p:cNvSpPr/>
          <p:nvPr/>
        </p:nvSpPr>
        <p:spPr>
          <a:xfrm>
            <a:off x="5824644" y="4011463"/>
            <a:ext cx="223144" cy="21210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60226" y="3985092"/>
            <a:ext cx="230183" cy="188341"/>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95573" y="3684680"/>
            <a:ext cx="243227" cy="285133"/>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97320" y="4076701"/>
            <a:ext cx="169444" cy="188341"/>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354221" y="3794378"/>
            <a:ext cx="228810" cy="254327"/>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247961" y="3779276"/>
            <a:ext cx="155250" cy="172563"/>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2" descr="E:\教学研究\教科版八上教学设计2017.4\新建文件夹\QQ截图20170426101116.png"/>
          <p:cNvPicPr>
            <a:picLocks noChangeAspect="1" noChangeArrowheads="1"/>
          </p:cNvPicPr>
          <p:nvPr/>
        </p:nvPicPr>
        <p:blipFill>
          <a:blip r:embed="rId1" cstate="print"/>
          <a:srcRect/>
          <a:stretch>
            <a:fillRect/>
          </a:stretch>
        </p:blipFill>
        <p:spPr bwMode="auto">
          <a:xfrm>
            <a:off x="512463" y="1421023"/>
            <a:ext cx="9352753" cy="5211597"/>
          </a:xfrm>
          <a:prstGeom prst="rect">
            <a:avLst/>
          </a:prstGeom>
          <a:noFill/>
          <a:ln w="9525">
            <a:noFill/>
            <a:miter lim="800000"/>
            <a:headEnd/>
            <a:tailEnd/>
          </a:ln>
        </p:spPr>
      </p:pic>
      <p:grpSp>
        <p:nvGrpSpPr>
          <p:cNvPr id="33" name="组合 32"/>
          <p:cNvGrpSpPr/>
          <p:nvPr/>
        </p:nvGrpSpPr>
        <p:grpSpPr>
          <a:xfrm>
            <a:off x="321972" y="420817"/>
            <a:ext cx="9895402" cy="785748"/>
            <a:chOff x="321972" y="420817"/>
            <a:chExt cx="9895402" cy="785748"/>
          </a:xfrm>
        </p:grpSpPr>
        <p:sp>
          <p:nvSpPr>
            <p:cNvPr id="32" name="矩形 31"/>
            <p:cNvSpPr/>
            <p:nvPr/>
          </p:nvSpPr>
          <p:spPr>
            <a:xfrm>
              <a:off x="321972" y="420817"/>
              <a:ext cx="9895402" cy="78486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5400" kern="0" dirty="0">
                <a:solidFill>
                  <a:srgbClr val="FFFFFF"/>
                </a:solidFill>
                <a:latin typeface="Calibri"/>
                <a:ea typeface="宋体" pitchFamily="2" charset="-122"/>
              </a:endParaRPr>
            </a:p>
          </p:txBody>
        </p:sp>
        <p:sp>
          <p:nvSpPr>
            <p:cNvPr id="3" name="文本框 2"/>
            <p:cNvSpPr txBox="1"/>
            <p:nvPr/>
          </p:nvSpPr>
          <p:spPr>
            <a:xfrm>
              <a:off x="529456" y="474057"/>
              <a:ext cx="6955750" cy="732508"/>
            </a:xfrm>
            <a:prstGeom prst="rect">
              <a:avLst/>
            </a:prstGeom>
            <a:noFill/>
          </p:spPr>
          <p:txBody>
            <a:bodyPr wrap="none" rtlCol="0">
              <a:spAutoFit/>
            </a:bodyPr>
            <a:lstStyle/>
            <a:p>
              <a:pPr>
                <a:lnSpc>
                  <a:spcPct val="130000"/>
                </a:lnSpc>
              </a:pPr>
              <a:r>
                <a:rPr lang="zh-CN" altLang="en-US" sz="3200" dirty="0" smtClean="0">
                  <a:latin typeface="黑体" pitchFamily="49" charset="-122"/>
                  <a:ea typeface="黑体" pitchFamily="49" charset="-122"/>
                </a:rPr>
                <a:t>你知道社会主义核心价值观的内容吗</a:t>
              </a:r>
              <a:r>
                <a:rPr lang="en-US" altLang="zh-CN" sz="3200" dirty="0" smtClean="0">
                  <a:latin typeface="黑体" pitchFamily="49" charset="-122"/>
                  <a:ea typeface="黑体" pitchFamily="49"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900" decel="100000" fill="hold"/>
                                        <p:tgtEl>
                                          <p:spTgt spid="3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21021193">
            <a:off x="6923286" y="3850507"/>
            <a:ext cx="202662" cy="20266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2" name="矩形 21"/>
          <p:cNvSpPr/>
          <p:nvPr/>
        </p:nvSpPr>
        <p:spPr>
          <a:xfrm rot="900000">
            <a:off x="7294411" y="3960150"/>
            <a:ext cx="157545" cy="17178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3" name="矩形 22"/>
          <p:cNvSpPr/>
          <p:nvPr/>
        </p:nvSpPr>
        <p:spPr>
          <a:xfrm rot="1632393">
            <a:off x="4016593" y="4030721"/>
            <a:ext cx="158184" cy="15818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4" name="矩形 23"/>
          <p:cNvSpPr/>
          <p:nvPr/>
        </p:nvSpPr>
        <p:spPr>
          <a:xfrm rot="19632393">
            <a:off x="6445935" y="3890630"/>
            <a:ext cx="158364" cy="15836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5" name="矩形 24"/>
          <p:cNvSpPr/>
          <p:nvPr/>
        </p:nvSpPr>
        <p:spPr>
          <a:xfrm>
            <a:off x="3746765" y="3734890"/>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6" name="矩形 25"/>
          <p:cNvSpPr/>
          <p:nvPr/>
        </p:nvSpPr>
        <p:spPr>
          <a:xfrm rot="20673998">
            <a:off x="8237288" y="4027231"/>
            <a:ext cx="207949" cy="20795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7" name="矩形 26"/>
          <p:cNvSpPr/>
          <p:nvPr/>
        </p:nvSpPr>
        <p:spPr>
          <a:xfrm>
            <a:off x="6861778" y="4177621"/>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8" name="矩形 27"/>
          <p:cNvSpPr/>
          <p:nvPr/>
        </p:nvSpPr>
        <p:spPr>
          <a:xfrm rot="762483">
            <a:off x="4673113" y="4013141"/>
            <a:ext cx="193341" cy="19334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9" name="矩形 28"/>
          <p:cNvSpPr/>
          <p:nvPr/>
        </p:nvSpPr>
        <p:spPr>
          <a:xfrm rot="18900000">
            <a:off x="7780155" y="3784869"/>
            <a:ext cx="90694" cy="98889"/>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0" name="矩形 29"/>
          <p:cNvSpPr/>
          <p:nvPr/>
        </p:nvSpPr>
        <p:spPr>
          <a:xfrm rot="900000">
            <a:off x="5712168" y="3959496"/>
            <a:ext cx="125137" cy="136446"/>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1" name="矩形 30"/>
          <p:cNvSpPr/>
          <p:nvPr/>
        </p:nvSpPr>
        <p:spPr>
          <a:xfrm rot="1800000">
            <a:off x="4610505" y="3756945"/>
            <a:ext cx="87419" cy="8742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Calibri"/>
              <a:ea typeface="宋体" pitchFamily="2" charset="-122"/>
            </a:endParaRPr>
          </a:p>
        </p:txBody>
      </p:sp>
      <p:sp>
        <p:nvSpPr>
          <p:cNvPr id="34" name="椭圆 33"/>
          <p:cNvSpPr/>
          <p:nvPr/>
        </p:nvSpPr>
        <p:spPr>
          <a:xfrm>
            <a:off x="5824644" y="4011463"/>
            <a:ext cx="223144" cy="21210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60226" y="3985092"/>
            <a:ext cx="230183" cy="188341"/>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95573" y="3684680"/>
            <a:ext cx="243227" cy="285133"/>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97320" y="4076701"/>
            <a:ext cx="169444" cy="188341"/>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354221" y="3794378"/>
            <a:ext cx="228810" cy="254327"/>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247961" y="3779276"/>
            <a:ext cx="155250" cy="172563"/>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40" name="Picture 3" descr="E:\教学研究\教科版八上教学设计2017.4\新建文件夹\58b1OOOPICd7.jpg"/>
          <p:cNvPicPr>
            <a:picLocks noChangeAspect="1" noChangeArrowheads="1"/>
          </p:cNvPicPr>
          <p:nvPr/>
        </p:nvPicPr>
        <p:blipFill>
          <a:blip r:embed="rId1" cstate="print"/>
          <a:srcRect/>
          <a:stretch>
            <a:fillRect/>
          </a:stretch>
        </p:blipFill>
        <p:spPr bwMode="auto">
          <a:xfrm>
            <a:off x="1147836" y="1970468"/>
            <a:ext cx="7828738" cy="4468970"/>
          </a:xfrm>
          <a:prstGeom prst="rect">
            <a:avLst/>
          </a:prstGeom>
          <a:noFill/>
          <a:ln w="9525">
            <a:noFill/>
            <a:miter lim="800000"/>
            <a:headEnd/>
            <a:tailEnd/>
          </a:ln>
        </p:spPr>
      </p:pic>
      <p:grpSp>
        <p:nvGrpSpPr>
          <p:cNvPr id="32" name="组合 31"/>
          <p:cNvGrpSpPr/>
          <p:nvPr/>
        </p:nvGrpSpPr>
        <p:grpSpPr>
          <a:xfrm>
            <a:off x="1024101" y="420816"/>
            <a:ext cx="7581057" cy="1425924"/>
            <a:chOff x="321972" y="420816"/>
            <a:chExt cx="7581057" cy="1425924"/>
          </a:xfrm>
        </p:grpSpPr>
        <p:sp>
          <p:nvSpPr>
            <p:cNvPr id="33" name="矩形 32"/>
            <p:cNvSpPr/>
            <p:nvPr/>
          </p:nvSpPr>
          <p:spPr>
            <a:xfrm>
              <a:off x="321972" y="420816"/>
              <a:ext cx="7581057" cy="1407983"/>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5400" kern="0" dirty="0">
                <a:solidFill>
                  <a:srgbClr val="FFFFFF"/>
                </a:solidFill>
                <a:latin typeface="Calibri"/>
                <a:ea typeface="宋体" pitchFamily="2" charset="-122"/>
              </a:endParaRPr>
            </a:p>
          </p:txBody>
        </p:sp>
        <p:sp>
          <p:nvSpPr>
            <p:cNvPr id="40" name="文本框 2"/>
            <p:cNvSpPr txBox="1"/>
            <p:nvPr/>
          </p:nvSpPr>
          <p:spPr>
            <a:xfrm>
              <a:off x="529456" y="474057"/>
              <a:ext cx="7000634" cy="1372683"/>
            </a:xfrm>
            <a:prstGeom prst="rect">
              <a:avLst/>
            </a:prstGeom>
            <a:noFill/>
          </p:spPr>
          <p:txBody>
            <a:bodyPr wrap="none" rtlCol="0">
              <a:spAutoFit/>
            </a:bodyPr>
            <a:lstStyle/>
            <a:p>
              <a:pPr>
                <a:lnSpc>
                  <a:spcPct val="130000"/>
                </a:lnSpc>
              </a:pPr>
              <a:r>
                <a:rPr lang="en-US" altLang="zh-CN" sz="3200" dirty="0" smtClean="0"/>
                <a:t>(1)</a:t>
              </a:r>
              <a:r>
                <a:rPr lang="zh-CN" altLang="en-US" sz="3200" dirty="0" smtClean="0"/>
                <a:t>你知道“法治” 的内涵是什么吗？</a:t>
              </a:r>
              <a:endParaRPr lang="en-US" altLang="zh-CN" sz="3200" dirty="0" smtClean="0"/>
            </a:p>
            <a:p>
              <a:pPr>
                <a:lnSpc>
                  <a:spcPct val="130000"/>
                </a:lnSpc>
              </a:pPr>
              <a:r>
                <a:rPr lang="en-US" altLang="zh-CN" sz="3200" dirty="0" smtClean="0"/>
                <a:t>(2)</a:t>
              </a:r>
              <a:r>
                <a:rPr lang="zh-CN" altLang="en-US" sz="3200" dirty="0" smtClean="0"/>
                <a:t>我们国家为什么要提出“法治</a:t>
              </a:r>
              <a:r>
                <a:rPr lang="en-US" altLang="zh-CN" sz="3200" dirty="0" smtClean="0"/>
                <a:t>”</a:t>
              </a:r>
              <a:r>
                <a:rPr lang="zh-CN" altLang="en-US" sz="3200" dirty="0" smtClean="0"/>
                <a:t>呢？</a:t>
              </a:r>
              <a:endParaRPr lang="en-US" altLang="zh-CN" sz="3200" dirty="0" smtClean="0">
                <a:latin typeface="黑体" pitchFamily="49" charset="-122"/>
                <a:ea typeface="黑体"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14340"/>
                                        </p:tgtEl>
                                        <p:attrNameLst>
                                          <p:attrName>style.visibility</p:attrName>
                                        </p:attrNameLst>
                                      </p:cBhvr>
                                      <p:to>
                                        <p:strVal val="visible"/>
                                      </p:to>
                                    </p:set>
                                    <p:animEffect transition="in" filter="diamond(in)">
                                      <p:cBhvr>
                                        <p:cTn id="15"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21021193">
            <a:off x="6923286" y="3850507"/>
            <a:ext cx="202662" cy="20266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2" name="矩形 21"/>
          <p:cNvSpPr/>
          <p:nvPr/>
        </p:nvSpPr>
        <p:spPr>
          <a:xfrm rot="900000">
            <a:off x="7294411" y="3960150"/>
            <a:ext cx="157545" cy="17178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3" name="矩形 22"/>
          <p:cNvSpPr/>
          <p:nvPr/>
        </p:nvSpPr>
        <p:spPr>
          <a:xfrm rot="1632393">
            <a:off x="4016593" y="4030721"/>
            <a:ext cx="158184" cy="15818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4" name="矩形 23"/>
          <p:cNvSpPr/>
          <p:nvPr/>
        </p:nvSpPr>
        <p:spPr>
          <a:xfrm rot="19632393">
            <a:off x="6445935" y="3890630"/>
            <a:ext cx="158364" cy="15836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5" name="矩形 24"/>
          <p:cNvSpPr/>
          <p:nvPr/>
        </p:nvSpPr>
        <p:spPr>
          <a:xfrm>
            <a:off x="3746765" y="3734890"/>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6" name="矩形 25"/>
          <p:cNvSpPr/>
          <p:nvPr/>
        </p:nvSpPr>
        <p:spPr>
          <a:xfrm rot="20673998">
            <a:off x="8237288" y="4027231"/>
            <a:ext cx="207949" cy="20795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7" name="矩形 26"/>
          <p:cNvSpPr/>
          <p:nvPr/>
        </p:nvSpPr>
        <p:spPr>
          <a:xfrm>
            <a:off x="6861778" y="4177621"/>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8" name="矩形 27"/>
          <p:cNvSpPr/>
          <p:nvPr/>
        </p:nvSpPr>
        <p:spPr>
          <a:xfrm rot="762483">
            <a:off x="4673113" y="4013141"/>
            <a:ext cx="193341" cy="19334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29" name="矩形 28"/>
          <p:cNvSpPr/>
          <p:nvPr/>
        </p:nvSpPr>
        <p:spPr>
          <a:xfrm rot="18900000">
            <a:off x="7780155" y="3784869"/>
            <a:ext cx="90694" cy="98889"/>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0" name="矩形 29"/>
          <p:cNvSpPr/>
          <p:nvPr/>
        </p:nvSpPr>
        <p:spPr>
          <a:xfrm rot="900000">
            <a:off x="5712168" y="3959496"/>
            <a:ext cx="125137" cy="136446"/>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Calibri"/>
              <a:ea typeface="宋体" pitchFamily="2" charset="-122"/>
            </a:endParaRPr>
          </a:p>
        </p:txBody>
      </p:sp>
      <p:sp>
        <p:nvSpPr>
          <p:cNvPr id="31" name="矩形 30"/>
          <p:cNvSpPr/>
          <p:nvPr/>
        </p:nvSpPr>
        <p:spPr>
          <a:xfrm rot="1800000">
            <a:off x="4610505" y="3756945"/>
            <a:ext cx="87419" cy="8742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Calibri"/>
              <a:ea typeface="宋体" pitchFamily="2" charset="-122"/>
            </a:endParaRPr>
          </a:p>
        </p:txBody>
      </p:sp>
      <p:sp>
        <p:nvSpPr>
          <p:cNvPr id="34" name="椭圆 33"/>
          <p:cNvSpPr/>
          <p:nvPr/>
        </p:nvSpPr>
        <p:spPr>
          <a:xfrm>
            <a:off x="5824644" y="4011463"/>
            <a:ext cx="223144" cy="21210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60226" y="3985092"/>
            <a:ext cx="230183" cy="188341"/>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95573" y="3684680"/>
            <a:ext cx="243227" cy="285133"/>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97320" y="4076701"/>
            <a:ext cx="169444" cy="188341"/>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354221" y="3794378"/>
            <a:ext cx="228810" cy="254327"/>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247961" y="3779276"/>
            <a:ext cx="155250" cy="172563"/>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07697" y="330665"/>
            <a:ext cx="5761283" cy="784860"/>
            <a:chOff x="1000125" y="5417820"/>
            <a:chExt cx="5761283" cy="784860"/>
          </a:xfrm>
        </p:grpSpPr>
        <p:sp>
          <p:nvSpPr>
            <p:cNvPr id="32" name="矩形 31"/>
            <p:cNvSpPr/>
            <p:nvPr/>
          </p:nvSpPr>
          <p:spPr>
            <a:xfrm>
              <a:off x="1000125" y="5417820"/>
              <a:ext cx="5761283" cy="78486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5400" kern="0" dirty="0">
                <a:solidFill>
                  <a:srgbClr val="FFFFFF"/>
                </a:solidFill>
                <a:latin typeface="Calibri"/>
                <a:ea typeface="宋体" pitchFamily="2" charset="-122"/>
              </a:endParaRPr>
            </a:p>
          </p:txBody>
        </p:sp>
        <p:sp>
          <p:nvSpPr>
            <p:cNvPr id="3" name="文本框 2"/>
            <p:cNvSpPr txBox="1"/>
            <p:nvPr/>
          </p:nvSpPr>
          <p:spPr>
            <a:xfrm>
              <a:off x="1224915" y="5432425"/>
              <a:ext cx="4903907" cy="641714"/>
            </a:xfrm>
            <a:prstGeom prst="rect">
              <a:avLst/>
            </a:prstGeom>
            <a:noFill/>
          </p:spPr>
          <p:txBody>
            <a:bodyPr wrap="none" rtlCol="0">
              <a:spAutoFit/>
            </a:bodyPr>
            <a:lstStyle/>
            <a:p>
              <a:pPr>
                <a:lnSpc>
                  <a:spcPct val="130000"/>
                </a:lnSpc>
              </a:pPr>
              <a:r>
                <a:rPr lang="zh-CN" altLang="en-US" sz="3200" dirty="0" smtClean="0">
                  <a:latin typeface="黑体" pitchFamily="49" charset="-122"/>
                  <a:ea typeface="黑体" pitchFamily="49" charset="-122"/>
                </a:rPr>
                <a:t>你知道我国有哪些法律吗</a:t>
              </a:r>
              <a:r>
                <a:rPr lang="en-US" altLang="zh-CN" sz="3200" dirty="0" smtClean="0">
                  <a:latin typeface="黑体" pitchFamily="49" charset="-122"/>
                  <a:ea typeface="黑体" pitchFamily="49" charset="-122"/>
                </a:rPr>
                <a:t>?</a:t>
              </a:r>
            </a:p>
          </p:txBody>
        </p:sp>
      </p:grpSp>
      <p:pic>
        <p:nvPicPr>
          <p:cNvPr id="9222" name="Picture 6" descr="5120879"/>
          <p:cNvPicPr>
            <a:picLocks noChangeAspect="1" noChangeArrowheads="1"/>
          </p:cNvPicPr>
          <p:nvPr/>
        </p:nvPicPr>
        <p:blipFill>
          <a:blip r:embed="rId1" cstate="print"/>
          <a:srcRect/>
          <a:stretch>
            <a:fillRect/>
          </a:stretch>
        </p:blipFill>
        <p:spPr bwMode="auto">
          <a:xfrm>
            <a:off x="413387" y="1556886"/>
            <a:ext cx="1657269" cy="2340000"/>
          </a:xfrm>
          <a:prstGeom prst="rect">
            <a:avLst/>
          </a:prstGeom>
          <a:noFill/>
          <a:ln w="9525">
            <a:noFill/>
            <a:miter lim="800000"/>
            <a:headEnd/>
            <a:tailEnd/>
          </a:ln>
        </p:spPr>
      </p:pic>
      <p:pic>
        <p:nvPicPr>
          <p:cNvPr id="15368" name="Picture 2" descr="E:\教学研究\教科版八上教学设计2017.4\t01e9c76d883ee27a48.jpg"/>
          <p:cNvPicPr>
            <a:picLocks noChangeArrowheads="1"/>
          </p:cNvPicPr>
          <p:nvPr/>
        </p:nvPicPr>
        <p:blipFill>
          <a:blip r:embed="rId2" cstate="print"/>
          <a:srcRect/>
          <a:stretch>
            <a:fillRect/>
          </a:stretch>
        </p:blipFill>
        <p:spPr bwMode="auto">
          <a:xfrm>
            <a:off x="2257438" y="1535715"/>
            <a:ext cx="1656000" cy="2340000"/>
          </a:xfrm>
          <a:prstGeom prst="rect">
            <a:avLst/>
          </a:prstGeom>
          <a:noFill/>
          <a:ln w="9525">
            <a:noFill/>
            <a:miter lim="800000"/>
            <a:headEnd/>
            <a:tailEnd/>
          </a:ln>
        </p:spPr>
      </p:pic>
      <p:pic>
        <p:nvPicPr>
          <p:cNvPr id="9226" name="Picture 10" descr="民法通则"/>
          <p:cNvPicPr>
            <a:picLocks noChangeArrowheads="1"/>
          </p:cNvPicPr>
          <p:nvPr/>
        </p:nvPicPr>
        <p:blipFill>
          <a:blip r:embed="rId3" cstate="print"/>
          <a:srcRect/>
          <a:stretch>
            <a:fillRect/>
          </a:stretch>
        </p:blipFill>
        <p:spPr bwMode="auto">
          <a:xfrm>
            <a:off x="4140059" y="1535716"/>
            <a:ext cx="1656000" cy="2340000"/>
          </a:xfrm>
          <a:prstGeom prst="rect">
            <a:avLst/>
          </a:prstGeom>
          <a:noFill/>
          <a:ln w="9525">
            <a:noFill/>
            <a:miter lim="800000"/>
            <a:headEnd/>
            <a:tailEnd/>
          </a:ln>
        </p:spPr>
      </p:pic>
      <p:pic>
        <p:nvPicPr>
          <p:cNvPr id="9228" name="Picture 12" descr="yiwujiaoyufa"/>
          <p:cNvPicPr>
            <a:picLocks noChangeArrowheads="1"/>
          </p:cNvPicPr>
          <p:nvPr/>
        </p:nvPicPr>
        <p:blipFill>
          <a:blip r:embed="rId4" cstate="print"/>
          <a:srcRect/>
          <a:stretch>
            <a:fillRect/>
          </a:stretch>
        </p:blipFill>
        <p:spPr bwMode="auto">
          <a:xfrm>
            <a:off x="7934485" y="1561894"/>
            <a:ext cx="1656000" cy="2340000"/>
          </a:xfrm>
          <a:prstGeom prst="rect">
            <a:avLst/>
          </a:prstGeom>
          <a:noFill/>
          <a:ln w="9525">
            <a:noFill/>
            <a:miter lim="800000"/>
            <a:headEnd/>
            <a:tailEnd/>
          </a:ln>
        </p:spPr>
      </p:pic>
      <p:pic>
        <p:nvPicPr>
          <p:cNvPr id="9232" name="Picture 16" descr="a0000256304"/>
          <p:cNvPicPr>
            <a:picLocks noChangeArrowheads="1"/>
          </p:cNvPicPr>
          <p:nvPr/>
        </p:nvPicPr>
        <p:blipFill>
          <a:blip r:embed="rId5" cstate="print"/>
          <a:srcRect l="12599" r="12599"/>
          <a:stretch>
            <a:fillRect/>
          </a:stretch>
        </p:blipFill>
        <p:spPr bwMode="auto">
          <a:xfrm>
            <a:off x="6067357" y="1557423"/>
            <a:ext cx="1656000" cy="2340000"/>
          </a:xfrm>
          <a:prstGeom prst="rect">
            <a:avLst/>
          </a:prstGeom>
          <a:noFill/>
          <a:ln w="9525">
            <a:noFill/>
            <a:miter lim="800000"/>
            <a:headEnd/>
            <a:tailEnd/>
          </a:ln>
        </p:spPr>
      </p:pic>
      <p:pic>
        <p:nvPicPr>
          <p:cNvPr id="9234" name="Picture 18" descr="775232big"/>
          <p:cNvPicPr>
            <a:picLocks noChangeArrowheads="1"/>
          </p:cNvPicPr>
          <p:nvPr/>
        </p:nvPicPr>
        <p:blipFill>
          <a:blip r:embed="rId6" cstate="print"/>
          <a:srcRect/>
          <a:stretch>
            <a:fillRect/>
          </a:stretch>
        </p:blipFill>
        <p:spPr bwMode="auto">
          <a:xfrm>
            <a:off x="9813729" y="1573700"/>
            <a:ext cx="1656000" cy="234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222"/>
                                        </p:tgtEl>
                                        <p:attrNameLst>
                                          <p:attrName>style.visibility</p:attrName>
                                        </p:attrNameLst>
                                      </p:cBhvr>
                                      <p:to>
                                        <p:strVal val="visible"/>
                                      </p:to>
                                    </p:set>
                                    <p:anim calcmode="lin" valueType="num">
                                      <p:cBhvr>
                                        <p:cTn id="14" dur="1000" fill="hold"/>
                                        <p:tgtEl>
                                          <p:spTgt spid="9222"/>
                                        </p:tgtEl>
                                        <p:attrNameLst>
                                          <p:attrName>ppt_w</p:attrName>
                                        </p:attrNameLst>
                                      </p:cBhvr>
                                      <p:tavLst>
                                        <p:tav tm="0">
                                          <p:val>
                                            <p:strVal val="#ppt_w*0.70"/>
                                          </p:val>
                                        </p:tav>
                                        <p:tav tm="100000">
                                          <p:val>
                                            <p:strVal val="#ppt_w"/>
                                          </p:val>
                                        </p:tav>
                                      </p:tavLst>
                                    </p:anim>
                                    <p:anim calcmode="lin" valueType="num">
                                      <p:cBhvr>
                                        <p:cTn id="15" dur="1000" fill="hold"/>
                                        <p:tgtEl>
                                          <p:spTgt spid="9222"/>
                                        </p:tgtEl>
                                        <p:attrNameLst>
                                          <p:attrName>ppt_h</p:attrName>
                                        </p:attrNameLst>
                                      </p:cBhvr>
                                      <p:tavLst>
                                        <p:tav tm="0">
                                          <p:val>
                                            <p:strVal val="#ppt_h"/>
                                          </p:val>
                                        </p:tav>
                                        <p:tav tm="100000">
                                          <p:val>
                                            <p:strVal val="#ppt_h"/>
                                          </p:val>
                                        </p:tav>
                                      </p:tavLst>
                                    </p:anim>
                                    <p:animEffect transition="in" filter="fade">
                                      <p:cBhvr>
                                        <p:cTn id="16" dur="1000"/>
                                        <p:tgtEl>
                                          <p:spTgt spid="9222"/>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5368"/>
                                        </p:tgtEl>
                                        <p:attrNameLst>
                                          <p:attrName>style.visibility</p:attrName>
                                        </p:attrNameLst>
                                      </p:cBhvr>
                                      <p:to>
                                        <p:strVal val="visible"/>
                                      </p:to>
                                    </p:set>
                                    <p:anim calcmode="lin" valueType="num">
                                      <p:cBhvr>
                                        <p:cTn id="20" dur="1000" fill="hold"/>
                                        <p:tgtEl>
                                          <p:spTgt spid="15368"/>
                                        </p:tgtEl>
                                        <p:attrNameLst>
                                          <p:attrName>ppt_w</p:attrName>
                                        </p:attrNameLst>
                                      </p:cBhvr>
                                      <p:tavLst>
                                        <p:tav tm="0">
                                          <p:val>
                                            <p:strVal val="#ppt_w*0.70"/>
                                          </p:val>
                                        </p:tav>
                                        <p:tav tm="100000">
                                          <p:val>
                                            <p:strVal val="#ppt_w"/>
                                          </p:val>
                                        </p:tav>
                                      </p:tavLst>
                                    </p:anim>
                                    <p:anim calcmode="lin" valueType="num">
                                      <p:cBhvr>
                                        <p:cTn id="21" dur="1000" fill="hold"/>
                                        <p:tgtEl>
                                          <p:spTgt spid="15368"/>
                                        </p:tgtEl>
                                        <p:attrNameLst>
                                          <p:attrName>ppt_h</p:attrName>
                                        </p:attrNameLst>
                                      </p:cBhvr>
                                      <p:tavLst>
                                        <p:tav tm="0">
                                          <p:val>
                                            <p:strVal val="#ppt_h"/>
                                          </p:val>
                                        </p:tav>
                                        <p:tav tm="100000">
                                          <p:val>
                                            <p:strVal val="#ppt_h"/>
                                          </p:val>
                                        </p:tav>
                                      </p:tavLst>
                                    </p:anim>
                                    <p:animEffect transition="in" filter="fade">
                                      <p:cBhvr>
                                        <p:cTn id="22" dur="1000"/>
                                        <p:tgtEl>
                                          <p:spTgt spid="15368"/>
                                        </p:tgtEl>
                                      </p:cBhvr>
                                    </p:animEffect>
                                  </p:childTnLst>
                                </p:cTn>
                              </p:par>
                            </p:childTnLst>
                          </p:cTn>
                        </p:par>
                        <p:par>
                          <p:cTn id="23" fill="hold">
                            <p:stCondLst>
                              <p:cond delay="2000"/>
                            </p:stCondLst>
                            <p:childTnLst>
                              <p:par>
                                <p:cTn id="24" presetID="55" presetClass="entr" presetSubtype="0" fill="hold" nodeType="afterEffect">
                                  <p:stCondLst>
                                    <p:cond delay="0"/>
                                  </p:stCondLst>
                                  <p:childTnLst>
                                    <p:set>
                                      <p:cBhvr>
                                        <p:cTn id="25" dur="1" fill="hold">
                                          <p:stCondLst>
                                            <p:cond delay="0"/>
                                          </p:stCondLst>
                                        </p:cTn>
                                        <p:tgtEl>
                                          <p:spTgt spid="9226"/>
                                        </p:tgtEl>
                                        <p:attrNameLst>
                                          <p:attrName>style.visibility</p:attrName>
                                        </p:attrNameLst>
                                      </p:cBhvr>
                                      <p:to>
                                        <p:strVal val="visible"/>
                                      </p:to>
                                    </p:set>
                                    <p:anim calcmode="lin" valueType="num">
                                      <p:cBhvr>
                                        <p:cTn id="26" dur="1000" fill="hold"/>
                                        <p:tgtEl>
                                          <p:spTgt spid="9226"/>
                                        </p:tgtEl>
                                        <p:attrNameLst>
                                          <p:attrName>ppt_w</p:attrName>
                                        </p:attrNameLst>
                                      </p:cBhvr>
                                      <p:tavLst>
                                        <p:tav tm="0">
                                          <p:val>
                                            <p:strVal val="#ppt_w*0.70"/>
                                          </p:val>
                                        </p:tav>
                                        <p:tav tm="100000">
                                          <p:val>
                                            <p:strVal val="#ppt_w"/>
                                          </p:val>
                                        </p:tav>
                                      </p:tavLst>
                                    </p:anim>
                                    <p:anim calcmode="lin" valueType="num">
                                      <p:cBhvr>
                                        <p:cTn id="27" dur="1000" fill="hold"/>
                                        <p:tgtEl>
                                          <p:spTgt spid="9226"/>
                                        </p:tgtEl>
                                        <p:attrNameLst>
                                          <p:attrName>ppt_h</p:attrName>
                                        </p:attrNameLst>
                                      </p:cBhvr>
                                      <p:tavLst>
                                        <p:tav tm="0">
                                          <p:val>
                                            <p:strVal val="#ppt_h"/>
                                          </p:val>
                                        </p:tav>
                                        <p:tav tm="100000">
                                          <p:val>
                                            <p:strVal val="#ppt_h"/>
                                          </p:val>
                                        </p:tav>
                                      </p:tavLst>
                                    </p:anim>
                                    <p:animEffect transition="in" filter="fade">
                                      <p:cBhvr>
                                        <p:cTn id="28" dur="1000"/>
                                        <p:tgtEl>
                                          <p:spTgt spid="9226"/>
                                        </p:tgtEl>
                                      </p:cBhvr>
                                    </p:animEffect>
                                  </p:childTnLst>
                                </p:cTn>
                              </p:par>
                            </p:childTnLst>
                          </p:cTn>
                        </p:par>
                        <p:par>
                          <p:cTn id="29" fill="hold">
                            <p:stCondLst>
                              <p:cond delay="3000"/>
                            </p:stCondLst>
                            <p:childTnLst>
                              <p:par>
                                <p:cTn id="30" presetID="55" presetClass="entr" presetSubtype="0" fill="hold" nodeType="afterEffect">
                                  <p:stCondLst>
                                    <p:cond delay="0"/>
                                  </p:stCondLst>
                                  <p:childTnLst>
                                    <p:set>
                                      <p:cBhvr>
                                        <p:cTn id="31" dur="1" fill="hold">
                                          <p:stCondLst>
                                            <p:cond delay="0"/>
                                          </p:stCondLst>
                                        </p:cTn>
                                        <p:tgtEl>
                                          <p:spTgt spid="9232"/>
                                        </p:tgtEl>
                                        <p:attrNameLst>
                                          <p:attrName>style.visibility</p:attrName>
                                        </p:attrNameLst>
                                      </p:cBhvr>
                                      <p:to>
                                        <p:strVal val="visible"/>
                                      </p:to>
                                    </p:set>
                                    <p:anim calcmode="lin" valueType="num">
                                      <p:cBhvr>
                                        <p:cTn id="32" dur="1000" fill="hold"/>
                                        <p:tgtEl>
                                          <p:spTgt spid="9232"/>
                                        </p:tgtEl>
                                        <p:attrNameLst>
                                          <p:attrName>ppt_w</p:attrName>
                                        </p:attrNameLst>
                                      </p:cBhvr>
                                      <p:tavLst>
                                        <p:tav tm="0">
                                          <p:val>
                                            <p:strVal val="#ppt_w*0.70"/>
                                          </p:val>
                                        </p:tav>
                                        <p:tav tm="100000">
                                          <p:val>
                                            <p:strVal val="#ppt_w"/>
                                          </p:val>
                                        </p:tav>
                                      </p:tavLst>
                                    </p:anim>
                                    <p:anim calcmode="lin" valueType="num">
                                      <p:cBhvr>
                                        <p:cTn id="33" dur="1000" fill="hold"/>
                                        <p:tgtEl>
                                          <p:spTgt spid="9232"/>
                                        </p:tgtEl>
                                        <p:attrNameLst>
                                          <p:attrName>ppt_h</p:attrName>
                                        </p:attrNameLst>
                                      </p:cBhvr>
                                      <p:tavLst>
                                        <p:tav tm="0">
                                          <p:val>
                                            <p:strVal val="#ppt_h"/>
                                          </p:val>
                                        </p:tav>
                                        <p:tav tm="100000">
                                          <p:val>
                                            <p:strVal val="#ppt_h"/>
                                          </p:val>
                                        </p:tav>
                                      </p:tavLst>
                                    </p:anim>
                                    <p:animEffect transition="in" filter="fade">
                                      <p:cBhvr>
                                        <p:cTn id="34" dur="1000"/>
                                        <p:tgtEl>
                                          <p:spTgt spid="9232"/>
                                        </p:tgtEl>
                                      </p:cBhvr>
                                    </p:animEffect>
                                  </p:childTnLst>
                                </p:cTn>
                              </p:par>
                            </p:childTnLst>
                          </p:cTn>
                        </p:par>
                        <p:par>
                          <p:cTn id="35" fill="hold">
                            <p:stCondLst>
                              <p:cond delay="4000"/>
                            </p:stCondLst>
                            <p:childTnLst>
                              <p:par>
                                <p:cTn id="36" presetID="55" presetClass="entr" presetSubtype="0" fill="hold" nodeType="afterEffect">
                                  <p:stCondLst>
                                    <p:cond delay="0"/>
                                  </p:stCondLst>
                                  <p:childTnLst>
                                    <p:set>
                                      <p:cBhvr>
                                        <p:cTn id="37" dur="1" fill="hold">
                                          <p:stCondLst>
                                            <p:cond delay="0"/>
                                          </p:stCondLst>
                                        </p:cTn>
                                        <p:tgtEl>
                                          <p:spTgt spid="9228"/>
                                        </p:tgtEl>
                                        <p:attrNameLst>
                                          <p:attrName>style.visibility</p:attrName>
                                        </p:attrNameLst>
                                      </p:cBhvr>
                                      <p:to>
                                        <p:strVal val="visible"/>
                                      </p:to>
                                    </p:set>
                                    <p:anim calcmode="lin" valueType="num">
                                      <p:cBhvr>
                                        <p:cTn id="38" dur="1000" fill="hold"/>
                                        <p:tgtEl>
                                          <p:spTgt spid="9228"/>
                                        </p:tgtEl>
                                        <p:attrNameLst>
                                          <p:attrName>ppt_w</p:attrName>
                                        </p:attrNameLst>
                                      </p:cBhvr>
                                      <p:tavLst>
                                        <p:tav tm="0">
                                          <p:val>
                                            <p:strVal val="#ppt_w*0.70"/>
                                          </p:val>
                                        </p:tav>
                                        <p:tav tm="100000">
                                          <p:val>
                                            <p:strVal val="#ppt_w"/>
                                          </p:val>
                                        </p:tav>
                                      </p:tavLst>
                                    </p:anim>
                                    <p:anim calcmode="lin" valueType="num">
                                      <p:cBhvr>
                                        <p:cTn id="39" dur="1000" fill="hold"/>
                                        <p:tgtEl>
                                          <p:spTgt spid="9228"/>
                                        </p:tgtEl>
                                        <p:attrNameLst>
                                          <p:attrName>ppt_h</p:attrName>
                                        </p:attrNameLst>
                                      </p:cBhvr>
                                      <p:tavLst>
                                        <p:tav tm="0">
                                          <p:val>
                                            <p:strVal val="#ppt_h"/>
                                          </p:val>
                                        </p:tav>
                                        <p:tav tm="100000">
                                          <p:val>
                                            <p:strVal val="#ppt_h"/>
                                          </p:val>
                                        </p:tav>
                                      </p:tavLst>
                                    </p:anim>
                                    <p:animEffect transition="in" filter="fade">
                                      <p:cBhvr>
                                        <p:cTn id="40" dur="1000"/>
                                        <p:tgtEl>
                                          <p:spTgt spid="9228"/>
                                        </p:tgtEl>
                                      </p:cBhvr>
                                    </p:animEffect>
                                  </p:childTnLst>
                                </p:cTn>
                              </p:par>
                            </p:childTnLst>
                          </p:cTn>
                        </p:par>
                        <p:par>
                          <p:cTn id="41" fill="hold">
                            <p:stCondLst>
                              <p:cond delay="5000"/>
                            </p:stCondLst>
                            <p:childTnLst>
                              <p:par>
                                <p:cTn id="42" presetID="55" presetClass="entr" presetSubtype="0" fill="hold" nodeType="afterEffect">
                                  <p:stCondLst>
                                    <p:cond delay="0"/>
                                  </p:stCondLst>
                                  <p:childTnLst>
                                    <p:set>
                                      <p:cBhvr>
                                        <p:cTn id="43" dur="1" fill="hold">
                                          <p:stCondLst>
                                            <p:cond delay="0"/>
                                          </p:stCondLst>
                                        </p:cTn>
                                        <p:tgtEl>
                                          <p:spTgt spid="9234"/>
                                        </p:tgtEl>
                                        <p:attrNameLst>
                                          <p:attrName>style.visibility</p:attrName>
                                        </p:attrNameLst>
                                      </p:cBhvr>
                                      <p:to>
                                        <p:strVal val="visible"/>
                                      </p:to>
                                    </p:set>
                                    <p:anim calcmode="lin" valueType="num">
                                      <p:cBhvr>
                                        <p:cTn id="44" dur="1000" fill="hold"/>
                                        <p:tgtEl>
                                          <p:spTgt spid="9234"/>
                                        </p:tgtEl>
                                        <p:attrNameLst>
                                          <p:attrName>ppt_w</p:attrName>
                                        </p:attrNameLst>
                                      </p:cBhvr>
                                      <p:tavLst>
                                        <p:tav tm="0">
                                          <p:val>
                                            <p:strVal val="#ppt_w*0.70"/>
                                          </p:val>
                                        </p:tav>
                                        <p:tav tm="100000">
                                          <p:val>
                                            <p:strVal val="#ppt_w"/>
                                          </p:val>
                                        </p:tav>
                                      </p:tavLst>
                                    </p:anim>
                                    <p:anim calcmode="lin" valueType="num">
                                      <p:cBhvr>
                                        <p:cTn id="45" dur="1000" fill="hold"/>
                                        <p:tgtEl>
                                          <p:spTgt spid="9234"/>
                                        </p:tgtEl>
                                        <p:attrNameLst>
                                          <p:attrName>ppt_h</p:attrName>
                                        </p:attrNameLst>
                                      </p:cBhvr>
                                      <p:tavLst>
                                        <p:tav tm="0">
                                          <p:val>
                                            <p:strVal val="#ppt_h"/>
                                          </p:val>
                                        </p:tav>
                                        <p:tav tm="100000">
                                          <p:val>
                                            <p:strVal val="#ppt_h"/>
                                          </p:val>
                                        </p:tav>
                                      </p:tavLst>
                                    </p:anim>
                                    <p:animEffect transition="in" filter="fade">
                                      <p:cBhvr>
                                        <p:cTn id="46" dur="10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等腰三角形 1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0" name="等腰三角形 1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1" name="等腰三角形 2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2" name="等腰三角形 2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3" name="等腰三角形 2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4" name="椭圆 2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5" name="椭圆 2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6" name="椭圆 2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7" name="等腰三角形 2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8" name="等腰三角形 2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cxnSp>
        <p:nvCxnSpPr>
          <p:cNvPr id="2062"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
        <p:nvSpPr>
          <p:cNvPr id="29" name="文本框 16"/>
          <p:cNvSpPr txBox="1">
            <a:spLocks noChangeArrowheads="1"/>
          </p:cNvSpPr>
          <p:nvPr/>
        </p:nvSpPr>
        <p:spPr bwMode="auto">
          <a:xfrm>
            <a:off x="3082926" y="2756078"/>
            <a:ext cx="5032375" cy="118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defRPr/>
            </a:pPr>
            <a:r>
              <a:rPr lang="zh-CN" altLang="en-US" sz="6600" b="1" dirty="0">
                <a:solidFill>
                  <a:schemeClr val="accent1"/>
                </a:solidFill>
                <a:latin typeface="黑体" pitchFamily="49" charset="-122"/>
                <a:ea typeface="黑体" pitchFamily="49" charset="-122"/>
              </a:rPr>
              <a:t>犯罪与刑罚</a:t>
            </a:r>
          </a:p>
        </p:txBody>
      </p:sp>
      <p:pic>
        <p:nvPicPr>
          <p:cNvPr id="29700" name="Picture 4" descr="t01d39eca5ba5443e99"/>
          <p:cNvPicPr>
            <a:picLocks noChangeAspect="1" noChangeArrowheads="1"/>
          </p:cNvPicPr>
          <p:nvPr/>
        </p:nvPicPr>
        <p:blipFill>
          <a:blip r:embed="rId1" cstate="print"/>
          <a:srcRect/>
          <a:stretch>
            <a:fillRect/>
          </a:stretch>
        </p:blipFill>
        <p:spPr bwMode="auto">
          <a:xfrm>
            <a:off x="2785745" y="4500880"/>
            <a:ext cx="4210050" cy="2286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0" name="等腰三角形 1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1" name="等腰三角形 2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2" name="等腰三角形 2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3" name="等腰三角形 2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4" name="椭圆 2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5" name="椭圆 2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6" name="椭圆 2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panose="02010509060101010101" pitchFamily="49" charset="-122"/>
            </a:endParaRPr>
          </a:p>
        </p:txBody>
      </p:sp>
      <p:sp>
        <p:nvSpPr>
          <p:cNvPr id="27" name="等腰三角形 2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28" name="等腰三角形 2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latin typeface="Calibri"/>
              <a:ea typeface="幼圆" panose="02010509060101010101" pitchFamily="49" charset="-122"/>
            </a:endParaRPr>
          </a:p>
        </p:txBody>
      </p:sp>
      <p:sp>
        <p:nvSpPr>
          <p:cNvPr id="16385" name="Text Box 12"/>
          <p:cNvSpPr txBox="1">
            <a:spLocks noChangeArrowheads="1"/>
          </p:cNvSpPr>
          <p:nvPr/>
        </p:nvSpPr>
        <p:spPr bwMode="auto">
          <a:xfrm>
            <a:off x="429851" y="1352097"/>
            <a:ext cx="731520" cy="3817938"/>
          </a:xfrm>
          <a:prstGeom prst="rect">
            <a:avLst/>
          </a:prstGeom>
          <a:noFill/>
          <a:ln w="9525">
            <a:noFill/>
            <a:miter lim="800000"/>
          </a:ln>
        </p:spPr>
        <p:txBody>
          <a:bodyPr vert="eaVert">
            <a:spAutoFit/>
          </a:bodyPr>
          <a:lstStyle/>
          <a:p>
            <a:pPr>
              <a:spcBef>
                <a:spcPct val="50000"/>
              </a:spcBef>
            </a:pPr>
            <a:r>
              <a:rPr lang="en-US" altLang="zh-CN" b="1" dirty="0">
                <a:solidFill>
                  <a:schemeClr val="tx1"/>
                </a:solidFill>
                <a:latin typeface="黑体" pitchFamily="49" charset="-122"/>
                <a:ea typeface="黑体" pitchFamily="49" charset="-122"/>
              </a:rPr>
              <a:t> </a:t>
            </a:r>
            <a:r>
              <a:rPr lang="zh-CN" altLang="en-US" sz="3600" b="1" dirty="0">
                <a:solidFill>
                  <a:schemeClr val="tx1"/>
                </a:solidFill>
                <a:latin typeface="黑体" pitchFamily="49" charset="-122"/>
                <a:ea typeface="黑体" pitchFamily="49" charset="-122"/>
              </a:rPr>
              <a:t>违  法  行  为</a:t>
            </a:r>
          </a:p>
        </p:txBody>
      </p:sp>
      <p:sp>
        <p:nvSpPr>
          <p:cNvPr id="16387" name="Text Box 14"/>
          <p:cNvSpPr txBox="1">
            <a:spLocks noChangeArrowheads="1"/>
          </p:cNvSpPr>
          <p:nvPr/>
        </p:nvSpPr>
        <p:spPr bwMode="auto">
          <a:xfrm>
            <a:off x="1600200" y="1524000"/>
            <a:ext cx="2590800" cy="518160"/>
          </a:xfrm>
          <a:prstGeom prst="rect">
            <a:avLst/>
          </a:prstGeom>
          <a:noFill/>
          <a:ln w="9525">
            <a:noFill/>
            <a:miter lim="800000"/>
          </a:ln>
        </p:spPr>
        <p:txBody>
          <a:bodyPr>
            <a:spAutoFit/>
          </a:bodyPr>
          <a:lstStyle/>
          <a:p>
            <a:pPr>
              <a:spcBef>
                <a:spcPct val="50000"/>
              </a:spcBef>
            </a:pPr>
            <a:r>
              <a:rPr lang="zh-CN" altLang="en-US" sz="2800" b="1" dirty="0">
                <a:solidFill>
                  <a:schemeClr val="tx1"/>
                </a:solidFill>
                <a:latin typeface="黑体" pitchFamily="49" charset="-122"/>
                <a:ea typeface="黑体" pitchFamily="49" charset="-122"/>
              </a:rPr>
              <a:t>一般违法行为</a:t>
            </a:r>
          </a:p>
        </p:txBody>
      </p:sp>
      <p:sp>
        <p:nvSpPr>
          <p:cNvPr id="16388" name="Text Box 15"/>
          <p:cNvSpPr txBox="1">
            <a:spLocks noChangeArrowheads="1"/>
          </p:cNvSpPr>
          <p:nvPr/>
        </p:nvSpPr>
        <p:spPr bwMode="auto">
          <a:xfrm>
            <a:off x="1617209" y="3883025"/>
            <a:ext cx="2362200" cy="518160"/>
          </a:xfrm>
          <a:prstGeom prst="rect">
            <a:avLst/>
          </a:prstGeom>
          <a:noFill/>
          <a:ln w="9525">
            <a:noFill/>
            <a:miter lim="800000"/>
          </a:ln>
        </p:spPr>
        <p:txBody>
          <a:bodyPr>
            <a:spAutoFit/>
          </a:bodyPr>
          <a:lstStyle/>
          <a:p>
            <a:pPr>
              <a:spcBef>
                <a:spcPct val="50000"/>
              </a:spcBef>
            </a:pPr>
            <a:r>
              <a:rPr lang="zh-CN" altLang="en-US" sz="2800" b="1" dirty="0">
                <a:solidFill>
                  <a:schemeClr val="tx1"/>
                </a:solidFill>
                <a:latin typeface="黑体" pitchFamily="49" charset="-122"/>
                <a:ea typeface="黑体" pitchFamily="49" charset="-122"/>
              </a:rPr>
              <a:t>严重违法行为</a:t>
            </a:r>
          </a:p>
        </p:txBody>
      </p:sp>
      <p:sp>
        <p:nvSpPr>
          <p:cNvPr id="16386" name="AutoShape 13"/>
          <p:cNvSpPr/>
          <p:nvPr/>
        </p:nvSpPr>
        <p:spPr bwMode="auto">
          <a:xfrm>
            <a:off x="1202872" y="1464129"/>
            <a:ext cx="457200" cy="3429000"/>
          </a:xfrm>
          <a:prstGeom prst="leftBrace">
            <a:avLst>
              <a:gd name="adj1" fmla="val 62500"/>
              <a:gd name="adj2" fmla="val 50000"/>
            </a:avLst>
          </a:prstGeom>
          <a:noFill/>
          <a:ln w="28575" cmpd="sng">
            <a:solidFill>
              <a:schemeClr val="tx1"/>
            </a:solidFill>
            <a:prstDash val="solid"/>
            <a:round/>
          </a:ln>
        </p:spPr>
        <p:txBody>
          <a:bodyPr wrap="none" anchor="ctr"/>
          <a:lstStyle/>
          <a:p>
            <a:endParaRPr lang="zh-CN" altLang="en-US">
              <a:solidFill>
                <a:schemeClr val="tx1"/>
              </a:solidFill>
              <a:latin typeface="Calibri" pitchFamily="34" charset="0"/>
            </a:endParaRPr>
          </a:p>
        </p:txBody>
      </p:sp>
      <p:sp>
        <p:nvSpPr>
          <p:cNvPr id="16391" name="Text Box 18"/>
          <p:cNvSpPr txBox="1">
            <a:spLocks noChangeArrowheads="1"/>
          </p:cNvSpPr>
          <p:nvPr/>
        </p:nvSpPr>
        <p:spPr bwMode="auto">
          <a:xfrm>
            <a:off x="4435929" y="1104900"/>
            <a:ext cx="2746375" cy="518160"/>
          </a:xfrm>
          <a:prstGeom prst="rect">
            <a:avLst/>
          </a:prstGeom>
          <a:noFill/>
          <a:ln w="9525">
            <a:noFill/>
            <a:miter lim="800000"/>
          </a:ln>
        </p:spPr>
        <p:txBody>
          <a:bodyPr>
            <a:spAutoFit/>
          </a:bodyPr>
          <a:lstStyle/>
          <a:p>
            <a:pPr>
              <a:spcBef>
                <a:spcPct val="50000"/>
              </a:spcBef>
            </a:pPr>
            <a:r>
              <a:rPr lang="zh-CN" altLang="en-US" sz="2800" b="1" dirty="0">
                <a:solidFill>
                  <a:schemeClr val="tx1"/>
                </a:solidFill>
                <a:latin typeface="黑体" pitchFamily="49" charset="-122"/>
                <a:ea typeface="黑体" pitchFamily="49" charset="-122"/>
              </a:rPr>
              <a:t>民事违法行为</a:t>
            </a:r>
          </a:p>
        </p:txBody>
      </p:sp>
      <p:sp>
        <p:nvSpPr>
          <p:cNvPr id="16392" name="Text Box 19"/>
          <p:cNvSpPr txBox="1">
            <a:spLocks noChangeArrowheads="1"/>
          </p:cNvSpPr>
          <p:nvPr/>
        </p:nvSpPr>
        <p:spPr bwMode="auto">
          <a:xfrm>
            <a:off x="4309609" y="2111828"/>
            <a:ext cx="2392362" cy="518160"/>
          </a:xfrm>
          <a:prstGeom prst="rect">
            <a:avLst/>
          </a:prstGeom>
          <a:noFill/>
          <a:ln w="9525">
            <a:noFill/>
            <a:miter lim="800000"/>
          </a:ln>
        </p:spPr>
        <p:txBody>
          <a:bodyPr>
            <a:spAutoFit/>
          </a:bodyPr>
          <a:lstStyle/>
          <a:p>
            <a:pPr>
              <a:spcBef>
                <a:spcPct val="50000"/>
              </a:spcBef>
            </a:pPr>
            <a:r>
              <a:rPr lang="zh-CN" altLang="en-US" sz="2800" b="1" dirty="0">
                <a:solidFill>
                  <a:schemeClr val="tx1"/>
                </a:solidFill>
                <a:latin typeface="黑体" pitchFamily="49" charset="-122"/>
                <a:ea typeface="黑体" pitchFamily="49" charset="-122"/>
              </a:rPr>
              <a:t>行政违法行为</a:t>
            </a:r>
          </a:p>
        </p:txBody>
      </p:sp>
      <p:sp>
        <p:nvSpPr>
          <p:cNvPr id="16394" name="Text Box 21"/>
          <p:cNvSpPr txBox="1">
            <a:spLocks noChangeArrowheads="1"/>
          </p:cNvSpPr>
          <p:nvPr/>
        </p:nvSpPr>
        <p:spPr bwMode="auto">
          <a:xfrm>
            <a:off x="4066470" y="3920985"/>
            <a:ext cx="2621410" cy="1158240"/>
          </a:xfrm>
          <a:prstGeom prst="rect">
            <a:avLst/>
          </a:prstGeom>
          <a:noFill/>
          <a:ln w="9525">
            <a:noFill/>
            <a:miter lim="800000"/>
          </a:ln>
        </p:spPr>
        <p:txBody>
          <a:bodyPr wrap="square">
            <a:spAutoFit/>
          </a:bodyPr>
          <a:lstStyle/>
          <a:p>
            <a:pPr>
              <a:spcBef>
                <a:spcPct val="50000"/>
              </a:spcBef>
            </a:pPr>
            <a:r>
              <a:rPr lang="zh-CN" altLang="en-US" sz="2800" b="1" dirty="0">
                <a:solidFill>
                  <a:schemeClr val="tx1"/>
                </a:solidFill>
                <a:latin typeface="黑体" pitchFamily="49" charset="-122"/>
                <a:ea typeface="黑体" pitchFamily="49" charset="-122"/>
              </a:rPr>
              <a:t>刑事违法行为</a:t>
            </a:r>
            <a:endParaRPr lang="zh-CN" altLang="en-US" sz="2800" b="1" dirty="0">
              <a:solidFill>
                <a:schemeClr val="tx1"/>
              </a:solidFill>
              <a:latin typeface="黑体" pitchFamily="49" charset="-122"/>
              <a:ea typeface="黑体" pitchFamily="49" charset="-122"/>
            </a:endParaRPr>
          </a:p>
          <a:p>
            <a:pPr>
              <a:spcBef>
                <a:spcPct val="50000"/>
              </a:spcBef>
            </a:pPr>
            <a:r>
              <a:rPr lang="zh-CN" altLang="en-US" sz="2800" b="1" dirty="0">
                <a:solidFill>
                  <a:schemeClr val="tx1"/>
                </a:solidFill>
                <a:latin typeface="黑体" pitchFamily="49" charset="-122"/>
                <a:ea typeface="黑体" pitchFamily="49" charset="-122"/>
              </a:rPr>
              <a:t>（犯罪）</a:t>
            </a:r>
          </a:p>
        </p:txBody>
      </p:sp>
      <p:pic>
        <p:nvPicPr>
          <p:cNvPr id="18442" name="Picture 10" descr="t01038a9b5fdc32583e"/>
          <p:cNvPicPr>
            <a:picLocks noChangeAspect="1" noChangeArrowheads="1"/>
          </p:cNvPicPr>
          <p:nvPr/>
        </p:nvPicPr>
        <p:blipFill>
          <a:blip r:embed="rId1" cstate="print"/>
          <a:srcRect/>
          <a:stretch>
            <a:fillRect/>
          </a:stretch>
        </p:blipFill>
        <p:spPr bwMode="auto">
          <a:xfrm>
            <a:off x="9614717" y="4366985"/>
            <a:ext cx="2171700" cy="2286000"/>
          </a:xfrm>
          <a:prstGeom prst="rect">
            <a:avLst/>
          </a:prstGeom>
          <a:noFill/>
        </p:spPr>
      </p:pic>
      <p:sp>
        <p:nvSpPr>
          <p:cNvPr id="29" name="AutoShape 17"/>
          <p:cNvSpPr/>
          <p:nvPr/>
        </p:nvSpPr>
        <p:spPr bwMode="auto">
          <a:xfrm>
            <a:off x="4025900" y="1143000"/>
            <a:ext cx="393700" cy="1524000"/>
          </a:xfrm>
          <a:prstGeom prst="leftBrace">
            <a:avLst>
              <a:gd name="adj1" fmla="val 27778"/>
              <a:gd name="adj2" fmla="val 50000"/>
            </a:avLst>
          </a:prstGeom>
          <a:noFill/>
          <a:ln w="25400" cmpd="sng">
            <a:solidFill>
              <a:schemeClr val="tx1"/>
            </a:solidFill>
            <a:prstDash val="solid"/>
            <a:round/>
          </a:ln>
        </p:spPr>
        <p:txBody>
          <a:bodyPr wrap="none" anchor="ct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5"/>
                                        </p:tgtEl>
                                        <p:attrNameLst>
                                          <p:attrName>style.visibility</p:attrName>
                                        </p:attrNameLst>
                                      </p:cBhvr>
                                      <p:to>
                                        <p:strVal val="visible"/>
                                      </p:to>
                                    </p:set>
                                    <p:anim calcmode="discrete" valueType="clr">
                                      <p:cBhvr override="childStyle">
                                        <p:cTn id="7" dur="80"/>
                                        <p:tgtEl>
                                          <p:spTgt spid="1638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5"/>
                                        </p:tgtEl>
                                        <p:attrNameLst>
                                          <p:attrName>fillcolor</p:attrName>
                                        </p:attrNameLst>
                                      </p:cBhvr>
                                      <p:tavLst>
                                        <p:tav tm="0">
                                          <p:val>
                                            <p:clrVal>
                                              <a:schemeClr val="accent2"/>
                                            </p:clrVal>
                                          </p:val>
                                        </p:tav>
                                        <p:tav tm="50000">
                                          <p:val>
                                            <p:clrVal>
                                              <a:schemeClr val="hlink"/>
                                            </p:clrVal>
                                          </p:val>
                                        </p:tav>
                                      </p:tavLst>
                                    </p:anim>
                                    <p:set>
                                      <p:cBhvr>
                                        <p:cTn id="9" dur="80"/>
                                        <p:tgtEl>
                                          <p:spTgt spid="16385"/>
                                        </p:tgtEl>
                                        <p:attrNameLst>
                                          <p:attrName>fill.type</p:attrName>
                                        </p:attrNameLst>
                                      </p:cBhvr>
                                      <p:to>
                                        <p:strVal val="solid"/>
                                      </p:to>
                                    </p:set>
                                  </p:childTnLst>
                                </p:cTn>
                              </p:par>
                            </p:childTnLst>
                          </p:cTn>
                        </p:par>
                        <p:par>
                          <p:cTn id="10" fill="hold">
                            <p:stCondLst>
                              <p:cond delay="479"/>
                            </p:stCondLst>
                            <p:childTnLst>
                              <p:par>
                                <p:cTn id="11" presetID="1" presetClass="entr" presetSubtype="0" fill="hold" grpId="0" nodeType="afterEffect">
                                  <p:stCondLst>
                                    <p:cond delay="0"/>
                                  </p:stCondLst>
                                  <p:childTnLst>
                                    <p:set>
                                      <p:cBhvr>
                                        <p:cTn id="12" dur="1" fill="hold">
                                          <p:stCondLst>
                                            <p:cond delay="0"/>
                                          </p:stCondLst>
                                        </p:cTn>
                                        <p:tgtEl>
                                          <p:spTgt spid="16386"/>
                                        </p:tgtEl>
                                        <p:attrNameLst>
                                          <p:attrName>style.visibility</p:attrName>
                                        </p:attrNameLst>
                                      </p:cBhvr>
                                      <p:to>
                                        <p:strVal val="visible"/>
                                      </p:to>
                                    </p:set>
                                  </p:childTnLst>
                                </p:cTn>
                              </p:par>
                            </p:childTnLst>
                          </p:cTn>
                        </p:par>
                        <p:par>
                          <p:cTn id="13" fill="hold">
                            <p:stCondLst>
                              <p:cond delay="479"/>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16387"/>
                                        </p:tgtEl>
                                        <p:attrNameLst>
                                          <p:attrName>style.visibility</p:attrName>
                                        </p:attrNameLst>
                                      </p:cBhvr>
                                      <p:to>
                                        <p:strVal val="visible"/>
                                      </p:to>
                                    </p:set>
                                    <p:anim calcmode="discrete" valueType="clr">
                                      <p:cBhvr override="childStyle">
                                        <p:cTn id="16" dur="80"/>
                                        <p:tgtEl>
                                          <p:spTgt spid="16387"/>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16387"/>
                                        </p:tgtEl>
                                        <p:attrNameLst>
                                          <p:attrName>fillcolor</p:attrName>
                                        </p:attrNameLst>
                                      </p:cBhvr>
                                      <p:tavLst>
                                        <p:tav tm="0">
                                          <p:val>
                                            <p:clrVal>
                                              <a:schemeClr val="accent2"/>
                                            </p:clrVal>
                                          </p:val>
                                        </p:tav>
                                        <p:tav tm="50000">
                                          <p:val>
                                            <p:clrVal>
                                              <a:schemeClr val="hlink"/>
                                            </p:clrVal>
                                          </p:val>
                                        </p:tav>
                                      </p:tavLst>
                                    </p:anim>
                                    <p:set>
                                      <p:cBhvr>
                                        <p:cTn id="18" dur="80"/>
                                        <p:tgtEl>
                                          <p:spTgt spid="16387"/>
                                        </p:tgtEl>
                                        <p:attrNameLst>
                                          <p:attrName>fill.type</p:attrName>
                                        </p:attrNameLst>
                                      </p:cBhvr>
                                      <p:to>
                                        <p:strVal val="solid"/>
                                      </p:to>
                                    </p:set>
                                  </p:childTnLst>
                                </p:cTn>
                              </p:par>
                            </p:childTnLst>
                          </p:cTn>
                        </p:par>
                        <p:par>
                          <p:cTn id="19" fill="hold">
                            <p:stCondLst>
                              <p:cond delay="76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16388"/>
                                        </p:tgtEl>
                                        <p:attrNameLst>
                                          <p:attrName>style.visibility</p:attrName>
                                        </p:attrNameLst>
                                      </p:cBhvr>
                                      <p:to>
                                        <p:strVal val="visible"/>
                                      </p:to>
                                    </p:set>
                                    <p:anim calcmode="discrete" valueType="clr">
                                      <p:cBhvr override="childStyle">
                                        <p:cTn id="22" dur="8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388"/>
                                        </p:tgtEl>
                                        <p:attrNameLst>
                                          <p:attrName>fillcolor</p:attrName>
                                        </p:attrNameLst>
                                      </p:cBhvr>
                                      <p:tavLst>
                                        <p:tav tm="0">
                                          <p:val>
                                            <p:clrVal>
                                              <a:schemeClr val="accent2"/>
                                            </p:clrVal>
                                          </p:val>
                                        </p:tav>
                                        <p:tav tm="50000">
                                          <p:val>
                                            <p:clrVal>
                                              <a:schemeClr val="hlink"/>
                                            </p:clrVal>
                                          </p:val>
                                        </p:tav>
                                      </p:tavLst>
                                    </p:anim>
                                    <p:set>
                                      <p:cBhvr>
                                        <p:cTn id="24" dur="80"/>
                                        <p:tgtEl>
                                          <p:spTgt spid="16388"/>
                                        </p:tgtEl>
                                        <p:attrNameLst>
                                          <p:attrName>fill.type</p:attrName>
                                        </p:attrNameLst>
                                      </p:cBhvr>
                                      <p:to>
                                        <p:strVal val="solid"/>
                                      </p:to>
                                    </p:set>
                                  </p:childTnLst>
                                </p:cTn>
                              </p:par>
                            </p:childTnLst>
                          </p:cTn>
                        </p:par>
                        <p:par>
                          <p:cTn id="25" fill="hold">
                            <p:stCondLst>
                              <p:cond delay="1041"/>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16391"/>
                                        </p:tgtEl>
                                        <p:attrNameLst>
                                          <p:attrName>style.visibility</p:attrName>
                                        </p:attrNameLst>
                                      </p:cBhvr>
                                      <p:to>
                                        <p:strVal val="visible"/>
                                      </p:to>
                                    </p:set>
                                    <p:anim calcmode="discrete" valueType="clr">
                                      <p:cBhvr override="childStyle">
                                        <p:cTn id="28" dur="80"/>
                                        <p:tgtEl>
                                          <p:spTgt spid="16391"/>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6391"/>
                                        </p:tgtEl>
                                        <p:attrNameLst>
                                          <p:attrName>fillcolor</p:attrName>
                                        </p:attrNameLst>
                                      </p:cBhvr>
                                      <p:tavLst>
                                        <p:tav tm="0">
                                          <p:val>
                                            <p:clrVal>
                                              <a:schemeClr val="accent2"/>
                                            </p:clrVal>
                                          </p:val>
                                        </p:tav>
                                        <p:tav tm="50000">
                                          <p:val>
                                            <p:clrVal>
                                              <a:schemeClr val="hlink"/>
                                            </p:clrVal>
                                          </p:val>
                                        </p:tav>
                                      </p:tavLst>
                                    </p:anim>
                                    <p:set>
                                      <p:cBhvr>
                                        <p:cTn id="30" dur="80"/>
                                        <p:tgtEl>
                                          <p:spTgt spid="16391"/>
                                        </p:tgtEl>
                                        <p:attrNameLst>
                                          <p:attrName>fill.type</p:attrName>
                                        </p:attrNameLst>
                                      </p:cBhvr>
                                      <p:to>
                                        <p:strVal val="solid"/>
                                      </p:to>
                                    </p:set>
                                  </p:childTnLst>
                                </p:cTn>
                              </p:par>
                            </p:childTnLst>
                          </p:cTn>
                        </p:par>
                        <p:par>
                          <p:cTn id="31" fill="hold">
                            <p:stCondLst>
                              <p:cond delay="132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16392"/>
                                        </p:tgtEl>
                                        <p:attrNameLst>
                                          <p:attrName>style.visibility</p:attrName>
                                        </p:attrNameLst>
                                      </p:cBhvr>
                                      <p:to>
                                        <p:strVal val="visible"/>
                                      </p:to>
                                    </p:set>
                                    <p:anim calcmode="discrete" valueType="clr">
                                      <p:cBhvr override="childStyle">
                                        <p:cTn id="34" dur="80"/>
                                        <p:tgtEl>
                                          <p:spTgt spid="16392"/>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6392"/>
                                        </p:tgtEl>
                                        <p:attrNameLst>
                                          <p:attrName>fillcolor</p:attrName>
                                        </p:attrNameLst>
                                      </p:cBhvr>
                                      <p:tavLst>
                                        <p:tav tm="0">
                                          <p:val>
                                            <p:clrVal>
                                              <a:schemeClr val="accent2"/>
                                            </p:clrVal>
                                          </p:val>
                                        </p:tav>
                                        <p:tav tm="50000">
                                          <p:val>
                                            <p:clrVal>
                                              <a:schemeClr val="hlink"/>
                                            </p:clrVal>
                                          </p:val>
                                        </p:tav>
                                      </p:tavLst>
                                    </p:anim>
                                    <p:set>
                                      <p:cBhvr>
                                        <p:cTn id="36" dur="80"/>
                                        <p:tgtEl>
                                          <p:spTgt spid="16392"/>
                                        </p:tgtEl>
                                        <p:attrNameLst>
                                          <p:attrName>fill.type</p:attrName>
                                        </p:attrNameLst>
                                      </p:cBhvr>
                                      <p:to>
                                        <p:strVal val="solid"/>
                                      </p:to>
                                    </p:set>
                                  </p:childTnLst>
                                </p:cTn>
                              </p:par>
                            </p:childTnLst>
                          </p:cTn>
                        </p:par>
                        <p:par>
                          <p:cTn id="37" fill="hold">
                            <p:stCondLst>
                              <p:cond delay="1601"/>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16394"/>
                                        </p:tgtEl>
                                        <p:attrNameLst>
                                          <p:attrName>style.visibility</p:attrName>
                                        </p:attrNameLst>
                                      </p:cBhvr>
                                      <p:to>
                                        <p:strVal val="visible"/>
                                      </p:to>
                                    </p:set>
                                    <p:anim calcmode="discrete" valueType="clr">
                                      <p:cBhvr override="childStyle">
                                        <p:cTn id="40" dur="80"/>
                                        <p:tgtEl>
                                          <p:spTgt spid="16394"/>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6394"/>
                                        </p:tgtEl>
                                        <p:attrNameLst>
                                          <p:attrName>fillcolor</p:attrName>
                                        </p:attrNameLst>
                                      </p:cBhvr>
                                      <p:tavLst>
                                        <p:tav tm="0">
                                          <p:val>
                                            <p:clrVal>
                                              <a:schemeClr val="accent2"/>
                                            </p:clrVal>
                                          </p:val>
                                        </p:tav>
                                        <p:tav tm="50000">
                                          <p:val>
                                            <p:clrVal>
                                              <a:schemeClr val="hlink"/>
                                            </p:clrVal>
                                          </p:val>
                                        </p:tav>
                                      </p:tavLst>
                                    </p:anim>
                                    <p:set>
                                      <p:cBhvr>
                                        <p:cTn id="42" dur="80"/>
                                        <p:tgtEl>
                                          <p:spTgt spid="16394"/>
                                        </p:tgtEl>
                                        <p:attrNameLst>
                                          <p:attrName>fill.type</p:attrName>
                                        </p:attrNameLst>
                                      </p:cBhvr>
                                      <p:to>
                                        <p:strVal val="solid"/>
                                      </p:to>
                                    </p:set>
                                  </p:childTnLst>
                                </p:cTn>
                              </p:par>
                            </p:childTnLst>
                          </p:cTn>
                        </p:par>
                        <p:par>
                          <p:cTn id="43" fill="hold">
                            <p:stCondLst>
                              <p:cond delay="204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7" grpId="0"/>
      <p:bldP spid="16388" grpId="0"/>
      <p:bldP spid="16386" grpId="0" animBg="1"/>
      <p:bldP spid="16391" grpId="0"/>
      <p:bldP spid="16392" grpId="0"/>
      <p:bldP spid="16394" grpId="0"/>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21507" name="Picture 5" descr="006pq9JTly1fevj667am6j30rs0fmjta"/>
            <p:cNvPicPr>
              <a:picLocks noChangeAspect="1" noChangeArrowheads="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pic>
          <p:nvPicPr>
            <p:cNvPr id="21508" name="Picture 6" descr="b8ac6f4221d71a637bdf3d"/>
            <p:cNvPicPr>
              <a:picLocks noChangeAspect="1" noChangeArrowheads="1"/>
            </p:cNvPicPr>
            <p:nvPr/>
          </p:nvPicPr>
          <p:blipFill>
            <a:blip r:embed="rId2" cstate="print"/>
            <a:srcRect/>
            <a:stretch>
              <a:fillRect/>
            </a:stretch>
          </p:blipFill>
          <p:spPr bwMode="auto">
            <a:xfrm>
              <a:off x="2303708" y="2514600"/>
              <a:ext cx="6466008" cy="43434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_1"/>
          <p:cNvCxnSpPr/>
          <p:nvPr/>
        </p:nvCxnSpPr>
        <p:spPr bwMode="auto">
          <a:xfrm>
            <a:off x="2591990" y="3528984"/>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591990" y="2251900"/>
            <a:ext cx="1548000" cy="1981022"/>
            <a:chOff x="2591990" y="2251900"/>
            <a:chExt cx="1548000" cy="1981022"/>
          </a:xfrm>
        </p:grpSpPr>
        <p:sp>
          <p:nvSpPr>
            <p:cNvPr id="6" name="MH_Other_2"/>
            <p:cNvSpPr/>
            <p:nvPr/>
          </p:nvSpPr>
          <p:spPr>
            <a:xfrm rot="18925946">
              <a:off x="2888058" y="3623914"/>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1</a:t>
              </a:r>
            </a:p>
          </p:txBody>
        </p:sp>
        <p:sp>
          <p:nvSpPr>
            <p:cNvPr id="10" name="MH_SubTitle_1"/>
            <p:cNvSpPr/>
            <p:nvPr/>
          </p:nvSpPr>
          <p:spPr>
            <a:xfrm>
              <a:off x="2591990" y="2251900"/>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800" dirty="0">
                  <a:solidFill>
                    <a:schemeClr val="tx1"/>
                  </a:solidFill>
                  <a:latin typeface="黑体" pitchFamily="49" charset="-122"/>
                  <a:ea typeface="黑体" pitchFamily="49" charset="-122"/>
                </a:rPr>
                <a:t>了解基本案情</a:t>
              </a:r>
            </a:p>
          </p:txBody>
        </p:sp>
      </p:grpSp>
      <p:cxnSp>
        <p:nvCxnSpPr>
          <p:cNvPr id="13" name="MH_Other_3"/>
          <p:cNvCxnSpPr/>
          <p:nvPr/>
        </p:nvCxnSpPr>
        <p:spPr bwMode="auto">
          <a:xfrm>
            <a:off x="5322001" y="3528984"/>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322001" y="2251900"/>
            <a:ext cx="1548000" cy="1981022"/>
            <a:chOff x="5322001" y="2251900"/>
            <a:chExt cx="1548000" cy="1981022"/>
          </a:xfrm>
        </p:grpSpPr>
        <p:sp>
          <p:nvSpPr>
            <p:cNvPr id="14" name="MH_Other_4"/>
            <p:cNvSpPr/>
            <p:nvPr/>
          </p:nvSpPr>
          <p:spPr>
            <a:xfrm rot="18925946">
              <a:off x="5618069" y="3623914"/>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2</a:t>
              </a:r>
            </a:p>
          </p:txBody>
        </p:sp>
        <p:sp>
          <p:nvSpPr>
            <p:cNvPr id="15" name="MH_SubTitle_2"/>
            <p:cNvSpPr/>
            <p:nvPr/>
          </p:nvSpPr>
          <p:spPr>
            <a:xfrm>
              <a:off x="5322001" y="2251900"/>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800" dirty="0" smtClean="0">
                  <a:solidFill>
                    <a:srgbClr val="FEFFFF"/>
                  </a:solidFill>
                  <a:latin typeface="黑体" pitchFamily="49" charset="-122"/>
                  <a:ea typeface="黑体" pitchFamily="49" charset="-122"/>
                </a:rPr>
                <a:t>分析裁判</a:t>
              </a:r>
              <a:r>
                <a:rPr lang="zh-CN" altLang="en-US" sz="2800" dirty="0">
                  <a:solidFill>
                    <a:srgbClr val="FEFFFF"/>
                  </a:solidFill>
                  <a:latin typeface="黑体" pitchFamily="49" charset="-122"/>
                  <a:ea typeface="黑体" pitchFamily="49" charset="-122"/>
                </a:rPr>
                <a:t>结果</a:t>
              </a:r>
            </a:p>
          </p:txBody>
        </p:sp>
      </p:grpSp>
      <p:cxnSp>
        <p:nvCxnSpPr>
          <p:cNvPr id="21" name="MH_Other_5"/>
          <p:cNvCxnSpPr/>
          <p:nvPr/>
        </p:nvCxnSpPr>
        <p:spPr bwMode="auto">
          <a:xfrm>
            <a:off x="8052011" y="3528984"/>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8052011" y="2251900"/>
            <a:ext cx="1548000" cy="1981022"/>
            <a:chOff x="8052011" y="2251900"/>
            <a:chExt cx="1548000" cy="1981022"/>
          </a:xfrm>
        </p:grpSpPr>
        <p:sp>
          <p:nvSpPr>
            <p:cNvPr id="22" name="MH_Other_6"/>
            <p:cNvSpPr/>
            <p:nvPr/>
          </p:nvSpPr>
          <p:spPr>
            <a:xfrm rot="18925946">
              <a:off x="8348079" y="3623914"/>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3</a:t>
              </a:r>
            </a:p>
          </p:txBody>
        </p:sp>
        <p:sp>
          <p:nvSpPr>
            <p:cNvPr id="23" name="MH_SubTitle_3"/>
            <p:cNvSpPr/>
            <p:nvPr/>
          </p:nvSpPr>
          <p:spPr>
            <a:xfrm>
              <a:off x="8052011" y="2251900"/>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800" dirty="0">
                  <a:solidFill>
                    <a:srgbClr val="FEFFFF"/>
                  </a:solidFill>
                  <a:latin typeface="黑体" pitchFamily="49" charset="-122"/>
                  <a:ea typeface="黑体" pitchFamily="49" charset="-122"/>
                </a:rPr>
                <a:t>讨论重大意义</a:t>
              </a:r>
            </a:p>
          </p:txBody>
        </p:sp>
      </p:grpSp>
      <p:sp>
        <p:nvSpPr>
          <p:cNvPr id="2" name="MH_PageTitle"/>
          <p:cNvSpPr>
            <a:spLocks noGrp="1"/>
          </p:cNvSpPr>
          <p:nvPr>
            <p:ph type="title"/>
          </p:nvPr>
        </p:nvSpPr>
        <p:spPr/>
        <p:txBody>
          <a:bodyPr>
            <a:normAutofit/>
          </a:bodyPr>
          <a:lstStyle/>
          <a:p>
            <a:r>
              <a:rPr lang="zh-CN" altLang="en-US" sz="4000" dirty="0">
                <a:latin typeface="黑体" pitchFamily="49" charset="-122"/>
                <a:ea typeface="黑体" pitchFamily="49" charset="-122"/>
              </a:rPr>
              <a:t>白恩培受贿被判终身监禁案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nvPr>
        </p:nvSpPr>
        <p:spPr>
          <a:xfrm>
            <a:off x="1236372" y="213919"/>
            <a:ext cx="10454688" cy="796011"/>
          </a:xfrm>
        </p:spPr>
        <p:txBody>
          <a:bodyPr/>
          <a:lstStyle/>
          <a:p>
            <a:pPr eaLnBrk="1" hangingPunct="1"/>
            <a:r>
              <a:rPr lang="zh-CN" altLang="en-US" dirty="0" smtClean="0">
                <a:latin typeface="黑体" pitchFamily="49" charset="-122"/>
                <a:ea typeface="黑体" pitchFamily="49" charset="-122"/>
              </a:rPr>
              <a:t>环节一：了解基本案情</a:t>
            </a:r>
          </a:p>
        </p:txBody>
      </p:sp>
      <p:grpSp>
        <p:nvGrpSpPr>
          <p:cNvPr id="2" name="组合 1"/>
          <p:cNvGrpSpPr/>
          <p:nvPr/>
        </p:nvGrpSpPr>
        <p:grpSpPr>
          <a:xfrm>
            <a:off x="-165735" y="104140"/>
            <a:ext cx="974090" cy="1009650"/>
            <a:chOff x="4440" y="3608"/>
            <a:chExt cx="1534" cy="1590"/>
          </a:xfrm>
        </p:grpSpPr>
        <p:sp>
          <p:nvSpPr>
            <p:cNvPr id="5" name="MH_Other_1"/>
            <p:cNvSpPr/>
            <p:nvPr/>
          </p:nvSpPr>
          <p:spPr>
            <a:xfrm>
              <a:off x="4653" y="3828"/>
              <a:ext cx="1110" cy="1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MH_Other_2"/>
            <p:cNvSpPr/>
            <p:nvPr/>
          </p:nvSpPr>
          <p:spPr>
            <a:xfrm>
              <a:off x="4440" y="3608"/>
              <a:ext cx="1535" cy="159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Other_5"/>
            <p:cNvSpPr/>
            <p:nvPr/>
          </p:nvSpPr>
          <p:spPr bwMode="auto">
            <a:xfrm>
              <a:off x="4885" y="4095"/>
              <a:ext cx="628" cy="6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31746" name="Rectangle 3"/>
          <p:cNvSpPr>
            <a:spLocks noGrp="1"/>
          </p:cNvSpPr>
          <p:nvPr>
            <p:ph type="body" idx="4294967295"/>
          </p:nvPr>
        </p:nvSpPr>
        <p:spPr>
          <a:xfrm>
            <a:off x="1019628" y="1045030"/>
            <a:ext cx="8229600" cy="4320862"/>
          </a:xfrm>
        </p:spPr>
        <p:txBody>
          <a:bodyPr>
            <a:normAutofit fontScale="62500" lnSpcReduction="20000"/>
          </a:bodyPr>
          <a:lstStyle/>
          <a:p>
            <a:pPr>
              <a:lnSpc>
                <a:spcPct val="130000"/>
              </a:lnSpc>
            </a:pPr>
            <a:r>
              <a:rPr lang="en-US" altLang="zh-CN" sz="4000" dirty="0">
                <a:latin typeface="黑体" pitchFamily="49" charset="-122"/>
                <a:ea typeface="黑体" pitchFamily="49" charset="-122"/>
              </a:rPr>
              <a:t> </a:t>
            </a:r>
            <a:r>
              <a:rPr lang="en-US" altLang="zh-CN" sz="4000" dirty="0" smtClean="0">
                <a:latin typeface="黑体" pitchFamily="49" charset="-122"/>
                <a:ea typeface="黑体" pitchFamily="49" charset="-122"/>
              </a:rPr>
              <a:t>   2016</a:t>
            </a:r>
            <a:r>
              <a:rPr lang="zh-CN" altLang="en-US" sz="4000" dirty="0" smtClean="0">
                <a:latin typeface="黑体" pitchFamily="49" charset="-122"/>
                <a:ea typeface="黑体" pitchFamily="49" charset="-122"/>
              </a:rPr>
              <a:t>年</a:t>
            </a:r>
            <a:r>
              <a:rPr lang="en-US" altLang="zh-CN" sz="4000" dirty="0" smtClean="0">
                <a:latin typeface="黑体" pitchFamily="49" charset="-122"/>
                <a:ea typeface="黑体" pitchFamily="49" charset="-122"/>
              </a:rPr>
              <a:t>6</a:t>
            </a:r>
            <a:r>
              <a:rPr lang="zh-CN" altLang="en-US" sz="4000" dirty="0" smtClean="0">
                <a:latin typeface="黑体" pitchFamily="49" charset="-122"/>
                <a:ea typeface="黑体" pitchFamily="49" charset="-122"/>
              </a:rPr>
              <a:t>月</a:t>
            </a:r>
            <a:r>
              <a:rPr lang="en-US" altLang="zh-CN" sz="4000" dirty="0" smtClean="0">
                <a:latin typeface="黑体" pitchFamily="49" charset="-122"/>
                <a:ea typeface="黑体" pitchFamily="49" charset="-122"/>
              </a:rPr>
              <a:t>16</a:t>
            </a:r>
            <a:r>
              <a:rPr lang="zh-CN" altLang="en-US" sz="4000" dirty="0" smtClean="0">
                <a:latin typeface="黑体" pitchFamily="49" charset="-122"/>
                <a:ea typeface="黑体" pitchFamily="49" charset="-122"/>
              </a:rPr>
              <a:t>日，安阳市中级人民法院对白恩培受贿、巨额财产来源不明一案公开开庭审理。法庭经审理查明，</a:t>
            </a:r>
            <a:r>
              <a:rPr lang="en-US" altLang="zh-CN" sz="4000" dirty="0" smtClean="0">
                <a:latin typeface="黑体" pitchFamily="49" charset="-122"/>
                <a:ea typeface="黑体" pitchFamily="49" charset="-122"/>
              </a:rPr>
              <a:t>2000</a:t>
            </a:r>
            <a:r>
              <a:rPr lang="zh-CN" altLang="en-US" sz="4000" dirty="0" smtClean="0">
                <a:latin typeface="黑体" pitchFamily="49" charset="-122"/>
                <a:ea typeface="黑体" pitchFamily="49" charset="-122"/>
              </a:rPr>
              <a:t>年至</a:t>
            </a:r>
            <a:r>
              <a:rPr lang="en-US" altLang="zh-CN" sz="4000" dirty="0" smtClean="0">
                <a:latin typeface="黑体" pitchFamily="49" charset="-122"/>
                <a:ea typeface="黑体" pitchFamily="49" charset="-122"/>
              </a:rPr>
              <a:t>2013</a:t>
            </a:r>
            <a:r>
              <a:rPr lang="zh-CN" altLang="en-US" sz="4000" dirty="0" smtClean="0">
                <a:latin typeface="黑体" pitchFamily="49" charset="-122"/>
                <a:ea typeface="黑体" pitchFamily="49" charset="-122"/>
              </a:rPr>
              <a:t>年，被告人白恩培利用担任青海省委书记、云南省委书记、全国人大环境与资源保护委员</a:t>
            </a:r>
            <a:r>
              <a:rPr altLang="en-US" sz="4000" dirty="0" smtClean="0">
                <a:latin typeface="黑体" pitchFamily="49" charset="-122"/>
                <a:ea typeface="黑体" pitchFamily="49" charset="-122"/>
              </a:rPr>
              <a:t>会</a:t>
            </a:r>
            <a:r>
              <a:rPr lang="zh-CN" altLang="en-US" sz="4000" dirty="0" smtClean="0">
                <a:latin typeface="黑体" pitchFamily="49" charset="-122"/>
                <a:ea typeface="黑体" pitchFamily="49" charset="-122"/>
              </a:rPr>
              <a:t>副主任委员等职务上的便利以及职权和地位形成的便利条件，为他人在房地产开发、获取矿权、职务晋升等事项上谋取利益，直接或通过其妻非法收受他人财物，共计折合人民币</a:t>
            </a:r>
            <a:r>
              <a:rPr lang="en-US" altLang="zh-CN" sz="4000" dirty="0" smtClean="0">
                <a:latin typeface="黑体" pitchFamily="49" charset="-122"/>
                <a:ea typeface="黑体" pitchFamily="49" charset="-122"/>
              </a:rPr>
              <a:t>2.46764511</a:t>
            </a:r>
            <a:r>
              <a:rPr lang="zh-CN" altLang="en-US" sz="4000" dirty="0" smtClean="0">
                <a:latin typeface="黑体" pitchFamily="49" charset="-122"/>
                <a:ea typeface="黑体" pitchFamily="49" charset="-122"/>
              </a:rPr>
              <a:t>亿元；白恩培还有巨额财产明显超过合法收入，不能说明来源。</a:t>
            </a:r>
            <a:endParaRPr lang="zh-CN" altLang="en-US" sz="4000" dirty="0" smtClean="0">
              <a:latin typeface="黑体" pitchFamily="49" charset="-122"/>
              <a:ea typeface="黑体" pitchFamily="49" charset="-122"/>
            </a:endParaRPr>
          </a:p>
          <a:p>
            <a:pPr marL="0" indent="0">
              <a:lnSpc>
                <a:spcPct val="80000"/>
              </a:lnSpc>
              <a:buNone/>
            </a:pPr>
            <a:endParaRPr lang="zh-CN" altLang="en-US" dirty="0" smtClean="0">
              <a:latin typeface="黑体" pitchFamily="49" charset="-122"/>
              <a:ea typeface="黑体" pitchFamily="49" charset="-122"/>
            </a:endParaRPr>
          </a:p>
        </p:txBody>
      </p:sp>
      <p:sp>
        <p:nvSpPr>
          <p:cNvPr id="7" name="文本框 6"/>
          <p:cNvSpPr txBox="1"/>
          <p:nvPr/>
        </p:nvSpPr>
        <p:spPr>
          <a:xfrm>
            <a:off x="1190292" y="4864827"/>
            <a:ext cx="10241280" cy="804545"/>
          </a:xfrm>
          <a:prstGeom prst="rect">
            <a:avLst/>
          </a:prstGeom>
          <a:noFill/>
        </p:spPr>
        <p:txBody>
          <a:bodyPr wrap="none" rtlCol="0">
            <a:spAutoFit/>
          </a:bodyPr>
          <a:lstStyle/>
          <a:p>
            <a:pPr algn="l">
              <a:lnSpc>
                <a:spcPct val="130000"/>
              </a:lnSpc>
            </a:pPr>
            <a:r>
              <a:rPr lang="zh-CN" altLang="en-US" sz="3600" dirty="0" smtClean="0">
                <a:latin typeface="黑体" pitchFamily="49" charset="-122"/>
                <a:ea typeface="黑体" pitchFamily="49" charset="-122"/>
              </a:rPr>
              <a:t>白恩培的行为对国家、对社会、对公民有何危害？</a:t>
            </a:r>
          </a:p>
        </p:txBody>
      </p:sp>
      <p:pic>
        <p:nvPicPr>
          <p:cNvPr id="22532" name="Picture 4" descr="20161116102231_dd9069468675f78a6894a88d4e53aeee_1"/>
          <p:cNvPicPr>
            <a:picLocks noChangeAspect="1" noChangeArrowheads="1"/>
          </p:cNvPicPr>
          <p:nvPr/>
        </p:nvPicPr>
        <p:blipFill>
          <a:blip r:embed="rId1" cstate="print"/>
          <a:srcRect/>
          <a:stretch>
            <a:fillRect/>
          </a:stretch>
        </p:blipFill>
        <p:spPr bwMode="auto">
          <a:xfrm>
            <a:off x="9486900" y="1171030"/>
            <a:ext cx="2705100" cy="334600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050"/>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1746">
                                            <p:txEl>
                                              <p:pRg st="0" end="0"/>
                                            </p:txEl>
                                          </p:spTgt>
                                        </p:tgtEl>
                                        <p:attrNameLst>
                                          <p:attrName>style.visibility</p:attrName>
                                        </p:attrNameLst>
                                      </p:cBhvr>
                                      <p:to>
                                        <p:strVal val="visible"/>
                                      </p:to>
                                    </p:set>
                                    <p:animEffect transition="in" filter="fade">
                                      <p:cBhvr>
                                        <p:cTn id="11" dur="2000"/>
                                        <p:tgtEl>
                                          <p:spTgt spid="31746">
                                            <p:txEl>
                                              <p:pRg st="0" end="0"/>
                                            </p:txEl>
                                          </p:spTgt>
                                        </p:tgtEl>
                                      </p:cBhvr>
                                    </p:animEffect>
                                  </p:childTnLst>
                                </p:cTn>
                              </p:par>
                            </p:childTnLst>
                          </p:cTn>
                        </p:par>
                        <p:par>
                          <p:cTn id="12" fill="hold">
                            <p:stCondLst>
                              <p:cond delay="2000"/>
                            </p:stCondLst>
                            <p:childTnLst>
                              <p:par>
                                <p:cTn id="13" presetID="1" presetClass="entr" presetSubtype="0" fill="hold" nodeType="afterEffect">
                                  <p:stCondLst>
                                    <p:cond delay="0"/>
                                  </p:stCondLst>
                                  <p:childTnLst>
                                    <p:set>
                                      <p:cBhvr>
                                        <p:cTn id="14" dur="1" fill="hold">
                                          <p:stCondLst>
                                            <p:cond delay="0"/>
                                          </p:stCondLst>
                                        </p:cTn>
                                        <p:tgtEl>
                                          <p:spTgt spid="225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1"/>
                                          </p:val>
                                        </p:tav>
                                        <p:tav tm="100000">
                                          <p:val>
                                            <p:strVal val="#ppt_x"/>
                                          </p:val>
                                        </p:tav>
                                      </p:tavLst>
                                    </p:anim>
                                    <p:anim calcmode="lin" valueType="num">
                                      <p:cBhvr>
                                        <p:cTn id="21"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31746" grpId="0" build="p"/>
      <p:bldP spid="7" grpId="0"/>
    </p:bldLst>
  </p:timing>
</p:sld>
</file>

<file path=ppt/theme/theme1.xml><?xml version="1.0" encoding="utf-8"?>
<a:theme xmlns:a="http://schemas.openxmlformats.org/drawingml/2006/main" name="A000120140530A99PPBG">
  <a:themeElements>
    <a:clrScheme name="自定义 595">
      <a:dk1>
        <a:srgbClr val="FFFFFF"/>
      </a:dk1>
      <a:lt1>
        <a:srgbClr val="55595B"/>
      </a:lt1>
      <a:dk2>
        <a:srgbClr val="FFFFFF"/>
      </a:dk2>
      <a:lt2>
        <a:srgbClr val="55595B"/>
      </a:lt2>
      <a:accent1>
        <a:srgbClr val="5DDFAD"/>
      </a:accent1>
      <a:accent2>
        <a:srgbClr val="7CBD2D"/>
      </a:accent2>
      <a:accent3>
        <a:srgbClr val="4FD1FF"/>
      </a:accent3>
      <a:accent4>
        <a:srgbClr val="C79DE7"/>
      </a:accent4>
      <a:accent5>
        <a:srgbClr val="038EAB"/>
      </a:accent5>
      <a:accent6>
        <a:srgbClr val="FF4343"/>
      </a:accent6>
      <a:hlink>
        <a:srgbClr val="FFFF00"/>
      </a:hlink>
      <a:folHlink>
        <a:srgbClr val="AFB2B4"/>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A000120150601A15KPBG</Template>
  <TotalTime>0</TotalTime>
  <Words>1122</Words>
  <Application>Kingsoft Office WPP</Application>
  <PresentationFormat>自定义</PresentationFormat>
  <Paragraphs>110</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A000120140530A99PPBG</vt:lpstr>
      <vt:lpstr> 犯罪与刑罚</vt:lpstr>
      <vt:lpstr>PowerPoint 演示文稿</vt:lpstr>
      <vt:lpstr>PowerPoint 演示文稿</vt:lpstr>
      <vt:lpstr>PowerPoint 演示文稿</vt:lpstr>
      <vt:lpstr>PowerPoint 演示文稿</vt:lpstr>
      <vt:lpstr>PowerPoint 演示文稿</vt:lpstr>
      <vt:lpstr>PowerPoint 演示文稿</vt:lpstr>
      <vt:lpstr>白恩培受贿被判终身监禁案</vt:lpstr>
      <vt:lpstr>环节一：了解基本案情</vt:lpstr>
      <vt:lpstr>环节二：分析裁判结果</vt:lpstr>
      <vt:lpstr>PowerPoint 演示文稿</vt:lpstr>
      <vt:lpstr>PowerPoint 演示文稿</vt:lpstr>
      <vt:lpstr>环节三：讨论重大意义</vt:lpstr>
      <vt:lpstr>PowerPoint 演示文稿</vt:lpstr>
      <vt:lpstr>环节三：讨论重大意义</vt:lpstr>
      <vt:lpstr>刑罚的作用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subject>政治备课大师【全免费】</dc:subject>
  <dc:creator>政治备课大师【全免费】</dc:creator>
  <cp:keywords>政治备课大师【全免费】</cp:keywords>
  <dc:description>政治备课大师【全免费】</dc:description>
  <cp:lastModifiedBy>Administrator</cp:lastModifiedBy>
  <cp:revision>政治备课大师【全免费】</cp:revision>
  <dcterms:created xsi:type="dcterms:W3CDTF">2017-01-09T10:23:00Z</dcterms:created>
  <dcterms:modified xsi:type="dcterms:W3CDTF">2017-09-20T07:56:57Z</dcterms:modified>
  <cp:category>政治备课大师【全免费】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