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7" r:id="rId7"/>
    <p:sldId id="268" r:id="rId8"/>
    <p:sldId id="264" r:id="rId9"/>
    <p:sldId id="269" r:id="rId10"/>
    <p:sldId id="270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37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14"/>
          <p:cNvSpPr/>
          <p:nvPr/>
        </p:nvSpPr>
        <p:spPr bwMode="auto">
          <a:xfrm>
            <a:off x="368300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16"/>
          <p:cNvSpPr/>
          <p:nvPr/>
        </p:nvSpPr>
        <p:spPr bwMode="auto">
          <a:xfrm>
            <a:off x="1320800" y="0"/>
            <a:ext cx="24288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17"/>
          <p:cNvSpPr/>
          <p:nvPr/>
        </p:nvSpPr>
        <p:spPr bwMode="auto">
          <a:xfrm>
            <a:off x="1522413" y="0"/>
            <a:ext cx="3063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直接连接符 18"/>
          <p:cNvSpPr>
            <a:spLocks noChangeShapeType="1"/>
          </p:cNvSpPr>
          <p:nvPr/>
        </p:nvSpPr>
        <p:spPr bwMode="auto">
          <a:xfrm>
            <a:off x="141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直接连接符 19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20"/>
          <p:cNvSpPr>
            <a:spLocks noChangeShapeType="1"/>
          </p:cNvSpPr>
          <p:nvPr/>
        </p:nvSpPr>
        <p:spPr bwMode="auto">
          <a:xfrm>
            <a:off x="113823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直接连接符 23"/>
          <p:cNvSpPr>
            <a:spLocks noChangeShapeType="1"/>
          </p:cNvSpPr>
          <p:nvPr/>
        </p:nvSpPr>
        <p:spPr bwMode="auto">
          <a:xfrm>
            <a:off x="230346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接连接符 2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5" name="直接连接符 25"/>
          <p:cNvSpPr>
            <a:spLocks noChangeShapeType="1"/>
          </p:cNvSpPr>
          <p:nvPr/>
        </p:nvSpPr>
        <p:spPr bwMode="auto">
          <a:xfrm>
            <a:off x="1215231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6" name="矩形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椭圆 27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椭圆 28"/>
          <p:cNvSpPr/>
          <p:nvPr/>
        </p:nvSpPr>
        <p:spPr bwMode="auto">
          <a:xfrm>
            <a:off x="1746250" y="4867275"/>
            <a:ext cx="85566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椭圆 29"/>
          <p:cNvSpPr/>
          <p:nvPr/>
        </p:nvSpPr>
        <p:spPr bwMode="auto">
          <a:xfrm>
            <a:off x="1454150" y="5500688"/>
            <a:ext cx="184150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椭圆 30"/>
          <p:cNvSpPr/>
          <p:nvPr/>
        </p:nvSpPr>
        <p:spPr bwMode="auto">
          <a:xfrm>
            <a:off x="2217738" y="5788025"/>
            <a:ext cx="366712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椭圆 31"/>
          <p:cNvSpPr/>
          <p:nvPr/>
        </p:nvSpPr>
        <p:spPr>
          <a:xfrm>
            <a:off x="2540000" y="4495800"/>
            <a:ext cx="48736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22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352088" y="1174750"/>
            <a:ext cx="3048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3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36101" y="4181475"/>
            <a:ext cx="48768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766888" y="4929188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B0197-6129-45DD-B237-632206222C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FA0D-9965-4A95-BF8C-E902E7D135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235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7A2C9-3C0A-48EE-91E6-63D8196AD1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97600" y="1600200"/>
            <a:ext cx="5384800" cy="4525963"/>
          </a:xfrm>
        </p:spPr>
        <p:txBody>
          <a:bodyPr>
            <a:normAutofit/>
          </a:bodyPr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A7513-89D9-404B-9899-A3C3383C95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902200" cy="4873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664200" y="1600200"/>
            <a:ext cx="4902200" cy="4873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 rot="5400000">
            <a:off x="10119519" y="1081881"/>
            <a:ext cx="2681288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 rot="5400000">
            <a:off x="9320213" y="3736975"/>
            <a:ext cx="426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839450" y="5734050"/>
            <a:ext cx="812800" cy="520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2C345-5AE2-40A4-A682-9C216C41F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9956800" cy="48736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 rot="5400000">
            <a:off x="10119519" y="1081881"/>
            <a:ext cx="2681288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 rot="5400000">
            <a:off x="9320213" y="3736975"/>
            <a:ext cx="426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9450" y="5734050"/>
            <a:ext cx="812800" cy="520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A52FD-CF75-4293-BE40-1B0E7B8E38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9956800" cy="48736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 rot="5400000">
            <a:off x="10119519" y="1081881"/>
            <a:ext cx="2681288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 rot="5400000">
            <a:off x="9320213" y="3736975"/>
            <a:ext cx="426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839450" y="5734050"/>
            <a:ext cx="812800" cy="5207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B6450-8F62-4C7E-AB51-A10B9DA685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C9E1D85-16D7-4E00-B154-C137F4360D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14"/>
          <p:cNvSpPr/>
          <p:nvPr/>
        </p:nvSpPr>
        <p:spPr bwMode="auto">
          <a:xfrm>
            <a:off x="368300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矩形 16"/>
          <p:cNvSpPr/>
          <p:nvPr/>
        </p:nvSpPr>
        <p:spPr bwMode="auto">
          <a:xfrm>
            <a:off x="1320800" y="0"/>
            <a:ext cx="242888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矩形 17"/>
          <p:cNvSpPr/>
          <p:nvPr/>
        </p:nvSpPr>
        <p:spPr bwMode="auto">
          <a:xfrm>
            <a:off x="1522413" y="0"/>
            <a:ext cx="3063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直接连接符 18"/>
          <p:cNvSpPr>
            <a:spLocks noChangeShapeType="1"/>
          </p:cNvSpPr>
          <p:nvPr/>
        </p:nvSpPr>
        <p:spPr bwMode="auto">
          <a:xfrm>
            <a:off x="14128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" name="直接连接符 19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直接连接符 20"/>
          <p:cNvSpPr>
            <a:spLocks noChangeShapeType="1"/>
          </p:cNvSpPr>
          <p:nvPr/>
        </p:nvSpPr>
        <p:spPr bwMode="auto">
          <a:xfrm>
            <a:off x="113823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" name="直接连接符 23"/>
          <p:cNvSpPr>
            <a:spLocks noChangeShapeType="1"/>
          </p:cNvSpPr>
          <p:nvPr/>
        </p:nvSpPr>
        <p:spPr bwMode="auto">
          <a:xfrm>
            <a:off x="230346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2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" name="矩形 2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椭圆 2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椭圆 27"/>
          <p:cNvSpPr/>
          <p:nvPr/>
        </p:nvSpPr>
        <p:spPr bwMode="auto">
          <a:xfrm>
            <a:off x="1765300" y="4867275"/>
            <a:ext cx="8572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椭圆 28"/>
          <p:cNvSpPr/>
          <p:nvPr/>
        </p:nvSpPr>
        <p:spPr bwMode="auto">
          <a:xfrm>
            <a:off x="1454150" y="5500688"/>
            <a:ext cx="184150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椭圆 29"/>
          <p:cNvSpPr/>
          <p:nvPr/>
        </p:nvSpPr>
        <p:spPr bwMode="auto">
          <a:xfrm>
            <a:off x="2217738" y="5791200"/>
            <a:ext cx="366712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椭圆 30"/>
          <p:cNvSpPr/>
          <p:nvPr/>
        </p:nvSpPr>
        <p:spPr bwMode="auto">
          <a:xfrm>
            <a:off x="2506663" y="4479925"/>
            <a:ext cx="48577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直接连接符 31"/>
          <p:cNvSpPr>
            <a:spLocks noChangeShapeType="1"/>
          </p:cNvSpPr>
          <p:nvPr/>
        </p:nvSpPr>
        <p:spPr bwMode="auto">
          <a:xfrm>
            <a:off x="1213008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350499" y="1169988"/>
            <a:ext cx="3048001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9436101" y="4178300"/>
            <a:ext cx="48768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785938" y="4929188"/>
            <a:ext cx="8128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928C4-22DA-48C4-BD17-DC485A9FB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AB5E7-D93E-4D41-AC5B-CEEE419A4A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581A3-8C27-4CBC-BA03-EE582AC6E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4BDC997-0BC2-405E-A5D9-D2311462DD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D879E-282C-4B3A-97B1-2B8647C3FE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12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6" name="直接连接符 14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7" name="直接连接符 17"/>
          <p:cNvSpPr>
            <a:spLocks noChangeShapeType="1"/>
          </p:cNvSpPr>
          <p:nvPr/>
        </p:nvSpPr>
        <p:spPr bwMode="auto">
          <a:xfrm>
            <a:off x="8256588" y="0"/>
            <a:ext cx="0" cy="68580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1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1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直接连接符 2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椭圆 20"/>
          <p:cNvSpPr/>
          <p:nvPr/>
        </p:nvSpPr>
        <p:spPr>
          <a:xfrm>
            <a:off x="10875963" y="5715000"/>
            <a:ext cx="73183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95800" y="3200400"/>
            <a:ext cx="841248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日期占位符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CFE46DD-7B9E-4301-B898-A35A99E239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页脚占位符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12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椭圆 14"/>
          <p:cNvSpPr/>
          <p:nvPr/>
        </p:nvSpPr>
        <p:spPr>
          <a:xfrm>
            <a:off x="10875963" y="5715000"/>
            <a:ext cx="73183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直接连接符 17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1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直接连接符 19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9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1" name="直接连接符 23"/>
          <p:cNvSpPr>
            <a:spLocks noChangeShapeType="1"/>
          </p:cNvSpPr>
          <p:nvPr/>
        </p:nvSpPr>
        <p:spPr bwMode="auto">
          <a:xfrm>
            <a:off x="8256588" y="0"/>
            <a:ext cx="0" cy="68580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66844" y="3200400"/>
            <a:ext cx="841248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73D9D87-31EC-4361-9800-D59B43DF28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4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8" name="文本占位符 1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9956800" cy="4873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10119519" y="1081881"/>
            <a:ext cx="2681288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9320213" y="3736975"/>
            <a:ext cx="42672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32" name="直接连接符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4" name="直接连接符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875963" y="5715000"/>
            <a:ext cx="73183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839450" y="5734050"/>
            <a:ext cx="812800" cy="520700"/>
          </a:xfrm>
          <a:prstGeom prst="rect">
            <a:avLst/>
          </a:prstGeom>
        </p:spPr>
        <p:txBody>
          <a:bodyPr vert="horz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 dirty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B4666D-C332-4C57-B097-62991E9074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circle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华文楷体" panose="02010600040101010101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  <a:cs typeface="华文楷体" panose="02010600040101010101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  <a:cs typeface="华文楷体" panose="02010600040101010101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  <a:cs typeface="华文楷体" panose="02010600040101010101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  <a:cs typeface="华文楷体" panose="0201060004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  <a:ea typeface="华文楷体" panose="02010600040101010101" charset="-122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880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182880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631950" y="1225906"/>
            <a:ext cx="8709357" cy="3385782"/>
            <a:chOff x="22129" y="943584"/>
            <a:chExt cx="8709723" cy="3384858"/>
          </a:xfrm>
        </p:grpSpPr>
        <p:pic>
          <p:nvPicPr>
            <p:cNvPr id="5" name="Picture 18" descr="框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035108" y="943584"/>
              <a:ext cx="6696744" cy="1395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64" name="Picture 10" descr="老师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129" y="1628799"/>
              <a:ext cx="2841654" cy="2699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3021089" y="1108046"/>
              <a:ext cx="4840964" cy="11076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charset="-122"/>
                  <a:ea typeface="幼圆" panose="02010509060101010101" charset="-122"/>
                </a:rPr>
                <a:t>  </a:t>
              </a:r>
              <a:r>
                <a:rPr lang="zh-CN" altLang="en-US" sz="6600" b="1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charset="-122"/>
                  <a:ea typeface="幼圆" panose="02010509060101010101" charset="-122"/>
                </a:rPr>
                <a:t>社区</a:t>
              </a:r>
              <a:r>
                <a:rPr lang="zh-CN" altLang="en-US" sz="66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幼圆" panose="02010509060101010101" charset="-122"/>
                  <a:ea typeface="幼圆" panose="02010509060101010101" charset="-122"/>
                </a:rPr>
                <a:t>考察</a:t>
              </a:r>
            </a:p>
          </p:txBody>
        </p:sp>
      </p:grpSp>
      <p:pic>
        <p:nvPicPr>
          <p:cNvPr id="15362" name="Picture 2" descr="C:\Users\Administrator\Desktop\Redocn_2013041013313300_副本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 b="5377"/>
          <a:stretch>
            <a:fillRect/>
          </a:stretch>
        </p:blipFill>
        <p:spPr bwMode="auto">
          <a:xfrm>
            <a:off x="6621463" y="4292600"/>
            <a:ext cx="401478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50875" y="180975"/>
            <a:ext cx="3252788" cy="1063625"/>
          </a:xfrm>
          <a:noFill/>
        </p:spPr>
        <p:txBody>
          <a:bodyPr wrap="square" lIns="91440" tIns="45720" rIns="91440" bIns="45720" numCol="1" anchorCtr="0" compatLnSpc="1"/>
          <a:lstStyle/>
          <a:p>
            <a:pPr eaLnBrk="1" hangingPunct="1">
              <a:spcBef>
                <a:spcPct val="50000"/>
              </a:spcBef>
            </a:pPr>
            <a:r>
              <a:rPr lang="zh-CN" altLang="en-US" sz="4600" b="1" cap="none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收获园地：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720725" y="1474788"/>
            <a:ext cx="30400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1709C9"/>
                </a:solidFill>
              </a:rPr>
              <a:t>考察报告</a:t>
            </a:r>
            <a:r>
              <a:rPr lang="zh-CN" altLang="en-US" sz="3200" b="1">
                <a:solidFill>
                  <a:srgbClr val="071010"/>
                </a:solidFill>
              </a:rPr>
              <a:t>的</a:t>
            </a:r>
            <a:r>
              <a:rPr lang="zh-CN" altLang="en-US" sz="3200" b="1">
                <a:solidFill>
                  <a:srgbClr val="1709C9"/>
                </a:solidFill>
              </a:rPr>
              <a:t>内容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5418161" y="464024"/>
            <a:ext cx="5154589" cy="26776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71010"/>
                </a:solidFill>
              </a:rPr>
              <a:t>⑴考察报告的</a:t>
            </a:r>
            <a:r>
              <a:rPr lang="zh-CN" altLang="en-US" sz="2800" b="1" dirty="0">
                <a:solidFill>
                  <a:srgbClr val="1709C9"/>
                </a:solidFill>
              </a:rPr>
              <a:t>题目</a:t>
            </a:r>
            <a:r>
              <a:rPr lang="zh-CN" altLang="en-US" sz="2800" b="1" dirty="0">
                <a:solidFill>
                  <a:srgbClr val="071010"/>
                </a:solidFill>
              </a:rPr>
              <a:t>  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⑵考察的</a:t>
            </a:r>
            <a:r>
              <a:rPr lang="zh-CN" altLang="en-US" sz="2800" b="1" dirty="0">
                <a:solidFill>
                  <a:srgbClr val="1709C9"/>
                </a:solidFill>
              </a:rPr>
              <a:t>目的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⑶考察的</a:t>
            </a:r>
            <a:r>
              <a:rPr lang="zh-CN" altLang="en-US" sz="2800" b="1" dirty="0">
                <a:solidFill>
                  <a:srgbClr val="1709C9"/>
                </a:solidFill>
              </a:rPr>
              <a:t>主要方法和过程</a:t>
            </a:r>
            <a:r>
              <a:rPr lang="zh-CN" altLang="en-US" sz="2800" b="1" dirty="0">
                <a:solidFill>
                  <a:srgbClr val="071010"/>
                </a:solidFill>
              </a:rPr>
              <a:t>  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⑷考察的</a:t>
            </a:r>
            <a:r>
              <a:rPr lang="zh-CN" altLang="en-US" sz="2800" b="1" dirty="0">
                <a:solidFill>
                  <a:srgbClr val="1709C9"/>
                </a:solidFill>
              </a:rPr>
              <a:t>内容</a:t>
            </a:r>
            <a:r>
              <a:rPr lang="zh-CN" altLang="en-US" sz="2800" b="1" dirty="0">
                <a:solidFill>
                  <a:srgbClr val="071010"/>
                </a:solidFill>
              </a:rPr>
              <a:t>       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⑸考察</a:t>
            </a:r>
            <a:r>
              <a:rPr lang="zh-CN" altLang="en-US" sz="2800" b="1" dirty="0">
                <a:solidFill>
                  <a:srgbClr val="1709C9"/>
                </a:solidFill>
              </a:rPr>
              <a:t>结果分析</a:t>
            </a:r>
            <a:r>
              <a:rPr lang="zh-CN" altLang="en-US" sz="2800" b="1" dirty="0">
                <a:solidFill>
                  <a:srgbClr val="071010"/>
                </a:solidFill>
              </a:rPr>
              <a:t> 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⑹</a:t>
            </a:r>
            <a:r>
              <a:rPr lang="zh-CN" altLang="en-US" sz="2800" b="1" dirty="0">
                <a:solidFill>
                  <a:srgbClr val="1709C9"/>
                </a:solidFill>
              </a:rPr>
              <a:t>结论和建议</a:t>
            </a: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>
            <a:off x="3935413" y="1776413"/>
            <a:ext cx="1206500" cy="88900"/>
          </a:xfrm>
          <a:prstGeom prst="rightArrow">
            <a:avLst>
              <a:gd name="adj1" fmla="val 50000"/>
              <a:gd name="adj2" fmla="val 33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54025" y="4230688"/>
            <a:ext cx="4264025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1709C9"/>
                </a:solidFill>
              </a:rPr>
              <a:t>报告会的程序（步骤）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5768430" y="3290674"/>
            <a:ext cx="5287962" cy="2227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71010"/>
                </a:solidFill>
              </a:rPr>
              <a:t>⑴主持人主持报告会；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⑵小组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代表发言，小组其他成员</a:t>
            </a:r>
            <a:r>
              <a:rPr lang="zh-CN" altLang="en-US" sz="2800" b="1" dirty="0">
                <a:solidFill>
                  <a:srgbClr val="071010"/>
                </a:solidFill>
              </a:rPr>
              <a:t>补充发言；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⑶其他小组成员提问；</a:t>
            </a:r>
          </a:p>
          <a:p>
            <a:r>
              <a:rPr lang="zh-CN" altLang="en-US" sz="2800" b="1" dirty="0">
                <a:solidFill>
                  <a:srgbClr val="071010"/>
                </a:solidFill>
              </a:rPr>
              <a:t>⑷主持人宣布报告会结束</a:t>
            </a: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4474926" y="4426614"/>
            <a:ext cx="1206500" cy="88900"/>
          </a:xfrm>
          <a:prstGeom prst="rightArrow">
            <a:avLst>
              <a:gd name="adj1" fmla="val 50000"/>
              <a:gd name="adj2" fmla="val 33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4043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0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0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0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0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0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nimBg="1"/>
      <p:bldP spid="440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33795"/>
          <p:cNvSpPr>
            <a:spLocks noChangeArrowheads="1"/>
          </p:cNvSpPr>
          <p:nvPr/>
        </p:nvSpPr>
        <p:spPr bwMode="auto">
          <a:xfrm>
            <a:off x="1141413" y="3098800"/>
            <a:ext cx="1408112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社区考察</a:t>
            </a:r>
          </a:p>
        </p:txBody>
      </p:sp>
      <p:sp>
        <p:nvSpPr>
          <p:cNvPr id="37916" name="左大括号 1073742874"/>
          <p:cNvSpPr/>
          <p:nvPr/>
        </p:nvSpPr>
        <p:spPr bwMode="auto">
          <a:xfrm>
            <a:off x="2711450" y="1292225"/>
            <a:ext cx="593725" cy="4273550"/>
          </a:xfrm>
          <a:prstGeom prst="leftBrace">
            <a:avLst>
              <a:gd name="adj1" fmla="val 4592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90900" y="1296988"/>
            <a:ext cx="2019300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0000FF"/>
                </a:solidFill>
                <a:sym typeface="Arial" panose="020B0604020202020204" pitchFamily="34" charset="0"/>
              </a:rPr>
              <a:t>组织考察小组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90900" y="1958975"/>
            <a:ext cx="2040944" cy="461665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确</a:t>
            </a:r>
            <a:r>
              <a:rPr lang="zh-CN" altLang="en-US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订</a:t>
            </a:r>
            <a:r>
              <a:rPr lang="zh-CN" altLang="zh-CN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考察</a:t>
            </a: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问题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390900" y="2641600"/>
            <a:ext cx="2040944" cy="461665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制</a:t>
            </a:r>
            <a:r>
              <a:rPr lang="zh-CN" altLang="en-US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订</a:t>
            </a:r>
            <a:r>
              <a:rPr lang="zh-CN" altLang="zh-CN" sz="2400" b="1" dirty="0" smtClean="0">
                <a:solidFill>
                  <a:srgbClr val="0000FF"/>
                </a:solidFill>
                <a:sym typeface="Arial" panose="020B0604020202020204" pitchFamily="34" charset="0"/>
              </a:rPr>
              <a:t>考察</a:t>
            </a: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计划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90900" y="3424238"/>
            <a:ext cx="2019300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0000FF"/>
                </a:solidFill>
                <a:sym typeface="Arial" panose="020B0604020202020204" pitchFamily="34" charset="0"/>
              </a:rPr>
              <a:t>实施考察计划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390900" y="4156075"/>
            <a:ext cx="2019300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撰写考察报告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390900" y="4946650"/>
            <a:ext cx="2019300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交流考察结果</a:t>
            </a:r>
          </a:p>
        </p:txBody>
      </p:sp>
      <p:sp>
        <p:nvSpPr>
          <p:cNvPr id="33806" name="直接连接符 33805"/>
          <p:cNvSpPr/>
          <p:nvPr/>
        </p:nvSpPr>
        <p:spPr>
          <a:xfrm rot="10800000">
            <a:off x="5921375" y="1366838"/>
            <a:ext cx="17463" cy="927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33807" name="直接连接符 33806"/>
          <p:cNvSpPr/>
          <p:nvPr/>
        </p:nvSpPr>
        <p:spPr>
          <a:xfrm flipH="1">
            <a:off x="5692775" y="1366838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33808" name="直接连接符 33807"/>
          <p:cNvSpPr/>
          <p:nvPr/>
        </p:nvSpPr>
        <p:spPr>
          <a:xfrm flipH="1">
            <a:off x="5748338" y="2293938"/>
            <a:ext cx="1905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33809" name="直接连接符 33808"/>
          <p:cNvSpPr/>
          <p:nvPr/>
        </p:nvSpPr>
        <p:spPr>
          <a:xfrm>
            <a:off x="5938838" y="1830388"/>
            <a:ext cx="1524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02363" y="1601788"/>
            <a:ext cx="1712912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分组和选题</a:t>
            </a:r>
          </a:p>
        </p:txBody>
      </p:sp>
      <p:sp>
        <p:nvSpPr>
          <p:cNvPr id="9" name="直接连接符 8"/>
          <p:cNvSpPr/>
          <p:nvPr/>
        </p:nvSpPr>
        <p:spPr>
          <a:xfrm rot="10800000">
            <a:off x="5938838" y="2778125"/>
            <a:ext cx="17462" cy="927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0" name="直接连接符 9"/>
          <p:cNvSpPr/>
          <p:nvPr/>
        </p:nvSpPr>
        <p:spPr>
          <a:xfrm rot="10800000">
            <a:off x="5956300" y="4359275"/>
            <a:ext cx="17463" cy="9271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2" name="直接连接符 11"/>
          <p:cNvSpPr/>
          <p:nvPr/>
        </p:nvSpPr>
        <p:spPr>
          <a:xfrm flipH="1">
            <a:off x="5726113" y="2778125"/>
            <a:ext cx="195262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3" name="直接连接符 12"/>
          <p:cNvSpPr/>
          <p:nvPr/>
        </p:nvSpPr>
        <p:spPr>
          <a:xfrm flipH="1">
            <a:off x="5726113" y="3705225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4" name="直接连接符 13"/>
          <p:cNvSpPr/>
          <p:nvPr/>
        </p:nvSpPr>
        <p:spPr>
          <a:xfrm flipH="1">
            <a:off x="5710238" y="4359275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5" name="直接连接符 14"/>
          <p:cNvSpPr/>
          <p:nvPr/>
        </p:nvSpPr>
        <p:spPr>
          <a:xfrm flipH="1">
            <a:off x="5745163" y="5286375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6" name="直接连接符 15"/>
          <p:cNvSpPr/>
          <p:nvPr/>
        </p:nvSpPr>
        <p:spPr>
          <a:xfrm flipH="1">
            <a:off x="5956300" y="3241675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7" name="直接连接符 16"/>
          <p:cNvSpPr/>
          <p:nvPr/>
        </p:nvSpPr>
        <p:spPr>
          <a:xfrm flipH="1">
            <a:off x="5973763" y="4822825"/>
            <a:ext cx="2286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94438" y="4489450"/>
            <a:ext cx="1712912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分析与交流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294438" y="2967038"/>
            <a:ext cx="1712912" cy="457200"/>
          </a:xfrm>
          <a:prstGeom prst="rect">
            <a:avLst/>
          </a:prstGeom>
          <a:noFill/>
          <a:ln w="25400">
            <a:solidFill>
              <a:srgbClr val="FF99CC"/>
            </a:solidFill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FF"/>
                </a:solidFill>
                <a:sym typeface="Arial" panose="020B0604020202020204" pitchFamily="34" charset="0"/>
              </a:rPr>
              <a:t>方案与实施</a:t>
            </a:r>
          </a:p>
        </p:txBody>
      </p:sp>
      <p:pic>
        <p:nvPicPr>
          <p:cNvPr id="37938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39" name="WordArt 51"/>
          <p:cNvSpPr>
            <a:spLocks noChangeArrowheads="1" noChangeShapeType="1" noTextEdit="1"/>
          </p:cNvSpPr>
          <p:nvPr/>
        </p:nvSpPr>
        <p:spPr bwMode="auto">
          <a:xfrm>
            <a:off x="552450" y="227013"/>
            <a:ext cx="3001963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盘点收获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nimBg="1"/>
      <p:bldP spid="37916" grpId="0" animBg="1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文本框 29697"/>
          <p:cNvSpPr txBox="1">
            <a:spLocks noChangeArrowheads="1"/>
          </p:cNvSpPr>
          <p:nvPr/>
        </p:nvSpPr>
        <p:spPr bwMode="auto">
          <a:xfrm>
            <a:off x="1543050" y="1882775"/>
            <a:ext cx="81502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从下面选题中选择一个你感兴趣的主题，做一次社区考察。</a:t>
            </a:r>
          </a:p>
        </p:txBody>
      </p:sp>
      <p:sp>
        <p:nvSpPr>
          <p:cNvPr id="38922" name="文本框 29699"/>
          <p:cNvSpPr txBox="1">
            <a:spLocks noChangeArrowheads="1"/>
          </p:cNvSpPr>
          <p:nvPr/>
        </p:nvSpPr>
        <p:spPr bwMode="auto">
          <a:xfrm>
            <a:off x="1781175" y="2786063"/>
            <a:ext cx="7543800" cy="2419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远亲不如近邻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旧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街老巷</a:t>
            </a: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社区变化与发展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老年人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情况</a:t>
            </a: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困难群众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残疾人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情况</a:t>
            </a:r>
          </a:p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公共设施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社区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治安</a:t>
            </a:r>
          </a:p>
        </p:txBody>
      </p:sp>
      <p:pic>
        <p:nvPicPr>
          <p:cNvPr id="38924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740621" y="785590"/>
            <a:ext cx="327205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905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</a:rPr>
              <a:t>课外实践作业</a:t>
            </a: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43952" y="750888"/>
            <a:ext cx="73288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</a:rPr>
              <a:t>你参加过哪些社区活动</a:t>
            </a:r>
            <a:r>
              <a:rPr lang="zh-CN" altLang="en-US" sz="32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</a:rPr>
              <a:t>？与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</a:rPr>
              <a:t>大家一起交流和分享你参加活动的经过和感受吧。</a:t>
            </a:r>
            <a:endParaRPr lang="en-US" altLang="zh-CN" sz="32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charset="-122"/>
            </a:endParaRPr>
          </a:p>
        </p:txBody>
      </p:sp>
      <p:sp>
        <p:nvSpPr>
          <p:cNvPr id="16403" name="自选图形 34"/>
          <p:cNvSpPr>
            <a:spLocks noChangeArrowheads="1"/>
          </p:cNvSpPr>
          <p:nvPr/>
        </p:nvSpPr>
        <p:spPr bwMode="auto">
          <a:xfrm>
            <a:off x="965200" y="4351338"/>
            <a:ext cx="392113" cy="860425"/>
          </a:xfrm>
          <a:prstGeom prst="curvedRightArrow">
            <a:avLst>
              <a:gd name="adj1" fmla="val 43887"/>
              <a:gd name="adj2" fmla="val 87773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4" name="自选图形 34"/>
          <p:cNvSpPr>
            <a:spLocks noChangeArrowheads="1"/>
          </p:cNvSpPr>
          <p:nvPr/>
        </p:nvSpPr>
        <p:spPr bwMode="auto">
          <a:xfrm>
            <a:off x="8272463" y="4260850"/>
            <a:ext cx="352425" cy="941388"/>
          </a:xfrm>
          <a:prstGeom prst="curvedRightArrow">
            <a:avLst>
              <a:gd name="adj1" fmla="val 53423"/>
              <a:gd name="adj2" fmla="val 106847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自选图形 34"/>
          <p:cNvSpPr>
            <a:spLocks noChangeArrowheads="1"/>
          </p:cNvSpPr>
          <p:nvPr/>
        </p:nvSpPr>
        <p:spPr bwMode="auto">
          <a:xfrm>
            <a:off x="4972050" y="4381500"/>
            <a:ext cx="327025" cy="885825"/>
          </a:xfrm>
          <a:prstGeom prst="curvedRightArrow">
            <a:avLst>
              <a:gd name="adj1" fmla="val 54175"/>
              <a:gd name="adj2" fmla="val 108350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6" name="自选图形 35"/>
          <p:cNvSpPr>
            <a:spLocks noChangeArrowheads="1"/>
          </p:cNvSpPr>
          <p:nvPr/>
        </p:nvSpPr>
        <p:spPr bwMode="auto">
          <a:xfrm>
            <a:off x="2555875" y="4367213"/>
            <a:ext cx="377825" cy="823912"/>
          </a:xfrm>
          <a:prstGeom prst="curvedLeftArrow">
            <a:avLst>
              <a:gd name="adj1" fmla="val 43613"/>
              <a:gd name="adj2" fmla="val 87227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7" name="自选图形 35"/>
          <p:cNvSpPr>
            <a:spLocks noChangeArrowheads="1"/>
          </p:cNvSpPr>
          <p:nvPr/>
        </p:nvSpPr>
        <p:spPr bwMode="auto">
          <a:xfrm>
            <a:off x="6494463" y="4451350"/>
            <a:ext cx="377825" cy="850900"/>
          </a:xfrm>
          <a:prstGeom prst="curvedLeftArrow">
            <a:avLst>
              <a:gd name="adj1" fmla="val 45042"/>
              <a:gd name="adj2" fmla="val 90084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8" name="自选图形 35"/>
          <p:cNvSpPr>
            <a:spLocks noChangeArrowheads="1"/>
          </p:cNvSpPr>
          <p:nvPr/>
        </p:nvSpPr>
        <p:spPr bwMode="auto">
          <a:xfrm>
            <a:off x="9796463" y="4318000"/>
            <a:ext cx="363537" cy="850900"/>
          </a:xfrm>
          <a:prstGeom prst="curvedLeftArrow">
            <a:avLst>
              <a:gd name="adj1" fmla="val 46812"/>
              <a:gd name="adj2" fmla="val 93625"/>
              <a:gd name="adj3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Rectangle 25"/>
          <p:cNvSpPr>
            <a:spLocks noChangeArrowheads="1"/>
          </p:cNvSpPr>
          <p:nvPr/>
        </p:nvSpPr>
        <p:spPr bwMode="auto">
          <a:xfrm>
            <a:off x="1898650" y="5229225"/>
            <a:ext cx="116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/>
              <a:t>和选题</a:t>
            </a:r>
            <a:r>
              <a:rPr lang="zh-CN" altLang="en-US"/>
              <a:t> </a:t>
            </a:r>
          </a:p>
        </p:txBody>
      </p:sp>
      <p:sp>
        <p:nvSpPr>
          <p:cNvPr id="16410" name="Rectangle 26"/>
          <p:cNvSpPr>
            <a:spLocks noChangeArrowheads="1"/>
          </p:cNvSpPr>
          <p:nvPr/>
        </p:nvSpPr>
        <p:spPr bwMode="auto">
          <a:xfrm>
            <a:off x="5783263" y="5321300"/>
            <a:ext cx="116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/>
              <a:t>与实施</a:t>
            </a:r>
            <a:r>
              <a:rPr lang="zh-CN" altLang="en-US"/>
              <a:t> </a:t>
            </a:r>
          </a:p>
        </p:txBody>
      </p:sp>
      <p:sp>
        <p:nvSpPr>
          <p:cNvPr id="16411" name="Rectangle 27"/>
          <p:cNvSpPr>
            <a:spLocks noChangeArrowheads="1"/>
          </p:cNvSpPr>
          <p:nvPr/>
        </p:nvSpPr>
        <p:spPr bwMode="auto">
          <a:xfrm>
            <a:off x="9177338" y="5297488"/>
            <a:ext cx="116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400"/>
              <a:t>与交流</a:t>
            </a:r>
            <a:r>
              <a:rPr lang="zh-CN" altLang="en-US"/>
              <a:t> </a:t>
            </a:r>
          </a:p>
        </p:txBody>
      </p:sp>
      <p:sp>
        <p:nvSpPr>
          <p:cNvPr id="16412" name="Rectangle 28"/>
          <p:cNvSpPr/>
          <p:nvPr/>
        </p:nvSpPr>
        <p:spPr bwMode="auto">
          <a:xfrm>
            <a:off x="1058223" y="2625181"/>
            <a:ext cx="5765658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eaLnBrk="0" hangingPunct="0"/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cs typeface="华文楷体" panose="02010600040101010101" charset="-122"/>
              </a:rPr>
              <a:t>收获园地</a:t>
            </a:r>
            <a:r>
              <a:rPr lang="en-US" altLang="zh-CN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cs typeface="华文楷体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charset="-122"/>
                <a:cs typeface="华文楷体" panose="02010600040101010101" charset="-122"/>
              </a:rPr>
              <a:t>社区考察步骤：</a:t>
            </a:r>
          </a:p>
        </p:txBody>
      </p:sp>
      <p:sp>
        <p:nvSpPr>
          <p:cNvPr id="16415" name="WordArt 31"/>
          <p:cNvSpPr>
            <a:spLocks noChangeArrowheads="1" noChangeShapeType="1" noTextEdit="1"/>
          </p:cNvSpPr>
          <p:nvPr/>
        </p:nvSpPr>
        <p:spPr bwMode="auto">
          <a:xfrm>
            <a:off x="263976" y="586404"/>
            <a:ext cx="28543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环节一：分享与交流</a:t>
            </a:r>
          </a:p>
        </p:txBody>
      </p:sp>
      <p:pic>
        <p:nvPicPr>
          <p:cNvPr id="16416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5915025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317500" y="3803650"/>
            <a:ext cx="157797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组织考察小组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2292350" y="3789363"/>
            <a:ext cx="16573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确定考察问题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4094163" y="3776663"/>
            <a:ext cx="16811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制定考察计划</a:t>
            </a: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5883275" y="3802063"/>
            <a:ext cx="15779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实施考察计划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7805738" y="3790950"/>
            <a:ext cx="156368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撰写考察报告</a:t>
            </a: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9607550" y="3763963"/>
            <a:ext cx="1722438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交流考察结果</a:t>
            </a:r>
          </a:p>
        </p:txBody>
      </p:sp>
      <p:sp>
        <p:nvSpPr>
          <p:cNvPr id="16423" name="AutoShape 39"/>
          <p:cNvSpPr>
            <a:spLocks noChangeArrowheads="1"/>
          </p:cNvSpPr>
          <p:nvPr/>
        </p:nvSpPr>
        <p:spPr bwMode="auto">
          <a:xfrm>
            <a:off x="1897039" y="3964329"/>
            <a:ext cx="399387" cy="45719"/>
          </a:xfrm>
          <a:prstGeom prst="right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4" name="AutoShape 40"/>
          <p:cNvSpPr>
            <a:spLocks noChangeArrowheads="1"/>
          </p:cNvSpPr>
          <p:nvPr/>
        </p:nvSpPr>
        <p:spPr bwMode="auto">
          <a:xfrm>
            <a:off x="3806825" y="3913188"/>
            <a:ext cx="317500" cy="88900"/>
          </a:xfrm>
          <a:prstGeom prst="right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5" name="AutoShape 41"/>
          <p:cNvSpPr>
            <a:spLocks noChangeArrowheads="1"/>
          </p:cNvSpPr>
          <p:nvPr/>
        </p:nvSpPr>
        <p:spPr bwMode="auto">
          <a:xfrm>
            <a:off x="5597525" y="3952875"/>
            <a:ext cx="317500" cy="88900"/>
          </a:xfrm>
          <a:prstGeom prst="right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6" name="AutoShape 42"/>
          <p:cNvSpPr>
            <a:spLocks noChangeArrowheads="1"/>
          </p:cNvSpPr>
          <p:nvPr/>
        </p:nvSpPr>
        <p:spPr bwMode="auto">
          <a:xfrm>
            <a:off x="7482172" y="3911624"/>
            <a:ext cx="317500" cy="88900"/>
          </a:xfrm>
          <a:prstGeom prst="right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7" name="AutoShape 43"/>
          <p:cNvSpPr>
            <a:spLocks noChangeArrowheads="1"/>
          </p:cNvSpPr>
          <p:nvPr/>
        </p:nvSpPr>
        <p:spPr bwMode="auto">
          <a:xfrm>
            <a:off x="9320213" y="3913188"/>
            <a:ext cx="317500" cy="88900"/>
          </a:xfrm>
          <a:prstGeom prst="rightArrow">
            <a:avLst>
              <a:gd name="adj1" fmla="val 50000"/>
              <a:gd name="adj2" fmla="val 8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966788" y="5233988"/>
            <a:ext cx="862012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分组</a:t>
            </a:r>
          </a:p>
        </p:txBody>
      </p:sp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4875213" y="5313363"/>
            <a:ext cx="95408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方案</a:t>
            </a: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8272463" y="5327650"/>
            <a:ext cx="914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6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  <p:bldP spid="16423" grpId="0" animBg="1"/>
      <p:bldP spid="16424" grpId="0" animBg="1"/>
      <p:bldP spid="16425" grpId="0" animBg="1"/>
      <p:bldP spid="16426" grpId="0" animBg="1"/>
      <p:bldP spid="164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Grp="1" noChangeArrowheads="1"/>
          </p:cNvSpPr>
          <p:nvPr>
            <p:ph type="body" sz="half" idx="1"/>
          </p:nvPr>
        </p:nvSpPr>
        <p:spPr>
          <a:xfrm>
            <a:off x="1870691" y="1967908"/>
            <a:ext cx="7432675" cy="3694112"/>
          </a:xfrm>
          <a:noFill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1.</a:t>
            </a:r>
            <a:r>
              <a:rPr lang="zh-CN" altLang="en-US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小组的划分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2.</a:t>
            </a:r>
            <a:r>
              <a:rPr lang="zh-CN" altLang="en-US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选出组长和发言人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3.</a:t>
            </a:r>
            <a:r>
              <a:rPr lang="zh-CN" altLang="en-US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探讨话题的选择 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4.</a:t>
            </a:r>
            <a:r>
              <a:rPr lang="zh-CN" altLang="en-US" sz="4000" b="1" dirty="0" smtClean="0">
                <a:solidFill>
                  <a:srgbClr val="1709C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展示</a:t>
            </a:r>
          </a:p>
        </p:txBody>
      </p:sp>
      <p:sp>
        <p:nvSpPr>
          <p:cNvPr id="32800" name="Rectangle 32"/>
          <p:cNvSpPr>
            <a:spLocks noGrp="1"/>
          </p:cNvSpPr>
          <p:nvPr>
            <p:ph type="title"/>
          </p:nvPr>
        </p:nvSpPr>
        <p:spPr bwMode="auto">
          <a:xfrm>
            <a:off x="4254500" y="685800"/>
            <a:ext cx="3635375" cy="944563"/>
          </a:xfrm>
          <a:noFill/>
        </p:spPr>
        <p:txBody>
          <a:bodyPr wrap="square" lIns="91440" tIns="45720" rIns="91440" bIns="45720" numCol="1" anchorCtr="0" compatLnSpc="1"/>
          <a:lstStyle/>
          <a:p>
            <a:r>
              <a:rPr lang="zh-CN" altLang="en-US" sz="4400" b="1" cap="none" dirty="0" smtClean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分组和选题</a:t>
            </a:r>
          </a:p>
        </p:txBody>
      </p:sp>
      <p:pic>
        <p:nvPicPr>
          <p:cNvPr id="32801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5915025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02" name="WordArt 34"/>
          <p:cNvSpPr>
            <a:spLocks noChangeArrowheads="1" noChangeShapeType="1" noTextEdit="1"/>
          </p:cNvSpPr>
          <p:nvPr/>
        </p:nvSpPr>
        <p:spPr bwMode="auto">
          <a:xfrm>
            <a:off x="646113" y="531813"/>
            <a:ext cx="3001962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环节二：探讨与交流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50875" y="180975"/>
            <a:ext cx="2390775" cy="666750"/>
          </a:xfrm>
          <a:noFill/>
        </p:spPr>
        <p:txBody>
          <a:bodyPr wrap="square" lIns="91440" tIns="45720" rIns="91440" bIns="45720" numCol="1" anchorCtr="0" compatLnSpc="1"/>
          <a:lstStyle/>
          <a:p>
            <a:pPr eaLnBrk="1" hangingPunct="1">
              <a:spcBef>
                <a:spcPct val="50000"/>
              </a:spcBef>
            </a:pPr>
            <a:r>
              <a:rPr lang="zh-CN" altLang="en-US" b="1" cap="none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收获园地</a:t>
            </a:r>
            <a:r>
              <a:rPr lang="en-US" altLang="zh-CN" b="1" cap="none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34822" name="AutoShape 6"/>
          <p:cNvSpPr/>
          <p:nvPr/>
        </p:nvSpPr>
        <p:spPr bwMode="auto">
          <a:xfrm>
            <a:off x="1850172" y="1285875"/>
            <a:ext cx="128588" cy="1922463"/>
          </a:xfrm>
          <a:prstGeom prst="leftBrace">
            <a:avLst>
              <a:gd name="adj1" fmla="val 12458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081995" y="1033155"/>
            <a:ext cx="109793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方法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879478" y="1070947"/>
            <a:ext cx="118012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/>
              <a:t>（意义）</a:t>
            </a:r>
            <a:endParaRPr lang="zh-CN" altLang="en-US" dirty="0"/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115404" y="2388358"/>
            <a:ext cx="208810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正确对待分歧</a:t>
            </a:r>
          </a:p>
        </p:txBody>
      </p:sp>
      <p:sp>
        <p:nvSpPr>
          <p:cNvPr id="34826" name="AutoShape 10"/>
          <p:cNvSpPr/>
          <p:nvPr/>
        </p:nvSpPr>
        <p:spPr bwMode="auto">
          <a:xfrm>
            <a:off x="1849438" y="3662363"/>
            <a:ext cx="182562" cy="1789112"/>
          </a:xfrm>
          <a:prstGeom prst="leftBrace">
            <a:avLst>
              <a:gd name="adj1" fmla="val 8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6040769" y="653410"/>
            <a:ext cx="5368759" cy="1285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71010"/>
                </a:solidFill>
              </a:rPr>
              <a:t>（1）有利于活动的</a:t>
            </a:r>
            <a:r>
              <a:rPr lang="zh-CN" altLang="en-US" b="1" dirty="0">
                <a:solidFill>
                  <a:srgbClr val="1709C9"/>
                </a:solidFill>
              </a:rPr>
              <a:t>顺利开展；</a:t>
            </a:r>
            <a:endParaRPr lang="zh-CN" altLang="en-US" b="1" dirty="0">
              <a:solidFill>
                <a:srgbClr val="07101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71010"/>
                </a:solidFill>
              </a:rPr>
              <a:t>（2）有利于同学间的</a:t>
            </a:r>
            <a:r>
              <a:rPr lang="zh-CN" altLang="en-US" b="1" dirty="0">
                <a:solidFill>
                  <a:srgbClr val="1709C9"/>
                </a:solidFill>
              </a:rPr>
              <a:t>取长补短、相互学习；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71010"/>
                </a:solidFill>
              </a:rPr>
              <a:t>（3）</a:t>
            </a:r>
            <a:r>
              <a:rPr lang="zh-CN" altLang="en-US" b="1" dirty="0">
                <a:solidFill>
                  <a:srgbClr val="1709C9"/>
                </a:solidFill>
              </a:rPr>
              <a:t>获得</a:t>
            </a:r>
            <a:r>
              <a:rPr lang="zh-CN" altLang="en-US" b="1" dirty="0">
                <a:solidFill>
                  <a:srgbClr val="071010"/>
                </a:solidFill>
              </a:rPr>
              <a:t>更多的知识和经验，</a:t>
            </a:r>
            <a:r>
              <a:rPr lang="zh-CN" altLang="en-US" b="1" dirty="0">
                <a:solidFill>
                  <a:srgbClr val="1709C9"/>
                </a:solidFill>
              </a:rPr>
              <a:t>得到</a:t>
            </a:r>
            <a:r>
              <a:rPr lang="zh-CN" altLang="en-US" b="1" dirty="0">
                <a:solidFill>
                  <a:srgbClr val="071010"/>
                </a:solidFill>
              </a:rPr>
              <a:t>更好的锻炼</a:t>
            </a:r>
            <a:r>
              <a:rPr lang="zh-CN" altLang="en-US" b="1" dirty="0" smtClean="0">
                <a:solidFill>
                  <a:srgbClr val="071010"/>
                </a:solidFill>
              </a:rPr>
              <a:t>。</a:t>
            </a:r>
            <a:endParaRPr lang="zh-CN" altLang="en-US" b="1" dirty="0">
              <a:solidFill>
                <a:srgbClr val="071010"/>
              </a:solidFill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2383809" y="3571188"/>
            <a:ext cx="8189913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71010"/>
                </a:solidFill>
              </a:rPr>
              <a:t>（1）</a:t>
            </a:r>
            <a:r>
              <a:rPr lang="zh-CN" altLang="en-US" sz="2000" b="1" dirty="0">
                <a:solidFill>
                  <a:srgbClr val="071010"/>
                </a:solidFill>
              </a:rPr>
              <a:t>每个小组成员</a:t>
            </a:r>
            <a:r>
              <a:rPr lang="zh-CN" altLang="en-US" sz="2000" b="1" dirty="0">
                <a:solidFill>
                  <a:srgbClr val="1709C9"/>
                </a:solidFill>
              </a:rPr>
              <a:t>分别提出</a:t>
            </a:r>
            <a:r>
              <a:rPr lang="zh-CN" altLang="en-US" sz="2000" b="1" dirty="0">
                <a:solidFill>
                  <a:srgbClr val="071010"/>
                </a:solidFill>
              </a:rPr>
              <a:t>一个或几个自己感兴趣，并且有意义的选题。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2332038" y="5233988"/>
            <a:ext cx="604361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2478088" y="4411663"/>
            <a:ext cx="475773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71010"/>
                </a:solidFill>
              </a:rPr>
              <a:t>（2）</a:t>
            </a:r>
            <a:r>
              <a:rPr lang="zh-CN" altLang="en-US" sz="2000" b="1" dirty="0">
                <a:solidFill>
                  <a:srgbClr val="071010"/>
                </a:solidFill>
              </a:rPr>
              <a:t>每个同学</a:t>
            </a:r>
            <a:r>
              <a:rPr lang="zh-CN" altLang="en-US" sz="2000" b="1" dirty="0">
                <a:solidFill>
                  <a:srgbClr val="1709C9"/>
                </a:solidFill>
              </a:rPr>
              <a:t>陈述</a:t>
            </a:r>
            <a:r>
              <a:rPr lang="zh-CN" altLang="en-US" sz="2000" b="1" dirty="0">
                <a:solidFill>
                  <a:srgbClr val="071010"/>
                </a:solidFill>
              </a:rPr>
              <a:t>自己选题的理由。</a:t>
            </a:r>
            <a:endParaRPr lang="zh-CN" altLang="en-US" sz="2000" dirty="0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2565779" y="5300687"/>
            <a:ext cx="794155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71010"/>
                </a:solidFill>
              </a:rPr>
              <a:t>（3）</a:t>
            </a:r>
            <a:r>
              <a:rPr lang="zh-CN" altLang="en-US" sz="2000" b="1" dirty="0">
                <a:solidFill>
                  <a:srgbClr val="1709C9"/>
                </a:solidFill>
              </a:rPr>
              <a:t>比较和分析</a:t>
            </a:r>
            <a:r>
              <a:rPr lang="zh-CN" altLang="en-US" sz="2000" b="1" dirty="0">
                <a:solidFill>
                  <a:srgbClr val="071010"/>
                </a:solidFill>
              </a:rPr>
              <a:t>各个选题的迫切性、重要性、</a:t>
            </a:r>
            <a:r>
              <a:rPr lang="zh-CN" altLang="en-US" sz="2000" b="1" dirty="0" smtClean="0">
                <a:solidFill>
                  <a:srgbClr val="071010"/>
                </a:solidFill>
              </a:rPr>
              <a:t>可行性，通过</a:t>
            </a:r>
            <a:r>
              <a:rPr lang="zh-CN" altLang="en-US" sz="2000" b="1" dirty="0">
                <a:solidFill>
                  <a:srgbClr val="071010"/>
                </a:solidFill>
              </a:rPr>
              <a:t>讨论协商，求同存异，最后达成</a:t>
            </a:r>
            <a:r>
              <a:rPr lang="zh-CN" altLang="en-US" sz="2000" b="1" dirty="0" smtClean="0">
                <a:solidFill>
                  <a:srgbClr val="071010"/>
                </a:solidFill>
              </a:rPr>
              <a:t>一致意见</a:t>
            </a:r>
            <a:r>
              <a:rPr lang="zh-CN" altLang="en-US" sz="2000" b="1" dirty="0">
                <a:solidFill>
                  <a:srgbClr val="071010"/>
                </a:solidFill>
              </a:rPr>
              <a:t>，</a:t>
            </a:r>
            <a:r>
              <a:rPr lang="zh-CN" altLang="en-US" sz="2000" b="1" dirty="0">
                <a:solidFill>
                  <a:srgbClr val="1709C9"/>
                </a:solidFill>
              </a:rPr>
              <a:t>确定</a:t>
            </a:r>
            <a:r>
              <a:rPr lang="zh-CN" altLang="en-US" sz="2000" b="1" dirty="0">
                <a:solidFill>
                  <a:srgbClr val="071010"/>
                </a:solidFill>
              </a:rPr>
              <a:t>本组的选题。</a:t>
            </a:r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2806700" y="3921125"/>
            <a:ext cx="88900" cy="450850"/>
          </a:xfrm>
          <a:prstGeom prst="downArrow">
            <a:avLst>
              <a:gd name="adj1" fmla="val 50000"/>
              <a:gd name="adj2" fmla="val 1267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4834" name="AutoShape 18"/>
          <p:cNvSpPr>
            <a:spLocks noChangeArrowheads="1"/>
          </p:cNvSpPr>
          <p:nvPr/>
        </p:nvSpPr>
        <p:spPr bwMode="auto">
          <a:xfrm>
            <a:off x="2827338" y="4848225"/>
            <a:ext cx="88900" cy="438150"/>
          </a:xfrm>
          <a:prstGeom prst="downArrow">
            <a:avLst>
              <a:gd name="adj1" fmla="val 50000"/>
              <a:gd name="adj2" fmla="val 1232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4835" name="AutoShape 19"/>
          <p:cNvSpPr>
            <a:spLocks noChangeArrowheads="1"/>
          </p:cNvSpPr>
          <p:nvPr/>
        </p:nvSpPr>
        <p:spPr bwMode="auto">
          <a:xfrm>
            <a:off x="4928097" y="1329045"/>
            <a:ext cx="1114425" cy="88900"/>
          </a:xfrm>
          <a:prstGeom prst="rightArrow">
            <a:avLst>
              <a:gd name="adj1" fmla="val 50000"/>
              <a:gd name="adj2" fmla="val 31339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6" name="Rectangle 20"/>
          <p:cNvSpPr>
            <a:spLocks noChangeArrowheads="1"/>
          </p:cNvSpPr>
          <p:nvPr/>
        </p:nvSpPr>
        <p:spPr bwMode="auto">
          <a:xfrm>
            <a:off x="5136511" y="2238232"/>
            <a:ext cx="6399212" cy="9559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71010"/>
                </a:solidFill>
              </a:rPr>
              <a:t>正确对待</a:t>
            </a:r>
            <a:r>
              <a:rPr lang="zh-CN" altLang="en-US" sz="2000" b="1" dirty="0">
                <a:solidFill>
                  <a:srgbClr val="071010"/>
                </a:solidFill>
              </a:rPr>
              <a:t>同学之间的意见分歧</a:t>
            </a:r>
            <a:r>
              <a:rPr lang="zh-CN" altLang="en-US" sz="2000" b="1" dirty="0" smtClean="0">
                <a:solidFill>
                  <a:srgbClr val="071010"/>
                </a:solidFill>
              </a:rPr>
              <a:t>，能</a:t>
            </a:r>
            <a:r>
              <a:rPr lang="zh-CN" altLang="en-US" sz="2000" b="1" dirty="0">
                <a:solidFill>
                  <a:srgbClr val="071010"/>
                </a:solidFill>
              </a:rPr>
              <a:t>求同存异，最后达成一致意见，有利于锻炼和发展我们合作学习。</a:t>
            </a:r>
          </a:p>
        </p:txBody>
      </p:sp>
      <p:sp>
        <p:nvSpPr>
          <p:cNvPr id="34837" name="AutoShape 21"/>
          <p:cNvSpPr>
            <a:spLocks noChangeArrowheads="1"/>
          </p:cNvSpPr>
          <p:nvPr/>
        </p:nvSpPr>
        <p:spPr bwMode="auto">
          <a:xfrm>
            <a:off x="3979555" y="2594402"/>
            <a:ext cx="1114425" cy="88900"/>
          </a:xfrm>
          <a:prstGeom prst="rightArrow">
            <a:avLst>
              <a:gd name="adj1" fmla="val 50000"/>
              <a:gd name="adj2" fmla="val 31339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3357349" y="572453"/>
            <a:ext cx="158314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个人考察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3398293" y="1116320"/>
            <a:ext cx="150125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合作考察</a:t>
            </a:r>
          </a:p>
        </p:txBody>
      </p:sp>
      <p:sp>
        <p:nvSpPr>
          <p:cNvPr id="34840" name="AutoShape 24"/>
          <p:cNvSpPr/>
          <p:nvPr/>
        </p:nvSpPr>
        <p:spPr bwMode="auto">
          <a:xfrm>
            <a:off x="3190946" y="728663"/>
            <a:ext cx="88900" cy="822325"/>
          </a:xfrm>
          <a:prstGeom prst="leftBrace">
            <a:avLst>
              <a:gd name="adj1" fmla="val 770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4845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425" y="610870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47" name="Text Box 31"/>
          <p:cNvSpPr txBox="1">
            <a:spLocks noChangeArrowheads="1"/>
          </p:cNvSpPr>
          <p:nvPr/>
        </p:nvSpPr>
        <p:spPr bwMode="auto">
          <a:xfrm>
            <a:off x="304800" y="1816100"/>
            <a:ext cx="17748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分组</a:t>
            </a: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auto">
          <a:xfrm>
            <a:off x="395288" y="4056063"/>
            <a:ext cx="11398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选题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4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/>
      <p:bldP spid="34824" grpId="0" animBg="1"/>
      <p:bldP spid="34826" grpId="0" animBg="1"/>
      <p:bldP spid="34833" grpId="0" animBg="1"/>
      <p:bldP spid="34834" grpId="0" animBg="1"/>
      <p:bldP spid="34835" grpId="0" animBg="1"/>
      <p:bldP spid="34837" grpId="0" animBg="1"/>
      <p:bldP spid="348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xfrm>
            <a:off x="4032250" y="684213"/>
            <a:ext cx="4100513" cy="892175"/>
          </a:xfrm>
          <a:noFill/>
        </p:spPr>
        <p:txBody>
          <a:bodyPr wrap="square" lIns="91440" tIns="45720" rIns="91440" bIns="45720" numCol="1" anchorCtr="0" compatLnSpc="1"/>
          <a:lstStyle/>
          <a:p>
            <a:r>
              <a:rPr lang="zh-CN" altLang="en-US" sz="4700" b="1" cap="none" dirty="0" smtClean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一、方案设计</a:t>
            </a:r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725488" y="279400"/>
            <a:ext cx="3094037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环节三：探讨与交流</a:t>
            </a:r>
          </a:p>
        </p:txBody>
      </p:sp>
      <p:pic>
        <p:nvPicPr>
          <p:cNvPr id="35847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875" name="Group 35"/>
          <p:cNvGraphicFramePr>
            <a:graphicFrameLocks noGrp="1"/>
          </p:cNvGraphicFramePr>
          <p:nvPr>
            <p:ph idx="1"/>
          </p:nvPr>
        </p:nvGraphicFramePr>
        <p:xfrm>
          <a:off x="1194109" y="1809207"/>
          <a:ext cx="8829675" cy="3075106"/>
        </p:xfrm>
        <a:graphic>
          <a:graphicData uri="http://schemas.openxmlformats.org/drawingml/2006/table">
            <a:tbl>
              <a:tblPr/>
              <a:tblGrid>
                <a:gridCol w="1298575"/>
                <a:gridCol w="2000250"/>
                <a:gridCol w="5530850"/>
              </a:tblGrid>
              <a:tr h="66103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序号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活动设计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25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方案一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模拟考察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在课堂上进行模拟访谈；设计调查问卷；借助网络、报刊、杂志或相关文献等进行调查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74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方案二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实地考察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利用节假日组织实际考察活动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方案三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模拟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+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实地考察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在课堂上制定实施方案，课余时间进行实地考察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xfrm>
            <a:off x="4032250" y="684213"/>
            <a:ext cx="4100513" cy="892175"/>
          </a:xfrm>
          <a:noFill/>
        </p:spPr>
        <p:txBody>
          <a:bodyPr wrap="square" lIns="91440" tIns="45720" rIns="91440" bIns="45720" numCol="1" anchorCtr="0" compatLnSpc="1"/>
          <a:lstStyle/>
          <a:p>
            <a:r>
              <a:rPr lang="zh-CN" altLang="en-US" sz="4700" b="1" cap="none" smtClean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二、方案实施</a:t>
            </a:r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725488" y="279400"/>
            <a:ext cx="3094037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“我是社区调查员”</a:t>
            </a:r>
          </a:p>
        </p:txBody>
      </p:sp>
      <p:pic>
        <p:nvPicPr>
          <p:cNvPr id="40964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38" name="Group 78"/>
          <p:cNvGraphicFramePr>
            <a:graphicFrameLocks noGrp="1"/>
          </p:cNvGraphicFramePr>
          <p:nvPr/>
        </p:nvGraphicFramePr>
        <p:xfrm>
          <a:off x="730250" y="1893888"/>
          <a:ext cx="9756775" cy="3932239"/>
        </p:xfrm>
        <a:graphic>
          <a:graphicData uri="http://schemas.openxmlformats.org/drawingml/2006/table">
            <a:tbl>
              <a:tblPr/>
              <a:tblGrid>
                <a:gridCol w="1098550"/>
                <a:gridCol w="2265363"/>
                <a:gridCol w="2489200"/>
                <a:gridCol w="1952625"/>
                <a:gridCol w="1951037"/>
              </a:tblGrid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序号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选题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调查工具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记录项目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组员分工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一小组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社区服务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笔记本、笔、手机、录像机、文献资料等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anose="02040604050505020304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时间、地点、人物、问题、内容、经过等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二小组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社区文化生活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三小组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社区占道乱象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四小组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独居老人生活现状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anose="02040604050505020304"/>
                          <a:ea typeface="宋体" panose="02010600030101010101" pitchFamily="2" charset="-122"/>
                        </a:rPr>
                        <a:t>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50875" y="180975"/>
            <a:ext cx="2390775" cy="666750"/>
          </a:xfrm>
          <a:noFill/>
        </p:spPr>
        <p:txBody>
          <a:bodyPr wrap="square" lIns="91440" tIns="45720" rIns="91440" bIns="45720" numCol="1" anchorCtr="0" compatLnSpc="1">
            <a:norm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收获园地</a:t>
            </a:r>
            <a:r>
              <a:rPr lang="en-US" altLang="zh-CN" sz="3600" b="1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50558" y="1368743"/>
            <a:ext cx="389241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考察方案的</a:t>
            </a:r>
            <a:r>
              <a:rPr lang="zh-CN" altLang="en-US" sz="3200" b="1" dirty="0">
                <a:solidFill>
                  <a:srgbClr val="9309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具体内容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554639" y="655093"/>
            <a:ext cx="6196083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（1）</a:t>
            </a:r>
            <a:r>
              <a:rPr lang="zh-CN" altLang="en-US" sz="2400" b="1" dirty="0">
                <a:solidFill>
                  <a:srgbClr val="1709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确定</a:t>
            </a: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考察的具体目的和内容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（2）</a:t>
            </a:r>
            <a:r>
              <a:rPr lang="zh-CN" altLang="en-US" sz="2400" b="1" dirty="0">
                <a:solidFill>
                  <a:srgbClr val="1709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选择</a:t>
            </a: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考察方法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（3）</a:t>
            </a:r>
            <a:r>
              <a:rPr lang="zh-CN" altLang="en-US" sz="2400" b="1" dirty="0">
                <a:solidFill>
                  <a:srgbClr val="1709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研究</a:t>
            </a: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考察中可能遇到的困难及解决办法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（4）</a:t>
            </a:r>
            <a:r>
              <a:rPr lang="zh-CN" altLang="en-US" sz="2400" b="1" dirty="0">
                <a:solidFill>
                  <a:srgbClr val="1709C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明确</a:t>
            </a: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小组成员的分工。</a:t>
            </a: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4393883" y="1576388"/>
            <a:ext cx="1246187" cy="103187"/>
          </a:xfrm>
          <a:prstGeom prst="rightArrow">
            <a:avLst>
              <a:gd name="adj1" fmla="val 50000"/>
              <a:gd name="adj2" fmla="val 3019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606425" y="2985453"/>
            <a:ext cx="518795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309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社区考察与研究（调查）的方法</a:t>
            </a:r>
            <a:endParaRPr lang="zh-CN" altLang="en-US" b="1">
              <a:solidFill>
                <a:srgbClr val="071010"/>
              </a:solidFill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252439" y="2407967"/>
            <a:ext cx="2202815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⑴实地考察法 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⑵访问调查法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⑶问卷调查法   </a:t>
            </a:r>
          </a:p>
          <a:p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⑷文献调查法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5912803" y="3192463"/>
            <a:ext cx="1246187" cy="103187"/>
          </a:xfrm>
          <a:prstGeom prst="rightArrow">
            <a:avLst>
              <a:gd name="adj1" fmla="val 50000"/>
              <a:gd name="adj2" fmla="val 3019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539433" y="4754563"/>
            <a:ext cx="3400425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9309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访问他人的注意事项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5385577" y="4093551"/>
            <a:ext cx="337628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提前</a:t>
            </a:r>
            <a:r>
              <a:rPr lang="zh-CN" altLang="en-US" sz="2400" b="1" dirty="0" smtClean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预约</a:t>
            </a:r>
            <a:endParaRPr lang="zh-CN" altLang="en-US" sz="2400" b="1" dirty="0">
              <a:solidFill>
                <a:srgbClr val="07101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None/>
            </a:pP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准时</a:t>
            </a:r>
            <a:r>
              <a:rPr lang="zh-CN" altLang="en-US" sz="2400" b="1" dirty="0" smtClean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赴约</a:t>
            </a:r>
            <a:endParaRPr lang="zh-CN" altLang="en-US" sz="2400" b="1" dirty="0">
              <a:solidFill>
                <a:srgbClr val="07101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None/>
            </a:pP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不过分打扰</a:t>
            </a:r>
            <a:r>
              <a:rPr lang="zh-CN" altLang="en-US" sz="2400" b="1" dirty="0" smtClean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他人</a:t>
            </a:r>
            <a:endParaRPr lang="zh-CN" altLang="en-US" sz="2400" b="1" dirty="0">
              <a:solidFill>
                <a:srgbClr val="07101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None/>
            </a:pP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尊重他人的</a:t>
            </a:r>
            <a:r>
              <a:rPr lang="zh-CN" altLang="en-US" sz="2400" b="1" dirty="0" smtClean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隐私权</a:t>
            </a:r>
            <a:endParaRPr lang="zh-CN" altLang="en-US" sz="2400" b="1" dirty="0">
              <a:solidFill>
                <a:srgbClr val="07101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None/>
            </a:pPr>
            <a:r>
              <a:rPr lang="zh-CN" altLang="en-US" sz="2400" b="1" dirty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礼貌</a:t>
            </a:r>
            <a:r>
              <a:rPr lang="zh-CN" altLang="en-US" sz="2400" b="1" dirty="0" smtClean="0">
                <a:solidFill>
                  <a:srgbClr val="07101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待人</a:t>
            </a:r>
            <a:endParaRPr lang="zh-CN" altLang="en-US" sz="2400" b="1" dirty="0">
              <a:solidFill>
                <a:srgbClr val="07101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7" name="AutoShape 13"/>
          <p:cNvSpPr>
            <a:spLocks noChangeArrowheads="1"/>
          </p:cNvSpPr>
          <p:nvPr/>
        </p:nvSpPr>
        <p:spPr bwMode="auto">
          <a:xfrm>
            <a:off x="4050983" y="4961890"/>
            <a:ext cx="1246187" cy="103188"/>
          </a:xfrm>
          <a:prstGeom prst="rightArrow">
            <a:avLst>
              <a:gd name="adj1" fmla="val 50000"/>
              <a:gd name="adj2" fmla="val 30192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998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9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9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9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9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9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9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9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9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nimBg="1"/>
      <p:bldP spid="41994" grpId="0" animBg="1"/>
      <p:bldP spid="419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WordArt 4"/>
          <p:cNvSpPr>
            <a:spLocks noChangeArrowheads="1" noChangeShapeType="1" noTextEdit="1"/>
          </p:cNvSpPr>
          <p:nvPr/>
        </p:nvSpPr>
        <p:spPr bwMode="auto">
          <a:xfrm>
            <a:off x="646113" y="531813"/>
            <a:ext cx="3094037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环节四：交流与展示</a:t>
            </a:r>
          </a:p>
        </p:txBody>
      </p:sp>
      <p:sp>
        <p:nvSpPr>
          <p:cNvPr id="36869" name="Rectangle 5"/>
          <p:cNvSpPr>
            <a:spLocks noGrp="1"/>
          </p:cNvSpPr>
          <p:nvPr>
            <p:ph type="title"/>
          </p:nvPr>
        </p:nvSpPr>
        <p:spPr bwMode="auto">
          <a:xfrm>
            <a:off x="4254500" y="685800"/>
            <a:ext cx="4257675" cy="944563"/>
          </a:xfrm>
          <a:noFill/>
        </p:spPr>
        <p:txBody>
          <a:bodyPr wrap="square" lIns="91440" tIns="45720" rIns="91440" bIns="45720" numCol="1" anchorCtr="0" compatLnSpc="1"/>
          <a:lstStyle/>
          <a:p>
            <a:r>
              <a:rPr lang="zh-CN" altLang="en-US" sz="4300" b="1" cap="none" dirty="0" smtClean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一、交流与展示</a:t>
            </a:r>
          </a:p>
        </p:txBody>
      </p:sp>
      <p:pic>
        <p:nvPicPr>
          <p:cNvPr id="36870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379538" y="1697038"/>
            <a:ext cx="927735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</a:rPr>
              <a:t>        一小组：展示并介绍拍摄的社区服务，如社区医务室、社区早点供应站、社区超市、菜场、理发店、浴室</a:t>
            </a:r>
            <a:r>
              <a:rPr lang="zh-CN" altLang="en-US" sz="2400" b="1" dirty="0" smtClean="0">
                <a:solidFill>
                  <a:srgbClr val="071010"/>
                </a:solidFill>
              </a:rPr>
              <a:t>等。</a:t>
            </a:r>
            <a:endParaRPr lang="zh-CN" altLang="en-US" sz="2400" b="1" dirty="0">
              <a:solidFill>
                <a:srgbClr val="071010"/>
              </a:solidFill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417638" y="2584450"/>
            <a:ext cx="886460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</a:rPr>
              <a:t>        二小组：出示社区文化生活丰富多彩的照片</a:t>
            </a:r>
            <a:r>
              <a:rPr lang="zh-CN" altLang="en-US" sz="2400" b="1" dirty="0" smtClean="0">
                <a:solidFill>
                  <a:srgbClr val="071010"/>
                </a:solidFill>
              </a:rPr>
              <a:t>，把</a:t>
            </a:r>
            <a:r>
              <a:rPr lang="zh-CN" altLang="en-US" sz="2400" b="1" dirty="0">
                <a:solidFill>
                  <a:srgbClr val="071010"/>
                </a:solidFill>
              </a:rPr>
              <a:t>自己看到的讲给大家听，并出示社区参加各级表演的影像或</a:t>
            </a:r>
            <a:r>
              <a:rPr lang="zh-CN" altLang="en-US" sz="2400" b="1" dirty="0" smtClean="0">
                <a:solidFill>
                  <a:srgbClr val="071010"/>
                </a:solidFill>
              </a:rPr>
              <a:t>照片。</a:t>
            </a:r>
            <a:endParaRPr lang="zh-CN" altLang="en-US" sz="2400" b="1" dirty="0">
              <a:solidFill>
                <a:srgbClr val="071010"/>
              </a:solidFill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536700" y="3432175"/>
            <a:ext cx="8985250" cy="1187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</a:rPr>
              <a:t>        三小组：通过照片等形式展示社区的占道现象，如乱放车辆、私设早摊点等。播放采访社区居民的录像或录音，听取社区居民对占道现象的看法和意见等。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592263" y="4729186"/>
            <a:ext cx="9077325" cy="1187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71010"/>
                </a:solidFill>
              </a:rPr>
              <a:t>        四小组：采访其他居民对独居老人的帮扶情况，展示老人的日常独居生活的照片，播放独居老人的心声，了解他们最真实的内心需求。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/>
          </p:cNvSpPr>
          <p:nvPr>
            <p:ph type="title"/>
          </p:nvPr>
        </p:nvSpPr>
        <p:spPr bwMode="auto">
          <a:xfrm>
            <a:off x="3945933" y="803157"/>
            <a:ext cx="4257675" cy="733425"/>
          </a:xfrm>
          <a:noFill/>
        </p:spPr>
        <p:txBody>
          <a:bodyPr wrap="square" lIns="91440" tIns="45720" rIns="91440" bIns="45720" numCol="1" anchorCtr="0" compatLnSpc="1"/>
          <a:lstStyle/>
          <a:p>
            <a:r>
              <a:rPr lang="zh-CN" altLang="en-US" sz="3900" b="1" cap="none" dirty="0" smtClean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二、撰写报告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255838" y="2236788"/>
            <a:ext cx="6819923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71010"/>
                </a:solidFill>
              </a:rPr>
              <a:t>1.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各</a:t>
            </a:r>
            <a:r>
              <a:rPr lang="zh-CN" altLang="en-US" sz="2800" b="1" dirty="0">
                <a:solidFill>
                  <a:srgbClr val="071010"/>
                </a:solidFill>
              </a:rPr>
              <a:t>小组依据交流展示的内容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分工合作，  </a:t>
            </a:r>
            <a:endParaRPr lang="en-US" altLang="zh-CN" sz="2800" b="1" dirty="0" smtClean="0">
              <a:solidFill>
                <a:srgbClr val="07101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71010"/>
                </a:solidFill>
              </a:rPr>
              <a:t>   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形成</a:t>
            </a:r>
            <a:r>
              <a:rPr lang="zh-CN" altLang="en-US" sz="2800" b="1" dirty="0">
                <a:solidFill>
                  <a:srgbClr val="071010"/>
                </a:solidFill>
              </a:rPr>
              <a:t>书面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的考察报告。</a:t>
            </a:r>
            <a:endParaRPr lang="zh-CN" altLang="en-US" sz="2800" b="1" dirty="0">
              <a:solidFill>
                <a:srgbClr val="071010"/>
              </a:solidFill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928688" y="1458913"/>
            <a:ext cx="19875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71010"/>
                </a:solidFill>
              </a:rPr>
              <a:t>活动步骤：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2319954" y="3653833"/>
            <a:ext cx="650716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71010"/>
                </a:solidFill>
              </a:rPr>
              <a:t>2.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拟定</a:t>
            </a:r>
            <a:r>
              <a:rPr lang="zh-CN" altLang="en-US" sz="2800" b="1" dirty="0">
                <a:solidFill>
                  <a:srgbClr val="071010"/>
                </a:solidFill>
              </a:rPr>
              <a:t>报告会流程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360589" y="4387661"/>
            <a:ext cx="7089775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71010"/>
                </a:solidFill>
              </a:rPr>
              <a:t>3.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在</a:t>
            </a:r>
            <a:r>
              <a:rPr lang="zh-CN" altLang="en-US" sz="2800" b="1" dirty="0">
                <a:solidFill>
                  <a:srgbClr val="071010"/>
                </a:solidFill>
              </a:rPr>
              <a:t>教师的指导下全班合理完成关于社区发展的几个专题性规划，送交社区管理</a:t>
            </a:r>
            <a:r>
              <a:rPr lang="zh-CN" altLang="en-US" sz="2800" b="1" dirty="0" smtClean="0">
                <a:solidFill>
                  <a:srgbClr val="071010"/>
                </a:solidFill>
              </a:rPr>
              <a:t>部门。</a:t>
            </a:r>
            <a:endParaRPr lang="zh-CN" altLang="en-US" sz="2800" b="1" dirty="0">
              <a:solidFill>
                <a:srgbClr val="071010"/>
              </a:solidFill>
            </a:endParaRPr>
          </a:p>
        </p:txBody>
      </p:sp>
      <p:pic>
        <p:nvPicPr>
          <p:cNvPr id="43017" name="图片 15364" descr="182"/>
          <p:cNvPicPr>
            <a:picLocks noRot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438" y="5949950"/>
            <a:ext cx="102298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凸显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811</Words>
  <Application>WPS 演示</Application>
  <PresentationFormat>自定义</PresentationFormat>
  <Paragraphs>135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幻灯片 1</vt:lpstr>
      <vt:lpstr>幻灯片 2</vt:lpstr>
      <vt:lpstr>分组和选题</vt:lpstr>
      <vt:lpstr>收获园地:</vt:lpstr>
      <vt:lpstr>一、方案设计</vt:lpstr>
      <vt:lpstr>二、方案实施</vt:lpstr>
      <vt:lpstr>收获园地:</vt:lpstr>
      <vt:lpstr>一、交流与展示</vt:lpstr>
      <vt:lpstr>二、撰写报告</vt:lpstr>
      <vt:lpstr>收获园地：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admin</cp:lastModifiedBy>
  <cp:revision>政治备课大师【全免费】</cp:revision>
  <dcterms:created xsi:type="dcterms:W3CDTF">2015-05-05T08:02:00Z</dcterms:created>
  <dcterms:modified xsi:type="dcterms:W3CDTF">2017-07-24T03:26:15Z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