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5" r:id="rId1"/>
  </p:sldMasterIdLst>
  <p:notesMasterIdLst>
    <p:notesMasterId r:id="rId27"/>
  </p:notesMasterIdLst>
  <p:sldIdLst>
    <p:sldId id="2747" r:id="rId2"/>
    <p:sldId id="2776" r:id="rId3"/>
    <p:sldId id="2775" r:id="rId4"/>
    <p:sldId id="2744" r:id="rId5"/>
    <p:sldId id="2751" r:id="rId6"/>
    <p:sldId id="2752" r:id="rId7"/>
    <p:sldId id="2755" r:id="rId8"/>
    <p:sldId id="2756" r:id="rId9"/>
    <p:sldId id="2753" r:id="rId10"/>
    <p:sldId id="2759" r:id="rId11"/>
    <p:sldId id="2760" r:id="rId12"/>
    <p:sldId id="2763" r:id="rId13"/>
    <p:sldId id="2761" r:id="rId14"/>
    <p:sldId id="2764" r:id="rId15"/>
    <p:sldId id="2765" r:id="rId16"/>
    <p:sldId id="2767" r:id="rId17"/>
    <p:sldId id="2768" r:id="rId18"/>
    <p:sldId id="2769" r:id="rId19"/>
    <p:sldId id="2766" r:id="rId20"/>
    <p:sldId id="2771" r:id="rId21"/>
    <p:sldId id="2772" r:id="rId22"/>
    <p:sldId id="2774" r:id="rId23"/>
    <p:sldId id="2773" r:id="rId24"/>
    <p:sldId id="2746" r:id="rId25"/>
    <p:sldId id="2742" r:id="rId26"/>
  </p:sldIdLst>
  <p:sldSz cx="12858750" cy="7232650"/>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373" userDrawn="1">
          <p15:clr>
            <a:srgbClr val="A4A3A4"/>
          </p15:clr>
        </p15:guide>
        <p15:guide id="2" pos="4050" userDrawn="1">
          <p15:clr>
            <a:srgbClr val="A4A3A4"/>
          </p15:clr>
        </p15:guide>
        <p15:guide id="3" pos="512" userDrawn="1">
          <p15:clr>
            <a:srgbClr val="A4A3A4"/>
          </p15:clr>
        </p15:guide>
        <p15:guide id="5" orient="horz" pos="4183" userDrawn="1">
          <p15:clr>
            <a:srgbClr val="A4A3A4"/>
          </p15:clr>
        </p15:guide>
        <p15:guide id="6" pos="75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2CD4FC"/>
    <a:srgbClr val="43CAE5"/>
    <a:srgbClr val="A9D488"/>
    <a:srgbClr val="66F6D0"/>
    <a:srgbClr val="63F2F9"/>
    <a:srgbClr val="6DD9EF"/>
    <a:srgbClr val="F1EE6A"/>
    <a:srgbClr val="BEF95F"/>
    <a:srgbClr val="6FC4E9"/>
    <a:srgbClr val="92D05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600" autoAdjust="0"/>
    <p:restoredTop sz="92986" autoAdjust="0"/>
  </p:normalViewPr>
  <p:slideViewPr>
    <p:cSldViewPr>
      <p:cViewPr varScale="1">
        <p:scale>
          <a:sx n="61" d="100"/>
          <a:sy n="61" d="100"/>
        </p:scale>
        <p:origin x="-864" y="-90"/>
      </p:cViewPr>
      <p:guideLst>
        <p:guide orient="horz" pos="373"/>
        <p:guide orient="horz" pos="4183"/>
        <p:guide pos="4050"/>
        <p:guide pos="512"/>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2017/7/21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pPr/>
              <a:t>1</a:t>
            </a:fld>
            <a:endParaRPr lang="zh-CN" altLang="en-US" smtClean="0"/>
          </a:p>
        </p:txBody>
      </p:sp>
    </p:spTree>
    <p:extLst>
      <p:ext uri="{BB962C8B-B14F-4D97-AF65-F5344CB8AC3E}">
        <p14:creationId xmlns="" xmlns:p14="http://schemas.microsoft.com/office/powerpoint/2010/main" val="18723163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pPr/>
              <a:t>20</a:t>
            </a:fld>
            <a:endParaRPr lang="zh-CN" altLang="en-US" smtClean="0"/>
          </a:p>
        </p:txBody>
      </p:sp>
    </p:spTree>
    <p:extLst>
      <p:ext uri="{BB962C8B-B14F-4D97-AF65-F5344CB8AC3E}">
        <p14:creationId xmlns="" xmlns:p14="http://schemas.microsoft.com/office/powerpoint/2010/main" val="18723163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pPr/>
              <a:t>21</a:t>
            </a:fld>
            <a:endParaRPr lang="zh-CN" altLang="en-US" smtClean="0"/>
          </a:p>
        </p:txBody>
      </p:sp>
    </p:spTree>
    <p:extLst>
      <p:ext uri="{BB962C8B-B14F-4D97-AF65-F5344CB8AC3E}">
        <p14:creationId xmlns="" xmlns:p14="http://schemas.microsoft.com/office/powerpoint/2010/main" val="1872316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pPr/>
              <a:t>22</a:t>
            </a:fld>
            <a:endParaRPr lang="zh-CN" altLang="en-US"/>
          </a:p>
        </p:txBody>
      </p:sp>
    </p:spTree>
    <p:extLst>
      <p:ext uri="{BB962C8B-B14F-4D97-AF65-F5344CB8AC3E}">
        <p14:creationId xmlns="" xmlns:p14="http://schemas.microsoft.com/office/powerpoint/2010/main" val="3200162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pPr/>
              <a:t>23</a:t>
            </a:fld>
            <a:endParaRPr lang="zh-CN" altLang="en-US"/>
          </a:p>
        </p:txBody>
      </p:sp>
    </p:spTree>
    <p:extLst>
      <p:ext uri="{BB962C8B-B14F-4D97-AF65-F5344CB8AC3E}">
        <p14:creationId xmlns="" xmlns:p14="http://schemas.microsoft.com/office/powerpoint/2010/main" val="3200162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pPr/>
              <a:t>24</a:t>
            </a:fld>
            <a:endParaRPr lang="zh-CN" altLang="en-US"/>
          </a:p>
        </p:txBody>
      </p:sp>
    </p:spTree>
    <p:extLst>
      <p:ext uri="{BB962C8B-B14F-4D97-AF65-F5344CB8AC3E}">
        <p14:creationId xmlns="" xmlns:p14="http://schemas.microsoft.com/office/powerpoint/2010/main" val="3200162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pPr/>
              <a:t>2</a:t>
            </a:fld>
            <a:endParaRPr lang="zh-CN" altLang="en-US" smtClean="0"/>
          </a:p>
        </p:txBody>
      </p:sp>
    </p:spTree>
    <p:extLst>
      <p:ext uri="{BB962C8B-B14F-4D97-AF65-F5344CB8AC3E}">
        <p14:creationId xmlns="" xmlns:p14="http://schemas.microsoft.com/office/powerpoint/2010/main" val="3914987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pPr/>
              <a:t>3</a:t>
            </a:fld>
            <a:endParaRPr lang="zh-CN" altLang="en-US" smtClean="0"/>
          </a:p>
        </p:txBody>
      </p:sp>
    </p:spTree>
    <p:extLst>
      <p:ext uri="{BB962C8B-B14F-4D97-AF65-F5344CB8AC3E}">
        <p14:creationId xmlns="" xmlns:p14="http://schemas.microsoft.com/office/powerpoint/2010/main" val="3914987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pPr/>
              <a:t>4</a:t>
            </a:fld>
            <a:endParaRPr lang="zh-CN" altLang="en-US" smtClean="0"/>
          </a:p>
        </p:txBody>
      </p:sp>
    </p:spTree>
    <p:extLst>
      <p:ext uri="{BB962C8B-B14F-4D97-AF65-F5344CB8AC3E}">
        <p14:creationId xmlns="" xmlns:p14="http://schemas.microsoft.com/office/powerpoint/2010/main" val="3914987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pPr/>
              <a:t>9</a:t>
            </a:fld>
            <a:endParaRPr lang="zh-CN" altLang="en-US" smtClean="0"/>
          </a:p>
        </p:txBody>
      </p:sp>
    </p:spTree>
    <p:extLst>
      <p:ext uri="{BB962C8B-B14F-4D97-AF65-F5344CB8AC3E}">
        <p14:creationId xmlns="" xmlns:p14="http://schemas.microsoft.com/office/powerpoint/2010/main" val="1872316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pPr/>
              <a:t>11</a:t>
            </a:fld>
            <a:endParaRPr lang="zh-CN" altLang="en-US" smtClean="0"/>
          </a:p>
        </p:txBody>
      </p:sp>
    </p:spTree>
    <p:extLst>
      <p:ext uri="{BB962C8B-B14F-4D97-AF65-F5344CB8AC3E}">
        <p14:creationId xmlns="" xmlns:p14="http://schemas.microsoft.com/office/powerpoint/2010/main" val="1872316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pPr/>
              <a:t>13</a:t>
            </a:fld>
            <a:endParaRPr lang="zh-CN" altLang="en-US" smtClean="0"/>
          </a:p>
        </p:txBody>
      </p:sp>
    </p:spTree>
    <p:extLst>
      <p:ext uri="{BB962C8B-B14F-4D97-AF65-F5344CB8AC3E}">
        <p14:creationId xmlns="" xmlns:p14="http://schemas.microsoft.com/office/powerpoint/2010/main" val="1872316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pPr/>
              <a:t>16</a:t>
            </a:fld>
            <a:endParaRPr lang="zh-CN" altLang="en-US" smtClean="0"/>
          </a:p>
        </p:txBody>
      </p:sp>
    </p:spTree>
    <p:extLst>
      <p:ext uri="{BB962C8B-B14F-4D97-AF65-F5344CB8AC3E}">
        <p14:creationId xmlns="" xmlns:p14="http://schemas.microsoft.com/office/powerpoint/2010/main" val="1872316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pPr/>
              <a:t>18</a:t>
            </a:fld>
            <a:endParaRPr lang="zh-CN" altLang="en-US" smtClean="0"/>
          </a:p>
        </p:txBody>
      </p:sp>
    </p:spTree>
    <p:extLst>
      <p:ext uri="{BB962C8B-B14F-4D97-AF65-F5344CB8AC3E}">
        <p14:creationId xmlns="" xmlns:p14="http://schemas.microsoft.com/office/powerpoint/2010/main" val="1872316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354" y="6704023"/>
            <a:ext cx="2892783" cy="384175"/>
          </a:xfrm>
          <a:prstGeom prst="rect">
            <a:avLst/>
          </a:prstGeom>
        </p:spPr>
        <p:txBody>
          <a:bodyPr/>
          <a:lstStyle/>
          <a:p>
            <a:fld id="{3BED4874-415F-4462-8CBD-90FA9588F106}" type="datetimeFigureOut">
              <a:rPr lang="zh-CN" altLang="en-US" smtClean="0"/>
              <a:pPr/>
              <a:t>2017/7/21</a:t>
            </a:fld>
            <a:endParaRPr lang="zh-CN" altLang="en-US"/>
          </a:p>
        </p:txBody>
      </p:sp>
      <p:sp>
        <p:nvSpPr>
          <p:cNvPr id="3" name="页脚占位符 2"/>
          <p:cNvSpPr>
            <a:spLocks noGrp="1"/>
          </p:cNvSpPr>
          <p:nvPr>
            <p:ph type="ftr" sz="quarter" idx="11"/>
          </p:nvPr>
        </p:nvSpPr>
        <p:spPr>
          <a:xfrm>
            <a:off x="4259789" y="6704023"/>
            <a:ext cx="4339173" cy="38417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9081627" y="6704023"/>
            <a:ext cx="2892783" cy="384175"/>
          </a:xfrm>
          <a:prstGeom prst="rect">
            <a:avLst/>
          </a:prstGeom>
        </p:spPr>
        <p:txBody>
          <a:bodyPr/>
          <a:lstStyle/>
          <a:p>
            <a:fld id="{8C92ADDF-ABC6-4EEC-846D-A1AE2D410679}" type="slidenum">
              <a:rPr lang="zh-CN" altLang="en-US" smtClean="0"/>
              <a:pPr/>
              <a:t>‹#›</a:t>
            </a:fld>
            <a:endParaRPr lang="zh-CN" altLang="en-US"/>
          </a:p>
        </p:txBody>
      </p:sp>
    </p:spTree>
    <p:extLst>
      <p:ext uri="{BB962C8B-B14F-4D97-AF65-F5344CB8AC3E}">
        <p14:creationId xmlns="" xmlns:p14="http://schemas.microsoft.com/office/powerpoint/2010/main" val="1897153978"/>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4406" y="2246811"/>
            <a:ext cx="10929938" cy="1550332"/>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928813" y="4098502"/>
            <a:ext cx="9001125" cy="1848344"/>
          </a:xfrm>
          <a:prstGeom prst="rect">
            <a:avLst/>
          </a:prstGeom>
        </p:spPr>
        <p:txBody>
          <a:bodyPr/>
          <a:lstStyle>
            <a:lvl1pPr marL="0" indent="0" algn="ctr">
              <a:buNone/>
              <a:defRPr>
                <a:solidFill>
                  <a:schemeClr val="tx1">
                    <a:tint val="75000"/>
                  </a:schemeClr>
                </a:solidFill>
              </a:defRPr>
            </a:lvl1pPr>
            <a:lvl2pPr marL="642915" indent="0" algn="ctr">
              <a:buNone/>
              <a:defRPr>
                <a:solidFill>
                  <a:schemeClr val="tx1">
                    <a:tint val="75000"/>
                  </a:schemeClr>
                </a:solidFill>
              </a:defRPr>
            </a:lvl2pPr>
            <a:lvl3pPr marL="1285829" indent="0" algn="ctr">
              <a:buNone/>
              <a:defRPr>
                <a:solidFill>
                  <a:schemeClr val="tx1">
                    <a:tint val="75000"/>
                  </a:schemeClr>
                </a:solidFill>
              </a:defRPr>
            </a:lvl3pPr>
            <a:lvl4pPr marL="1928744" indent="0" algn="ctr">
              <a:buNone/>
              <a:defRPr>
                <a:solidFill>
                  <a:schemeClr val="tx1">
                    <a:tint val="75000"/>
                  </a:schemeClr>
                </a:solidFill>
              </a:defRPr>
            </a:lvl4pPr>
            <a:lvl5pPr marL="2571659" indent="0" algn="ctr">
              <a:buNone/>
              <a:defRPr>
                <a:solidFill>
                  <a:schemeClr val="tx1">
                    <a:tint val="75000"/>
                  </a:schemeClr>
                </a:solidFill>
              </a:defRPr>
            </a:lvl5pPr>
            <a:lvl6pPr marL="3214573" indent="0" algn="ctr">
              <a:buNone/>
              <a:defRPr>
                <a:solidFill>
                  <a:schemeClr val="tx1">
                    <a:tint val="75000"/>
                  </a:schemeClr>
                </a:solidFill>
              </a:defRPr>
            </a:lvl6pPr>
            <a:lvl7pPr marL="3857488" indent="0" algn="ctr">
              <a:buNone/>
              <a:defRPr>
                <a:solidFill>
                  <a:schemeClr val="tx1">
                    <a:tint val="75000"/>
                  </a:schemeClr>
                </a:solidFill>
              </a:defRPr>
            </a:lvl7pPr>
            <a:lvl8pPr marL="4500402" indent="0" algn="ctr">
              <a:buNone/>
              <a:defRPr>
                <a:solidFill>
                  <a:schemeClr val="tx1">
                    <a:tint val="75000"/>
                  </a:schemeClr>
                </a:solidFill>
              </a:defRPr>
            </a:lvl8pPr>
            <a:lvl9pPr marL="514331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42938" y="6703596"/>
            <a:ext cx="3000375" cy="385072"/>
          </a:xfrm>
          <a:prstGeom prst="rect">
            <a:avLst/>
          </a:prstGeom>
        </p:spPr>
        <p:txBody>
          <a:bodyPr/>
          <a:lstStyle/>
          <a:p>
            <a:fld id="{5BC574C2-0231-498C-86E3-B4ED627D1603}" type="datetimeFigureOut">
              <a:rPr lang="zh-CN" altLang="en-US" smtClean="0"/>
              <a:pPr/>
              <a:t>2017/7/21</a:t>
            </a:fld>
            <a:endParaRPr lang="zh-CN" altLang="en-US"/>
          </a:p>
        </p:txBody>
      </p:sp>
      <p:sp>
        <p:nvSpPr>
          <p:cNvPr id="5" name="页脚占位符 4"/>
          <p:cNvSpPr>
            <a:spLocks noGrp="1"/>
          </p:cNvSpPr>
          <p:nvPr>
            <p:ph type="ftr" sz="quarter" idx="11"/>
          </p:nvPr>
        </p:nvSpPr>
        <p:spPr>
          <a:xfrm>
            <a:off x="4393406" y="6703596"/>
            <a:ext cx="4071938" cy="385072"/>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215438" y="6703596"/>
            <a:ext cx="3000375" cy="385072"/>
          </a:xfrm>
          <a:prstGeom prst="rect">
            <a:avLst/>
          </a:prstGeom>
        </p:spPr>
        <p:txBody>
          <a:bodyPr/>
          <a:lstStyle/>
          <a:p>
            <a:fld id="{E7A6D03C-65F4-4C13-B424-B28BC9F7B416}" type="slidenum">
              <a:rPr lang="zh-CN" altLang="en-US" smtClean="0"/>
              <a:pPr/>
              <a:t>‹#›</a:t>
            </a:fld>
            <a:endParaRPr lang="zh-CN" altLang="en-US"/>
          </a:p>
        </p:txBody>
      </p:sp>
    </p:spTree>
    <p:extLst>
      <p:ext uri="{BB962C8B-B14F-4D97-AF65-F5344CB8AC3E}">
        <p14:creationId xmlns="" xmlns:p14="http://schemas.microsoft.com/office/powerpoint/2010/main" val="3844076023"/>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4">
            <a:extLst>
              <a:ext uri="{28A0092B-C50C-407E-A947-70E740481C1C}">
                <a14:useLocalDpi xmlns="" xmlns:a14="http://schemas.microsoft.com/office/drawing/2010/main" val="0"/>
              </a:ext>
            </a:extLst>
          </a:blip>
          <a:stretch>
            <a:fillRect/>
          </a:stretch>
        </p:blipFill>
        <p:spPr>
          <a:xfrm>
            <a:off x="352" y="0"/>
            <a:ext cx="12858045" cy="7232649"/>
          </a:xfrm>
          <a:prstGeom prst="rect">
            <a:avLst/>
          </a:prstGeom>
        </p:spPr>
      </p:pic>
    </p:spTree>
    <p:extLst>
      <p:ext uri="{BB962C8B-B14F-4D97-AF65-F5344CB8AC3E}">
        <p14:creationId xmlns="" xmlns:p14="http://schemas.microsoft.com/office/powerpoint/2010/main" val="310721781"/>
      </p:ext>
    </p:extLst>
  </p:cSld>
  <p:clrMap bg1="lt1" tx1="dk1" bg2="lt2" tx2="dk2" accent1="accent1" accent2="accent2" accent3="accent3" accent4="accent4" accent5="accent5" accent6="accent6" hlink="hlink" folHlink="folHlink"/>
  <p:sldLayoutIdLst>
    <p:sldLayoutId id="2147483682" r:id="rId1"/>
    <p:sldLayoutId id="2147483961" r:id="rId2"/>
  </p:sldLayoutIdLst>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txStyles>
    <p:titleStyle>
      <a:lvl1pPr algn="l" defTabSz="91447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76" rtl="0" eaLnBrk="1" latinLnBrk="0" hangingPunct="1">
        <a:defRPr sz="1800" kern="1200">
          <a:solidFill>
            <a:schemeClr val="tx1"/>
          </a:solidFill>
          <a:latin typeface="+mn-lt"/>
          <a:ea typeface="+mn-ea"/>
          <a:cs typeface="+mn-cs"/>
        </a:defRPr>
      </a:lvl1pPr>
      <a:lvl2pPr marL="457239" algn="l" defTabSz="914476" rtl="0" eaLnBrk="1" latinLnBrk="0" hangingPunct="1">
        <a:defRPr sz="1800" kern="1200">
          <a:solidFill>
            <a:schemeClr val="tx1"/>
          </a:solidFill>
          <a:latin typeface="+mn-lt"/>
          <a:ea typeface="+mn-ea"/>
          <a:cs typeface="+mn-cs"/>
        </a:defRPr>
      </a:lvl2pPr>
      <a:lvl3pPr marL="914476" algn="l" defTabSz="914476" rtl="0" eaLnBrk="1" latinLnBrk="0" hangingPunct="1">
        <a:defRPr sz="1800" kern="1200">
          <a:solidFill>
            <a:schemeClr val="tx1"/>
          </a:solidFill>
          <a:latin typeface="+mn-lt"/>
          <a:ea typeface="+mn-ea"/>
          <a:cs typeface="+mn-cs"/>
        </a:defRPr>
      </a:lvl3pPr>
      <a:lvl4pPr marL="1371714" algn="l" defTabSz="914476" rtl="0" eaLnBrk="1" latinLnBrk="0" hangingPunct="1">
        <a:defRPr sz="1800" kern="1200">
          <a:solidFill>
            <a:schemeClr val="tx1"/>
          </a:solidFill>
          <a:latin typeface="+mn-lt"/>
          <a:ea typeface="+mn-ea"/>
          <a:cs typeface="+mn-cs"/>
        </a:defRPr>
      </a:lvl4pPr>
      <a:lvl5pPr marL="1828953" algn="l" defTabSz="914476" rtl="0" eaLnBrk="1" latinLnBrk="0" hangingPunct="1">
        <a:defRPr sz="1800" kern="1200">
          <a:solidFill>
            <a:schemeClr val="tx1"/>
          </a:solidFill>
          <a:latin typeface="+mn-lt"/>
          <a:ea typeface="+mn-ea"/>
          <a:cs typeface="+mn-cs"/>
        </a:defRPr>
      </a:lvl5pPr>
      <a:lvl6pPr marL="2286191" algn="l" defTabSz="914476" rtl="0" eaLnBrk="1" latinLnBrk="0" hangingPunct="1">
        <a:defRPr sz="1800" kern="1200">
          <a:solidFill>
            <a:schemeClr val="tx1"/>
          </a:solidFill>
          <a:latin typeface="+mn-lt"/>
          <a:ea typeface="+mn-ea"/>
          <a:cs typeface="+mn-cs"/>
        </a:defRPr>
      </a:lvl6pPr>
      <a:lvl7pPr marL="2743429" algn="l" defTabSz="914476" rtl="0" eaLnBrk="1" latinLnBrk="0" hangingPunct="1">
        <a:defRPr sz="1800" kern="1200">
          <a:solidFill>
            <a:schemeClr val="tx1"/>
          </a:solidFill>
          <a:latin typeface="+mn-lt"/>
          <a:ea typeface="+mn-ea"/>
          <a:cs typeface="+mn-cs"/>
        </a:defRPr>
      </a:lvl7pPr>
      <a:lvl8pPr marL="3200667" algn="l" defTabSz="914476" rtl="0" eaLnBrk="1" latinLnBrk="0" hangingPunct="1">
        <a:defRPr sz="1800" kern="1200">
          <a:solidFill>
            <a:schemeClr val="tx1"/>
          </a:solidFill>
          <a:latin typeface="+mn-lt"/>
          <a:ea typeface="+mn-ea"/>
          <a:cs typeface="+mn-cs"/>
        </a:defRPr>
      </a:lvl8pPr>
      <a:lvl9pPr marL="3657906" algn="l" defTabSz="91447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microsoft.com/office/2007/relationships/media" Target="../media/media1.mp3"/><Relationship Id="rId3" Type="http://schemas.openxmlformats.org/officeDocument/2006/relationships/slideLayout" Target="../slideLayouts/slideLayout1.xml"/><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video" Target="NULL" TargetMode="External"/><Relationship Id="rId1" Type="http://schemas.openxmlformats.org/officeDocument/2006/relationships/tags" Target="../tags/tag2.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 Id="rId1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5.png"/><Relationship Id="rId12" Type="http://schemas.microsoft.com/office/2007/relationships/media" Target="../media/media1.mp3"/><Relationship Id="rId2" Type="http://schemas.openxmlformats.org/officeDocument/2006/relationships/video" Target="NULL" TargetMode="External"/><Relationship Id="rId1" Type="http://schemas.openxmlformats.org/officeDocument/2006/relationships/tags" Target="../tags/tag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6.xml"/><Relationship Id="rId9" Type="http://schemas.openxmlformats.org/officeDocument/2006/relationships/image" Target="../media/image7.png"/><Relationship Id="rId1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5.png"/><Relationship Id="rId12" Type="http://schemas.microsoft.com/office/2007/relationships/media" Target="../media/media1.mp3"/><Relationship Id="rId2" Type="http://schemas.openxmlformats.org/officeDocument/2006/relationships/video" Target="NULL" TargetMode="External"/><Relationship Id="rId1" Type="http://schemas.openxmlformats.org/officeDocument/2006/relationships/tags" Target="../tags/tag8.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7.xml"/><Relationship Id="rId9"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file:///c:\users\ADMINI~1\appdata\roaming\360se6\USERDA~1\Temp\BD3E08~1.JPG" TargetMode="Externa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file:///c:\users\ADMINI~1\appdata\roaming\360se6\USERDA~1\Temp\T01436~1.JPG" TargetMode="External"/><Relationship Id="rId5" Type="http://schemas.openxmlformats.org/officeDocument/2006/relationships/image" Target="../media/image23.jpe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5.png"/><Relationship Id="rId12" Type="http://schemas.microsoft.com/office/2007/relationships/media" Target="../media/media1.mp3"/><Relationship Id="rId2" Type="http://schemas.openxmlformats.org/officeDocument/2006/relationships/video" Target="NULL" TargetMode="External"/><Relationship Id="rId1" Type="http://schemas.openxmlformats.org/officeDocument/2006/relationships/tags" Target="../tags/tag9.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8.xml"/><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5.png"/><Relationship Id="rId12" Type="http://schemas.microsoft.com/office/2007/relationships/media" Target="../media/media1.mp3"/><Relationship Id="rId2" Type="http://schemas.openxmlformats.org/officeDocument/2006/relationships/video" Target="NULL" TargetMode="External"/><Relationship Id="rId1" Type="http://schemas.openxmlformats.org/officeDocument/2006/relationships/tags" Target="../tags/tag10.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9.xml"/><Relationship Id="rId9" Type="http://schemas.openxmlformats.org/officeDocument/2006/relationships/image" Target="../media/image7.png"/><Relationship Id="rId14" Type="http://schemas.openxmlformats.org/officeDocument/2006/relationships/image" Target="../media/image24.png"/></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http://news.xinhuanet.com/local/2014-04/01/1110050168_13963388841521n.jpg" TargetMode="External"/><Relationship Id="rId5" Type="http://schemas.openxmlformats.org/officeDocument/2006/relationships/image" Target="../media/image26.jpe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0.png"/><Relationship Id="rId2" Type="http://schemas.openxmlformats.org/officeDocument/2006/relationships/video" Target="NULL" TargetMode="External"/><Relationship Id="rId1" Type="http://schemas.openxmlformats.org/officeDocument/2006/relationships/tags" Target="../tags/tag12.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notesSlide" Target="../notesSlides/notesSlide1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27849;&#22478;&#20041;&#24037;&#22312;&#34892;&#21160;.flv"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4.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5.png"/><Relationship Id="rId12" Type="http://schemas.microsoft.com/office/2007/relationships/media" Target="../media/media1.mp3"/><Relationship Id="rId2" Type="http://schemas.openxmlformats.org/officeDocument/2006/relationships/video" Target="NULL" TargetMode="External"/><Relationship Id="rId1" Type="http://schemas.openxmlformats.org/officeDocument/2006/relationships/tags" Target="../tags/tag6.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5.xml"/><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5"/>
          <a:srcRect/>
          <a:stretch>
            <a:fillRect/>
          </a:stretch>
        </p:blipFill>
        <p:spPr bwMode="auto">
          <a:xfrm>
            <a:off x="0" y="3473449"/>
            <a:ext cx="12858750" cy="3759201"/>
          </a:xfrm>
          <a:prstGeom prst="rect">
            <a:avLst/>
          </a:prstGeom>
          <a:noFill/>
          <a:ln w="9525">
            <a:noFill/>
            <a:miter lim="800000"/>
            <a:headEnd/>
            <a:tailEnd/>
          </a:ln>
          <a:effectLst/>
        </p:spPr>
      </p:pic>
      <p:pic>
        <p:nvPicPr>
          <p:cNvPr id="9" name="图片 8"/>
          <p:cNvPicPr>
            <a:picLocks noChangeAspect="1"/>
          </p:cNvPicPr>
          <p:nvPr/>
        </p:nvPicPr>
        <p:blipFill rotWithShape="1">
          <a:blip r:embed="rId6" cstate="print">
            <a:extLst>
              <a:ext uri="{28A0092B-C50C-407E-A947-70E740481C1C}">
                <a14:useLocalDpi xmlns="" xmlns:a14="http://schemas.microsoft.com/office/drawing/2010/main" val="0"/>
              </a:ext>
            </a:extLst>
          </a:blip>
          <a:srcRect/>
          <a:stretch/>
        </p:blipFill>
        <p:spPr>
          <a:xfrm>
            <a:off x="9831929" y="1040121"/>
            <a:ext cx="720080" cy="738026"/>
          </a:xfrm>
          <a:prstGeom prst="rect">
            <a:avLst/>
          </a:prstGeom>
        </p:spPr>
      </p:pic>
      <p:pic>
        <p:nvPicPr>
          <p:cNvPr id="10" name="图片 9"/>
          <p:cNvPicPr>
            <a:picLocks noChangeAspect="1"/>
          </p:cNvPicPr>
          <p:nvPr/>
        </p:nvPicPr>
        <p:blipFill rotWithShape="1">
          <a:blip r:embed="rId7" cstate="print">
            <a:extLst>
              <a:ext uri="{28A0092B-C50C-407E-A947-70E740481C1C}">
                <a14:useLocalDpi xmlns="" xmlns:a14="http://schemas.microsoft.com/office/drawing/2010/main" val="0"/>
              </a:ext>
            </a:extLst>
          </a:blip>
          <a:srcRect/>
          <a:stretch/>
        </p:blipFill>
        <p:spPr>
          <a:xfrm>
            <a:off x="10893871" y="5857088"/>
            <a:ext cx="538399" cy="519981"/>
          </a:xfrm>
          <a:prstGeom prst="rect">
            <a:avLst/>
          </a:prstGeom>
        </p:spPr>
      </p:pic>
      <p:pic>
        <p:nvPicPr>
          <p:cNvPr id="11" name="图片 10"/>
          <p:cNvPicPr>
            <a:picLocks noChangeAspect="1"/>
          </p:cNvPicPr>
          <p:nvPr/>
        </p:nvPicPr>
        <p:blipFill rotWithShape="1">
          <a:blip r:embed="rId8" cstate="print">
            <a:extLst>
              <a:ext uri="{28A0092B-C50C-407E-A947-70E740481C1C}">
                <a14:useLocalDpi xmlns="" xmlns:a14="http://schemas.microsoft.com/office/drawing/2010/main" val="0"/>
              </a:ext>
            </a:extLst>
          </a:blip>
          <a:srcRect/>
          <a:stretch/>
        </p:blipFill>
        <p:spPr>
          <a:xfrm>
            <a:off x="11560121" y="1040121"/>
            <a:ext cx="437159" cy="434745"/>
          </a:xfrm>
          <a:prstGeom prst="rect">
            <a:avLst/>
          </a:prstGeom>
        </p:spPr>
      </p:pic>
      <p:pic>
        <p:nvPicPr>
          <p:cNvPr id="17" name="图片 16"/>
          <p:cNvPicPr>
            <a:picLocks noChangeAspect="1"/>
          </p:cNvPicPr>
          <p:nvPr/>
        </p:nvPicPr>
        <p:blipFill rotWithShape="1">
          <a:blip r:embed="rId9">
            <a:extLst>
              <a:ext uri="{28A0092B-C50C-407E-A947-70E740481C1C}">
                <a14:useLocalDpi xmlns="" xmlns:a14="http://schemas.microsoft.com/office/drawing/2010/main" val="0"/>
              </a:ext>
            </a:extLst>
          </a:blip>
          <a:srcRect/>
          <a:stretch/>
        </p:blipFill>
        <p:spPr>
          <a:xfrm>
            <a:off x="12322201" y="50405"/>
            <a:ext cx="367947" cy="365915"/>
          </a:xfrm>
          <a:prstGeom prst="rect">
            <a:avLst/>
          </a:prstGeom>
        </p:spPr>
      </p:pic>
      <p:pic>
        <p:nvPicPr>
          <p:cNvPr id="18" name="图片 17"/>
          <p:cNvPicPr>
            <a:picLocks noChangeAspect="1"/>
          </p:cNvPicPr>
          <p:nvPr/>
        </p:nvPicPr>
        <p:blipFill rotWithShape="1">
          <a:blip r:embed="rId10" cstate="print">
            <a:extLst>
              <a:ext uri="{28A0092B-C50C-407E-A947-70E740481C1C}">
                <a14:useLocalDpi xmlns="" xmlns:a14="http://schemas.microsoft.com/office/drawing/2010/main" val="0"/>
              </a:ext>
            </a:extLst>
          </a:blip>
          <a:srcRect l="22559" r="22559"/>
          <a:stretch/>
        </p:blipFill>
        <p:spPr>
          <a:xfrm>
            <a:off x="9953364" y="4984477"/>
            <a:ext cx="324162" cy="332241"/>
          </a:xfrm>
          <a:prstGeom prst="rect">
            <a:avLst/>
          </a:prstGeom>
        </p:spPr>
      </p:pic>
      <p:pic>
        <p:nvPicPr>
          <p:cNvPr id="19" name="图片 18"/>
          <p:cNvPicPr>
            <a:picLocks noChangeAspect="1"/>
          </p:cNvPicPr>
          <p:nvPr/>
        </p:nvPicPr>
        <p:blipFill rotWithShape="1">
          <a:blip r:embed="rId11" cstate="print">
            <a:extLst>
              <a:ext uri="{28A0092B-C50C-407E-A947-70E740481C1C}">
                <a14:useLocalDpi xmlns="" xmlns:a14="http://schemas.microsoft.com/office/drawing/2010/main" val="0"/>
              </a:ext>
            </a:extLst>
          </a:blip>
          <a:srcRect t="-1993" b="-1993"/>
          <a:stretch/>
        </p:blipFill>
        <p:spPr>
          <a:xfrm>
            <a:off x="8157567" y="1860999"/>
            <a:ext cx="468084" cy="465499"/>
          </a:xfrm>
          <a:prstGeom prst="rect">
            <a:avLst/>
          </a:prstGeom>
        </p:spPr>
      </p:pic>
      <p:pic>
        <p:nvPicPr>
          <p:cNvPr id="20" name="图片 19"/>
          <p:cNvPicPr>
            <a:picLocks noChangeAspect="1"/>
          </p:cNvPicPr>
          <p:nvPr/>
        </p:nvPicPr>
        <p:blipFill rotWithShape="1">
          <a:blip r:embed="rId12" cstate="print">
            <a:extLst>
              <a:ext uri="{28A0092B-C50C-407E-A947-70E740481C1C}">
                <a14:useLocalDpi xmlns="" xmlns:a14="http://schemas.microsoft.com/office/drawing/2010/main" val="0"/>
              </a:ext>
            </a:extLst>
          </a:blip>
          <a:srcRect/>
          <a:stretch/>
        </p:blipFill>
        <p:spPr>
          <a:xfrm>
            <a:off x="11195015" y="2219634"/>
            <a:ext cx="730211" cy="726179"/>
          </a:xfrm>
          <a:prstGeom prst="rect">
            <a:avLst/>
          </a:prstGeom>
        </p:spPr>
      </p:pic>
      <p:pic>
        <p:nvPicPr>
          <p:cNvPr id="4" name="Could This Be Love">
            <a:hlinkClick r:id="" action="ppaction://media"/>
          </p:cNvPr>
          <p:cNvPicPr>
            <a:picLocks noChangeAspect="1"/>
          </p:cNvPicPr>
          <p:nvPr>
            <a:videoFile r:link="rId2"/>
            <p:extLst>
              <p:ext uri="{DAA4B4D4-6D71-4841-9C94-3DE7FCFB9230}">
                <p14:media xmlns="" xmlns:p14="http://schemas.microsoft.com/office/powerpoint/2010/main" r:embed="rId13"/>
              </p:ext>
            </p:extLst>
          </p:nvPr>
        </p:nvPicPr>
        <p:blipFill>
          <a:blip r:embed="rId14" cstate="print"/>
          <a:stretch>
            <a:fillRect/>
          </a:stretch>
        </p:blipFill>
        <p:spPr>
          <a:xfrm>
            <a:off x="6124575" y="-1093258"/>
            <a:ext cx="609600" cy="609600"/>
          </a:xfrm>
          <a:prstGeom prst="rect">
            <a:avLst/>
          </a:prstGeom>
        </p:spPr>
      </p:pic>
      <p:sp>
        <p:nvSpPr>
          <p:cNvPr id="14" name="Rectangle 2"/>
          <p:cNvSpPr>
            <a:spLocks noChangeArrowheads="1"/>
          </p:cNvSpPr>
          <p:nvPr/>
        </p:nvSpPr>
        <p:spPr bwMode="auto">
          <a:xfrm>
            <a:off x="4000483" y="1830375"/>
            <a:ext cx="5411788" cy="1714512"/>
          </a:xfrm>
          <a:prstGeom prst="rect">
            <a:avLst/>
          </a:prstGeom>
          <a:solidFill>
            <a:srgbClr val="00B0F0"/>
          </a:solidFill>
          <a:ln w="9525">
            <a:noFill/>
            <a:miter lim="800000"/>
            <a:headEnd/>
            <a:tailEnd/>
          </a:ln>
          <a:effectLst>
            <a:outerShdw dist="17961" dir="2700000" algn="ctr" rotWithShape="0">
              <a:srgbClr val="FFFFFF"/>
            </a:outerShdw>
          </a:effectLst>
        </p:spPr>
        <p:txBody>
          <a:bodyPr anchor="ctr"/>
          <a:lstStyle/>
          <a:p>
            <a:pPr algn="ctr">
              <a:defRPr/>
            </a:pPr>
            <a:r>
              <a:rPr lang="zh-CN" altLang="en-US" sz="6600" b="1" dirty="0" smtClean="0">
                <a:latin typeface="黑体" pitchFamily="49" charset="-122"/>
                <a:ea typeface="黑体" pitchFamily="49" charset="-122"/>
              </a:rPr>
              <a:t>权利与责任</a:t>
            </a:r>
            <a:endParaRPr lang="zh-CN" altLang="en-US" sz="6600" b="1" dirty="0">
              <a:latin typeface="黑体" pitchFamily="49" charset="-122"/>
              <a:ea typeface="黑体" pitchFamily="49" charset="-122"/>
            </a:endParaRPr>
          </a:p>
        </p:txBody>
      </p:sp>
    </p:spTree>
    <p:custDataLst>
      <p:tags r:id="rId1"/>
    </p:custDataLst>
    <p:extLst>
      <p:ext uri="{BB962C8B-B14F-4D97-AF65-F5344CB8AC3E}">
        <p14:creationId xmlns="" xmlns:p14="http://schemas.microsoft.com/office/powerpoint/2010/main" val="3004631296"/>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 presetClass="entr" presetSubtype="9"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500" fill="hold"/>
                                        <p:tgtEl>
                                          <p:spTgt spid="9"/>
                                        </p:tgtEl>
                                        <p:attrNameLst>
                                          <p:attrName>ppt_x</p:attrName>
                                        </p:attrNameLst>
                                      </p:cBhvr>
                                      <p:tavLst>
                                        <p:tav tm="0">
                                          <p:val>
                                            <p:strVal val="0-#ppt_w/2"/>
                                          </p:val>
                                        </p:tav>
                                        <p:tav tm="100000">
                                          <p:val>
                                            <p:strVal val="#ppt_x"/>
                                          </p:val>
                                        </p:tav>
                                      </p:tavLst>
                                    </p:anim>
                                    <p:anim calcmode="lin" valueType="num">
                                      <p:cBhvr additive="base">
                                        <p:cTn id="11" dur="1500" fill="hold"/>
                                        <p:tgtEl>
                                          <p:spTgt spid="9"/>
                                        </p:tgtEl>
                                        <p:attrNameLst>
                                          <p:attrName>ppt_y</p:attrName>
                                        </p:attrNameLst>
                                      </p:cBhvr>
                                      <p:tavLst>
                                        <p:tav tm="0">
                                          <p:val>
                                            <p:strVal val="0-#ppt_h/2"/>
                                          </p:val>
                                        </p:tav>
                                        <p:tav tm="100000">
                                          <p:val>
                                            <p:strVal val="#ppt_y"/>
                                          </p:val>
                                        </p:tav>
                                      </p:tavLst>
                                    </p:anim>
                                  </p:childTnLst>
                                </p:cTn>
                              </p:par>
                              <p:par>
                                <p:cTn id="12" presetID="2" presetClass="entr" presetSubtype="9" fill="hold" nodeType="withEffect">
                                  <p:stCondLst>
                                    <p:cond delay="25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500" fill="hold"/>
                                        <p:tgtEl>
                                          <p:spTgt spid="11"/>
                                        </p:tgtEl>
                                        <p:attrNameLst>
                                          <p:attrName>ppt_x</p:attrName>
                                        </p:attrNameLst>
                                      </p:cBhvr>
                                      <p:tavLst>
                                        <p:tav tm="0">
                                          <p:val>
                                            <p:strVal val="0-#ppt_w/2"/>
                                          </p:val>
                                        </p:tav>
                                        <p:tav tm="100000">
                                          <p:val>
                                            <p:strVal val="#ppt_x"/>
                                          </p:val>
                                        </p:tav>
                                      </p:tavLst>
                                    </p:anim>
                                    <p:anim calcmode="lin" valueType="num">
                                      <p:cBhvr additive="base">
                                        <p:cTn id="15" dur="1500" fill="hold"/>
                                        <p:tgtEl>
                                          <p:spTgt spid="11"/>
                                        </p:tgtEl>
                                        <p:attrNameLst>
                                          <p:attrName>ppt_y</p:attrName>
                                        </p:attrNameLst>
                                      </p:cBhvr>
                                      <p:tavLst>
                                        <p:tav tm="0">
                                          <p:val>
                                            <p:strVal val="0-#ppt_h/2"/>
                                          </p:val>
                                        </p:tav>
                                        <p:tav tm="100000">
                                          <p:val>
                                            <p:strVal val="#ppt_y"/>
                                          </p:val>
                                        </p:tav>
                                      </p:tavLst>
                                    </p:anim>
                                  </p:childTnLst>
                                </p:cTn>
                              </p:par>
                              <p:par>
                                <p:cTn id="16" presetID="2" presetClass="entr" presetSubtype="9" fill="hold" nodeType="withEffect">
                                  <p:stCondLst>
                                    <p:cond delay="50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1500" fill="hold"/>
                                        <p:tgtEl>
                                          <p:spTgt spid="17"/>
                                        </p:tgtEl>
                                        <p:attrNameLst>
                                          <p:attrName>ppt_x</p:attrName>
                                        </p:attrNameLst>
                                      </p:cBhvr>
                                      <p:tavLst>
                                        <p:tav tm="0">
                                          <p:val>
                                            <p:strVal val="0-#ppt_w/2"/>
                                          </p:val>
                                        </p:tav>
                                        <p:tav tm="100000">
                                          <p:val>
                                            <p:strVal val="#ppt_x"/>
                                          </p:val>
                                        </p:tav>
                                      </p:tavLst>
                                    </p:anim>
                                    <p:anim calcmode="lin" valueType="num">
                                      <p:cBhvr additive="base">
                                        <p:cTn id="19" dur="1500" fill="hold"/>
                                        <p:tgtEl>
                                          <p:spTgt spid="17"/>
                                        </p:tgtEl>
                                        <p:attrNameLst>
                                          <p:attrName>ppt_y</p:attrName>
                                        </p:attrNameLst>
                                      </p:cBhvr>
                                      <p:tavLst>
                                        <p:tav tm="0">
                                          <p:val>
                                            <p:strVal val="0-#ppt_h/2"/>
                                          </p:val>
                                        </p:tav>
                                        <p:tav tm="100000">
                                          <p:val>
                                            <p:strVal val="#ppt_y"/>
                                          </p:val>
                                        </p:tav>
                                      </p:tavLst>
                                    </p:anim>
                                  </p:childTnLst>
                                </p:cTn>
                              </p:par>
                              <p:par>
                                <p:cTn id="20" presetID="2" presetClass="entr" presetSubtype="9" fill="hold" nodeType="withEffect">
                                  <p:stCondLst>
                                    <p:cond delay="75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1500" fill="hold"/>
                                        <p:tgtEl>
                                          <p:spTgt spid="19"/>
                                        </p:tgtEl>
                                        <p:attrNameLst>
                                          <p:attrName>ppt_x</p:attrName>
                                        </p:attrNameLst>
                                      </p:cBhvr>
                                      <p:tavLst>
                                        <p:tav tm="0">
                                          <p:val>
                                            <p:strVal val="0-#ppt_w/2"/>
                                          </p:val>
                                        </p:tav>
                                        <p:tav tm="100000">
                                          <p:val>
                                            <p:strVal val="#ppt_x"/>
                                          </p:val>
                                        </p:tav>
                                      </p:tavLst>
                                    </p:anim>
                                    <p:anim calcmode="lin" valueType="num">
                                      <p:cBhvr additive="base">
                                        <p:cTn id="23" dur="1500" fill="hold"/>
                                        <p:tgtEl>
                                          <p:spTgt spid="19"/>
                                        </p:tgtEl>
                                        <p:attrNameLst>
                                          <p:attrName>ppt_y</p:attrName>
                                        </p:attrNameLst>
                                      </p:cBhvr>
                                      <p:tavLst>
                                        <p:tav tm="0">
                                          <p:val>
                                            <p:strVal val="0-#ppt_h/2"/>
                                          </p:val>
                                        </p:tav>
                                        <p:tav tm="100000">
                                          <p:val>
                                            <p:strVal val="#ppt_y"/>
                                          </p:val>
                                        </p:tav>
                                      </p:tavLst>
                                    </p:anim>
                                  </p:childTnLst>
                                </p:cTn>
                              </p:par>
                              <p:par>
                                <p:cTn id="24" presetID="2" presetClass="entr" presetSubtype="9" fill="hold" nodeType="withEffect">
                                  <p:stCondLst>
                                    <p:cond delay="10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500" fill="hold"/>
                                        <p:tgtEl>
                                          <p:spTgt spid="20"/>
                                        </p:tgtEl>
                                        <p:attrNameLst>
                                          <p:attrName>ppt_x</p:attrName>
                                        </p:attrNameLst>
                                      </p:cBhvr>
                                      <p:tavLst>
                                        <p:tav tm="0">
                                          <p:val>
                                            <p:strVal val="0-#ppt_w/2"/>
                                          </p:val>
                                        </p:tav>
                                        <p:tav tm="100000">
                                          <p:val>
                                            <p:strVal val="#ppt_x"/>
                                          </p:val>
                                        </p:tav>
                                      </p:tavLst>
                                    </p:anim>
                                    <p:anim calcmode="lin" valueType="num">
                                      <p:cBhvr additive="base">
                                        <p:cTn id="27" dur="1500" fill="hold"/>
                                        <p:tgtEl>
                                          <p:spTgt spid="20"/>
                                        </p:tgtEl>
                                        <p:attrNameLst>
                                          <p:attrName>ppt_y</p:attrName>
                                        </p:attrNameLst>
                                      </p:cBhvr>
                                      <p:tavLst>
                                        <p:tav tm="0">
                                          <p:val>
                                            <p:strVal val="0-#ppt_h/2"/>
                                          </p:val>
                                        </p:tav>
                                        <p:tav tm="100000">
                                          <p:val>
                                            <p:strVal val="#ppt_y"/>
                                          </p:val>
                                        </p:tav>
                                      </p:tavLst>
                                    </p:anim>
                                  </p:childTnLst>
                                </p:cTn>
                              </p:par>
                              <p:par>
                                <p:cTn id="28" presetID="2" presetClass="entr" presetSubtype="9" fill="hold" nodeType="withEffect">
                                  <p:stCondLst>
                                    <p:cond delay="125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1500" fill="hold"/>
                                        <p:tgtEl>
                                          <p:spTgt spid="18"/>
                                        </p:tgtEl>
                                        <p:attrNameLst>
                                          <p:attrName>ppt_x</p:attrName>
                                        </p:attrNameLst>
                                      </p:cBhvr>
                                      <p:tavLst>
                                        <p:tav tm="0">
                                          <p:val>
                                            <p:strVal val="0-#ppt_w/2"/>
                                          </p:val>
                                        </p:tav>
                                        <p:tav tm="100000">
                                          <p:val>
                                            <p:strVal val="#ppt_x"/>
                                          </p:val>
                                        </p:tav>
                                      </p:tavLst>
                                    </p:anim>
                                    <p:anim calcmode="lin" valueType="num">
                                      <p:cBhvr additive="base">
                                        <p:cTn id="31" dur="1500" fill="hold"/>
                                        <p:tgtEl>
                                          <p:spTgt spid="18"/>
                                        </p:tgtEl>
                                        <p:attrNameLst>
                                          <p:attrName>ppt_y</p:attrName>
                                        </p:attrNameLst>
                                      </p:cBhvr>
                                      <p:tavLst>
                                        <p:tav tm="0">
                                          <p:val>
                                            <p:strVal val="0-#ppt_h/2"/>
                                          </p:val>
                                        </p:tav>
                                        <p:tav tm="100000">
                                          <p:val>
                                            <p:strVal val="#ppt_y"/>
                                          </p:val>
                                        </p:tav>
                                      </p:tavLst>
                                    </p:anim>
                                  </p:childTnLst>
                                </p:cTn>
                              </p:par>
                              <p:par>
                                <p:cTn id="32" presetID="2" presetClass="entr" presetSubtype="9" fill="hold" nodeType="withEffect">
                                  <p:stCondLst>
                                    <p:cond delay="15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1500" fill="hold"/>
                                        <p:tgtEl>
                                          <p:spTgt spid="10"/>
                                        </p:tgtEl>
                                        <p:attrNameLst>
                                          <p:attrName>ppt_x</p:attrName>
                                        </p:attrNameLst>
                                      </p:cBhvr>
                                      <p:tavLst>
                                        <p:tav tm="0">
                                          <p:val>
                                            <p:strVal val="0-#ppt_w/2"/>
                                          </p:val>
                                        </p:tav>
                                        <p:tav tm="100000">
                                          <p:val>
                                            <p:strVal val="#ppt_x"/>
                                          </p:val>
                                        </p:tav>
                                      </p:tavLst>
                                    </p:anim>
                                    <p:anim calcmode="lin" valueType="num">
                                      <p:cBhvr additive="base">
                                        <p:cTn id="35" dur="1500" fill="hold"/>
                                        <p:tgtEl>
                                          <p:spTgt spid="10"/>
                                        </p:tgtEl>
                                        <p:attrNameLst>
                                          <p:attrName>ppt_y</p:attrName>
                                        </p:attrNameLst>
                                      </p:cBhvr>
                                      <p:tavLst>
                                        <p:tav tm="0">
                                          <p:val>
                                            <p:strVal val="0-#ppt_h/2"/>
                                          </p:val>
                                        </p:tav>
                                        <p:tav tm="100000">
                                          <p:val>
                                            <p:strVal val="#ppt_y"/>
                                          </p:val>
                                        </p:tav>
                                      </p:tavLst>
                                    </p:anim>
                                  </p:childTnLst>
                                </p:cTn>
                              </p:par>
                              <p:par>
                                <p:cTn id="36" presetID="8" presetClass="emph" presetSubtype="0" fill="hold" nodeType="withEffect">
                                  <p:stCondLst>
                                    <p:cond delay="0"/>
                                  </p:stCondLst>
                                  <p:childTnLst>
                                    <p:animRot by="21600000">
                                      <p:cBhvr>
                                        <p:cTn id="37" dur="1500" fill="hold"/>
                                        <p:tgtEl>
                                          <p:spTgt spid="9"/>
                                        </p:tgtEl>
                                        <p:attrNameLst>
                                          <p:attrName>r</p:attrName>
                                        </p:attrNameLst>
                                      </p:cBhvr>
                                    </p:animRot>
                                  </p:childTnLst>
                                </p:cTn>
                              </p:par>
                              <p:par>
                                <p:cTn id="38" presetID="8" presetClass="emph" presetSubtype="0" fill="hold" nodeType="withEffect">
                                  <p:stCondLst>
                                    <p:cond delay="0"/>
                                  </p:stCondLst>
                                  <p:childTnLst>
                                    <p:animRot by="21600000">
                                      <p:cBhvr>
                                        <p:cTn id="39" dur="1500" fill="hold"/>
                                        <p:tgtEl>
                                          <p:spTgt spid="11"/>
                                        </p:tgtEl>
                                        <p:attrNameLst>
                                          <p:attrName>r</p:attrName>
                                        </p:attrNameLst>
                                      </p:cBhvr>
                                    </p:animRot>
                                  </p:childTnLst>
                                </p:cTn>
                              </p:par>
                              <p:par>
                                <p:cTn id="40" presetID="8" presetClass="emph" presetSubtype="0" fill="hold" nodeType="withEffect">
                                  <p:stCondLst>
                                    <p:cond delay="0"/>
                                  </p:stCondLst>
                                  <p:childTnLst>
                                    <p:animRot by="21600000">
                                      <p:cBhvr>
                                        <p:cTn id="41" dur="1500" fill="hold"/>
                                        <p:tgtEl>
                                          <p:spTgt spid="17"/>
                                        </p:tgtEl>
                                        <p:attrNameLst>
                                          <p:attrName>r</p:attrName>
                                        </p:attrNameLst>
                                      </p:cBhvr>
                                    </p:animRot>
                                  </p:childTnLst>
                                </p:cTn>
                              </p:par>
                              <p:par>
                                <p:cTn id="42" presetID="8" presetClass="emph" presetSubtype="0" fill="hold" nodeType="withEffect">
                                  <p:stCondLst>
                                    <p:cond delay="0"/>
                                  </p:stCondLst>
                                  <p:childTnLst>
                                    <p:animRot by="21600000">
                                      <p:cBhvr>
                                        <p:cTn id="43" dur="1500" fill="hold"/>
                                        <p:tgtEl>
                                          <p:spTgt spid="19"/>
                                        </p:tgtEl>
                                        <p:attrNameLst>
                                          <p:attrName>r</p:attrName>
                                        </p:attrNameLst>
                                      </p:cBhvr>
                                    </p:animRot>
                                  </p:childTnLst>
                                </p:cTn>
                              </p:par>
                              <p:par>
                                <p:cTn id="44" presetID="8" presetClass="emph" presetSubtype="0" fill="hold" nodeType="withEffect">
                                  <p:stCondLst>
                                    <p:cond delay="0"/>
                                  </p:stCondLst>
                                  <p:childTnLst>
                                    <p:animRot by="21600000">
                                      <p:cBhvr>
                                        <p:cTn id="45" dur="1500" fill="hold"/>
                                        <p:tgtEl>
                                          <p:spTgt spid="20"/>
                                        </p:tgtEl>
                                        <p:attrNameLst>
                                          <p:attrName>r</p:attrName>
                                        </p:attrNameLst>
                                      </p:cBhvr>
                                    </p:animRot>
                                  </p:childTnLst>
                                </p:cTn>
                              </p:par>
                              <p:par>
                                <p:cTn id="46" presetID="8" presetClass="emph" presetSubtype="0" fill="hold" nodeType="withEffect">
                                  <p:stCondLst>
                                    <p:cond delay="0"/>
                                  </p:stCondLst>
                                  <p:childTnLst>
                                    <p:animRot by="21600000">
                                      <p:cBhvr>
                                        <p:cTn id="47" dur="1500" fill="hold"/>
                                        <p:tgtEl>
                                          <p:spTgt spid="18"/>
                                        </p:tgtEl>
                                        <p:attrNameLst>
                                          <p:attrName>r</p:attrName>
                                        </p:attrNameLst>
                                      </p:cBhvr>
                                    </p:animRot>
                                  </p:childTnLst>
                                </p:cTn>
                              </p:par>
                              <p:par>
                                <p:cTn id="48" presetID="8" presetClass="emph" presetSubtype="0" fill="hold" nodeType="withEffect">
                                  <p:stCondLst>
                                    <p:cond delay="0"/>
                                  </p:stCondLst>
                                  <p:childTnLst>
                                    <p:animRot by="21600000">
                                      <p:cBhvr>
                                        <p:cTn id="49" dur="15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50" repeatCount="indefinite" fill="remove" display="0">
                  <p:stCondLst>
                    <p:cond delay="indefinite"/>
                  </p:stCondLst>
                  <p:endCondLst>
                    <p:cond evt="onStopAudio" delay="0">
                      <p:tgtEl>
                        <p:sldTgt/>
                      </p:tgtEl>
                    </p:cond>
                  </p:end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34819" name="Picture 3"/>
          <p:cNvPicPr>
            <a:picLocks noChangeAspect="1" noChangeArrowheads="1"/>
          </p:cNvPicPr>
          <p:nvPr/>
        </p:nvPicPr>
        <p:blipFill>
          <a:blip r:embed="rId2"/>
          <a:srcRect/>
          <a:stretch>
            <a:fillRect/>
          </a:stretch>
        </p:blipFill>
        <p:spPr bwMode="auto">
          <a:xfrm>
            <a:off x="0" y="830243"/>
            <a:ext cx="12644481" cy="5643602"/>
          </a:xfrm>
          <a:prstGeom prst="rect">
            <a:avLst/>
          </a:prstGeom>
          <a:noFill/>
          <a:ln w="9525">
            <a:noFill/>
            <a:miter lim="800000"/>
            <a:headEnd/>
            <a:tailEnd/>
          </a:ln>
          <a:effectLst/>
        </p:spPr>
      </p:pic>
      <p:sp>
        <p:nvSpPr>
          <p:cNvPr id="8" name="矩形 7"/>
          <p:cNvSpPr/>
          <p:nvPr/>
        </p:nvSpPr>
        <p:spPr>
          <a:xfrm rot="483235">
            <a:off x="304036" y="1773631"/>
            <a:ext cx="11635898" cy="4708981"/>
          </a:xfrm>
          <a:prstGeom prst="rect">
            <a:avLst/>
          </a:prstGeom>
          <a:noFill/>
        </p:spPr>
        <p:txBody>
          <a:bodyPr wrap="square">
            <a:spAutoFit/>
          </a:bodyPr>
          <a:lstStyle/>
          <a:p>
            <a:r>
              <a:rPr lang="en-US" sz="3000" dirty="0" smtClean="0">
                <a:latin typeface="楷体" pitchFamily="49" charset="-122"/>
                <a:ea typeface="楷体" pitchFamily="49" charset="-122"/>
              </a:rPr>
              <a:t>                     2017</a:t>
            </a:r>
            <a:r>
              <a:rPr lang="zh-CN" altLang="en-US" sz="3000" dirty="0" smtClean="0">
                <a:latin typeface="楷体" pitchFamily="49" charset="-122"/>
                <a:ea typeface="楷体" pitchFamily="49" charset="-122"/>
              </a:rPr>
              <a:t>年</a:t>
            </a:r>
            <a:r>
              <a:rPr lang="en-US" sz="3000" dirty="0" smtClean="0">
                <a:latin typeface="楷体" pitchFamily="49" charset="-122"/>
                <a:ea typeface="楷体" pitchFamily="49" charset="-122"/>
              </a:rPr>
              <a:t>3</a:t>
            </a:r>
            <a:r>
              <a:rPr lang="zh-CN" altLang="en-US" sz="3000" dirty="0" smtClean="0">
                <a:latin typeface="楷体" pitchFamily="49" charset="-122"/>
                <a:ea typeface="楷体" pitchFamily="49" charset="-122"/>
              </a:rPr>
              <a:t>月</a:t>
            </a:r>
            <a:r>
              <a:rPr lang="en-US" sz="3000" dirty="0" smtClean="0">
                <a:latin typeface="楷体" pitchFamily="49" charset="-122"/>
                <a:ea typeface="楷体" pitchFamily="49" charset="-122"/>
              </a:rPr>
              <a:t>21</a:t>
            </a:r>
            <a:r>
              <a:rPr lang="zh-CN" altLang="en-US" sz="3000" dirty="0" smtClean="0">
                <a:latin typeface="楷体" pitchFamily="49" charset="-122"/>
                <a:ea typeface="楷体" pitchFamily="49" charset="-122"/>
              </a:rPr>
              <a:t>日</a:t>
            </a:r>
            <a:r>
              <a:rPr lang="en-US" sz="3000" dirty="0" smtClean="0">
                <a:latin typeface="楷体" pitchFamily="49" charset="-122"/>
                <a:ea typeface="楷体" pitchFamily="49" charset="-122"/>
              </a:rPr>
              <a:t>   </a:t>
            </a:r>
            <a:r>
              <a:rPr lang="zh-CN" altLang="en-US" sz="3000" dirty="0" smtClean="0">
                <a:latin typeface="楷体" pitchFamily="49" charset="-122"/>
                <a:ea typeface="楷体" pitchFamily="49" charset="-122"/>
              </a:rPr>
              <a:t>多云</a:t>
            </a:r>
          </a:p>
          <a:p>
            <a:r>
              <a:rPr lang="zh-CN" altLang="en-US" sz="3000" dirty="0" smtClean="0">
                <a:latin typeface="楷体" pitchFamily="49" charset="-122"/>
                <a:ea typeface="楷体" pitchFamily="49" charset="-122"/>
              </a:rPr>
              <a:t>    近日，小区里好像少了很多欢乐。听说是业主和物业闹起了矛盾。部分业主不满物业公司的服务，联合起来拒绝继续交纳物业费。理由有很多：物业疏于管理，致使乱扔垃圾现象时有发生；小区车位少，收费高，车辆停放无秩序，致使交通经常拥堵；小区宠物随处可见，无人管理；居民放在楼道内的自行车失窃现象日渐增多。物业公司收取了物业费，却无作为，业主们就开始拒绝继续交纳物业费。而物业公司表示，由于部分业主不按时交纳物业费，甚至不交纳，使得物业的管理工作没办法正常运行，才导致了业主反映的问题。于是，我和同学们当起了调解员</a:t>
            </a:r>
            <a:r>
              <a:rPr lang="en-US" altLang="zh-CN" sz="3000" dirty="0" smtClean="0">
                <a:latin typeface="楷体" pitchFamily="49" charset="-122"/>
                <a:ea typeface="楷体" pitchFamily="49" charset="-122"/>
              </a:rPr>
              <a:t>……</a:t>
            </a:r>
          </a:p>
        </p:txBody>
      </p:sp>
      <p:sp>
        <p:nvSpPr>
          <p:cNvPr id="9" name="Rectangle 1"/>
          <p:cNvSpPr>
            <a:spLocks noChangeArrowheads="1"/>
          </p:cNvSpPr>
          <p:nvPr/>
        </p:nvSpPr>
        <p:spPr bwMode="auto">
          <a:xfrm>
            <a:off x="0" y="0"/>
            <a:ext cx="4815742"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lang="zh-CN" altLang="en-US" sz="4000" b="1" dirty="0" smtClean="0">
                <a:solidFill>
                  <a:srgbClr val="FF0000"/>
                </a:solidFill>
                <a:latin typeface="黑体" pitchFamily="49" charset="-122"/>
                <a:ea typeface="黑体" pitchFamily="49" charset="-122"/>
                <a:cs typeface="黑体" pitchFamily="49" charset="-122"/>
              </a:rPr>
              <a:t>活动二</a:t>
            </a:r>
            <a:r>
              <a:rPr kumimoji="0" lang="zh-CN" altLang="en-US" sz="4000" b="1" i="0" u="none" strike="noStrike" cap="none" normalizeH="0" baseline="0" dirty="0" smtClean="0">
                <a:ln>
                  <a:noFill/>
                </a:ln>
                <a:solidFill>
                  <a:srgbClr val="FF0000"/>
                </a:solidFill>
                <a:effectLst/>
                <a:latin typeface="黑体" pitchFamily="49" charset="-122"/>
                <a:ea typeface="黑体" pitchFamily="49" charset="-122"/>
                <a:cs typeface="黑体" pitchFamily="49" charset="-122"/>
              </a:rPr>
              <a:t>：</a:t>
            </a:r>
            <a:r>
              <a:rPr lang="zh-CN" altLang="en-US" sz="4000" b="1" dirty="0" smtClean="0">
                <a:solidFill>
                  <a:srgbClr val="FF0000"/>
                </a:solidFill>
                <a:latin typeface="黑体" pitchFamily="49" charset="-122"/>
                <a:ea typeface="黑体" pitchFamily="49" charset="-122"/>
              </a:rPr>
              <a:t>我当调解员</a:t>
            </a:r>
            <a:endParaRPr kumimoji="0" lang="zh-CN" sz="40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endParaRPr>
          </a:p>
        </p:txBody>
      </p:sp>
      <p:pic>
        <p:nvPicPr>
          <p:cNvPr id="10" name="Picture 3"/>
          <p:cNvPicPr>
            <a:picLocks noChangeAspect="1" noChangeArrowheads="1"/>
          </p:cNvPicPr>
          <p:nvPr/>
        </p:nvPicPr>
        <p:blipFill>
          <a:blip r:embed="rId3"/>
          <a:srcRect/>
          <a:stretch>
            <a:fillRect/>
          </a:stretch>
        </p:blipFill>
        <p:spPr bwMode="auto">
          <a:xfrm>
            <a:off x="10787093" y="0"/>
            <a:ext cx="2071657" cy="2680299"/>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p:blipFill>
        <p:spPr>
          <a:xfrm>
            <a:off x="9831929" y="1040121"/>
            <a:ext cx="720080" cy="738026"/>
          </a:xfrm>
          <a:prstGeom prst="rect">
            <a:avLst/>
          </a:prstGeom>
        </p:spPr>
      </p:pic>
      <p:pic>
        <p:nvPicPr>
          <p:cNvPr id="10" name="图片 9"/>
          <p:cNvPicPr>
            <a:picLocks noChangeAspect="1"/>
          </p:cNvPicPr>
          <p:nvPr/>
        </p:nvPicPr>
        <p:blipFill rotWithShape="1">
          <a:blip r:embed="rId6" cstate="print">
            <a:extLst>
              <a:ext uri="{28A0092B-C50C-407E-A947-70E740481C1C}">
                <a14:useLocalDpi xmlns="" xmlns:a14="http://schemas.microsoft.com/office/drawing/2010/main" val="0"/>
              </a:ext>
            </a:extLst>
          </a:blip>
          <a:srcRect/>
          <a:stretch/>
        </p:blipFill>
        <p:spPr>
          <a:xfrm>
            <a:off x="10893871" y="5857088"/>
            <a:ext cx="538399" cy="519981"/>
          </a:xfrm>
          <a:prstGeom prst="rect">
            <a:avLst/>
          </a:prstGeom>
        </p:spPr>
      </p:pic>
      <p:pic>
        <p:nvPicPr>
          <p:cNvPr id="11" name="图片 10"/>
          <p:cNvPicPr>
            <a:picLocks noChangeAspect="1"/>
          </p:cNvPicPr>
          <p:nvPr/>
        </p:nvPicPr>
        <p:blipFill rotWithShape="1">
          <a:blip r:embed="rId7" cstate="print">
            <a:extLst>
              <a:ext uri="{28A0092B-C50C-407E-A947-70E740481C1C}">
                <a14:useLocalDpi xmlns="" xmlns:a14="http://schemas.microsoft.com/office/drawing/2010/main" val="0"/>
              </a:ext>
            </a:extLst>
          </a:blip>
          <a:srcRect/>
          <a:stretch/>
        </p:blipFill>
        <p:spPr>
          <a:xfrm>
            <a:off x="11560121" y="1040121"/>
            <a:ext cx="437159" cy="434745"/>
          </a:xfrm>
          <a:prstGeom prst="rect">
            <a:avLst/>
          </a:prstGeom>
        </p:spPr>
      </p:pic>
      <p:pic>
        <p:nvPicPr>
          <p:cNvPr id="17" name="图片 16"/>
          <p:cNvPicPr>
            <a:picLocks noChangeAspect="1"/>
          </p:cNvPicPr>
          <p:nvPr/>
        </p:nvPicPr>
        <p:blipFill rotWithShape="1">
          <a:blip r:embed="rId8">
            <a:extLst>
              <a:ext uri="{28A0092B-C50C-407E-A947-70E740481C1C}">
                <a14:useLocalDpi xmlns="" xmlns:a14="http://schemas.microsoft.com/office/drawing/2010/main" val="0"/>
              </a:ext>
            </a:extLst>
          </a:blip>
          <a:srcRect/>
          <a:stretch/>
        </p:blipFill>
        <p:spPr>
          <a:xfrm>
            <a:off x="12322201" y="50405"/>
            <a:ext cx="367947" cy="365915"/>
          </a:xfrm>
          <a:prstGeom prst="rect">
            <a:avLst/>
          </a:prstGeom>
        </p:spPr>
      </p:pic>
      <p:pic>
        <p:nvPicPr>
          <p:cNvPr id="18" name="图片 17"/>
          <p:cNvPicPr>
            <a:picLocks noChangeAspect="1"/>
          </p:cNvPicPr>
          <p:nvPr/>
        </p:nvPicPr>
        <p:blipFill rotWithShape="1">
          <a:blip r:embed="rId9" cstate="print">
            <a:extLst>
              <a:ext uri="{28A0092B-C50C-407E-A947-70E740481C1C}">
                <a14:useLocalDpi xmlns="" xmlns:a14="http://schemas.microsoft.com/office/drawing/2010/main" val="0"/>
              </a:ext>
            </a:extLst>
          </a:blip>
          <a:srcRect l="22559" r="22559"/>
          <a:stretch/>
        </p:blipFill>
        <p:spPr>
          <a:xfrm>
            <a:off x="9953364" y="4984477"/>
            <a:ext cx="324162" cy="332241"/>
          </a:xfrm>
          <a:prstGeom prst="rect">
            <a:avLst/>
          </a:prstGeom>
        </p:spPr>
      </p:pic>
      <p:pic>
        <p:nvPicPr>
          <p:cNvPr id="19" name="图片 18"/>
          <p:cNvPicPr>
            <a:picLocks noChangeAspect="1"/>
          </p:cNvPicPr>
          <p:nvPr/>
        </p:nvPicPr>
        <p:blipFill rotWithShape="1">
          <a:blip r:embed="rId10" cstate="print">
            <a:extLst>
              <a:ext uri="{28A0092B-C50C-407E-A947-70E740481C1C}">
                <a14:useLocalDpi xmlns="" xmlns:a14="http://schemas.microsoft.com/office/drawing/2010/main" val="0"/>
              </a:ext>
            </a:extLst>
          </a:blip>
          <a:srcRect t="-1993" b="-1993"/>
          <a:stretch/>
        </p:blipFill>
        <p:spPr>
          <a:xfrm>
            <a:off x="8157567" y="1860999"/>
            <a:ext cx="468084" cy="465499"/>
          </a:xfrm>
          <a:prstGeom prst="rect">
            <a:avLst/>
          </a:prstGeom>
        </p:spPr>
      </p:pic>
      <p:pic>
        <p:nvPicPr>
          <p:cNvPr id="20" name="图片 19"/>
          <p:cNvPicPr>
            <a:picLocks noChangeAspect="1"/>
          </p:cNvPicPr>
          <p:nvPr/>
        </p:nvPicPr>
        <p:blipFill rotWithShape="1">
          <a:blip r:embed="rId11" cstate="print">
            <a:extLst>
              <a:ext uri="{28A0092B-C50C-407E-A947-70E740481C1C}">
                <a14:useLocalDpi xmlns="" xmlns:a14="http://schemas.microsoft.com/office/drawing/2010/main" val="0"/>
              </a:ext>
            </a:extLst>
          </a:blip>
          <a:srcRect/>
          <a:stretch/>
        </p:blipFill>
        <p:spPr>
          <a:xfrm>
            <a:off x="11195015" y="2219634"/>
            <a:ext cx="730211" cy="726179"/>
          </a:xfrm>
          <a:prstGeom prst="rect">
            <a:avLst/>
          </a:prstGeom>
        </p:spPr>
      </p:pic>
      <p:pic>
        <p:nvPicPr>
          <p:cNvPr id="4" name="Could This Be Love">
            <a:hlinkClick r:id="" action="ppaction://media"/>
          </p:cNvPr>
          <p:cNvPicPr>
            <a:picLocks noChangeAspect="1"/>
          </p:cNvPicPr>
          <p:nvPr>
            <a:videoFile r:link="rId2"/>
            <p:extLst>
              <p:ext uri="{DAA4B4D4-6D71-4841-9C94-3DE7FCFB9230}">
                <p14:media xmlns="" xmlns:p14="http://schemas.microsoft.com/office/powerpoint/2010/main" r:embed="rId12"/>
              </p:ext>
            </p:extLst>
          </p:nvPr>
        </p:nvPicPr>
        <p:blipFill>
          <a:blip r:embed="rId13" cstate="print"/>
          <a:stretch>
            <a:fillRect/>
          </a:stretch>
        </p:blipFill>
        <p:spPr>
          <a:xfrm>
            <a:off x="6124575" y="-1093258"/>
            <a:ext cx="609600" cy="609600"/>
          </a:xfrm>
          <a:prstGeom prst="rect">
            <a:avLst/>
          </a:prstGeom>
        </p:spPr>
      </p:pic>
      <p:sp>
        <p:nvSpPr>
          <p:cNvPr id="36865" name="Rectangle 1"/>
          <p:cNvSpPr>
            <a:spLocks noChangeArrowheads="1"/>
          </p:cNvSpPr>
          <p:nvPr/>
        </p:nvSpPr>
        <p:spPr bwMode="auto">
          <a:xfrm>
            <a:off x="500022" y="1401747"/>
            <a:ext cx="12144459"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4500" defTabSz="914400" rtl="0" eaLnBrk="1" fontAlgn="base" latinLnBrk="0" hangingPunct="1">
              <a:lnSpc>
                <a:spcPct val="150000"/>
              </a:lnSpc>
              <a:spcBef>
                <a:spcPct val="0"/>
              </a:spcBef>
              <a:spcAft>
                <a:spcPct val="0"/>
              </a:spcAft>
              <a:buClrTx/>
              <a:buSzTx/>
              <a:buFontTx/>
              <a:buNone/>
              <a:tabLst/>
            </a:pPr>
            <a:r>
              <a:rPr kumimoji="0" lang="en-US" altLang="zh-CN" sz="4000" b="1"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1.</a:t>
            </a:r>
            <a:r>
              <a:rPr kumimoji="0" lang="zh-CN" altLang="en-US" sz="4000" b="1"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我们</a:t>
            </a:r>
            <a:r>
              <a:rPr kumimoji="0" lang="zh-CN" altLang="en-US" sz="4000" b="1"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该怎么看待这件事？理由是什么？</a:t>
            </a:r>
            <a:endParaRPr kumimoji="0" lang="zh-CN" altLang="en-US" sz="4000" b="1"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defTabSz="914400" rtl="0" eaLnBrk="0" fontAlgn="base" latinLnBrk="0" hangingPunct="0">
              <a:lnSpc>
                <a:spcPct val="150000"/>
              </a:lnSpc>
              <a:spcBef>
                <a:spcPct val="0"/>
              </a:spcBef>
              <a:spcAft>
                <a:spcPct val="0"/>
              </a:spcAft>
              <a:buClrTx/>
              <a:buSzTx/>
              <a:buFontTx/>
              <a:buNone/>
              <a:tabLst/>
            </a:pPr>
            <a:r>
              <a:rPr kumimoji="0" lang="en-US" altLang="zh-CN" sz="4000" b="1"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 </a:t>
            </a:r>
            <a:r>
              <a:rPr kumimoji="0" lang="en-US" altLang="zh-CN" sz="4000" b="1"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2.</a:t>
            </a:r>
            <a:r>
              <a:rPr kumimoji="0" lang="zh-CN" altLang="en-US" sz="4000" b="1"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如果</a:t>
            </a:r>
            <a:r>
              <a:rPr kumimoji="0" lang="zh-CN" altLang="en-US" sz="4000" b="1"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你是调解员，你</a:t>
            </a:r>
            <a:r>
              <a:rPr kumimoji="0" lang="zh-CN" altLang="en-US" sz="4000" b="1" i="0" u="none" strike="noStrike" cap="none" normalizeH="0" baseline="0" dirty="0" smtClean="0">
                <a:ln>
                  <a:noFill/>
                </a:ln>
                <a:solidFill>
                  <a:srgbClr val="333333"/>
                </a:solidFill>
                <a:effectLst/>
                <a:latin typeface="黑体" pitchFamily="49" charset="-122"/>
                <a:ea typeface="黑体" pitchFamily="49" charset="-122"/>
                <a:cs typeface="宋体" pitchFamily="2" charset="-122"/>
              </a:rPr>
              <a:t>会如何化解社区中的矛盾？</a:t>
            </a:r>
            <a:endParaRPr kumimoji="0" lang="zh-CN" altLang="en-US" sz="4000" b="1"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defTabSz="914400" rtl="0" eaLnBrk="0" fontAlgn="base" latinLnBrk="0" hangingPunct="0">
              <a:lnSpc>
                <a:spcPct val="150000"/>
              </a:lnSpc>
              <a:spcBef>
                <a:spcPct val="0"/>
              </a:spcBef>
              <a:spcAft>
                <a:spcPct val="0"/>
              </a:spcAft>
              <a:buClrTx/>
              <a:buSzTx/>
              <a:buFontTx/>
              <a:buNone/>
              <a:tabLst/>
            </a:pPr>
            <a:r>
              <a:rPr kumimoji="0" lang="zh-CN" altLang="en-US" sz="4000" b="1"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 </a:t>
            </a:r>
            <a:r>
              <a:rPr kumimoji="0" lang="en-US" altLang="zh-CN" sz="4000" b="1"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3.</a:t>
            </a:r>
            <a:r>
              <a:rPr kumimoji="0" lang="zh-CN" altLang="en-US" sz="4000" b="1"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上述</a:t>
            </a:r>
            <a:r>
              <a:rPr kumimoji="0" lang="zh-CN" altLang="en-US" sz="4000" b="1"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材料给我们哪些启示？</a:t>
            </a:r>
            <a:endParaRPr kumimoji="0" lang="zh-CN" altLang="en-US" sz="4000" b="1"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pic>
        <p:nvPicPr>
          <p:cNvPr id="12" name="Picture 11" descr="slide0011_image021"/>
          <p:cNvPicPr>
            <a:picLocks noChangeArrowheads="1"/>
          </p:cNvPicPr>
          <p:nvPr/>
        </p:nvPicPr>
        <p:blipFill>
          <a:blip r:embed="rId14">
            <a:clrChange>
              <a:clrFrom>
                <a:srgbClr val="FFFFFF"/>
              </a:clrFrom>
              <a:clrTo>
                <a:srgbClr val="FFFFFF">
                  <a:alpha val="0"/>
                </a:srgbClr>
              </a:clrTo>
            </a:clrChange>
          </a:blip>
          <a:srcRect l="37724" t="49997" b="1808"/>
          <a:stretch>
            <a:fillRect/>
          </a:stretch>
        </p:blipFill>
        <p:spPr bwMode="auto">
          <a:xfrm>
            <a:off x="228600" y="4587875"/>
            <a:ext cx="3762375" cy="2270125"/>
          </a:xfrm>
          <a:prstGeom prst="rect">
            <a:avLst/>
          </a:prstGeom>
          <a:noFill/>
          <a:ln w="9525">
            <a:noFill/>
            <a:miter lim="800000"/>
            <a:headEnd/>
            <a:tailEnd/>
          </a:ln>
        </p:spPr>
      </p:pic>
      <p:sp>
        <p:nvSpPr>
          <p:cNvPr id="13" name="WordArt 12"/>
          <p:cNvSpPr>
            <a:spLocks noChangeArrowheads="1" noChangeShapeType="1"/>
          </p:cNvSpPr>
          <p:nvPr/>
        </p:nvSpPr>
        <p:spPr bwMode="auto">
          <a:xfrm>
            <a:off x="0" y="0"/>
            <a:ext cx="3467107" cy="1000132"/>
          </a:xfrm>
          <a:prstGeom prst="rect">
            <a:avLst/>
          </a:prstGeom>
        </p:spPr>
        <p:txBody>
          <a:bodyPr wrap="none" fromWordArt="1">
            <a:prstTxWarp prst="textPlain">
              <a:avLst>
                <a:gd name="adj" fmla="val 50000"/>
              </a:avLst>
            </a:prstTxWarp>
          </a:bodyPr>
          <a:lstStyle/>
          <a:p>
            <a:pPr algn="ctr"/>
            <a:r>
              <a:rPr lang="zh-CN" altLang="en-US" sz="3600" kern="10" dirty="0">
                <a:ln w="9525">
                  <a:noFill/>
                  <a:round/>
                  <a:headEnd/>
                  <a:tailEnd/>
                </a:ln>
                <a:gradFill rotWithShape="1">
                  <a:gsLst>
                    <a:gs pos="0">
                      <a:srgbClr val="FFFF00"/>
                    </a:gs>
                    <a:gs pos="100000">
                      <a:srgbClr val="FF9933"/>
                    </a:gs>
                  </a:gsLst>
                  <a:path path="rect">
                    <a:fillToRect r="100000" b="100000"/>
                  </a:path>
                </a:gradFill>
                <a:effectLst>
                  <a:outerShdw dist="35921" dir="2700000" algn="ctr" rotWithShape="0">
                    <a:srgbClr val="C0C0C0">
                      <a:alpha val="78998"/>
                    </a:srgbClr>
                  </a:outerShdw>
                </a:effectLst>
                <a:latin typeface="宋体"/>
                <a:ea typeface="宋体"/>
              </a:rPr>
              <a:t>分组</a:t>
            </a:r>
            <a:r>
              <a:rPr lang="zh-CN" altLang="en-US" sz="3600" kern="10" dirty="0" smtClean="0">
                <a:ln w="9525">
                  <a:noFill/>
                  <a:round/>
                  <a:headEnd/>
                  <a:tailEnd/>
                </a:ln>
                <a:gradFill rotWithShape="1">
                  <a:gsLst>
                    <a:gs pos="0">
                      <a:srgbClr val="FFFF00"/>
                    </a:gs>
                    <a:gs pos="100000">
                      <a:srgbClr val="FF9933"/>
                    </a:gs>
                  </a:gsLst>
                  <a:path path="rect">
                    <a:fillToRect r="100000" b="100000"/>
                  </a:path>
                </a:gradFill>
                <a:effectLst>
                  <a:outerShdw dist="35921" dir="2700000" algn="ctr" rotWithShape="0">
                    <a:srgbClr val="C0C0C0">
                      <a:alpha val="78998"/>
                    </a:srgbClr>
                  </a:outerShdw>
                </a:effectLst>
                <a:latin typeface="宋体"/>
                <a:ea typeface="宋体"/>
              </a:rPr>
              <a:t>交流</a:t>
            </a:r>
            <a:endParaRPr lang="zh-CN" altLang="en-US" sz="3600" kern="10" dirty="0">
              <a:ln w="9525">
                <a:noFill/>
                <a:round/>
                <a:headEnd/>
                <a:tailEnd/>
              </a:ln>
              <a:gradFill rotWithShape="1">
                <a:gsLst>
                  <a:gs pos="0">
                    <a:srgbClr val="FFFF00"/>
                  </a:gs>
                  <a:gs pos="100000">
                    <a:srgbClr val="FF9933"/>
                  </a:gs>
                </a:gsLst>
                <a:path path="rect">
                  <a:fillToRect r="100000" b="100000"/>
                </a:path>
              </a:gradFill>
              <a:effectLst>
                <a:outerShdw dist="35921" dir="2700000" algn="ctr" rotWithShape="0">
                  <a:srgbClr val="C0C0C0">
                    <a:alpha val="78998"/>
                  </a:srgbClr>
                </a:outerShdw>
              </a:effectLst>
              <a:latin typeface="宋体"/>
              <a:ea typeface="宋体"/>
            </a:endParaRPr>
          </a:p>
        </p:txBody>
      </p:sp>
    </p:spTree>
    <p:custDataLst>
      <p:tags r:id="rId1"/>
    </p:custDataLst>
    <p:extLst>
      <p:ext uri="{BB962C8B-B14F-4D97-AF65-F5344CB8AC3E}">
        <p14:creationId xmlns="" xmlns:p14="http://schemas.microsoft.com/office/powerpoint/2010/main" val="3004631296"/>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video>
              <p:cMediaNode vol="80000" numSld="999" showWhenStopped="0">
                <p:cTn id="2" repeatCount="indefinite" fill="remove" display="0">
                  <p:stCondLst>
                    <p:cond delay="indefinite"/>
                  </p:stCondLst>
                  <p:endCondLst>
                    <p:cond evt="onStopAudio" delay="0">
                      <p:tgtEl>
                        <p:sldTgt/>
                      </p:tgtEl>
                    </p:cond>
                  </p:end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4" descr="图片7"/>
          <p:cNvPicPr>
            <a:picLocks noChangeAspect="1" noChangeArrowheads="1"/>
          </p:cNvPicPr>
          <p:nvPr/>
        </p:nvPicPr>
        <p:blipFill>
          <a:blip r:embed="rId2"/>
          <a:srcRect/>
          <a:stretch>
            <a:fillRect/>
          </a:stretch>
        </p:blipFill>
        <p:spPr bwMode="auto">
          <a:xfrm>
            <a:off x="0" y="1044557"/>
            <a:ext cx="12858750" cy="6188093"/>
          </a:xfrm>
          <a:prstGeom prst="rect">
            <a:avLst/>
          </a:prstGeom>
          <a:noFill/>
          <a:ln w="9525">
            <a:noFill/>
            <a:miter lim="800000"/>
            <a:headEnd/>
            <a:tailEnd/>
          </a:ln>
        </p:spPr>
      </p:pic>
      <p:pic>
        <p:nvPicPr>
          <p:cNvPr id="6" name="Picture 3"/>
          <p:cNvPicPr>
            <a:picLocks noChangeAspect="1" noChangeArrowheads="1"/>
          </p:cNvPicPr>
          <p:nvPr/>
        </p:nvPicPr>
        <p:blipFill>
          <a:blip r:embed="rId3"/>
          <a:srcRect/>
          <a:stretch>
            <a:fillRect/>
          </a:stretch>
        </p:blipFill>
        <p:spPr bwMode="auto">
          <a:xfrm>
            <a:off x="10429903" y="4166762"/>
            <a:ext cx="2271712" cy="3065888"/>
          </a:xfrm>
          <a:prstGeom prst="rect">
            <a:avLst/>
          </a:prstGeom>
          <a:noFill/>
          <a:ln w="9525">
            <a:noFill/>
            <a:miter lim="800000"/>
            <a:headEnd/>
            <a:tailEnd/>
          </a:ln>
          <a:effectLst/>
        </p:spPr>
      </p:pic>
      <p:grpSp>
        <p:nvGrpSpPr>
          <p:cNvPr id="5" name="组合 13"/>
          <p:cNvGrpSpPr>
            <a:grpSpLocks/>
          </p:cNvGrpSpPr>
          <p:nvPr/>
        </p:nvGrpSpPr>
        <p:grpSpPr bwMode="auto">
          <a:xfrm>
            <a:off x="1071525" y="4759333"/>
            <a:ext cx="9215502" cy="1857388"/>
            <a:chOff x="0" y="0"/>
            <a:chExt cx="9070882" cy="2443162"/>
          </a:xfrm>
        </p:grpSpPr>
        <p:sp>
          <p:nvSpPr>
            <p:cNvPr id="8" name="圆角矩形标注 12"/>
            <p:cNvSpPr>
              <a:spLocks noChangeArrowheads="1"/>
            </p:cNvSpPr>
            <p:nvPr/>
          </p:nvSpPr>
          <p:spPr bwMode="auto">
            <a:xfrm>
              <a:off x="0" y="4762"/>
              <a:ext cx="9070882" cy="2438400"/>
            </a:xfrm>
            <a:prstGeom prst="wedgeRoundRectCallout">
              <a:avLst>
                <a:gd name="adj1" fmla="val -3090"/>
                <a:gd name="adj2" fmla="val -73705"/>
                <a:gd name="adj3" fmla="val 16667"/>
              </a:avLst>
            </a:prstGeom>
            <a:solidFill>
              <a:srgbClr val="2CD4FC"/>
            </a:solidFill>
            <a:ln w="9525">
              <a:solidFill>
                <a:schemeClr val="tx1"/>
              </a:solidFill>
              <a:bevel/>
              <a:headEnd/>
              <a:tailEnd/>
            </a:ln>
          </p:spPr>
          <p:txBody>
            <a:bodyPr/>
            <a:lstStyle/>
            <a:p>
              <a:pPr eaLnBrk="0" hangingPunct="0"/>
              <a:endParaRPr lang="zh-CN" altLang="en-US"/>
            </a:p>
          </p:txBody>
        </p:sp>
        <p:sp>
          <p:nvSpPr>
            <p:cNvPr id="9" name="Rectangle 9"/>
            <p:cNvSpPr>
              <a:spLocks noChangeArrowheads="1"/>
            </p:cNvSpPr>
            <p:nvPr/>
          </p:nvSpPr>
          <p:spPr bwMode="auto">
            <a:xfrm>
              <a:off x="158750" y="0"/>
              <a:ext cx="8208963" cy="923330"/>
            </a:xfrm>
            <a:prstGeom prst="rect">
              <a:avLst/>
            </a:prstGeom>
            <a:noFill/>
            <a:ln w="9525">
              <a:noFill/>
              <a:miter lim="800000"/>
              <a:headEnd/>
              <a:tailEnd/>
            </a:ln>
          </p:spPr>
          <p:txBody>
            <a:bodyPr>
              <a:spAutoFit/>
            </a:bodyPr>
            <a:lstStyle/>
            <a:p>
              <a:pPr eaLnBrk="0" hangingPunct="0"/>
              <a:endParaRPr lang="en-US" altLang="zh-CN" sz="5400" b="1" dirty="0">
                <a:solidFill>
                  <a:srgbClr val="0000FF"/>
                </a:solidFill>
              </a:endParaRPr>
            </a:p>
          </p:txBody>
        </p:sp>
      </p:grpSp>
      <p:sp>
        <p:nvSpPr>
          <p:cNvPr id="11" name="矩形 10"/>
          <p:cNvSpPr/>
          <p:nvPr/>
        </p:nvSpPr>
        <p:spPr>
          <a:xfrm rot="394469">
            <a:off x="608003" y="1630844"/>
            <a:ext cx="11635898" cy="2554545"/>
          </a:xfrm>
          <a:prstGeom prst="rect">
            <a:avLst/>
          </a:prstGeom>
        </p:spPr>
        <p:txBody>
          <a:bodyPr wrap="square">
            <a:spAutoFit/>
          </a:bodyPr>
          <a:lstStyle/>
          <a:p>
            <a:pPr lvl="0"/>
            <a:r>
              <a:rPr lang="en-US" altLang="zh-CN" sz="3200" b="1" dirty="0" smtClean="0">
                <a:latin typeface="楷体" pitchFamily="49" charset="-122"/>
                <a:ea typeface="楷体" pitchFamily="49" charset="-122"/>
              </a:rPr>
              <a:t>                  </a:t>
            </a:r>
            <a:r>
              <a:rPr lang="en-US" sz="3200" b="1" dirty="0" smtClean="0">
                <a:latin typeface="楷体" pitchFamily="49" charset="-122"/>
                <a:ea typeface="楷体" pitchFamily="49" charset="-122"/>
              </a:rPr>
              <a:t>2017</a:t>
            </a:r>
            <a:r>
              <a:rPr lang="zh-CN" altLang="en-US" sz="3200" b="1" dirty="0" smtClean="0">
                <a:latin typeface="楷体" pitchFamily="49" charset="-122"/>
                <a:ea typeface="楷体" pitchFamily="49" charset="-122"/>
              </a:rPr>
              <a:t>年</a:t>
            </a:r>
            <a:r>
              <a:rPr lang="en-US" sz="3200" b="1" dirty="0" smtClean="0">
                <a:latin typeface="楷体" pitchFamily="49" charset="-122"/>
                <a:ea typeface="楷体" pitchFamily="49" charset="-122"/>
              </a:rPr>
              <a:t>4</a:t>
            </a:r>
            <a:r>
              <a:rPr lang="zh-CN" altLang="en-US" sz="3200" b="1" dirty="0" smtClean="0">
                <a:latin typeface="楷体" pitchFamily="49" charset="-122"/>
                <a:ea typeface="楷体" pitchFamily="49" charset="-122"/>
              </a:rPr>
              <a:t>月</a:t>
            </a:r>
            <a:r>
              <a:rPr lang="en-US" sz="3200" b="1" dirty="0" smtClean="0">
                <a:latin typeface="楷体" pitchFamily="49" charset="-122"/>
                <a:ea typeface="楷体" pitchFamily="49" charset="-122"/>
              </a:rPr>
              <a:t>3</a:t>
            </a:r>
            <a:r>
              <a:rPr lang="zh-CN" altLang="en-US" sz="3200" b="1" dirty="0" smtClean="0">
                <a:latin typeface="楷体" pitchFamily="49" charset="-122"/>
                <a:ea typeface="楷体" pitchFamily="49" charset="-122"/>
              </a:rPr>
              <a:t>日</a:t>
            </a:r>
            <a:r>
              <a:rPr lang="en-US" sz="3200" b="1" dirty="0" smtClean="0">
                <a:latin typeface="楷体" pitchFamily="49" charset="-122"/>
                <a:ea typeface="楷体" pitchFamily="49" charset="-122"/>
              </a:rPr>
              <a:t>  </a:t>
            </a:r>
            <a:r>
              <a:rPr lang="zh-CN" altLang="en-US" sz="3200" b="1" dirty="0" smtClean="0">
                <a:latin typeface="楷体" pitchFamily="49" charset="-122"/>
                <a:ea typeface="楷体" pitchFamily="49" charset="-122"/>
              </a:rPr>
              <a:t>晴</a:t>
            </a:r>
          </a:p>
          <a:p>
            <a:r>
              <a:rPr lang="zh-CN" altLang="en-US" sz="3200" b="1" dirty="0" smtClean="0">
                <a:latin typeface="楷体" pitchFamily="49" charset="-122"/>
                <a:ea typeface="楷体" pitchFamily="49" charset="-122"/>
              </a:rPr>
              <a:t>    今天，老师布置了一个任务，让我们走进社区，寻找社区生活的美与不和谐。我和同学们都认真观察，随手记录。社区中的美，平凡而充满温情，社区里不和谐，则让人遗憾、气愤</a:t>
            </a:r>
            <a:r>
              <a:rPr lang="en-US" altLang="zh-CN" sz="3200" b="1" dirty="0" smtClean="0">
                <a:latin typeface="楷体" pitchFamily="49" charset="-122"/>
                <a:ea typeface="楷体" pitchFamily="49" charset="-122"/>
              </a:rPr>
              <a:t>……</a:t>
            </a:r>
          </a:p>
          <a:p>
            <a:pPr lvl="0"/>
            <a:endParaRPr lang="zh-CN" altLang="en-US" sz="3200" b="1" dirty="0" smtClean="0">
              <a:latin typeface="楷体" pitchFamily="49" charset="-122"/>
              <a:ea typeface="楷体" pitchFamily="49" charset="-122"/>
              <a:cs typeface="宋体" pitchFamily="2" charset="-122"/>
            </a:endParaRPr>
          </a:p>
        </p:txBody>
      </p:sp>
      <p:sp>
        <p:nvSpPr>
          <p:cNvPr id="25601" name="Rectangle 1"/>
          <p:cNvSpPr>
            <a:spLocks noChangeArrowheads="1"/>
          </p:cNvSpPr>
          <p:nvPr/>
        </p:nvSpPr>
        <p:spPr bwMode="auto">
          <a:xfrm>
            <a:off x="1357277" y="5116523"/>
            <a:ext cx="8643992"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lang="zh-CN" altLang="en-US" sz="3200" dirty="0" smtClean="0"/>
              <a:t>   </a:t>
            </a:r>
            <a:r>
              <a:rPr lang="zh-CN" altLang="en-US" sz="3200" dirty="0" smtClean="0">
                <a:latin typeface="黑体" pitchFamily="49" charset="-122"/>
                <a:ea typeface="黑体" pitchFamily="49" charset="-122"/>
              </a:rPr>
              <a:t>你能说说所生活的社区中有哪些最美现象与不和谐现象吗？</a:t>
            </a: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zh-CN"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7889" name="Rectangle 1"/>
          <p:cNvSpPr>
            <a:spLocks noChangeArrowheads="1"/>
          </p:cNvSpPr>
          <p:nvPr/>
        </p:nvSpPr>
        <p:spPr bwMode="auto">
          <a:xfrm>
            <a:off x="-1" y="0"/>
            <a:ext cx="9215457"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49250"/>
            <a:r>
              <a:rPr lang="zh-CN" altLang="en-US" sz="4000" b="1" dirty="0" smtClean="0">
                <a:solidFill>
                  <a:srgbClr val="FF0000"/>
                </a:solidFill>
                <a:latin typeface="黑体" pitchFamily="49" charset="-122"/>
                <a:ea typeface="黑体" pitchFamily="49" charset="-122"/>
                <a:cs typeface="宋体" pitchFamily="2" charset="-122"/>
              </a:rPr>
              <a:t>活动</a:t>
            </a:r>
            <a:r>
              <a:rPr kumimoji="0" lang="zh-CN" sz="40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三：寻找社区美</a:t>
            </a:r>
            <a:r>
              <a:rPr kumimoji="0" lang="zh-CN" altLang="en-US" sz="40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丑</a:t>
            </a:r>
            <a:endParaRPr kumimoji="0" lang="zh-CN" sz="40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5601"/>
                                        </p:tgtEl>
                                        <p:attrNameLst>
                                          <p:attrName>style.visibility</p:attrName>
                                        </p:attrNameLst>
                                      </p:cBhvr>
                                      <p:to>
                                        <p:strVal val="visible"/>
                                      </p:to>
                                    </p:set>
                                    <p:anim calcmode="lin" valueType="num">
                                      <p:cBhvr additive="base">
                                        <p:cTn id="7" dur="500" fill="hold"/>
                                        <p:tgtEl>
                                          <p:spTgt spid="25601"/>
                                        </p:tgtEl>
                                        <p:attrNameLst>
                                          <p:attrName>ppt_x</p:attrName>
                                        </p:attrNameLst>
                                      </p:cBhvr>
                                      <p:tavLst>
                                        <p:tav tm="0">
                                          <p:val>
                                            <p:strVal val="1+#ppt_w/2"/>
                                          </p:val>
                                        </p:tav>
                                        <p:tav tm="100000">
                                          <p:val>
                                            <p:strVal val="#ppt_x"/>
                                          </p:val>
                                        </p:tav>
                                      </p:tavLst>
                                    </p:anim>
                                    <p:anim calcmode="lin" valueType="num">
                                      <p:cBhvr additive="base">
                                        <p:cTn id="8" dur="500" fill="hold"/>
                                        <p:tgtEl>
                                          <p:spTgt spid="25601"/>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p:blipFill>
        <p:spPr>
          <a:xfrm>
            <a:off x="9831929" y="1040121"/>
            <a:ext cx="720080" cy="738026"/>
          </a:xfrm>
          <a:prstGeom prst="rect">
            <a:avLst/>
          </a:prstGeom>
        </p:spPr>
      </p:pic>
      <p:pic>
        <p:nvPicPr>
          <p:cNvPr id="10" name="图片 9"/>
          <p:cNvPicPr>
            <a:picLocks noChangeAspect="1"/>
          </p:cNvPicPr>
          <p:nvPr/>
        </p:nvPicPr>
        <p:blipFill rotWithShape="1">
          <a:blip r:embed="rId6" cstate="print">
            <a:extLst>
              <a:ext uri="{28A0092B-C50C-407E-A947-70E740481C1C}">
                <a14:useLocalDpi xmlns="" xmlns:a14="http://schemas.microsoft.com/office/drawing/2010/main" val="0"/>
              </a:ext>
            </a:extLst>
          </a:blip>
          <a:srcRect/>
          <a:stretch/>
        </p:blipFill>
        <p:spPr>
          <a:xfrm>
            <a:off x="10893871" y="5857088"/>
            <a:ext cx="538399" cy="519981"/>
          </a:xfrm>
          <a:prstGeom prst="rect">
            <a:avLst/>
          </a:prstGeom>
        </p:spPr>
      </p:pic>
      <p:pic>
        <p:nvPicPr>
          <p:cNvPr id="11" name="图片 10"/>
          <p:cNvPicPr>
            <a:picLocks noChangeAspect="1"/>
          </p:cNvPicPr>
          <p:nvPr/>
        </p:nvPicPr>
        <p:blipFill rotWithShape="1">
          <a:blip r:embed="rId7" cstate="print">
            <a:extLst>
              <a:ext uri="{28A0092B-C50C-407E-A947-70E740481C1C}">
                <a14:useLocalDpi xmlns="" xmlns:a14="http://schemas.microsoft.com/office/drawing/2010/main" val="0"/>
              </a:ext>
            </a:extLst>
          </a:blip>
          <a:srcRect/>
          <a:stretch/>
        </p:blipFill>
        <p:spPr>
          <a:xfrm>
            <a:off x="11560121" y="1040121"/>
            <a:ext cx="437159" cy="434745"/>
          </a:xfrm>
          <a:prstGeom prst="rect">
            <a:avLst/>
          </a:prstGeom>
        </p:spPr>
      </p:pic>
      <p:pic>
        <p:nvPicPr>
          <p:cNvPr id="17" name="图片 16"/>
          <p:cNvPicPr>
            <a:picLocks noChangeAspect="1"/>
          </p:cNvPicPr>
          <p:nvPr/>
        </p:nvPicPr>
        <p:blipFill rotWithShape="1">
          <a:blip r:embed="rId8">
            <a:extLst>
              <a:ext uri="{28A0092B-C50C-407E-A947-70E740481C1C}">
                <a14:useLocalDpi xmlns="" xmlns:a14="http://schemas.microsoft.com/office/drawing/2010/main" val="0"/>
              </a:ext>
            </a:extLst>
          </a:blip>
          <a:srcRect/>
          <a:stretch/>
        </p:blipFill>
        <p:spPr>
          <a:xfrm>
            <a:off x="12322201" y="50405"/>
            <a:ext cx="367947" cy="365915"/>
          </a:xfrm>
          <a:prstGeom prst="rect">
            <a:avLst/>
          </a:prstGeom>
        </p:spPr>
      </p:pic>
      <p:pic>
        <p:nvPicPr>
          <p:cNvPr id="18" name="图片 17"/>
          <p:cNvPicPr>
            <a:picLocks noChangeAspect="1"/>
          </p:cNvPicPr>
          <p:nvPr/>
        </p:nvPicPr>
        <p:blipFill rotWithShape="1">
          <a:blip r:embed="rId9" cstate="print">
            <a:extLst>
              <a:ext uri="{28A0092B-C50C-407E-A947-70E740481C1C}">
                <a14:useLocalDpi xmlns="" xmlns:a14="http://schemas.microsoft.com/office/drawing/2010/main" val="0"/>
              </a:ext>
            </a:extLst>
          </a:blip>
          <a:srcRect l="22559" r="22559"/>
          <a:stretch/>
        </p:blipFill>
        <p:spPr>
          <a:xfrm>
            <a:off x="9953364" y="4984477"/>
            <a:ext cx="324162" cy="332241"/>
          </a:xfrm>
          <a:prstGeom prst="rect">
            <a:avLst/>
          </a:prstGeom>
        </p:spPr>
      </p:pic>
      <p:pic>
        <p:nvPicPr>
          <p:cNvPr id="19" name="图片 18"/>
          <p:cNvPicPr>
            <a:picLocks noChangeAspect="1"/>
          </p:cNvPicPr>
          <p:nvPr/>
        </p:nvPicPr>
        <p:blipFill rotWithShape="1">
          <a:blip r:embed="rId10" cstate="print">
            <a:extLst>
              <a:ext uri="{28A0092B-C50C-407E-A947-70E740481C1C}">
                <a14:useLocalDpi xmlns="" xmlns:a14="http://schemas.microsoft.com/office/drawing/2010/main" val="0"/>
              </a:ext>
            </a:extLst>
          </a:blip>
          <a:srcRect t="-1993" b="-1993"/>
          <a:stretch/>
        </p:blipFill>
        <p:spPr>
          <a:xfrm>
            <a:off x="8157567" y="1860999"/>
            <a:ext cx="468084" cy="465499"/>
          </a:xfrm>
          <a:prstGeom prst="rect">
            <a:avLst/>
          </a:prstGeom>
        </p:spPr>
      </p:pic>
      <p:pic>
        <p:nvPicPr>
          <p:cNvPr id="20" name="图片 19"/>
          <p:cNvPicPr>
            <a:picLocks noChangeAspect="1"/>
          </p:cNvPicPr>
          <p:nvPr/>
        </p:nvPicPr>
        <p:blipFill rotWithShape="1">
          <a:blip r:embed="rId11" cstate="print">
            <a:extLst>
              <a:ext uri="{28A0092B-C50C-407E-A947-70E740481C1C}">
                <a14:useLocalDpi xmlns="" xmlns:a14="http://schemas.microsoft.com/office/drawing/2010/main" val="0"/>
              </a:ext>
            </a:extLst>
          </a:blip>
          <a:srcRect/>
          <a:stretch/>
        </p:blipFill>
        <p:spPr>
          <a:xfrm>
            <a:off x="11195015" y="2219634"/>
            <a:ext cx="730211" cy="726179"/>
          </a:xfrm>
          <a:prstGeom prst="rect">
            <a:avLst/>
          </a:prstGeom>
        </p:spPr>
      </p:pic>
      <p:pic>
        <p:nvPicPr>
          <p:cNvPr id="4" name="Could This Be Love">
            <a:hlinkClick r:id="" action="ppaction://media"/>
          </p:cNvPr>
          <p:cNvPicPr>
            <a:picLocks noChangeAspect="1"/>
          </p:cNvPicPr>
          <p:nvPr>
            <a:videoFile r:link="rId2"/>
            <p:extLst>
              <p:ext uri="{DAA4B4D4-6D71-4841-9C94-3DE7FCFB9230}">
                <p14:media xmlns="" xmlns:p14="http://schemas.microsoft.com/office/powerpoint/2010/main" r:embed="rId12"/>
              </p:ext>
            </p:extLst>
          </p:nvPr>
        </p:nvPicPr>
        <p:blipFill>
          <a:blip r:embed="rId13" cstate="print"/>
          <a:stretch>
            <a:fillRect/>
          </a:stretch>
        </p:blipFill>
        <p:spPr>
          <a:xfrm>
            <a:off x="6124575" y="-1093258"/>
            <a:ext cx="609600" cy="609600"/>
          </a:xfrm>
          <a:prstGeom prst="rect">
            <a:avLst/>
          </a:prstGeom>
        </p:spPr>
      </p:pic>
      <p:sp>
        <p:nvSpPr>
          <p:cNvPr id="12" name="WordArt 2"/>
          <p:cNvSpPr>
            <a:spLocks noChangeArrowheads="1" noChangeShapeType="1"/>
          </p:cNvSpPr>
          <p:nvPr/>
        </p:nvSpPr>
        <p:spPr bwMode="auto">
          <a:xfrm>
            <a:off x="0" y="258739"/>
            <a:ext cx="4500549" cy="2259003"/>
          </a:xfrm>
          <a:prstGeom prst="rect">
            <a:avLst/>
          </a:prstGeom>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sp3d>
          </a:bodyPr>
          <a:lstStyle/>
          <a:p>
            <a:pPr algn="ctr">
              <a:defRPr/>
            </a:pPr>
            <a:r>
              <a:rPr lang="zh-CN" altLang="en-US" sz="3600" dirty="0" smtClean="0">
                <a:ln w="9525" cmpd="sng">
                  <a:round/>
                  <a:headEnd/>
                  <a:tailEnd/>
                </a:ln>
                <a:gradFill rotWithShape="0">
                  <a:gsLst>
                    <a:gs pos="0">
                      <a:srgbClr val="FFE701"/>
                    </a:gs>
                    <a:gs pos="100000">
                      <a:srgbClr val="FE3E02"/>
                    </a:gs>
                  </a:gsLst>
                  <a:lin ang="5400000" scaled="1"/>
                </a:gradFill>
                <a:latin typeface="宋体"/>
                <a:ea typeface="宋体"/>
              </a:rPr>
              <a:t>温馨提示</a:t>
            </a:r>
            <a:endParaRPr lang="zh-CN" altLang="en-US" sz="3600" dirty="0">
              <a:ln w="9525" cmpd="sng">
                <a:round/>
                <a:headEnd/>
                <a:tailEnd/>
              </a:ln>
              <a:gradFill rotWithShape="0">
                <a:gsLst>
                  <a:gs pos="0">
                    <a:srgbClr val="FFE701"/>
                  </a:gs>
                  <a:gs pos="100000">
                    <a:srgbClr val="FE3E02"/>
                  </a:gs>
                </a:gsLst>
                <a:lin ang="5400000" scaled="1"/>
              </a:gradFill>
              <a:latin typeface="宋体"/>
              <a:ea typeface="宋体"/>
            </a:endParaRPr>
          </a:p>
        </p:txBody>
      </p:sp>
      <p:sp>
        <p:nvSpPr>
          <p:cNvPr id="13" name="矩形 12"/>
          <p:cNvSpPr/>
          <p:nvPr/>
        </p:nvSpPr>
        <p:spPr>
          <a:xfrm>
            <a:off x="2214533" y="1687499"/>
            <a:ext cx="9929882" cy="3680303"/>
          </a:xfrm>
          <a:prstGeom prst="rect">
            <a:avLst/>
          </a:prstGeom>
        </p:spPr>
        <p:txBody>
          <a:bodyPr wrap="square">
            <a:spAutoFit/>
          </a:bodyPr>
          <a:lstStyle/>
          <a:p>
            <a:pPr>
              <a:lnSpc>
                <a:spcPct val="150000"/>
              </a:lnSpc>
            </a:pPr>
            <a:r>
              <a:rPr lang="zh-CN" altLang="en-US" sz="4000" b="1" dirty="0" smtClean="0">
                <a:latin typeface="黑体" pitchFamily="49" charset="-122"/>
                <a:ea typeface="黑体" pitchFamily="49" charset="-122"/>
              </a:rPr>
              <a:t>    在社区中生活，只有妥善处理权利与责任的关系，个人利益、局部利益与整体利益的关系，自身利益与他人利益的关系，才能化解矛盾，解决问题</a:t>
            </a:r>
            <a:r>
              <a:rPr lang="zh-CN" altLang="en-US" sz="4000" b="1" dirty="0" smtClean="0">
                <a:latin typeface="黑体" pitchFamily="49" charset="-122"/>
                <a:ea typeface="黑体" pitchFamily="49" charset="-122"/>
              </a:rPr>
              <a:t>。</a:t>
            </a:r>
            <a:endParaRPr lang="zh-CN" altLang="en-US" sz="4000" b="1" dirty="0"/>
          </a:p>
        </p:txBody>
      </p:sp>
    </p:spTree>
    <p:custDataLst>
      <p:tags r:id="rId1"/>
    </p:custDataLst>
    <p:extLst>
      <p:ext uri="{BB962C8B-B14F-4D97-AF65-F5344CB8AC3E}">
        <p14:creationId xmlns="" xmlns:p14="http://schemas.microsoft.com/office/powerpoint/2010/main" val="3004631296"/>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video>
              <p:cMediaNode vol="80000" numSld="999" showWhenStopped="0">
                <p:cTn id="2" repeatCount="indefinite" fill="remove" display="0">
                  <p:stCondLst>
                    <p:cond delay="indefinite"/>
                  </p:stCondLst>
                  <p:endCondLst>
                    <p:cond evt="onStopAudio" delay="0">
                      <p:tgtEl>
                        <p:sldTgt/>
                      </p:tgtEl>
                    </p:cond>
                  </p:end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图片 32" descr="文明礼仪从点滴小事做起6"/>
          <p:cNvPicPr>
            <a:picLocks noChangeAspect="1" noChangeArrowheads="1"/>
          </p:cNvPicPr>
          <p:nvPr/>
        </p:nvPicPr>
        <p:blipFill>
          <a:blip r:embed="rId2"/>
          <a:srcRect/>
          <a:stretch>
            <a:fillRect/>
          </a:stretch>
        </p:blipFill>
        <p:spPr bwMode="auto">
          <a:xfrm>
            <a:off x="785773" y="187301"/>
            <a:ext cx="5143536" cy="3554937"/>
          </a:xfrm>
          <a:prstGeom prst="rect">
            <a:avLst/>
          </a:prstGeom>
          <a:noFill/>
          <a:ln w="9525">
            <a:noFill/>
            <a:miter lim="800000"/>
            <a:headEnd/>
            <a:tailEnd/>
          </a:ln>
        </p:spPr>
      </p:pic>
      <p:pic>
        <p:nvPicPr>
          <p:cNvPr id="41987" name="图片 34" descr="文明礼仪从点滴小事做起5"/>
          <p:cNvPicPr>
            <a:picLocks noChangeAspect="1" noChangeArrowheads="1"/>
          </p:cNvPicPr>
          <p:nvPr/>
        </p:nvPicPr>
        <p:blipFill>
          <a:blip r:embed="rId3"/>
          <a:srcRect/>
          <a:stretch>
            <a:fillRect/>
          </a:stretch>
        </p:blipFill>
        <p:spPr bwMode="auto">
          <a:xfrm>
            <a:off x="6143623" y="258739"/>
            <a:ext cx="5455463" cy="3500462"/>
          </a:xfrm>
          <a:prstGeom prst="rect">
            <a:avLst/>
          </a:prstGeom>
          <a:noFill/>
          <a:ln w="9525">
            <a:noFill/>
            <a:miter lim="800000"/>
            <a:headEnd/>
            <a:tailEnd/>
          </a:ln>
        </p:spPr>
      </p:pic>
      <p:pic>
        <p:nvPicPr>
          <p:cNvPr id="41988" name="Picture 4" descr="c:\users\ADMINI~1\appdata\roaming\360se6\USERDA~1\Temp\BD3E08~1.JPG"/>
          <p:cNvPicPr>
            <a:picLocks noChangeAspect="1" noChangeArrowheads="1"/>
          </p:cNvPicPr>
          <p:nvPr/>
        </p:nvPicPr>
        <p:blipFill>
          <a:blip r:embed="rId4" r:link="rId5"/>
          <a:srcRect/>
          <a:stretch>
            <a:fillRect/>
          </a:stretch>
        </p:blipFill>
        <p:spPr bwMode="auto">
          <a:xfrm>
            <a:off x="785773" y="3902077"/>
            <a:ext cx="5000660" cy="3143272"/>
          </a:xfrm>
          <a:prstGeom prst="rect">
            <a:avLst/>
          </a:prstGeom>
          <a:noFill/>
          <a:ln w="9525">
            <a:noFill/>
            <a:miter lim="800000"/>
            <a:headEnd/>
            <a:tailEnd/>
          </a:ln>
        </p:spPr>
      </p:pic>
      <p:pic>
        <p:nvPicPr>
          <p:cNvPr id="41989" name="图片 35" descr="文明礼仪从点滴小事做起4"/>
          <p:cNvPicPr>
            <a:picLocks noChangeAspect="1" noChangeArrowheads="1"/>
          </p:cNvPicPr>
          <p:nvPr/>
        </p:nvPicPr>
        <p:blipFill>
          <a:blip r:embed="rId6"/>
          <a:srcRect/>
          <a:stretch>
            <a:fillRect/>
          </a:stretch>
        </p:blipFill>
        <p:spPr bwMode="auto">
          <a:xfrm>
            <a:off x="6286499" y="3902077"/>
            <a:ext cx="5286412" cy="3071834"/>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T01256~1"/>
          <p:cNvPicPr>
            <a:picLocks noChangeAspect="1" noChangeArrowheads="1"/>
          </p:cNvPicPr>
          <p:nvPr/>
        </p:nvPicPr>
        <p:blipFill>
          <a:blip r:embed="rId2"/>
          <a:srcRect/>
          <a:stretch>
            <a:fillRect/>
          </a:stretch>
        </p:blipFill>
        <p:spPr bwMode="auto">
          <a:xfrm>
            <a:off x="500021" y="330176"/>
            <a:ext cx="5643602" cy="3379893"/>
          </a:xfrm>
          <a:prstGeom prst="rect">
            <a:avLst/>
          </a:prstGeom>
          <a:noFill/>
          <a:ln w="9525">
            <a:noFill/>
            <a:miter lim="800000"/>
            <a:headEnd/>
            <a:tailEnd/>
          </a:ln>
        </p:spPr>
      </p:pic>
      <p:pic>
        <p:nvPicPr>
          <p:cNvPr id="43011" name="Picture 3" descr="137577~1"/>
          <p:cNvPicPr>
            <a:picLocks noChangeAspect="1" noChangeArrowheads="1"/>
          </p:cNvPicPr>
          <p:nvPr/>
        </p:nvPicPr>
        <p:blipFill>
          <a:blip r:embed="rId3"/>
          <a:srcRect/>
          <a:stretch>
            <a:fillRect/>
          </a:stretch>
        </p:blipFill>
        <p:spPr bwMode="auto">
          <a:xfrm>
            <a:off x="6500813" y="258739"/>
            <a:ext cx="5214974" cy="3286148"/>
          </a:xfrm>
          <a:prstGeom prst="rect">
            <a:avLst/>
          </a:prstGeom>
          <a:noFill/>
          <a:ln w="9525">
            <a:noFill/>
            <a:miter lim="800000"/>
            <a:headEnd/>
            <a:tailEnd/>
          </a:ln>
        </p:spPr>
      </p:pic>
      <p:pic>
        <p:nvPicPr>
          <p:cNvPr id="43012" name="Picture 4" descr="T01D85~1"/>
          <p:cNvPicPr>
            <a:picLocks noChangeAspect="1" noChangeArrowheads="1"/>
          </p:cNvPicPr>
          <p:nvPr/>
        </p:nvPicPr>
        <p:blipFill>
          <a:blip r:embed="rId4"/>
          <a:srcRect/>
          <a:stretch>
            <a:fillRect/>
          </a:stretch>
        </p:blipFill>
        <p:spPr bwMode="auto">
          <a:xfrm>
            <a:off x="500021" y="3902077"/>
            <a:ext cx="5715040" cy="3330573"/>
          </a:xfrm>
          <a:prstGeom prst="rect">
            <a:avLst/>
          </a:prstGeom>
          <a:noFill/>
          <a:ln w="9525">
            <a:noFill/>
            <a:miter lim="800000"/>
            <a:headEnd/>
            <a:tailEnd/>
          </a:ln>
        </p:spPr>
      </p:pic>
      <p:pic>
        <p:nvPicPr>
          <p:cNvPr id="43013" name="Picture 5" descr="c:\users\ADMINI~1\appdata\roaming\360se6\USERDA~1\Temp\T01436~1.JPG"/>
          <p:cNvPicPr>
            <a:picLocks noChangeAspect="1" noChangeArrowheads="1"/>
          </p:cNvPicPr>
          <p:nvPr/>
        </p:nvPicPr>
        <p:blipFill>
          <a:blip r:embed="rId5" r:link="rId6"/>
          <a:srcRect/>
          <a:stretch>
            <a:fillRect/>
          </a:stretch>
        </p:blipFill>
        <p:spPr bwMode="auto">
          <a:xfrm>
            <a:off x="6357937" y="3830639"/>
            <a:ext cx="5429288" cy="3259135"/>
          </a:xfrm>
          <a:prstGeom prst="rect">
            <a:avLst/>
          </a:prstGeom>
          <a:noFill/>
          <a:ln w="9525">
            <a:noFill/>
            <a:miter lim="800000"/>
            <a:headEnd/>
            <a:tailEnd/>
          </a:ln>
        </p:spPr>
      </p:pic>
      <p:sp>
        <p:nvSpPr>
          <p:cNvPr id="43014" name="Rectangle 6"/>
          <p:cNvSpPr>
            <a:spLocks noChangeArrowheads="1"/>
          </p:cNvSpPr>
          <p:nvPr/>
        </p:nvSpPr>
        <p:spPr bwMode="auto">
          <a:xfrm>
            <a:off x="2714599" y="3259135"/>
            <a:ext cx="7786742" cy="1200329"/>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sz="36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观看图片后大家有什么感受？</a:t>
            </a:r>
            <a:endParaRPr kumimoji="0" lang="en-US" altLang="zh-CN" sz="36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endParaRPr>
          </a:p>
          <a:p>
            <a:pPr marL="0" marR="0" lvl="0" indent="266700" algn="l" defTabSz="914400" rtl="0" eaLnBrk="1" fontAlgn="base" latinLnBrk="0" hangingPunct="1">
              <a:lnSpc>
                <a:spcPct val="100000"/>
              </a:lnSpc>
              <a:spcBef>
                <a:spcPct val="0"/>
              </a:spcBef>
              <a:spcAft>
                <a:spcPct val="0"/>
              </a:spcAft>
              <a:buClrTx/>
              <a:buSzTx/>
              <a:buFontTx/>
              <a:buNone/>
              <a:tabLst/>
            </a:pPr>
            <a:r>
              <a:rPr kumimoji="0" lang="zh-CN" sz="36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如何才能解决上述不和谐现象？</a:t>
            </a:r>
            <a:endParaRPr kumimoji="0" lang="zh-CN" sz="3600" b="1"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 calcmode="lin" valueType="num">
                                      <p:cBhvr additive="base">
                                        <p:cTn id="7" dur="500" fill="hold"/>
                                        <p:tgtEl>
                                          <p:spTgt spid="43014"/>
                                        </p:tgtEl>
                                        <p:attrNameLst>
                                          <p:attrName>ppt_x</p:attrName>
                                        </p:attrNameLst>
                                      </p:cBhvr>
                                      <p:tavLst>
                                        <p:tav tm="0">
                                          <p:val>
                                            <p:strVal val="#ppt_x"/>
                                          </p:val>
                                        </p:tav>
                                        <p:tav tm="100000">
                                          <p:val>
                                            <p:strVal val="#ppt_x"/>
                                          </p:val>
                                        </p:tav>
                                      </p:tavLst>
                                    </p:anim>
                                    <p:anim calcmode="lin" valueType="num">
                                      <p:cBhvr additive="base">
                                        <p:cTn id="8" dur="500" fill="hold"/>
                                        <p:tgtEl>
                                          <p:spTgt spid="430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p:blipFill>
        <p:spPr>
          <a:xfrm>
            <a:off x="9831929" y="1040121"/>
            <a:ext cx="720080" cy="738026"/>
          </a:xfrm>
          <a:prstGeom prst="rect">
            <a:avLst/>
          </a:prstGeom>
        </p:spPr>
      </p:pic>
      <p:pic>
        <p:nvPicPr>
          <p:cNvPr id="10" name="图片 9"/>
          <p:cNvPicPr>
            <a:picLocks noChangeAspect="1"/>
          </p:cNvPicPr>
          <p:nvPr/>
        </p:nvPicPr>
        <p:blipFill rotWithShape="1">
          <a:blip r:embed="rId6" cstate="print">
            <a:extLst>
              <a:ext uri="{28A0092B-C50C-407E-A947-70E740481C1C}">
                <a14:useLocalDpi xmlns="" xmlns:a14="http://schemas.microsoft.com/office/drawing/2010/main" val="0"/>
              </a:ext>
            </a:extLst>
          </a:blip>
          <a:srcRect/>
          <a:stretch/>
        </p:blipFill>
        <p:spPr>
          <a:xfrm>
            <a:off x="10893871" y="5857088"/>
            <a:ext cx="538399" cy="519981"/>
          </a:xfrm>
          <a:prstGeom prst="rect">
            <a:avLst/>
          </a:prstGeom>
        </p:spPr>
      </p:pic>
      <p:pic>
        <p:nvPicPr>
          <p:cNvPr id="11" name="图片 10"/>
          <p:cNvPicPr>
            <a:picLocks noChangeAspect="1"/>
          </p:cNvPicPr>
          <p:nvPr/>
        </p:nvPicPr>
        <p:blipFill rotWithShape="1">
          <a:blip r:embed="rId7" cstate="print">
            <a:extLst>
              <a:ext uri="{28A0092B-C50C-407E-A947-70E740481C1C}">
                <a14:useLocalDpi xmlns="" xmlns:a14="http://schemas.microsoft.com/office/drawing/2010/main" val="0"/>
              </a:ext>
            </a:extLst>
          </a:blip>
          <a:srcRect/>
          <a:stretch/>
        </p:blipFill>
        <p:spPr>
          <a:xfrm>
            <a:off x="11560121" y="1040121"/>
            <a:ext cx="437159" cy="434745"/>
          </a:xfrm>
          <a:prstGeom prst="rect">
            <a:avLst/>
          </a:prstGeom>
        </p:spPr>
      </p:pic>
      <p:pic>
        <p:nvPicPr>
          <p:cNvPr id="17" name="图片 16"/>
          <p:cNvPicPr>
            <a:picLocks noChangeAspect="1"/>
          </p:cNvPicPr>
          <p:nvPr/>
        </p:nvPicPr>
        <p:blipFill rotWithShape="1">
          <a:blip r:embed="rId8">
            <a:extLst>
              <a:ext uri="{28A0092B-C50C-407E-A947-70E740481C1C}">
                <a14:useLocalDpi xmlns="" xmlns:a14="http://schemas.microsoft.com/office/drawing/2010/main" val="0"/>
              </a:ext>
            </a:extLst>
          </a:blip>
          <a:srcRect/>
          <a:stretch/>
        </p:blipFill>
        <p:spPr>
          <a:xfrm>
            <a:off x="12322201" y="50405"/>
            <a:ext cx="367947" cy="365915"/>
          </a:xfrm>
          <a:prstGeom prst="rect">
            <a:avLst/>
          </a:prstGeom>
        </p:spPr>
      </p:pic>
      <p:pic>
        <p:nvPicPr>
          <p:cNvPr id="18" name="图片 17"/>
          <p:cNvPicPr>
            <a:picLocks noChangeAspect="1"/>
          </p:cNvPicPr>
          <p:nvPr/>
        </p:nvPicPr>
        <p:blipFill rotWithShape="1">
          <a:blip r:embed="rId9" cstate="print">
            <a:extLst>
              <a:ext uri="{28A0092B-C50C-407E-A947-70E740481C1C}">
                <a14:useLocalDpi xmlns="" xmlns:a14="http://schemas.microsoft.com/office/drawing/2010/main" val="0"/>
              </a:ext>
            </a:extLst>
          </a:blip>
          <a:srcRect l="22559" r="22559"/>
          <a:stretch/>
        </p:blipFill>
        <p:spPr>
          <a:xfrm>
            <a:off x="9953364" y="4984477"/>
            <a:ext cx="324162" cy="332241"/>
          </a:xfrm>
          <a:prstGeom prst="rect">
            <a:avLst/>
          </a:prstGeom>
        </p:spPr>
      </p:pic>
      <p:pic>
        <p:nvPicPr>
          <p:cNvPr id="19" name="图片 18"/>
          <p:cNvPicPr>
            <a:picLocks noChangeAspect="1"/>
          </p:cNvPicPr>
          <p:nvPr/>
        </p:nvPicPr>
        <p:blipFill rotWithShape="1">
          <a:blip r:embed="rId10" cstate="print">
            <a:extLst>
              <a:ext uri="{28A0092B-C50C-407E-A947-70E740481C1C}">
                <a14:useLocalDpi xmlns="" xmlns:a14="http://schemas.microsoft.com/office/drawing/2010/main" val="0"/>
              </a:ext>
            </a:extLst>
          </a:blip>
          <a:srcRect t="-1993" b="-1993"/>
          <a:stretch/>
        </p:blipFill>
        <p:spPr>
          <a:xfrm>
            <a:off x="8157567" y="1860999"/>
            <a:ext cx="468084" cy="465499"/>
          </a:xfrm>
          <a:prstGeom prst="rect">
            <a:avLst/>
          </a:prstGeom>
        </p:spPr>
      </p:pic>
      <p:pic>
        <p:nvPicPr>
          <p:cNvPr id="20" name="图片 19"/>
          <p:cNvPicPr>
            <a:picLocks noChangeAspect="1"/>
          </p:cNvPicPr>
          <p:nvPr/>
        </p:nvPicPr>
        <p:blipFill rotWithShape="1">
          <a:blip r:embed="rId11" cstate="print">
            <a:extLst>
              <a:ext uri="{28A0092B-C50C-407E-A947-70E740481C1C}">
                <a14:useLocalDpi xmlns="" xmlns:a14="http://schemas.microsoft.com/office/drawing/2010/main" val="0"/>
              </a:ext>
            </a:extLst>
          </a:blip>
          <a:srcRect/>
          <a:stretch/>
        </p:blipFill>
        <p:spPr>
          <a:xfrm>
            <a:off x="11195015" y="2219634"/>
            <a:ext cx="730211" cy="726179"/>
          </a:xfrm>
          <a:prstGeom prst="rect">
            <a:avLst/>
          </a:prstGeom>
        </p:spPr>
      </p:pic>
      <p:pic>
        <p:nvPicPr>
          <p:cNvPr id="4" name="Could This Be Love">
            <a:hlinkClick r:id="" action="ppaction://media"/>
          </p:cNvPr>
          <p:cNvPicPr>
            <a:picLocks noChangeAspect="1"/>
          </p:cNvPicPr>
          <p:nvPr>
            <a:videoFile r:link="rId2"/>
            <p:extLst>
              <p:ext uri="{DAA4B4D4-6D71-4841-9C94-3DE7FCFB9230}">
                <p14:media xmlns="" xmlns:p14="http://schemas.microsoft.com/office/powerpoint/2010/main" r:embed="rId12"/>
              </p:ext>
            </p:extLst>
          </p:nvPr>
        </p:nvPicPr>
        <p:blipFill>
          <a:blip r:embed="rId13" cstate="print"/>
          <a:stretch>
            <a:fillRect/>
          </a:stretch>
        </p:blipFill>
        <p:spPr>
          <a:xfrm>
            <a:off x="6124575" y="-1093258"/>
            <a:ext cx="609600" cy="609600"/>
          </a:xfrm>
          <a:prstGeom prst="rect">
            <a:avLst/>
          </a:prstGeom>
        </p:spPr>
      </p:pic>
      <p:sp>
        <p:nvSpPr>
          <p:cNvPr id="12" name="WordArt 2"/>
          <p:cNvSpPr>
            <a:spLocks noChangeArrowheads="1" noChangeShapeType="1"/>
          </p:cNvSpPr>
          <p:nvPr/>
        </p:nvSpPr>
        <p:spPr bwMode="auto">
          <a:xfrm>
            <a:off x="0" y="258739"/>
            <a:ext cx="4500549" cy="2259003"/>
          </a:xfrm>
          <a:prstGeom prst="rect">
            <a:avLst/>
          </a:prstGeom>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sp3d>
          </a:bodyPr>
          <a:lstStyle/>
          <a:p>
            <a:pPr algn="ctr">
              <a:defRPr/>
            </a:pPr>
            <a:r>
              <a:rPr lang="zh-CN" altLang="en-US" sz="3600" dirty="0" smtClean="0">
                <a:ln w="9525" cmpd="sng">
                  <a:round/>
                  <a:headEnd/>
                  <a:tailEnd/>
                </a:ln>
                <a:gradFill rotWithShape="0">
                  <a:gsLst>
                    <a:gs pos="0">
                      <a:srgbClr val="FFE701"/>
                    </a:gs>
                    <a:gs pos="100000">
                      <a:srgbClr val="FE3E02"/>
                    </a:gs>
                  </a:gsLst>
                  <a:lin ang="5400000" scaled="1"/>
                </a:gradFill>
                <a:latin typeface="宋体"/>
                <a:ea typeface="宋体"/>
              </a:rPr>
              <a:t>温馨提示</a:t>
            </a:r>
            <a:endParaRPr lang="zh-CN" altLang="en-US" sz="3600" dirty="0">
              <a:ln w="9525" cmpd="sng">
                <a:round/>
                <a:headEnd/>
                <a:tailEnd/>
              </a:ln>
              <a:gradFill rotWithShape="0">
                <a:gsLst>
                  <a:gs pos="0">
                    <a:srgbClr val="FFE701"/>
                  </a:gs>
                  <a:gs pos="100000">
                    <a:srgbClr val="FE3E02"/>
                  </a:gs>
                </a:gsLst>
                <a:lin ang="5400000" scaled="1"/>
              </a:gradFill>
              <a:latin typeface="宋体"/>
              <a:ea typeface="宋体"/>
            </a:endParaRPr>
          </a:p>
        </p:txBody>
      </p:sp>
      <p:sp>
        <p:nvSpPr>
          <p:cNvPr id="13" name="矩形 12"/>
          <p:cNvSpPr/>
          <p:nvPr/>
        </p:nvSpPr>
        <p:spPr>
          <a:xfrm>
            <a:off x="1643028" y="1830375"/>
            <a:ext cx="11001453" cy="4093428"/>
          </a:xfrm>
          <a:prstGeom prst="rect">
            <a:avLst/>
          </a:prstGeom>
        </p:spPr>
        <p:txBody>
          <a:bodyPr wrap="square">
            <a:spAutoFit/>
          </a:bodyPr>
          <a:lstStyle/>
          <a:p>
            <a:pPr>
              <a:lnSpc>
                <a:spcPct val="150000"/>
              </a:lnSpc>
            </a:pPr>
            <a:r>
              <a:rPr lang="zh-CN" altLang="en-US" sz="4000" b="1" dirty="0" smtClean="0"/>
              <a:t>        </a:t>
            </a:r>
            <a:r>
              <a:rPr lang="zh-CN" altLang="en-US" sz="4000" b="1" dirty="0" smtClean="0">
                <a:latin typeface="黑体" pitchFamily="49" charset="-122"/>
                <a:ea typeface="黑体" pitchFamily="49" charset="-122"/>
              </a:rPr>
              <a:t>在社区中生活，我们必须正确处理权利</a:t>
            </a:r>
            <a:r>
              <a:rPr lang="zh-CN" altLang="en-US" sz="4000" b="1" dirty="0" smtClean="0">
                <a:latin typeface="黑体" pitchFamily="49" charset="-122"/>
                <a:ea typeface="黑体" pitchFamily="49" charset="-122"/>
              </a:rPr>
              <a:t>责任</a:t>
            </a:r>
            <a:r>
              <a:rPr lang="zh-CN" altLang="en-US" sz="4000" b="1" dirty="0" smtClean="0">
                <a:latin typeface="黑体" pitchFamily="49" charset="-122"/>
                <a:ea typeface="黑体" pitchFamily="49" charset="-122"/>
              </a:rPr>
              <a:t>与</a:t>
            </a:r>
            <a:r>
              <a:rPr lang="zh-CN" altLang="en-US" sz="4000" b="1" dirty="0" smtClean="0">
                <a:latin typeface="黑体" pitchFamily="49" charset="-122"/>
                <a:ea typeface="黑体" pitchFamily="49" charset="-122"/>
              </a:rPr>
              <a:t>利益</a:t>
            </a:r>
            <a:r>
              <a:rPr lang="zh-CN" altLang="en-US" sz="4000" b="1" dirty="0" smtClean="0">
                <a:latin typeface="黑体" pitchFamily="49" charset="-122"/>
                <a:ea typeface="黑体" pitchFamily="49" charset="-122"/>
              </a:rPr>
              <a:t>的关系，同时遵守社区的规则 ，按规则做事，才能化解矛盾、解决问题，共建和谐社区。</a:t>
            </a:r>
          </a:p>
          <a:p>
            <a:endParaRPr lang="zh-CN" altLang="en-US" sz="4000" b="1" dirty="0" smtClean="0"/>
          </a:p>
          <a:p>
            <a:endParaRPr lang="zh-CN" altLang="en-US" sz="4000" b="1" dirty="0"/>
          </a:p>
        </p:txBody>
      </p:sp>
    </p:spTree>
    <p:custDataLst>
      <p:tags r:id="rId1"/>
    </p:custDataLst>
    <p:extLst>
      <p:ext uri="{BB962C8B-B14F-4D97-AF65-F5344CB8AC3E}">
        <p14:creationId xmlns="" xmlns:p14="http://schemas.microsoft.com/office/powerpoint/2010/main" val="3004631296"/>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video>
              <p:cMediaNode vol="80000" numSld="999" showWhenStopped="0">
                <p:cTn id="2" repeatCount="indefinite" fill="remove" display="0">
                  <p:stCondLst>
                    <p:cond delay="indefinite"/>
                  </p:stCondLst>
                  <p:endCondLst>
                    <p:cond evt="onStopAudio" delay="0">
                      <p:tgtEl>
                        <p:sldTgt/>
                      </p:tgtEl>
                    </p:cond>
                  </p:end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4" descr="图片7"/>
          <p:cNvPicPr>
            <a:picLocks noChangeAspect="1" noChangeArrowheads="1"/>
          </p:cNvPicPr>
          <p:nvPr/>
        </p:nvPicPr>
        <p:blipFill>
          <a:blip r:embed="rId2"/>
          <a:srcRect/>
          <a:stretch>
            <a:fillRect/>
          </a:stretch>
        </p:blipFill>
        <p:spPr bwMode="auto">
          <a:xfrm>
            <a:off x="0" y="1044557"/>
            <a:ext cx="12858750" cy="6188093"/>
          </a:xfrm>
          <a:prstGeom prst="rect">
            <a:avLst/>
          </a:prstGeom>
          <a:noFill/>
          <a:ln w="9525">
            <a:noFill/>
            <a:miter lim="800000"/>
            <a:headEnd/>
            <a:tailEnd/>
          </a:ln>
        </p:spPr>
      </p:pic>
      <p:pic>
        <p:nvPicPr>
          <p:cNvPr id="6" name="Picture 3"/>
          <p:cNvPicPr>
            <a:picLocks noChangeAspect="1" noChangeArrowheads="1"/>
          </p:cNvPicPr>
          <p:nvPr/>
        </p:nvPicPr>
        <p:blipFill>
          <a:blip r:embed="rId3"/>
          <a:srcRect/>
          <a:stretch>
            <a:fillRect/>
          </a:stretch>
        </p:blipFill>
        <p:spPr bwMode="auto">
          <a:xfrm>
            <a:off x="10429903" y="4166762"/>
            <a:ext cx="2271712" cy="3065888"/>
          </a:xfrm>
          <a:prstGeom prst="rect">
            <a:avLst/>
          </a:prstGeom>
          <a:noFill/>
          <a:ln w="9525">
            <a:noFill/>
            <a:miter lim="800000"/>
            <a:headEnd/>
            <a:tailEnd/>
          </a:ln>
          <a:effectLst/>
        </p:spPr>
      </p:pic>
      <p:sp>
        <p:nvSpPr>
          <p:cNvPr id="11" name="矩形 10"/>
          <p:cNvSpPr/>
          <p:nvPr/>
        </p:nvSpPr>
        <p:spPr>
          <a:xfrm rot="394469">
            <a:off x="509355" y="1846834"/>
            <a:ext cx="11635898" cy="2044945"/>
          </a:xfrm>
          <a:prstGeom prst="rect">
            <a:avLst/>
          </a:prstGeom>
        </p:spPr>
        <p:txBody>
          <a:bodyPr wrap="square">
            <a:spAutoFit/>
          </a:bodyPr>
          <a:lstStyle/>
          <a:p>
            <a:r>
              <a:rPr lang="en-US" sz="3200" dirty="0" smtClean="0">
                <a:latin typeface="楷体" pitchFamily="49" charset="-122"/>
                <a:ea typeface="楷体" pitchFamily="49" charset="-122"/>
              </a:rPr>
              <a:t>                  2017</a:t>
            </a:r>
            <a:r>
              <a:rPr lang="zh-CN" altLang="en-US" sz="3200" dirty="0" smtClean="0">
                <a:latin typeface="楷体" pitchFamily="49" charset="-122"/>
                <a:ea typeface="楷体" pitchFamily="49" charset="-122"/>
              </a:rPr>
              <a:t>年</a:t>
            </a:r>
            <a:r>
              <a:rPr lang="en-US" sz="3200" dirty="0" smtClean="0">
                <a:latin typeface="楷体" pitchFamily="49" charset="-122"/>
                <a:ea typeface="楷体" pitchFamily="49" charset="-122"/>
              </a:rPr>
              <a:t>4</a:t>
            </a:r>
            <a:r>
              <a:rPr lang="zh-CN" altLang="en-US" sz="3200" dirty="0" smtClean="0">
                <a:latin typeface="楷体" pitchFamily="49" charset="-122"/>
                <a:ea typeface="楷体" pitchFamily="49" charset="-122"/>
              </a:rPr>
              <a:t>月</a:t>
            </a:r>
            <a:r>
              <a:rPr lang="en-US" sz="3200" dirty="0" smtClean="0">
                <a:latin typeface="楷体" pitchFamily="49" charset="-122"/>
                <a:ea typeface="楷体" pitchFamily="49" charset="-122"/>
              </a:rPr>
              <a:t>10</a:t>
            </a:r>
            <a:r>
              <a:rPr lang="zh-CN" altLang="en-US" sz="3200" dirty="0" smtClean="0">
                <a:latin typeface="楷体" pitchFamily="49" charset="-122"/>
                <a:ea typeface="楷体" pitchFamily="49" charset="-122"/>
              </a:rPr>
              <a:t>日</a:t>
            </a:r>
            <a:r>
              <a:rPr lang="en-US" sz="3200" dirty="0" smtClean="0">
                <a:latin typeface="楷体" pitchFamily="49" charset="-122"/>
                <a:ea typeface="楷体" pitchFamily="49" charset="-122"/>
              </a:rPr>
              <a:t>  </a:t>
            </a:r>
            <a:r>
              <a:rPr lang="zh-CN" altLang="en-US" sz="3200" dirty="0" smtClean="0">
                <a:latin typeface="楷体" pitchFamily="49" charset="-122"/>
                <a:ea typeface="楷体" pitchFamily="49" charset="-122"/>
              </a:rPr>
              <a:t>晴</a:t>
            </a:r>
          </a:p>
          <a:p>
            <a:r>
              <a:rPr lang="zh-CN" altLang="en-US" sz="3200" dirty="0" smtClean="0">
                <a:latin typeface="楷体" pitchFamily="49" charset="-122"/>
                <a:ea typeface="楷体" pitchFamily="49" charset="-122"/>
              </a:rPr>
              <a:t>    今天， 我和我的小伙伴们根据社区中的不文明现象一起</a:t>
            </a:r>
            <a:r>
              <a:rPr lang="zh-CN" altLang="en-US" sz="3200" dirty="0" smtClean="0">
                <a:latin typeface="楷体" pitchFamily="49" charset="-122"/>
                <a:ea typeface="楷体" pitchFamily="49" charset="-122"/>
              </a:rPr>
              <a:t>制订了</a:t>
            </a:r>
            <a:r>
              <a:rPr lang="zh-CN" altLang="en-US" sz="3200" dirty="0" smtClean="0">
                <a:latin typeface="楷体" pitchFamily="49" charset="-122"/>
                <a:ea typeface="楷体" pitchFamily="49" charset="-122"/>
              </a:rPr>
              <a:t>社区文明公约。美丽社区，你我共建。</a:t>
            </a:r>
          </a:p>
          <a:p>
            <a:pPr lvl="0"/>
            <a:endParaRPr lang="zh-CN" altLang="en-US" sz="3200" b="1" dirty="0" smtClean="0">
              <a:latin typeface="楷体" pitchFamily="49" charset="-122"/>
              <a:ea typeface="楷体" pitchFamily="49" charset="-122"/>
              <a:cs typeface="宋体" pitchFamily="2" charset="-122"/>
            </a:endParaRPr>
          </a:p>
        </p:txBody>
      </p:sp>
      <p:sp>
        <p:nvSpPr>
          <p:cNvPr id="37889" name="Rectangle 1"/>
          <p:cNvSpPr>
            <a:spLocks noChangeArrowheads="1"/>
          </p:cNvSpPr>
          <p:nvPr/>
        </p:nvSpPr>
        <p:spPr bwMode="auto">
          <a:xfrm>
            <a:off x="214269" y="0"/>
            <a:ext cx="9215457"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49250"/>
            <a:r>
              <a:rPr lang="zh-CN" altLang="en-US" sz="4000" b="1" dirty="0" smtClean="0">
                <a:solidFill>
                  <a:srgbClr val="FF0000"/>
                </a:solidFill>
                <a:latin typeface="黑体" pitchFamily="49" charset="-122"/>
                <a:ea typeface="黑体" pitchFamily="49" charset="-122"/>
                <a:cs typeface="宋体" pitchFamily="2" charset="-122"/>
              </a:rPr>
              <a:t>活动</a:t>
            </a:r>
            <a:r>
              <a:rPr kumimoji="0" lang="zh-CN" altLang="en-US" sz="40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四</a:t>
            </a:r>
            <a:r>
              <a:rPr kumimoji="0" lang="zh-CN" sz="40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a:t>
            </a:r>
            <a:r>
              <a:rPr lang="zh-CN" altLang="en-US" sz="4000" b="1" dirty="0" smtClean="0">
                <a:solidFill>
                  <a:srgbClr val="FF0000"/>
                </a:solidFill>
                <a:latin typeface="黑体" pitchFamily="49" charset="-122"/>
                <a:ea typeface="黑体" pitchFamily="49" charset="-122"/>
              </a:rPr>
              <a:t>你我行动，制定社区公约</a:t>
            </a:r>
            <a:endParaRPr kumimoji="0" lang="zh-CN" sz="40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endParaRPr>
          </a:p>
        </p:txBody>
      </p:sp>
      <p:sp>
        <p:nvSpPr>
          <p:cNvPr id="12" name="矩形 11"/>
          <p:cNvSpPr/>
          <p:nvPr/>
        </p:nvSpPr>
        <p:spPr>
          <a:xfrm>
            <a:off x="2285971" y="4687895"/>
            <a:ext cx="4358886" cy="923330"/>
          </a:xfrm>
          <a:prstGeom prst="rect">
            <a:avLst/>
          </a:prstGeom>
          <a:noFill/>
        </p:spPr>
        <p:txBody>
          <a:bodyPr wrap="none" lIns="91440" tIns="45720" rIns="91440" bIns="45720">
            <a:spAutoFit/>
          </a:bodyPr>
          <a:lstStyle/>
          <a:p>
            <a:pPr algn="ctr"/>
            <a:r>
              <a:rPr lang="zh-CN" alt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社区文明公约</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p:blipFill>
        <p:spPr>
          <a:xfrm>
            <a:off x="9831929" y="1040121"/>
            <a:ext cx="720080" cy="738026"/>
          </a:xfrm>
          <a:prstGeom prst="rect">
            <a:avLst/>
          </a:prstGeom>
        </p:spPr>
      </p:pic>
      <p:pic>
        <p:nvPicPr>
          <p:cNvPr id="10" name="图片 9"/>
          <p:cNvPicPr>
            <a:picLocks noChangeAspect="1"/>
          </p:cNvPicPr>
          <p:nvPr/>
        </p:nvPicPr>
        <p:blipFill rotWithShape="1">
          <a:blip r:embed="rId6" cstate="print">
            <a:extLst>
              <a:ext uri="{28A0092B-C50C-407E-A947-70E740481C1C}">
                <a14:useLocalDpi xmlns="" xmlns:a14="http://schemas.microsoft.com/office/drawing/2010/main" val="0"/>
              </a:ext>
            </a:extLst>
          </a:blip>
          <a:srcRect/>
          <a:stretch/>
        </p:blipFill>
        <p:spPr>
          <a:xfrm>
            <a:off x="10893871" y="5857088"/>
            <a:ext cx="538399" cy="519981"/>
          </a:xfrm>
          <a:prstGeom prst="rect">
            <a:avLst/>
          </a:prstGeom>
        </p:spPr>
      </p:pic>
      <p:pic>
        <p:nvPicPr>
          <p:cNvPr id="11" name="图片 10"/>
          <p:cNvPicPr>
            <a:picLocks noChangeAspect="1"/>
          </p:cNvPicPr>
          <p:nvPr/>
        </p:nvPicPr>
        <p:blipFill rotWithShape="1">
          <a:blip r:embed="rId7" cstate="print">
            <a:extLst>
              <a:ext uri="{28A0092B-C50C-407E-A947-70E740481C1C}">
                <a14:useLocalDpi xmlns="" xmlns:a14="http://schemas.microsoft.com/office/drawing/2010/main" val="0"/>
              </a:ext>
            </a:extLst>
          </a:blip>
          <a:srcRect/>
          <a:stretch/>
        </p:blipFill>
        <p:spPr>
          <a:xfrm>
            <a:off x="11560121" y="1040121"/>
            <a:ext cx="437159" cy="434745"/>
          </a:xfrm>
          <a:prstGeom prst="rect">
            <a:avLst/>
          </a:prstGeom>
        </p:spPr>
      </p:pic>
      <p:pic>
        <p:nvPicPr>
          <p:cNvPr id="17" name="图片 16"/>
          <p:cNvPicPr>
            <a:picLocks noChangeAspect="1"/>
          </p:cNvPicPr>
          <p:nvPr/>
        </p:nvPicPr>
        <p:blipFill rotWithShape="1">
          <a:blip r:embed="rId8">
            <a:extLst>
              <a:ext uri="{28A0092B-C50C-407E-A947-70E740481C1C}">
                <a14:useLocalDpi xmlns="" xmlns:a14="http://schemas.microsoft.com/office/drawing/2010/main" val="0"/>
              </a:ext>
            </a:extLst>
          </a:blip>
          <a:srcRect/>
          <a:stretch/>
        </p:blipFill>
        <p:spPr>
          <a:xfrm>
            <a:off x="12322201" y="50405"/>
            <a:ext cx="367947" cy="365915"/>
          </a:xfrm>
          <a:prstGeom prst="rect">
            <a:avLst/>
          </a:prstGeom>
        </p:spPr>
      </p:pic>
      <p:pic>
        <p:nvPicPr>
          <p:cNvPr id="18" name="图片 17"/>
          <p:cNvPicPr>
            <a:picLocks noChangeAspect="1"/>
          </p:cNvPicPr>
          <p:nvPr/>
        </p:nvPicPr>
        <p:blipFill rotWithShape="1">
          <a:blip r:embed="rId9" cstate="print">
            <a:extLst>
              <a:ext uri="{28A0092B-C50C-407E-A947-70E740481C1C}">
                <a14:useLocalDpi xmlns="" xmlns:a14="http://schemas.microsoft.com/office/drawing/2010/main" val="0"/>
              </a:ext>
            </a:extLst>
          </a:blip>
          <a:srcRect l="22559" r="22559"/>
          <a:stretch/>
        </p:blipFill>
        <p:spPr>
          <a:xfrm>
            <a:off x="9953364" y="4984477"/>
            <a:ext cx="324162" cy="332241"/>
          </a:xfrm>
          <a:prstGeom prst="rect">
            <a:avLst/>
          </a:prstGeom>
        </p:spPr>
      </p:pic>
      <p:pic>
        <p:nvPicPr>
          <p:cNvPr id="19" name="图片 18"/>
          <p:cNvPicPr>
            <a:picLocks noChangeAspect="1"/>
          </p:cNvPicPr>
          <p:nvPr/>
        </p:nvPicPr>
        <p:blipFill rotWithShape="1">
          <a:blip r:embed="rId10" cstate="print">
            <a:extLst>
              <a:ext uri="{28A0092B-C50C-407E-A947-70E740481C1C}">
                <a14:useLocalDpi xmlns="" xmlns:a14="http://schemas.microsoft.com/office/drawing/2010/main" val="0"/>
              </a:ext>
            </a:extLst>
          </a:blip>
          <a:srcRect t="-1993" b="-1993"/>
          <a:stretch/>
        </p:blipFill>
        <p:spPr>
          <a:xfrm>
            <a:off x="8157567" y="1860999"/>
            <a:ext cx="468084" cy="465499"/>
          </a:xfrm>
          <a:prstGeom prst="rect">
            <a:avLst/>
          </a:prstGeom>
        </p:spPr>
      </p:pic>
      <p:pic>
        <p:nvPicPr>
          <p:cNvPr id="20" name="图片 19"/>
          <p:cNvPicPr>
            <a:picLocks noChangeAspect="1"/>
          </p:cNvPicPr>
          <p:nvPr/>
        </p:nvPicPr>
        <p:blipFill rotWithShape="1">
          <a:blip r:embed="rId11" cstate="print">
            <a:extLst>
              <a:ext uri="{28A0092B-C50C-407E-A947-70E740481C1C}">
                <a14:useLocalDpi xmlns="" xmlns:a14="http://schemas.microsoft.com/office/drawing/2010/main" val="0"/>
              </a:ext>
            </a:extLst>
          </a:blip>
          <a:srcRect/>
          <a:stretch/>
        </p:blipFill>
        <p:spPr>
          <a:xfrm>
            <a:off x="11195015" y="2219634"/>
            <a:ext cx="730211" cy="726179"/>
          </a:xfrm>
          <a:prstGeom prst="rect">
            <a:avLst/>
          </a:prstGeom>
        </p:spPr>
      </p:pic>
      <p:pic>
        <p:nvPicPr>
          <p:cNvPr id="4" name="Could This Be Love">
            <a:hlinkClick r:id="" action="ppaction://media"/>
          </p:cNvPr>
          <p:cNvPicPr>
            <a:picLocks noChangeAspect="1"/>
          </p:cNvPicPr>
          <p:nvPr>
            <a:videoFile r:link="rId2"/>
            <p:extLst>
              <p:ext uri="{DAA4B4D4-6D71-4841-9C94-3DE7FCFB9230}">
                <p14:media xmlns="" xmlns:p14="http://schemas.microsoft.com/office/powerpoint/2010/main" r:embed="rId12"/>
              </p:ext>
            </p:extLst>
          </p:nvPr>
        </p:nvPicPr>
        <p:blipFill>
          <a:blip r:embed="rId13" cstate="print"/>
          <a:stretch>
            <a:fillRect/>
          </a:stretch>
        </p:blipFill>
        <p:spPr>
          <a:xfrm>
            <a:off x="6124575" y="-1093258"/>
            <a:ext cx="609600" cy="609600"/>
          </a:xfrm>
          <a:prstGeom prst="rect">
            <a:avLst/>
          </a:prstGeom>
        </p:spPr>
      </p:pic>
      <p:sp>
        <p:nvSpPr>
          <p:cNvPr id="12" name="WordArt 2"/>
          <p:cNvSpPr>
            <a:spLocks noChangeArrowheads="1" noChangeShapeType="1"/>
          </p:cNvSpPr>
          <p:nvPr/>
        </p:nvSpPr>
        <p:spPr bwMode="auto">
          <a:xfrm>
            <a:off x="0" y="258739"/>
            <a:ext cx="4500549" cy="2259003"/>
          </a:xfrm>
          <a:prstGeom prst="rect">
            <a:avLst/>
          </a:prstGeom>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sp3d>
          </a:bodyPr>
          <a:lstStyle/>
          <a:p>
            <a:pPr algn="ctr">
              <a:defRPr/>
            </a:pPr>
            <a:r>
              <a:rPr lang="zh-CN" altLang="en-US" sz="3600" dirty="0" smtClean="0">
                <a:ln w="9525" cmpd="sng">
                  <a:round/>
                  <a:headEnd/>
                  <a:tailEnd/>
                </a:ln>
                <a:gradFill rotWithShape="0">
                  <a:gsLst>
                    <a:gs pos="0">
                      <a:srgbClr val="FFE701"/>
                    </a:gs>
                    <a:gs pos="100000">
                      <a:srgbClr val="FE3E02"/>
                    </a:gs>
                  </a:gsLst>
                  <a:lin ang="5400000" scaled="1"/>
                </a:gradFill>
                <a:latin typeface="宋体"/>
                <a:ea typeface="宋体"/>
              </a:rPr>
              <a:t>我的收获</a:t>
            </a:r>
            <a:endParaRPr lang="zh-CN" altLang="en-US" sz="3600" dirty="0">
              <a:ln w="9525" cmpd="sng">
                <a:round/>
                <a:headEnd/>
                <a:tailEnd/>
              </a:ln>
              <a:gradFill rotWithShape="0">
                <a:gsLst>
                  <a:gs pos="0">
                    <a:srgbClr val="FFE701"/>
                  </a:gs>
                  <a:gs pos="100000">
                    <a:srgbClr val="FE3E02"/>
                  </a:gs>
                </a:gsLst>
                <a:lin ang="5400000" scaled="1"/>
              </a:gradFill>
              <a:latin typeface="宋体"/>
              <a:ea typeface="宋体"/>
            </a:endParaRPr>
          </a:p>
        </p:txBody>
      </p:sp>
      <p:sp>
        <p:nvSpPr>
          <p:cNvPr id="13" name="矩形 12"/>
          <p:cNvSpPr/>
          <p:nvPr/>
        </p:nvSpPr>
        <p:spPr>
          <a:xfrm>
            <a:off x="714335" y="2330441"/>
            <a:ext cx="11287204" cy="4185761"/>
          </a:xfrm>
          <a:prstGeom prst="rect">
            <a:avLst/>
          </a:prstGeom>
        </p:spPr>
        <p:txBody>
          <a:bodyPr wrap="square">
            <a:spAutoFit/>
          </a:bodyPr>
          <a:lstStyle/>
          <a:p>
            <a:pPr>
              <a:lnSpc>
                <a:spcPct val="150000"/>
              </a:lnSpc>
            </a:pPr>
            <a:r>
              <a:rPr lang="zh-CN" altLang="en-US" sz="4400" b="1" dirty="0" smtClean="0"/>
              <a:t>      </a:t>
            </a:r>
            <a:r>
              <a:rPr lang="zh-CN" altLang="en-US" sz="4000" b="1" dirty="0" smtClean="0">
                <a:latin typeface="黑体" pitchFamily="49" charset="-122"/>
                <a:ea typeface="黑体" pitchFamily="49" charset="-122"/>
              </a:rPr>
              <a:t>通过今天的学习，我知道了：</a:t>
            </a:r>
            <a:endParaRPr lang="zh-CN" altLang="en-US" sz="4000" dirty="0" smtClean="0">
              <a:latin typeface="黑体" pitchFamily="49" charset="-122"/>
              <a:ea typeface="黑体" pitchFamily="49" charset="-122"/>
            </a:endParaRPr>
          </a:p>
          <a:p>
            <a:pPr>
              <a:lnSpc>
                <a:spcPct val="150000"/>
              </a:lnSpc>
            </a:pPr>
            <a:r>
              <a:rPr lang="en-US" sz="4000" b="1" dirty="0" smtClean="0">
                <a:latin typeface="黑体" pitchFamily="49" charset="-122"/>
                <a:ea typeface="黑体" pitchFamily="49" charset="-122"/>
              </a:rPr>
              <a:t>      </a:t>
            </a:r>
            <a:r>
              <a:rPr lang="zh-CN" altLang="en-US" sz="4000" b="1" dirty="0" smtClean="0">
                <a:latin typeface="黑体" pitchFamily="49" charset="-122"/>
                <a:ea typeface="黑体" pitchFamily="49" charset="-122"/>
              </a:rPr>
              <a:t>在社区中生活应该</a:t>
            </a:r>
            <a:r>
              <a:rPr lang="en-US" sz="4000" b="1" dirty="0" smtClean="0">
                <a:latin typeface="黑体" pitchFamily="49" charset="-122"/>
                <a:ea typeface="黑体" pitchFamily="49" charset="-122"/>
              </a:rPr>
              <a:t>_____________________</a:t>
            </a:r>
            <a:endParaRPr lang="zh-CN" altLang="en-US" sz="4000" dirty="0" smtClean="0">
              <a:latin typeface="黑体" pitchFamily="49" charset="-122"/>
              <a:ea typeface="黑体" pitchFamily="49" charset="-122"/>
            </a:endParaRPr>
          </a:p>
          <a:p>
            <a:pPr>
              <a:lnSpc>
                <a:spcPct val="150000"/>
              </a:lnSpc>
            </a:pPr>
            <a:r>
              <a:rPr lang="en-US" sz="4000" b="1" dirty="0" smtClean="0">
                <a:latin typeface="黑体" pitchFamily="49" charset="-122"/>
                <a:ea typeface="黑体" pitchFamily="49" charset="-122"/>
              </a:rPr>
              <a:t>      </a:t>
            </a:r>
            <a:r>
              <a:rPr lang="zh-CN" altLang="en-US" sz="4000" b="1" dirty="0" smtClean="0">
                <a:latin typeface="黑体" pitchFamily="49" charset="-122"/>
                <a:ea typeface="黑体" pitchFamily="49" charset="-122"/>
              </a:rPr>
              <a:t>只有这样才能</a:t>
            </a:r>
            <a:r>
              <a:rPr lang="en-US" sz="4000" b="1" dirty="0" smtClean="0">
                <a:latin typeface="黑体" pitchFamily="49" charset="-122"/>
                <a:ea typeface="黑体" pitchFamily="49" charset="-122"/>
              </a:rPr>
              <a:t>_____________________</a:t>
            </a:r>
            <a:endParaRPr lang="zh-CN" altLang="en-US" sz="4000" b="1" dirty="0" smtClean="0">
              <a:latin typeface="黑体" pitchFamily="49" charset="-122"/>
              <a:ea typeface="黑体" pitchFamily="49" charset="-122"/>
            </a:endParaRPr>
          </a:p>
          <a:p>
            <a:endParaRPr lang="zh-CN" altLang="en-US" sz="4000" b="1" dirty="0" smtClean="0"/>
          </a:p>
          <a:p>
            <a:endParaRPr lang="zh-CN" altLang="en-US" sz="4000" b="1" dirty="0"/>
          </a:p>
        </p:txBody>
      </p:sp>
      <p:pic>
        <p:nvPicPr>
          <p:cNvPr id="14" name="Picture 6" descr="F:\Temp\400页超强PPT模板\花PNG\65789.png"/>
          <p:cNvPicPr>
            <a:picLocks noChangeAspect="1" noChangeArrowheads="1"/>
          </p:cNvPicPr>
          <p:nvPr/>
        </p:nvPicPr>
        <p:blipFill rotWithShape="1">
          <a:blip r:embed="rId14" cstate="print">
            <a:extLst>
              <a:ext uri="{28A0092B-C50C-407E-A947-70E740481C1C}">
                <a14:useLocalDpi xmlns="" xmlns:a14="http://schemas.microsoft.com/office/drawing/2010/main" val="0"/>
              </a:ext>
            </a:extLst>
          </a:blip>
          <a:srcRect r="9569"/>
          <a:stretch/>
        </p:blipFill>
        <p:spPr bwMode="auto">
          <a:xfrm rot="5400000">
            <a:off x="1860371" y="4284048"/>
            <a:ext cx="1516814" cy="4380390"/>
          </a:xfrm>
          <a:prstGeom prst="rect">
            <a:avLst/>
          </a:prstGeom>
          <a:noFill/>
          <a:extLst>
            <a:ext uri="{909E8E84-426E-40DD-AFC4-6F175D3DCCD1}">
              <a14:hiddenFill xmlns="" xmlns:a14="http://schemas.microsoft.com/office/drawing/2010/main">
                <a:solidFill>
                  <a:srgbClr val="FFFFFF"/>
                </a:solidFill>
              </a14:hiddenFill>
            </a:ext>
          </a:extLst>
        </p:spPr>
      </p:pic>
    </p:spTree>
    <p:custDataLst>
      <p:tags r:id="rId1"/>
    </p:custDataLst>
    <p:extLst>
      <p:ext uri="{BB962C8B-B14F-4D97-AF65-F5344CB8AC3E}">
        <p14:creationId xmlns="" xmlns:p14="http://schemas.microsoft.com/office/powerpoint/2010/main" val="3004631296"/>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 presetClass="entr" presetSubtype="9"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500" fill="hold"/>
                                        <p:tgtEl>
                                          <p:spTgt spid="9"/>
                                        </p:tgtEl>
                                        <p:attrNameLst>
                                          <p:attrName>ppt_x</p:attrName>
                                        </p:attrNameLst>
                                      </p:cBhvr>
                                      <p:tavLst>
                                        <p:tav tm="0">
                                          <p:val>
                                            <p:strVal val="0-#ppt_w/2"/>
                                          </p:val>
                                        </p:tav>
                                        <p:tav tm="100000">
                                          <p:val>
                                            <p:strVal val="#ppt_x"/>
                                          </p:val>
                                        </p:tav>
                                      </p:tavLst>
                                    </p:anim>
                                    <p:anim calcmode="lin" valueType="num">
                                      <p:cBhvr additive="base">
                                        <p:cTn id="11" dur="1500" fill="hold"/>
                                        <p:tgtEl>
                                          <p:spTgt spid="9"/>
                                        </p:tgtEl>
                                        <p:attrNameLst>
                                          <p:attrName>ppt_y</p:attrName>
                                        </p:attrNameLst>
                                      </p:cBhvr>
                                      <p:tavLst>
                                        <p:tav tm="0">
                                          <p:val>
                                            <p:strVal val="0-#ppt_h/2"/>
                                          </p:val>
                                        </p:tav>
                                        <p:tav tm="100000">
                                          <p:val>
                                            <p:strVal val="#ppt_y"/>
                                          </p:val>
                                        </p:tav>
                                      </p:tavLst>
                                    </p:anim>
                                  </p:childTnLst>
                                </p:cTn>
                              </p:par>
                              <p:par>
                                <p:cTn id="12" presetID="2" presetClass="entr" presetSubtype="9" fill="hold" nodeType="withEffect">
                                  <p:stCondLst>
                                    <p:cond delay="25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500" fill="hold"/>
                                        <p:tgtEl>
                                          <p:spTgt spid="11"/>
                                        </p:tgtEl>
                                        <p:attrNameLst>
                                          <p:attrName>ppt_x</p:attrName>
                                        </p:attrNameLst>
                                      </p:cBhvr>
                                      <p:tavLst>
                                        <p:tav tm="0">
                                          <p:val>
                                            <p:strVal val="0-#ppt_w/2"/>
                                          </p:val>
                                        </p:tav>
                                        <p:tav tm="100000">
                                          <p:val>
                                            <p:strVal val="#ppt_x"/>
                                          </p:val>
                                        </p:tav>
                                      </p:tavLst>
                                    </p:anim>
                                    <p:anim calcmode="lin" valueType="num">
                                      <p:cBhvr additive="base">
                                        <p:cTn id="15" dur="1500" fill="hold"/>
                                        <p:tgtEl>
                                          <p:spTgt spid="11"/>
                                        </p:tgtEl>
                                        <p:attrNameLst>
                                          <p:attrName>ppt_y</p:attrName>
                                        </p:attrNameLst>
                                      </p:cBhvr>
                                      <p:tavLst>
                                        <p:tav tm="0">
                                          <p:val>
                                            <p:strVal val="0-#ppt_h/2"/>
                                          </p:val>
                                        </p:tav>
                                        <p:tav tm="100000">
                                          <p:val>
                                            <p:strVal val="#ppt_y"/>
                                          </p:val>
                                        </p:tav>
                                      </p:tavLst>
                                    </p:anim>
                                  </p:childTnLst>
                                </p:cTn>
                              </p:par>
                              <p:par>
                                <p:cTn id="16" presetID="2" presetClass="entr" presetSubtype="9" fill="hold" nodeType="withEffect">
                                  <p:stCondLst>
                                    <p:cond delay="50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1500" fill="hold"/>
                                        <p:tgtEl>
                                          <p:spTgt spid="17"/>
                                        </p:tgtEl>
                                        <p:attrNameLst>
                                          <p:attrName>ppt_x</p:attrName>
                                        </p:attrNameLst>
                                      </p:cBhvr>
                                      <p:tavLst>
                                        <p:tav tm="0">
                                          <p:val>
                                            <p:strVal val="0-#ppt_w/2"/>
                                          </p:val>
                                        </p:tav>
                                        <p:tav tm="100000">
                                          <p:val>
                                            <p:strVal val="#ppt_x"/>
                                          </p:val>
                                        </p:tav>
                                      </p:tavLst>
                                    </p:anim>
                                    <p:anim calcmode="lin" valueType="num">
                                      <p:cBhvr additive="base">
                                        <p:cTn id="19" dur="1500" fill="hold"/>
                                        <p:tgtEl>
                                          <p:spTgt spid="17"/>
                                        </p:tgtEl>
                                        <p:attrNameLst>
                                          <p:attrName>ppt_y</p:attrName>
                                        </p:attrNameLst>
                                      </p:cBhvr>
                                      <p:tavLst>
                                        <p:tav tm="0">
                                          <p:val>
                                            <p:strVal val="0-#ppt_h/2"/>
                                          </p:val>
                                        </p:tav>
                                        <p:tav tm="100000">
                                          <p:val>
                                            <p:strVal val="#ppt_y"/>
                                          </p:val>
                                        </p:tav>
                                      </p:tavLst>
                                    </p:anim>
                                  </p:childTnLst>
                                </p:cTn>
                              </p:par>
                              <p:par>
                                <p:cTn id="20" presetID="2" presetClass="entr" presetSubtype="9" fill="hold" nodeType="withEffect">
                                  <p:stCondLst>
                                    <p:cond delay="75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1500" fill="hold"/>
                                        <p:tgtEl>
                                          <p:spTgt spid="19"/>
                                        </p:tgtEl>
                                        <p:attrNameLst>
                                          <p:attrName>ppt_x</p:attrName>
                                        </p:attrNameLst>
                                      </p:cBhvr>
                                      <p:tavLst>
                                        <p:tav tm="0">
                                          <p:val>
                                            <p:strVal val="0-#ppt_w/2"/>
                                          </p:val>
                                        </p:tav>
                                        <p:tav tm="100000">
                                          <p:val>
                                            <p:strVal val="#ppt_x"/>
                                          </p:val>
                                        </p:tav>
                                      </p:tavLst>
                                    </p:anim>
                                    <p:anim calcmode="lin" valueType="num">
                                      <p:cBhvr additive="base">
                                        <p:cTn id="23" dur="1500" fill="hold"/>
                                        <p:tgtEl>
                                          <p:spTgt spid="19"/>
                                        </p:tgtEl>
                                        <p:attrNameLst>
                                          <p:attrName>ppt_y</p:attrName>
                                        </p:attrNameLst>
                                      </p:cBhvr>
                                      <p:tavLst>
                                        <p:tav tm="0">
                                          <p:val>
                                            <p:strVal val="0-#ppt_h/2"/>
                                          </p:val>
                                        </p:tav>
                                        <p:tav tm="100000">
                                          <p:val>
                                            <p:strVal val="#ppt_y"/>
                                          </p:val>
                                        </p:tav>
                                      </p:tavLst>
                                    </p:anim>
                                  </p:childTnLst>
                                </p:cTn>
                              </p:par>
                              <p:par>
                                <p:cTn id="24" presetID="2" presetClass="entr" presetSubtype="9" fill="hold" nodeType="withEffect">
                                  <p:stCondLst>
                                    <p:cond delay="10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500" fill="hold"/>
                                        <p:tgtEl>
                                          <p:spTgt spid="20"/>
                                        </p:tgtEl>
                                        <p:attrNameLst>
                                          <p:attrName>ppt_x</p:attrName>
                                        </p:attrNameLst>
                                      </p:cBhvr>
                                      <p:tavLst>
                                        <p:tav tm="0">
                                          <p:val>
                                            <p:strVal val="0-#ppt_w/2"/>
                                          </p:val>
                                        </p:tav>
                                        <p:tav tm="100000">
                                          <p:val>
                                            <p:strVal val="#ppt_x"/>
                                          </p:val>
                                        </p:tav>
                                      </p:tavLst>
                                    </p:anim>
                                    <p:anim calcmode="lin" valueType="num">
                                      <p:cBhvr additive="base">
                                        <p:cTn id="27" dur="1500" fill="hold"/>
                                        <p:tgtEl>
                                          <p:spTgt spid="20"/>
                                        </p:tgtEl>
                                        <p:attrNameLst>
                                          <p:attrName>ppt_y</p:attrName>
                                        </p:attrNameLst>
                                      </p:cBhvr>
                                      <p:tavLst>
                                        <p:tav tm="0">
                                          <p:val>
                                            <p:strVal val="0-#ppt_h/2"/>
                                          </p:val>
                                        </p:tav>
                                        <p:tav tm="100000">
                                          <p:val>
                                            <p:strVal val="#ppt_y"/>
                                          </p:val>
                                        </p:tav>
                                      </p:tavLst>
                                    </p:anim>
                                  </p:childTnLst>
                                </p:cTn>
                              </p:par>
                              <p:par>
                                <p:cTn id="28" presetID="2" presetClass="entr" presetSubtype="9" fill="hold" nodeType="withEffect">
                                  <p:stCondLst>
                                    <p:cond delay="125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1500" fill="hold"/>
                                        <p:tgtEl>
                                          <p:spTgt spid="18"/>
                                        </p:tgtEl>
                                        <p:attrNameLst>
                                          <p:attrName>ppt_x</p:attrName>
                                        </p:attrNameLst>
                                      </p:cBhvr>
                                      <p:tavLst>
                                        <p:tav tm="0">
                                          <p:val>
                                            <p:strVal val="0-#ppt_w/2"/>
                                          </p:val>
                                        </p:tav>
                                        <p:tav tm="100000">
                                          <p:val>
                                            <p:strVal val="#ppt_x"/>
                                          </p:val>
                                        </p:tav>
                                      </p:tavLst>
                                    </p:anim>
                                    <p:anim calcmode="lin" valueType="num">
                                      <p:cBhvr additive="base">
                                        <p:cTn id="31" dur="1500" fill="hold"/>
                                        <p:tgtEl>
                                          <p:spTgt spid="18"/>
                                        </p:tgtEl>
                                        <p:attrNameLst>
                                          <p:attrName>ppt_y</p:attrName>
                                        </p:attrNameLst>
                                      </p:cBhvr>
                                      <p:tavLst>
                                        <p:tav tm="0">
                                          <p:val>
                                            <p:strVal val="0-#ppt_h/2"/>
                                          </p:val>
                                        </p:tav>
                                        <p:tav tm="100000">
                                          <p:val>
                                            <p:strVal val="#ppt_y"/>
                                          </p:val>
                                        </p:tav>
                                      </p:tavLst>
                                    </p:anim>
                                  </p:childTnLst>
                                </p:cTn>
                              </p:par>
                              <p:par>
                                <p:cTn id="32" presetID="2" presetClass="entr" presetSubtype="9" fill="hold" nodeType="withEffect">
                                  <p:stCondLst>
                                    <p:cond delay="15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1500" fill="hold"/>
                                        <p:tgtEl>
                                          <p:spTgt spid="10"/>
                                        </p:tgtEl>
                                        <p:attrNameLst>
                                          <p:attrName>ppt_x</p:attrName>
                                        </p:attrNameLst>
                                      </p:cBhvr>
                                      <p:tavLst>
                                        <p:tav tm="0">
                                          <p:val>
                                            <p:strVal val="0-#ppt_w/2"/>
                                          </p:val>
                                        </p:tav>
                                        <p:tav tm="100000">
                                          <p:val>
                                            <p:strVal val="#ppt_x"/>
                                          </p:val>
                                        </p:tav>
                                      </p:tavLst>
                                    </p:anim>
                                    <p:anim calcmode="lin" valueType="num">
                                      <p:cBhvr additive="base">
                                        <p:cTn id="35" dur="1500" fill="hold"/>
                                        <p:tgtEl>
                                          <p:spTgt spid="10"/>
                                        </p:tgtEl>
                                        <p:attrNameLst>
                                          <p:attrName>ppt_y</p:attrName>
                                        </p:attrNameLst>
                                      </p:cBhvr>
                                      <p:tavLst>
                                        <p:tav tm="0">
                                          <p:val>
                                            <p:strVal val="0-#ppt_h/2"/>
                                          </p:val>
                                        </p:tav>
                                        <p:tav tm="100000">
                                          <p:val>
                                            <p:strVal val="#ppt_y"/>
                                          </p:val>
                                        </p:tav>
                                      </p:tavLst>
                                    </p:anim>
                                  </p:childTnLst>
                                </p:cTn>
                              </p:par>
                              <p:par>
                                <p:cTn id="36" presetID="8" presetClass="emph" presetSubtype="0" fill="hold" nodeType="withEffect">
                                  <p:stCondLst>
                                    <p:cond delay="0"/>
                                  </p:stCondLst>
                                  <p:childTnLst>
                                    <p:animRot by="21600000">
                                      <p:cBhvr>
                                        <p:cTn id="37" dur="1500" fill="hold"/>
                                        <p:tgtEl>
                                          <p:spTgt spid="9"/>
                                        </p:tgtEl>
                                        <p:attrNameLst>
                                          <p:attrName>r</p:attrName>
                                        </p:attrNameLst>
                                      </p:cBhvr>
                                    </p:animRot>
                                  </p:childTnLst>
                                </p:cTn>
                              </p:par>
                              <p:par>
                                <p:cTn id="38" presetID="8" presetClass="emph" presetSubtype="0" fill="hold" nodeType="withEffect">
                                  <p:stCondLst>
                                    <p:cond delay="0"/>
                                  </p:stCondLst>
                                  <p:childTnLst>
                                    <p:animRot by="21600000">
                                      <p:cBhvr>
                                        <p:cTn id="39" dur="1500" fill="hold"/>
                                        <p:tgtEl>
                                          <p:spTgt spid="11"/>
                                        </p:tgtEl>
                                        <p:attrNameLst>
                                          <p:attrName>r</p:attrName>
                                        </p:attrNameLst>
                                      </p:cBhvr>
                                    </p:animRot>
                                  </p:childTnLst>
                                </p:cTn>
                              </p:par>
                              <p:par>
                                <p:cTn id="40" presetID="8" presetClass="emph" presetSubtype="0" fill="hold" nodeType="withEffect">
                                  <p:stCondLst>
                                    <p:cond delay="0"/>
                                  </p:stCondLst>
                                  <p:childTnLst>
                                    <p:animRot by="21600000">
                                      <p:cBhvr>
                                        <p:cTn id="41" dur="1500" fill="hold"/>
                                        <p:tgtEl>
                                          <p:spTgt spid="17"/>
                                        </p:tgtEl>
                                        <p:attrNameLst>
                                          <p:attrName>r</p:attrName>
                                        </p:attrNameLst>
                                      </p:cBhvr>
                                    </p:animRot>
                                  </p:childTnLst>
                                </p:cTn>
                              </p:par>
                              <p:par>
                                <p:cTn id="42" presetID="8" presetClass="emph" presetSubtype="0" fill="hold" nodeType="withEffect">
                                  <p:stCondLst>
                                    <p:cond delay="0"/>
                                  </p:stCondLst>
                                  <p:childTnLst>
                                    <p:animRot by="21600000">
                                      <p:cBhvr>
                                        <p:cTn id="43" dur="1500" fill="hold"/>
                                        <p:tgtEl>
                                          <p:spTgt spid="19"/>
                                        </p:tgtEl>
                                        <p:attrNameLst>
                                          <p:attrName>r</p:attrName>
                                        </p:attrNameLst>
                                      </p:cBhvr>
                                    </p:animRot>
                                  </p:childTnLst>
                                </p:cTn>
                              </p:par>
                              <p:par>
                                <p:cTn id="44" presetID="8" presetClass="emph" presetSubtype="0" fill="hold" nodeType="withEffect">
                                  <p:stCondLst>
                                    <p:cond delay="0"/>
                                  </p:stCondLst>
                                  <p:childTnLst>
                                    <p:animRot by="21600000">
                                      <p:cBhvr>
                                        <p:cTn id="45" dur="1500" fill="hold"/>
                                        <p:tgtEl>
                                          <p:spTgt spid="20"/>
                                        </p:tgtEl>
                                        <p:attrNameLst>
                                          <p:attrName>r</p:attrName>
                                        </p:attrNameLst>
                                      </p:cBhvr>
                                    </p:animRot>
                                  </p:childTnLst>
                                </p:cTn>
                              </p:par>
                              <p:par>
                                <p:cTn id="46" presetID="8" presetClass="emph" presetSubtype="0" fill="hold" nodeType="withEffect">
                                  <p:stCondLst>
                                    <p:cond delay="0"/>
                                  </p:stCondLst>
                                  <p:childTnLst>
                                    <p:animRot by="21600000">
                                      <p:cBhvr>
                                        <p:cTn id="47" dur="1500" fill="hold"/>
                                        <p:tgtEl>
                                          <p:spTgt spid="18"/>
                                        </p:tgtEl>
                                        <p:attrNameLst>
                                          <p:attrName>r</p:attrName>
                                        </p:attrNameLst>
                                      </p:cBhvr>
                                    </p:animRot>
                                  </p:childTnLst>
                                </p:cTn>
                              </p:par>
                              <p:par>
                                <p:cTn id="48" presetID="8" presetClass="emph" presetSubtype="0" fill="hold" nodeType="withEffect">
                                  <p:stCondLst>
                                    <p:cond delay="0"/>
                                  </p:stCondLst>
                                  <p:childTnLst>
                                    <p:animRot by="21600000">
                                      <p:cBhvr>
                                        <p:cTn id="49" dur="1500" fill="hold"/>
                                        <p:tgtEl>
                                          <p:spTgt spid="10"/>
                                        </p:tgtEl>
                                        <p:attrNameLst>
                                          <p:attrName>r</p:attrName>
                                        </p:attrNameLst>
                                      </p:cBhvr>
                                    </p:animRot>
                                  </p:childTnLst>
                                </p:cTn>
                              </p:par>
                            </p:childTnLst>
                          </p:cTn>
                        </p:par>
                        <p:par>
                          <p:cTn id="50" fill="hold">
                            <p:stCondLst>
                              <p:cond delay="3000"/>
                            </p:stCondLst>
                            <p:childTnLst>
                              <p:par>
                                <p:cTn id="51" presetID="47"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56" repeatCount="indefinite" fill="remove" display="0">
                  <p:stCondLst>
                    <p:cond delay="indefinite"/>
                  </p:stCondLst>
                  <p:endCondLst>
                    <p:cond evt="onStopAudio" delay="0">
                      <p:tgtEl>
                        <p:sldTgt/>
                      </p:tgtEl>
                    </p:cond>
                  </p:end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1"/>
          <p:cNvPicPr>
            <a:picLocks noChangeAspect="1" noChangeArrowheads="1"/>
          </p:cNvPicPr>
          <p:nvPr/>
        </p:nvPicPr>
        <p:blipFill>
          <a:blip r:embed="rId2"/>
          <a:srcRect/>
          <a:stretch>
            <a:fillRect/>
          </a:stretch>
        </p:blipFill>
        <p:spPr bwMode="auto">
          <a:xfrm>
            <a:off x="0" y="0"/>
            <a:ext cx="12858750" cy="7232650"/>
          </a:xfrm>
          <a:prstGeom prst="rect">
            <a:avLst/>
          </a:prstGeom>
          <a:noFill/>
          <a:ln w="9525">
            <a:noFill/>
            <a:miter lim="800000"/>
            <a:headEnd/>
            <a:tailEnd/>
          </a:ln>
          <a:effectLst/>
        </p:spPr>
      </p:pic>
      <p:sp>
        <p:nvSpPr>
          <p:cNvPr id="5" name="矩形 4"/>
          <p:cNvSpPr/>
          <p:nvPr/>
        </p:nvSpPr>
        <p:spPr>
          <a:xfrm>
            <a:off x="928649" y="1973251"/>
            <a:ext cx="11287204" cy="3170099"/>
          </a:xfrm>
          <a:prstGeom prst="rect">
            <a:avLst/>
          </a:prstGeom>
        </p:spPr>
        <p:txBody>
          <a:bodyPr wrap="square">
            <a:spAutoFit/>
          </a:bodyPr>
          <a:lstStyle/>
          <a:p>
            <a:r>
              <a:rPr lang="zh-CN" altLang="en-US" sz="4000" b="1" dirty="0" smtClean="0">
                <a:latin typeface="华文新魏" pitchFamily="2" charset="-122"/>
                <a:ea typeface="华文新魏" pitchFamily="2" charset="-122"/>
              </a:rPr>
              <a:t>        社区就是个大家庭，生活在和谐、温暖、安宁的“家”里从来都不只是梦。多一些责任感，多一些规则意识，多一些尊重，多一些宽容，多一些爱心与奉献，理想的社区就在我们身边。你我携手共努力，一起营造祥和安宁的家园。</a:t>
            </a:r>
            <a:endParaRPr lang="zh-CN" altLang="en-US" sz="4000" b="1" dirty="0">
              <a:latin typeface="华文新魏" pitchFamily="2" charset="-122"/>
              <a:ea typeface="华文新魏" pitchFamily="2" charset="-122"/>
            </a:endParaRPr>
          </a:p>
        </p:txBody>
      </p:sp>
      <p:sp>
        <p:nvSpPr>
          <p:cNvPr id="6" name="WordArt 2"/>
          <p:cNvSpPr>
            <a:spLocks noChangeArrowheads="1" noChangeShapeType="1"/>
          </p:cNvSpPr>
          <p:nvPr/>
        </p:nvSpPr>
        <p:spPr bwMode="auto">
          <a:xfrm>
            <a:off x="0" y="258740"/>
            <a:ext cx="4429111" cy="1928826"/>
          </a:xfrm>
          <a:prstGeom prst="rect">
            <a:avLst/>
          </a:prstGeom>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sp3d>
          </a:bodyPr>
          <a:lstStyle/>
          <a:p>
            <a:pPr algn="ctr">
              <a:defRPr/>
            </a:pPr>
            <a:r>
              <a:rPr lang="zh-CN" altLang="en-US" sz="3600" dirty="0" smtClean="0">
                <a:ln w="9525" cmpd="sng">
                  <a:round/>
                  <a:headEnd/>
                  <a:tailEnd/>
                </a:ln>
                <a:gradFill rotWithShape="0">
                  <a:gsLst>
                    <a:gs pos="0">
                      <a:srgbClr val="FFE701"/>
                    </a:gs>
                    <a:gs pos="100000">
                      <a:srgbClr val="FE3E02"/>
                    </a:gs>
                  </a:gsLst>
                  <a:lin ang="5400000" scaled="1"/>
                </a:gradFill>
                <a:latin typeface="宋体"/>
                <a:ea typeface="宋体"/>
              </a:rPr>
              <a:t>教师寄语</a:t>
            </a:r>
            <a:endParaRPr lang="zh-CN" altLang="en-US" sz="3600" dirty="0">
              <a:ln w="9525" cmpd="sng">
                <a:round/>
                <a:headEnd/>
                <a:tailEnd/>
              </a:ln>
              <a:gradFill rotWithShape="0">
                <a:gsLst>
                  <a:gs pos="0">
                    <a:srgbClr val="FFE701"/>
                  </a:gs>
                  <a:gs pos="100000">
                    <a:srgbClr val="FE3E02"/>
                  </a:gs>
                </a:gsLst>
                <a:lin ang="5400000" scaled="1"/>
              </a:gradFill>
              <a:latin typeface="宋体"/>
              <a:ea typeface="宋体"/>
            </a:endParaRPr>
          </a:p>
        </p:txBody>
      </p:sp>
    </p:spTree>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4" cstate="print">
            <a:extLst>
              <a:ext uri="{28A0092B-C50C-407E-A947-70E740481C1C}">
                <a14:useLocalDpi xmlns="" xmlns:a14="http://schemas.microsoft.com/office/drawing/2010/main" val="0"/>
              </a:ext>
            </a:extLst>
          </a:blip>
          <a:srcRect/>
          <a:stretch/>
        </p:blipFill>
        <p:spPr>
          <a:xfrm>
            <a:off x="11560121" y="1040121"/>
            <a:ext cx="437159" cy="434745"/>
          </a:xfrm>
          <a:prstGeom prst="rect">
            <a:avLst/>
          </a:prstGeom>
        </p:spPr>
      </p:pic>
      <p:pic>
        <p:nvPicPr>
          <p:cNvPr id="17" name="图片 16"/>
          <p:cNvPicPr>
            <a:picLocks noChangeAspect="1"/>
          </p:cNvPicPr>
          <p:nvPr/>
        </p:nvPicPr>
        <p:blipFill rotWithShape="1">
          <a:blip r:embed="rId5">
            <a:extLst>
              <a:ext uri="{28A0092B-C50C-407E-A947-70E740481C1C}">
                <a14:useLocalDpi xmlns="" xmlns:a14="http://schemas.microsoft.com/office/drawing/2010/main" val="0"/>
              </a:ext>
            </a:extLst>
          </a:blip>
          <a:srcRect/>
          <a:stretch/>
        </p:blipFill>
        <p:spPr>
          <a:xfrm>
            <a:off x="12322201" y="50405"/>
            <a:ext cx="367947" cy="365915"/>
          </a:xfrm>
          <a:prstGeom prst="rect">
            <a:avLst/>
          </a:prstGeom>
        </p:spPr>
      </p:pic>
      <p:pic>
        <p:nvPicPr>
          <p:cNvPr id="20" name="图片 19"/>
          <p:cNvPicPr>
            <a:picLocks noChangeAspect="1"/>
          </p:cNvPicPr>
          <p:nvPr/>
        </p:nvPicPr>
        <p:blipFill rotWithShape="1">
          <a:blip r:embed="rId6" cstate="print">
            <a:extLst>
              <a:ext uri="{28A0092B-C50C-407E-A947-70E740481C1C}">
                <a14:useLocalDpi xmlns="" xmlns:a14="http://schemas.microsoft.com/office/drawing/2010/main" val="0"/>
              </a:ext>
            </a:extLst>
          </a:blip>
          <a:srcRect/>
          <a:stretch/>
        </p:blipFill>
        <p:spPr>
          <a:xfrm>
            <a:off x="12128539" y="330177"/>
            <a:ext cx="730211" cy="726179"/>
          </a:xfrm>
          <a:prstGeom prst="rect">
            <a:avLst/>
          </a:prstGeom>
        </p:spPr>
      </p:pic>
      <p:sp>
        <p:nvSpPr>
          <p:cNvPr id="4097" name="Rectangle 1"/>
          <p:cNvSpPr>
            <a:spLocks noChangeArrowheads="1"/>
          </p:cNvSpPr>
          <p:nvPr/>
        </p:nvSpPr>
        <p:spPr bwMode="auto">
          <a:xfrm>
            <a:off x="357145" y="1044557"/>
            <a:ext cx="12144460"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30000"/>
              </a:lnSpc>
              <a:spcBef>
                <a:spcPct val="0"/>
              </a:spcBef>
              <a:spcAft>
                <a:spcPct val="0"/>
              </a:spcAft>
              <a:buClrTx/>
              <a:buSzTx/>
              <a:buFontTx/>
              <a:buNone/>
              <a:tabLst/>
            </a:pPr>
            <a:r>
              <a:rPr kumimoji="0" lang="zh-CN" altLang="zh-CN" sz="28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1.</a:t>
            </a:r>
            <a:r>
              <a:rPr kumimoji="0" lang="zh-CN" sz="28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情感、态度与价值观目标</a:t>
            </a:r>
            <a:endParaRPr kumimoji="0" lang="zh-CN" sz="28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8288" algn="l" defTabSz="914400" rtl="0" eaLnBrk="0" fontAlgn="base" latinLnBrk="0" hangingPunct="0">
              <a:lnSpc>
                <a:spcPct val="130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a:t>
            </a:r>
            <a:r>
              <a:rPr kumimoji="0" lang="zh-CN" altLang="en-US" sz="2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a:t>
            </a:r>
            <a:r>
              <a:rPr kumimoji="0" lang="zh-CN" altLang="en-US" sz="280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逐步</a:t>
            </a:r>
            <a:r>
              <a:rPr kumimoji="0" lang="zh-CN" altLang="en-US" sz="280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形成尊重他人、尊重规则、尊重权利、尊重法律、追求公正的观念和意识；树立正确的权利责任观，正确行使在社区中的权利，承担自己的责任。培养热爱社区的情感和服务社区的意识。</a:t>
            </a:r>
            <a:endParaRPr kumimoji="0" lang="zh-CN" altLang="en-US" sz="280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algn="l" defTabSz="914400" rtl="0" eaLnBrk="0" fontAlgn="base" latinLnBrk="0" hangingPunct="0">
              <a:lnSpc>
                <a:spcPct val="130000"/>
              </a:lnSpc>
              <a:spcBef>
                <a:spcPct val="0"/>
              </a:spcBef>
              <a:spcAft>
                <a:spcPct val="0"/>
              </a:spcAft>
              <a:buClrTx/>
              <a:buSzTx/>
              <a:buFontTx/>
              <a:buNone/>
              <a:tabLst/>
            </a:pPr>
            <a:r>
              <a:rPr kumimoji="0" lang="en-US" altLang="zh-CN" sz="28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2.</a:t>
            </a:r>
            <a:r>
              <a:rPr kumimoji="0" lang="zh-CN" altLang="en-US" sz="28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能力目标</a:t>
            </a:r>
            <a:endParaRPr kumimoji="0" lang="zh-CN" altLang="en-US" sz="28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algn="l" defTabSz="914400" rtl="0" eaLnBrk="0" fontAlgn="base" latinLnBrk="0" hangingPunct="0">
              <a:lnSpc>
                <a:spcPct val="130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初步</a:t>
            </a:r>
            <a:r>
              <a:rPr kumimoji="0" lang="zh-CN" altLang="en-US" sz="2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认识和理解社会生活的复杂性，形成基本的道德判断和辨别是非的能力，能够负责任地作出选择；培养维护自己和他人的合法权利的能力；在思想碰撞中懂得道理，促进思维能力的提高。</a:t>
            </a:r>
            <a:endParaRPr kumimoji="0" lang="zh-CN" altLang="en-US" sz="28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algn="l" defTabSz="914400" rtl="0" eaLnBrk="0" fontAlgn="base" latinLnBrk="0" hangingPunct="0">
              <a:lnSpc>
                <a:spcPct val="130000"/>
              </a:lnSpc>
              <a:spcBef>
                <a:spcPct val="0"/>
              </a:spcBef>
              <a:spcAft>
                <a:spcPct val="0"/>
              </a:spcAft>
              <a:buClrTx/>
              <a:buSzTx/>
              <a:buFontTx/>
              <a:buNone/>
              <a:tabLst/>
            </a:pPr>
            <a:r>
              <a:rPr kumimoji="0" lang="en-US" altLang="zh-CN" sz="28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3.</a:t>
            </a:r>
            <a:r>
              <a:rPr kumimoji="0" lang="zh-CN" altLang="en-US" sz="28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知识目标</a:t>
            </a:r>
            <a:endParaRPr kumimoji="0" lang="zh-CN" altLang="en-US" sz="28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algn="l" defTabSz="914400" rtl="0" eaLnBrk="0" fontAlgn="base" latinLnBrk="0" hangingPunct="0">
              <a:lnSpc>
                <a:spcPct val="130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了解</a:t>
            </a:r>
            <a:r>
              <a:rPr kumimoji="0" lang="zh-CN" altLang="en-US" sz="2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权利与责任的辩证关系，学会尊重他人的权利，承担自己的责任 。</a:t>
            </a:r>
            <a:endParaRPr kumimoji="0" lang="zh-CN" altLang="en-US" sz="28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sp>
        <p:nvSpPr>
          <p:cNvPr id="10" name="矩形 9"/>
          <p:cNvSpPr/>
          <p:nvPr/>
        </p:nvSpPr>
        <p:spPr>
          <a:xfrm>
            <a:off x="3857607" y="187301"/>
            <a:ext cx="3124573" cy="923330"/>
          </a:xfrm>
          <a:prstGeom prst="rect">
            <a:avLst/>
          </a:prstGeom>
          <a:noFill/>
        </p:spPr>
        <p:txBody>
          <a:bodyPr wrap="none" lIns="91440" tIns="45720" rIns="91440" bIns="45720">
            <a:spAutoFit/>
          </a:bodyPr>
          <a:lstStyle/>
          <a:p>
            <a:pPr algn="ct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教学目标 </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ustDataLst>
      <p:tags r:id="rId1"/>
    </p:custDataLst>
    <p:extLst>
      <p:ext uri="{BB962C8B-B14F-4D97-AF65-F5344CB8AC3E}">
        <p14:creationId xmlns="" xmlns:p14="http://schemas.microsoft.com/office/powerpoint/2010/main" val="1780045688"/>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4">
            <a:extLst>
              <a:ext uri="{28A0092B-C50C-407E-A947-70E740481C1C}">
                <a14:useLocalDpi xmlns="" xmlns:a14="http://schemas.microsoft.com/office/drawing/2010/main" val="0"/>
              </a:ext>
            </a:extLst>
          </a:blip>
          <a:srcRect/>
          <a:stretch/>
        </p:blipFill>
        <p:spPr>
          <a:xfrm>
            <a:off x="12322201" y="50405"/>
            <a:ext cx="367947" cy="365915"/>
          </a:xfrm>
          <a:prstGeom prst="rect">
            <a:avLst/>
          </a:prstGeom>
        </p:spPr>
      </p:pic>
      <p:sp>
        <p:nvSpPr>
          <p:cNvPr id="13" name="矩形 12"/>
          <p:cNvSpPr/>
          <p:nvPr/>
        </p:nvSpPr>
        <p:spPr>
          <a:xfrm>
            <a:off x="4714863" y="258739"/>
            <a:ext cx="2967480" cy="923330"/>
          </a:xfrm>
          <a:prstGeom prst="rect">
            <a:avLst/>
          </a:prstGeom>
          <a:noFill/>
        </p:spPr>
        <p:txBody>
          <a:bodyPr wrap="none" lIns="91440" tIns="45720" rIns="91440" bIns="45720">
            <a:spAutoFit/>
          </a:bodyPr>
          <a:lstStyle/>
          <a:p>
            <a:pPr algn="ct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同步练习</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7170" name="Rectangle 2"/>
          <p:cNvSpPr>
            <a:spLocks noChangeArrowheads="1"/>
          </p:cNvSpPr>
          <p:nvPr/>
        </p:nvSpPr>
        <p:spPr bwMode="auto">
          <a:xfrm>
            <a:off x="214268" y="1473185"/>
            <a:ext cx="12140395"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1.</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a:t>
            </a:r>
            <a:r>
              <a:rPr kumimoji="0" lang="en-US" altLang="zh-CN" sz="3200" b="0"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2015</a:t>
            </a:r>
            <a:r>
              <a:rPr kumimoji="0" lang="zh-CN" altLang="en-US" sz="3200" b="0"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年临沂市中考试题</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）漫画</a:t>
            </a: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高音炮”</a:t>
            </a: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PK“</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广场舞”</a:t>
            </a: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a:t>
            </a:r>
          </a:p>
          <a:p>
            <a:pPr marL="0" marR="0" lvl="0" indent="266700" algn="l" defTabSz="914400" rtl="0" eaLnBrk="1" fontAlgn="base" latinLnBrk="0" hangingPunct="1">
              <a:lnSpc>
                <a:spcPct val="100000"/>
              </a:lnSpc>
              <a:spcBef>
                <a:spcPct val="0"/>
              </a:spcBef>
              <a:spcAft>
                <a:spcPct val="0"/>
              </a:spcAft>
              <a:buClrTx/>
              <a:buSzTx/>
              <a:tabLst/>
            </a:pP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中，广场舞扰民，业主们以“高音炮”还击。这告诫我们</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7169" name="Picture 1" descr="http://news.xinhuanet.com/local/2014-04/01/1110050168_13963388841521n.jpg"/>
          <p:cNvPicPr>
            <a:picLocks noChangeAspect="1" noChangeArrowheads="1"/>
          </p:cNvPicPr>
          <p:nvPr/>
        </p:nvPicPr>
        <p:blipFill>
          <a:blip r:embed="rId5" r:link="rId6"/>
          <a:srcRect/>
          <a:stretch>
            <a:fillRect/>
          </a:stretch>
        </p:blipFill>
        <p:spPr bwMode="auto">
          <a:xfrm>
            <a:off x="10001275" y="3488505"/>
            <a:ext cx="2500330" cy="3744145"/>
          </a:xfrm>
          <a:prstGeom prst="rect">
            <a:avLst/>
          </a:prstGeom>
          <a:noFill/>
        </p:spPr>
      </p:pic>
      <p:sp>
        <p:nvSpPr>
          <p:cNvPr id="7171" name="Rectangle 3"/>
          <p:cNvSpPr>
            <a:spLocks noChangeArrowheads="1"/>
          </p:cNvSpPr>
          <p:nvPr/>
        </p:nvSpPr>
        <p:spPr bwMode="auto">
          <a:xfrm>
            <a:off x="1000087" y="2759069"/>
            <a:ext cx="10144196"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A. </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公民在行使权利时不能损害他人合法的</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权利</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和利益          </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00025" algn="l" defTabSz="914400" rtl="0" eaLnBrk="0" fontAlgn="base" latinLnBrk="0" hangingPunct="0">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B</a:t>
            </a: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公民行使权利不受任何限制</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00025" algn="l" defTabSz="914400" rtl="0" eaLnBrk="0" fontAlgn="base" latinLnBrk="0" hangingPunct="0">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C. </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个人行为他人无权干涉           </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00025" algn="l" defTabSz="914400" rtl="0" eaLnBrk="0" fontAlgn="base" latinLnBrk="0" hangingPunct="0">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D. </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公民的合法权益受到侵害时</a:t>
            </a: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能忍就忍</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pic>
        <p:nvPicPr>
          <p:cNvPr id="15" name="图片 14"/>
          <p:cNvPicPr>
            <a:picLocks noChangeAspect="1"/>
          </p:cNvPicPr>
          <p:nvPr/>
        </p:nvPicPr>
        <p:blipFill rotWithShape="1">
          <a:blip r:embed="rId7" cstate="print">
            <a:extLst>
              <a:ext uri="{28A0092B-C50C-407E-A947-70E740481C1C}">
                <a14:useLocalDpi xmlns="" xmlns:a14="http://schemas.microsoft.com/office/drawing/2010/main" val="0"/>
              </a:ext>
            </a:extLst>
          </a:blip>
          <a:srcRect/>
          <a:stretch/>
        </p:blipFill>
        <p:spPr>
          <a:xfrm>
            <a:off x="8143887" y="5973779"/>
            <a:ext cx="730211" cy="726179"/>
          </a:xfrm>
          <a:prstGeom prst="rect">
            <a:avLst/>
          </a:prstGeom>
        </p:spPr>
      </p:pic>
    </p:spTree>
    <p:custDataLst>
      <p:tags r:id="rId1"/>
    </p:custDataLst>
    <p:extLst>
      <p:ext uri="{BB962C8B-B14F-4D97-AF65-F5344CB8AC3E}">
        <p14:creationId xmlns="" xmlns:p14="http://schemas.microsoft.com/office/powerpoint/2010/main" val="3004631296"/>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p:blipFill>
        <p:spPr>
          <a:xfrm>
            <a:off x="10893871" y="5857088"/>
            <a:ext cx="538399" cy="519981"/>
          </a:xfrm>
          <a:prstGeom prst="rect">
            <a:avLst/>
          </a:prstGeom>
        </p:spPr>
      </p:pic>
      <p:pic>
        <p:nvPicPr>
          <p:cNvPr id="17" name="图片 16"/>
          <p:cNvPicPr>
            <a:picLocks noChangeAspect="1"/>
          </p:cNvPicPr>
          <p:nvPr/>
        </p:nvPicPr>
        <p:blipFill rotWithShape="1">
          <a:blip r:embed="rId6">
            <a:extLst>
              <a:ext uri="{28A0092B-C50C-407E-A947-70E740481C1C}">
                <a14:useLocalDpi xmlns="" xmlns:a14="http://schemas.microsoft.com/office/drawing/2010/main" val="0"/>
              </a:ext>
            </a:extLst>
          </a:blip>
          <a:srcRect/>
          <a:stretch/>
        </p:blipFill>
        <p:spPr>
          <a:xfrm>
            <a:off x="9858399" y="6473845"/>
            <a:ext cx="367947" cy="365915"/>
          </a:xfrm>
          <a:prstGeom prst="rect">
            <a:avLst/>
          </a:prstGeom>
        </p:spPr>
      </p:pic>
      <p:pic>
        <p:nvPicPr>
          <p:cNvPr id="4" name="Could This Be Love">
            <a:hlinkClick r:id="" action="ppaction://media"/>
          </p:cNvPr>
          <p:cNvPicPr>
            <a:picLocks noChangeAspect="1"/>
          </p:cNvPicPr>
          <p:nvPr>
            <a:videoFile r:link="rId2"/>
            <p:extLst>
              <p:ext uri="{DAA4B4D4-6D71-4841-9C94-3DE7FCFB9230}">
                <p14:media xmlns="" xmlns:p14="http://schemas.microsoft.com/office/powerpoint/2010/main" r:embed=""/>
              </p:ext>
            </p:extLst>
          </p:nvPr>
        </p:nvPicPr>
        <p:blipFill>
          <a:blip r:embed="rId7" cstate="print"/>
          <a:stretch>
            <a:fillRect/>
          </a:stretch>
        </p:blipFill>
        <p:spPr>
          <a:xfrm>
            <a:off x="6124575" y="-1093258"/>
            <a:ext cx="609600" cy="609600"/>
          </a:xfrm>
          <a:prstGeom prst="rect">
            <a:avLst/>
          </a:prstGeom>
        </p:spPr>
      </p:pic>
      <p:sp>
        <p:nvSpPr>
          <p:cNvPr id="5121" name="Rectangle 1"/>
          <p:cNvSpPr>
            <a:spLocks noChangeArrowheads="1"/>
          </p:cNvSpPr>
          <p:nvPr/>
        </p:nvSpPr>
        <p:spPr bwMode="auto">
          <a:xfrm>
            <a:off x="928649" y="973119"/>
            <a:ext cx="11215765"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2. </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某市要进行街道改建，拆迁问题却迟迟解决不了。不少居民以补偿不高为由拒绝拆迁，市政建设工程一筹莫展。这件时事告诉我们</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A.</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社区居民应该以大局为重，不要考虑个人利益   </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B.</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为了满足社区的发展需要，放弃个人利益 </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C.</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要正确处理权利与</a:t>
            </a:r>
            <a:r>
              <a:rPr lang="zh-CN" altLang="en-US" sz="3200" dirty="0" smtClean="0">
                <a:latin typeface="黑体" pitchFamily="49" charset="-122"/>
                <a:ea typeface="黑体" pitchFamily="49" charset="-122"/>
                <a:cs typeface="Times New Roman" pitchFamily="18" charset="0"/>
              </a:rPr>
              <a:t>责任</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的关系   </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D.</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应该坚持个人利益至上，不达目标不罢休</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spTree>
    <p:custDataLst>
      <p:tags r:id="rId1"/>
    </p:custDataLst>
    <p:extLst>
      <p:ext uri="{BB962C8B-B14F-4D97-AF65-F5344CB8AC3E}">
        <p14:creationId xmlns="" xmlns:p14="http://schemas.microsoft.com/office/powerpoint/2010/main" val="3004631296"/>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video>
              <p:cMediaNode vol="80000" numSld="999" showWhenStopped="0">
                <p:cTn id="2" repeatCount="indefinite" fill="remove" display="0">
                  <p:stCondLst>
                    <p:cond delay="indefinite"/>
                  </p:stCondLst>
                  <p:endCondLst>
                    <p:cond evt="onStopAudio" delay="0">
                      <p:tgtEl>
                        <p:sldTgt/>
                      </p:tgtEl>
                    </p:cond>
                  </p:endCondLst>
                </p:cTn>
                <p:tgtEl>
                  <p:spTgt spid="4"/>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ChangeArrowheads="1"/>
          </p:cNvSpPr>
          <p:nvPr/>
        </p:nvSpPr>
        <p:spPr bwMode="auto">
          <a:xfrm>
            <a:off x="714335" y="830243"/>
            <a:ext cx="1143008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00025" algn="l" defTabSz="914400" rtl="0" eaLnBrk="1" fontAlgn="base" latinLnBrk="0" hangingPunct="1">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3.</a:t>
            </a: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 </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生活在社区里，作为社区的一员，我们既有权利也有</a:t>
            </a:r>
            <a:r>
              <a:rPr lang="zh-CN" altLang="en-US" sz="3200" dirty="0" smtClean="0">
                <a:latin typeface="黑体" pitchFamily="49" charset="-122"/>
                <a:ea typeface="黑体" pitchFamily="49" charset="-122"/>
                <a:cs typeface="Arial" pitchFamily="34" charset="0"/>
              </a:rPr>
              <a:t>责任</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。下列属于没有正确处理好权利和</a:t>
            </a:r>
            <a:r>
              <a:rPr lang="zh-CN" altLang="en-US" sz="3200" dirty="0" smtClean="0">
                <a:latin typeface="黑体" pitchFamily="49" charset="-122"/>
                <a:ea typeface="黑体" pitchFamily="49" charset="-122"/>
                <a:cs typeface="Arial" pitchFamily="34" charset="0"/>
              </a:rPr>
              <a:t>责任</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关系的行为是</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 A</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．小红家按时交小区管理费</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 B</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．小杨一家在居民楼下摆一个早点摊，收摊后还小区美丽的环境</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 C</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．晾衣种花，不让水滴下</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 D</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搓麻将、赌博</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Arial" pitchFamily="34" charset="0"/>
              </a:rPr>
              <a:t>通宵达旦，声音很大</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pic>
        <p:nvPicPr>
          <p:cNvPr id="4" name="图片 3"/>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a:off x="8858267" y="6188093"/>
            <a:ext cx="730211" cy="726179"/>
          </a:xfrm>
          <a:prstGeom prst="rect">
            <a:avLst/>
          </a:prstGeom>
        </p:spPr>
      </p:pic>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a:off x="11644349" y="5973779"/>
            <a:ext cx="730211" cy="726179"/>
          </a:xfrm>
          <a:prstGeom prst="rect">
            <a:avLst/>
          </a:prstGeom>
        </p:spPr>
      </p:pic>
    </p:spTree>
    <p:extLst>
      <p:ext uri="{BB962C8B-B14F-4D97-AF65-F5344CB8AC3E}">
        <p14:creationId xmlns="" xmlns:p14="http://schemas.microsoft.com/office/powerpoint/2010/main" val="1743075415"/>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285707" y="758805"/>
            <a:ext cx="1214446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rPr>
              <a:t>4.</a:t>
            </a: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某校团委要开展以“共建和谐社区”为主题的系列活动，请你为社区出谋划策，共创社区美好的明天。请回答：</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00025" algn="l" defTabSz="914400" rtl="0" eaLnBrk="0" fontAlgn="base" latinLnBrk="0" hangingPunct="0">
              <a:lnSpc>
                <a:spcPct val="150000"/>
              </a:lnSpc>
              <a:spcBef>
                <a:spcPct val="0"/>
              </a:spcBef>
              <a:spcAft>
                <a:spcPct val="0"/>
              </a:spcAft>
              <a:buClrTx/>
              <a:buSzTx/>
              <a:buFontTx/>
              <a:buNone/>
              <a:tabLst/>
            </a:pP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a:t>
            </a: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1</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）你心目中理想的社区是什么样的</a:t>
            </a: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a:t>
            </a:r>
            <a:endPar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00025" algn="l" defTabSz="914400" rtl="0" eaLnBrk="0" fontAlgn="base" latinLnBrk="0" hangingPunct="0">
              <a:lnSpc>
                <a:spcPct val="150000"/>
              </a:lnSpc>
              <a:spcBef>
                <a:spcPct val="0"/>
              </a:spcBef>
              <a:spcAft>
                <a:spcPct val="0"/>
              </a:spcAft>
              <a:buClrTx/>
              <a:buSzTx/>
              <a:buFontTx/>
              <a:buNone/>
              <a:tabLst/>
            </a:pP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a:t>
            </a: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2</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）你心目中合格的社区居民是什么形象的？</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200025" algn="l" defTabSz="914400" rtl="0" eaLnBrk="0" fontAlgn="base" latinLnBrk="0" hangingPunct="0">
              <a:lnSpc>
                <a:spcPct val="150000"/>
              </a:lnSpc>
              <a:spcBef>
                <a:spcPct val="0"/>
              </a:spcBef>
              <a:spcAft>
                <a:spcPct val="0"/>
              </a:spcAft>
              <a:buClrTx/>
              <a:buSzTx/>
              <a:buFontTx/>
              <a:buNone/>
              <a:tabLst/>
            </a:pP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a:t>
            </a:r>
            <a:r>
              <a:rPr kumimoji="0" lang="en-US" altLang="zh-CN"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3</a:t>
            </a:r>
            <a:r>
              <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）为了构建美丽、和谐社区，你会如何努力？ </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pic>
        <p:nvPicPr>
          <p:cNvPr id="4" name="图片 3"/>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a:off x="11644349" y="4759333"/>
            <a:ext cx="730211" cy="726179"/>
          </a:xfrm>
          <a:prstGeom prst="rect">
            <a:avLst/>
          </a:prstGeom>
        </p:spPr>
      </p:pic>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a:off x="10429903" y="6045217"/>
            <a:ext cx="730211" cy="726179"/>
          </a:xfrm>
          <a:prstGeom prst="rect">
            <a:avLst/>
          </a:prstGeom>
        </p:spPr>
      </p:pic>
    </p:spTree>
    <p:extLst>
      <p:ext uri="{BB962C8B-B14F-4D97-AF65-F5344CB8AC3E}">
        <p14:creationId xmlns="" xmlns:p14="http://schemas.microsoft.com/office/powerpoint/2010/main" val="1743075415"/>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ordArt 2"/>
          <p:cNvSpPr>
            <a:spLocks noChangeArrowheads="1" noChangeShapeType="1"/>
          </p:cNvSpPr>
          <p:nvPr/>
        </p:nvSpPr>
        <p:spPr bwMode="auto">
          <a:xfrm>
            <a:off x="0" y="258740"/>
            <a:ext cx="4429111" cy="1928826"/>
          </a:xfrm>
          <a:prstGeom prst="rect">
            <a:avLst/>
          </a:prstGeom>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sp3d>
          </a:bodyPr>
          <a:lstStyle/>
          <a:p>
            <a:pPr algn="ctr">
              <a:defRPr/>
            </a:pPr>
            <a:r>
              <a:rPr lang="zh-CN" altLang="en-US" sz="3600" dirty="0" smtClean="0">
                <a:ln w="9525" cmpd="sng">
                  <a:round/>
                  <a:headEnd/>
                  <a:tailEnd/>
                </a:ln>
                <a:gradFill rotWithShape="0">
                  <a:gsLst>
                    <a:gs pos="0">
                      <a:srgbClr val="FFE701"/>
                    </a:gs>
                    <a:gs pos="100000">
                      <a:srgbClr val="FE3E02"/>
                    </a:gs>
                  </a:gsLst>
                  <a:lin ang="5400000" scaled="1"/>
                </a:gradFill>
                <a:latin typeface="宋体"/>
                <a:ea typeface="宋体"/>
              </a:rPr>
              <a:t>课外拓展</a:t>
            </a:r>
            <a:endParaRPr lang="zh-CN" altLang="en-US" sz="3600" dirty="0">
              <a:ln w="9525" cmpd="sng">
                <a:round/>
                <a:headEnd/>
                <a:tailEnd/>
              </a:ln>
              <a:gradFill rotWithShape="0">
                <a:gsLst>
                  <a:gs pos="0">
                    <a:srgbClr val="FFE701"/>
                  </a:gs>
                  <a:gs pos="100000">
                    <a:srgbClr val="FE3E02"/>
                  </a:gs>
                </a:gsLst>
                <a:lin ang="5400000" scaled="1"/>
              </a:gradFill>
              <a:latin typeface="宋体"/>
              <a:ea typeface="宋体"/>
            </a:endParaRPr>
          </a:p>
        </p:txBody>
      </p:sp>
      <p:sp>
        <p:nvSpPr>
          <p:cNvPr id="15361" name="Rectangle 1"/>
          <p:cNvSpPr>
            <a:spLocks noChangeArrowheads="1"/>
          </p:cNvSpPr>
          <p:nvPr/>
        </p:nvSpPr>
        <p:spPr bwMode="auto">
          <a:xfrm>
            <a:off x="1571591" y="2187565"/>
            <a:ext cx="10001320" cy="17947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33375" algn="l" defTabSz="914400" rtl="0" eaLnBrk="1" fontAlgn="base" latinLnBrk="0" hangingPunct="1">
              <a:lnSpc>
                <a:spcPct val="150000"/>
              </a:lnSpc>
              <a:spcBef>
                <a:spcPct val="0"/>
              </a:spcBef>
              <a:spcAft>
                <a:spcPct val="0"/>
              </a:spcAft>
              <a:buClrTx/>
              <a:buSzTx/>
              <a:buFontTx/>
              <a:buNone/>
              <a:tabLst/>
            </a:pPr>
            <a:r>
              <a:rPr kumimoji="0" lang="en-US" altLang="zh-CN"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a:t>
            </a:r>
            <a:r>
              <a:rPr kumimoji="0" lang="zh-CN" sz="40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利用周末时间，和同学们一起在社区内开展一</a:t>
            </a:r>
            <a:r>
              <a:rPr kumimoji="0" lang="zh-CN" sz="40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次社区</a:t>
            </a:r>
            <a:r>
              <a:rPr kumimoji="0" lang="zh-CN" sz="40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环保宣传活动。</a:t>
            </a:r>
            <a:endParaRPr kumimoji="0" lang="zh-CN" sz="40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pic>
        <p:nvPicPr>
          <p:cNvPr id="5" name="Picture 6" descr="F:\Temp\400页超强PPT模板\花PNG\65789.png"/>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r="9569"/>
          <a:stretch/>
        </p:blipFill>
        <p:spPr bwMode="auto">
          <a:xfrm rot="5400000">
            <a:off x="9647113" y="3827611"/>
            <a:ext cx="1516814" cy="438039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43075415"/>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klsj1600_39">
            <a:hlinkClick r:id="rId2" action="ppaction://hlinkfile"/>
          </p:cNvPr>
          <p:cNvPicPr>
            <a:picLocks noChangeAspect="1" noChangeArrowheads="1"/>
          </p:cNvPicPr>
          <p:nvPr/>
        </p:nvPicPr>
        <p:blipFill>
          <a:blip r:embed="rId3"/>
          <a:srcRect/>
          <a:stretch>
            <a:fillRect/>
          </a:stretch>
        </p:blipFill>
        <p:spPr bwMode="auto">
          <a:xfrm>
            <a:off x="6000747" y="544491"/>
            <a:ext cx="6659562" cy="4995862"/>
          </a:xfrm>
          <a:prstGeom prst="rect">
            <a:avLst/>
          </a:prstGeom>
          <a:noFill/>
        </p:spPr>
      </p:pic>
      <p:sp>
        <p:nvSpPr>
          <p:cNvPr id="5" name="WordArt 6"/>
          <p:cNvSpPr>
            <a:spLocks noChangeArrowheads="1" noChangeShapeType="1"/>
          </p:cNvSpPr>
          <p:nvPr/>
        </p:nvSpPr>
        <p:spPr bwMode="auto">
          <a:xfrm>
            <a:off x="1643029" y="1616061"/>
            <a:ext cx="4735513" cy="2143140"/>
          </a:xfrm>
          <a:prstGeom prst="rect">
            <a:avLst/>
          </a:prstGeom>
        </p:spPr>
        <p:txBody>
          <a:bodyPr wrap="none" fromWordArt="1">
            <a:prstTxWarp prst="textWave1">
              <a:avLst>
                <a:gd name="adj1" fmla="val 13005"/>
                <a:gd name="adj2" fmla="val 0"/>
              </a:avLst>
            </a:prstTxWarp>
          </a:bodyPr>
          <a:lstStyle/>
          <a:p>
            <a:pPr algn="ctr"/>
            <a:r>
              <a:rPr lang="zh-CN" altLang="en-US" sz="3600" dirty="0" smtClean="0">
                <a:ln w="9525">
                  <a:solidFill>
                    <a:srgbClr val="000000"/>
                  </a:solidFill>
                  <a:round/>
                  <a:headEnd/>
                  <a:tailEnd/>
                </a:ln>
                <a:gradFill rotWithShape="0">
                  <a:gsLst>
                    <a:gs pos="0">
                      <a:srgbClr val="FFFF00"/>
                    </a:gs>
                    <a:gs pos="50000">
                      <a:schemeClr val="bg1"/>
                    </a:gs>
                    <a:gs pos="100000">
                      <a:srgbClr val="FFFF00"/>
                    </a:gs>
                  </a:gsLst>
                  <a:lin ang="5400000" scaled="1"/>
                </a:gradFill>
                <a:latin typeface="宋体"/>
                <a:ea typeface="宋体"/>
              </a:rPr>
              <a:t>谢谢</a:t>
            </a:r>
            <a:endParaRPr lang="zh-CN" altLang="en-US" sz="3600" dirty="0">
              <a:ln w="9525">
                <a:solidFill>
                  <a:srgbClr val="000000"/>
                </a:solidFill>
                <a:round/>
                <a:headEnd/>
                <a:tailEnd/>
              </a:ln>
              <a:gradFill rotWithShape="0">
                <a:gsLst>
                  <a:gs pos="0">
                    <a:srgbClr val="FFFF00"/>
                  </a:gs>
                  <a:gs pos="50000">
                    <a:schemeClr val="bg1"/>
                  </a:gs>
                  <a:gs pos="100000">
                    <a:srgbClr val="FFFF00"/>
                  </a:gs>
                </a:gsLst>
                <a:lin ang="5400000" scaled="1"/>
              </a:gradFill>
              <a:latin typeface="宋体"/>
              <a:ea typeface="宋体"/>
            </a:endParaRPr>
          </a:p>
        </p:txBody>
      </p:sp>
    </p:spTree>
    <p:extLst>
      <p:ext uri="{BB962C8B-B14F-4D97-AF65-F5344CB8AC3E}">
        <p14:creationId xmlns="" xmlns:p14="http://schemas.microsoft.com/office/powerpoint/2010/main" val="2018017202"/>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4" cstate="print">
            <a:extLst>
              <a:ext uri="{28A0092B-C50C-407E-A947-70E740481C1C}">
                <a14:useLocalDpi xmlns="" xmlns:a14="http://schemas.microsoft.com/office/drawing/2010/main" val="0"/>
              </a:ext>
            </a:extLst>
          </a:blip>
          <a:srcRect/>
          <a:stretch/>
        </p:blipFill>
        <p:spPr>
          <a:xfrm>
            <a:off x="9858399" y="4973647"/>
            <a:ext cx="720080" cy="738026"/>
          </a:xfrm>
          <a:prstGeom prst="rect">
            <a:avLst/>
          </a:prstGeom>
        </p:spPr>
      </p:pic>
      <p:pic>
        <p:nvPicPr>
          <p:cNvPr id="11" name="图片 10"/>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p:blipFill>
        <p:spPr>
          <a:xfrm>
            <a:off x="11560121" y="1040121"/>
            <a:ext cx="437159" cy="434745"/>
          </a:xfrm>
          <a:prstGeom prst="rect">
            <a:avLst/>
          </a:prstGeom>
        </p:spPr>
      </p:pic>
      <p:pic>
        <p:nvPicPr>
          <p:cNvPr id="17" name="图片 16"/>
          <p:cNvPicPr>
            <a:picLocks noChangeAspect="1"/>
          </p:cNvPicPr>
          <p:nvPr/>
        </p:nvPicPr>
        <p:blipFill rotWithShape="1">
          <a:blip r:embed="rId6">
            <a:extLst>
              <a:ext uri="{28A0092B-C50C-407E-A947-70E740481C1C}">
                <a14:useLocalDpi xmlns="" xmlns:a14="http://schemas.microsoft.com/office/drawing/2010/main" val="0"/>
              </a:ext>
            </a:extLst>
          </a:blip>
          <a:srcRect/>
          <a:stretch/>
        </p:blipFill>
        <p:spPr>
          <a:xfrm>
            <a:off x="12322201" y="50405"/>
            <a:ext cx="367947" cy="365915"/>
          </a:xfrm>
          <a:prstGeom prst="rect">
            <a:avLst/>
          </a:prstGeom>
        </p:spPr>
      </p:pic>
      <p:pic>
        <p:nvPicPr>
          <p:cNvPr id="20" name="图片 19"/>
          <p:cNvPicPr>
            <a:picLocks noChangeAspect="1"/>
          </p:cNvPicPr>
          <p:nvPr/>
        </p:nvPicPr>
        <p:blipFill rotWithShape="1">
          <a:blip r:embed="rId7" cstate="print">
            <a:extLst>
              <a:ext uri="{28A0092B-C50C-407E-A947-70E740481C1C}">
                <a14:useLocalDpi xmlns="" xmlns:a14="http://schemas.microsoft.com/office/drawing/2010/main" val="0"/>
              </a:ext>
            </a:extLst>
          </a:blip>
          <a:srcRect/>
          <a:stretch/>
        </p:blipFill>
        <p:spPr>
          <a:xfrm>
            <a:off x="11195015" y="2219634"/>
            <a:ext cx="730211" cy="726179"/>
          </a:xfrm>
          <a:prstGeom prst="rect">
            <a:avLst/>
          </a:prstGeom>
        </p:spPr>
      </p:pic>
      <p:sp>
        <p:nvSpPr>
          <p:cNvPr id="6145" name="Rectangle 1"/>
          <p:cNvSpPr>
            <a:spLocks noChangeArrowheads="1"/>
          </p:cNvSpPr>
          <p:nvPr/>
        </p:nvSpPr>
        <p:spPr bwMode="auto">
          <a:xfrm>
            <a:off x="1000087" y="2259003"/>
            <a:ext cx="7429552" cy="16244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28613" algn="l" defTabSz="914400" rtl="0" eaLnBrk="1" fontAlgn="base" latinLnBrk="0" hangingPunct="1">
              <a:lnSpc>
                <a:spcPct val="150000"/>
              </a:lnSpc>
              <a:spcBef>
                <a:spcPct val="0"/>
              </a:spcBef>
              <a:spcAft>
                <a:spcPct val="0"/>
              </a:spcAft>
              <a:buClrTx/>
              <a:buSzTx/>
              <a:buFontTx/>
              <a:buNone/>
              <a:tabLst/>
            </a:pPr>
            <a:r>
              <a:rPr kumimoji="0" lang="zh-CN" sz="36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教学重点</a:t>
            </a:r>
            <a:r>
              <a:rPr lang="zh-CN" altLang="en-US" sz="3600" dirty="0" smtClean="0">
                <a:latin typeface="黑体" pitchFamily="49" charset="-122"/>
                <a:ea typeface="黑体" pitchFamily="49" charset="-122"/>
                <a:cs typeface="黑体" pitchFamily="49" charset="-122"/>
              </a:rPr>
              <a:t>：</a:t>
            </a:r>
            <a:r>
              <a:rPr kumimoji="0" lang="zh-CN"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权利与责任的辩证关系</a:t>
            </a:r>
            <a:endParaRPr kumimoji="0" lang="zh-CN" sz="36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327025" algn="l" defTabSz="914400" rtl="0" eaLnBrk="0" fontAlgn="base" latinLnBrk="0" hangingPunct="0">
              <a:lnSpc>
                <a:spcPct val="150000"/>
              </a:lnSpc>
              <a:spcBef>
                <a:spcPct val="0"/>
              </a:spcBef>
              <a:spcAft>
                <a:spcPct val="0"/>
              </a:spcAft>
              <a:buClrTx/>
              <a:buSzTx/>
              <a:buFontTx/>
              <a:buNone/>
              <a:tabLst/>
            </a:pPr>
            <a:r>
              <a:rPr kumimoji="0" lang="zh-CN" sz="36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教学难点</a:t>
            </a:r>
            <a:r>
              <a:rPr lang="zh-CN" altLang="en-US" sz="3600" dirty="0" smtClean="0">
                <a:latin typeface="黑体" pitchFamily="49" charset="-122"/>
                <a:ea typeface="黑体" pitchFamily="49" charset="-122"/>
                <a:cs typeface="黑体" pitchFamily="49" charset="-122"/>
              </a:rPr>
              <a:t>：</a:t>
            </a:r>
            <a:r>
              <a:rPr kumimoji="0" lang="zh-CN" altLang="en-US" sz="3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权利与责任的辩证关系</a:t>
            </a:r>
            <a:endParaRPr kumimoji="0" lang="zh-CN" altLang="en-US" sz="36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sp>
        <p:nvSpPr>
          <p:cNvPr id="10" name="矩形 9"/>
          <p:cNvSpPr/>
          <p:nvPr/>
        </p:nvSpPr>
        <p:spPr>
          <a:xfrm>
            <a:off x="3929045" y="615929"/>
            <a:ext cx="3124574" cy="923330"/>
          </a:xfrm>
          <a:prstGeom prst="rect">
            <a:avLst/>
          </a:prstGeom>
          <a:noFill/>
        </p:spPr>
        <p:txBody>
          <a:bodyPr wrap="none" lIns="91440" tIns="45720" rIns="91440" bIns="45720">
            <a:spAutoFit/>
          </a:bodyPr>
          <a:lstStyle/>
          <a:p>
            <a:pPr algn="ctr"/>
            <a:r>
              <a:rPr lang="zh-CN" alt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重点难点</a:t>
            </a: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ustDataLst>
      <p:tags r:id="rId1"/>
    </p:custDataLst>
    <p:extLst>
      <p:ext uri="{BB962C8B-B14F-4D97-AF65-F5344CB8AC3E}">
        <p14:creationId xmlns="" xmlns:p14="http://schemas.microsoft.com/office/powerpoint/2010/main" val="1780045688"/>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4" cstate="print">
            <a:extLst>
              <a:ext uri="{28A0092B-C50C-407E-A947-70E740481C1C}">
                <a14:useLocalDpi xmlns="" xmlns:a14="http://schemas.microsoft.com/office/drawing/2010/main" val="0"/>
              </a:ext>
            </a:extLst>
          </a:blip>
          <a:srcRect/>
          <a:stretch/>
        </p:blipFill>
        <p:spPr>
          <a:xfrm>
            <a:off x="9831929" y="1040121"/>
            <a:ext cx="720080" cy="738026"/>
          </a:xfrm>
          <a:prstGeom prst="rect">
            <a:avLst/>
          </a:prstGeom>
        </p:spPr>
      </p:pic>
      <p:pic>
        <p:nvPicPr>
          <p:cNvPr id="11" name="图片 10"/>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p:blipFill>
        <p:spPr>
          <a:xfrm>
            <a:off x="11560121" y="1040121"/>
            <a:ext cx="437159" cy="434745"/>
          </a:xfrm>
          <a:prstGeom prst="rect">
            <a:avLst/>
          </a:prstGeom>
        </p:spPr>
      </p:pic>
      <p:pic>
        <p:nvPicPr>
          <p:cNvPr id="17" name="图片 16"/>
          <p:cNvPicPr>
            <a:picLocks noChangeAspect="1"/>
          </p:cNvPicPr>
          <p:nvPr/>
        </p:nvPicPr>
        <p:blipFill rotWithShape="1">
          <a:blip r:embed="rId6">
            <a:extLst>
              <a:ext uri="{28A0092B-C50C-407E-A947-70E740481C1C}">
                <a14:useLocalDpi xmlns="" xmlns:a14="http://schemas.microsoft.com/office/drawing/2010/main" val="0"/>
              </a:ext>
            </a:extLst>
          </a:blip>
          <a:srcRect/>
          <a:stretch/>
        </p:blipFill>
        <p:spPr>
          <a:xfrm>
            <a:off x="12322201" y="50405"/>
            <a:ext cx="367947" cy="365915"/>
          </a:xfrm>
          <a:prstGeom prst="rect">
            <a:avLst/>
          </a:prstGeom>
        </p:spPr>
      </p:pic>
      <p:pic>
        <p:nvPicPr>
          <p:cNvPr id="20" name="图片 19"/>
          <p:cNvPicPr>
            <a:picLocks noChangeAspect="1"/>
          </p:cNvPicPr>
          <p:nvPr/>
        </p:nvPicPr>
        <p:blipFill rotWithShape="1">
          <a:blip r:embed="rId7" cstate="print">
            <a:extLst>
              <a:ext uri="{28A0092B-C50C-407E-A947-70E740481C1C}">
                <a14:useLocalDpi xmlns="" xmlns:a14="http://schemas.microsoft.com/office/drawing/2010/main" val="0"/>
              </a:ext>
            </a:extLst>
          </a:blip>
          <a:srcRect/>
          <a:stretch/>
        </p:blipFill>
        <p:spPr>
          <a:xfrm>
            <a:off x="11195015" y="2219634"/>
            <a:ext cx="730211" cy="726179"/>
          </a:xfrm>
          <a:prstGeom prst="rect">
            <a:avLst/>
          </a:prstGeom>
        </p:spPr>
      </p:pic>
      <p:sp>
        <p:nvSpPr>
          <p:cNvPr id="13" name="WordArt 13"/>
          <p:cNvSpPr>
            <a:spLocks noChangeArrowheads="1" noChangeShapeType="1" noTextEdit="1"/>
          </p:cNvSpPr>
          <p:nvPr/>
        </p:nvSpPr>
        <p:spPr bwMode="auto">
          <a:xfrm>
            <a:off x="1785905" y="3544887"/>
            <a:ext cx="7468202" cy="1571636"/>
          </a:xfrm>
          <a:prstGeom prst="rect">
            <a:avLst/>
          </a:prstGeom>
        </p:spPr>
        <p:txBody>
          <a:bodyPr wrap="none" fromWordArt="1">
            <a:prstTxWarp prst="textWave1">
              <a:avLst>
                <a:gd name="adj1" fmla="val 13005"/>
                <a:gd name="adj2" fmla="val 0"/>
              </a:avLst>
            </a:prstTxWarp>
          </a:bodyPr>
          <a:lstStyle/>
          <a:p>
            <a:pPr algn="ctr"/>
            <a:r>
              <a:rPr lang="zh-CN" altLang="en-US" sz="3600" b="1" kern="10" dirty="0" smtClean="0">
                <a:ln w="9525">
                  <a:solidFill>
                    <a:srgbClr val="800000"/>
                  </a:solidFill>
                  <a:round/>
                  <a:headEnd/>
                  <a:tailEnd/>
                </a:ln>
                <a:solidFill>
                  <a:srgbClr val="FF0000"/>
                </a:solidFill>
                <a:effectLst>
                  <a:outerShdw dist="53882" dir="2700000" algn="ctr" rotWithShape="0">
                    <a:srgbClr val="9999FF">
                      <a:alpha val="80000"/>
                    </a:srgbClr>
                  </a:outerShdw>
                </a:effectLst>
                <a:latin typeface="隶书"/>
                <a:ea typeface="隶书"/>
              </a:rPr>
              <a:t>马小跳的社区生活</a:t>
            </a:r>
            <a:endParaRPr lang="zh-CN" altLang="en-US" sz="3600" b="1" kern="10" dirty="0">
              <a:ln w="9525">
                <a:solidFill>
                  <a:srgbClr val="800000"/>
                </a:solidFill>
                <a:round/>
                <a:headEnd/>
                <a:tailEnd/>
              </a:ln>
              <a:solidFill>
                <a:srgbClr val="FF0000"/>
              </a:solidFill>
              <a:effectLst>
                <a:outerShdw dist="53882" dir="2700000" algn="ctr" rotWithShape="0">
                  <a:srgbClr val="9999FF">
                    <a:alpha val="80000"/>
                  </a:srgbClr>
                </a:outerShdw>
              </a:effectLst>
              <a:latin typeface="隶书"/>
              <a:ea typeface="隶书"/>
            </a:endParaRPr>
          </a:p>
        </p:txBody>
      </p:sp>
      <p:pic>
        <p:nvPicPr>
          <p:cNvPr id="1027" name="Picture 3"/>
          <p:cNvPicPr>
            <a:picLocks noChangeAspect="1" noChangeArrowheads="1"/>
          </p:cNvPicPr>
          <p:nvPr/>
        </p:nvPicPr>
        <p:blipFill>
          <a:blip r:embed="rId8"/>
          <a:srcRect/>
          <a:stretch>
            <a:fillRect/>
          </a:stretch>
        </p:blipFill>
        <p:spPr bwMode="auto">
          <a:xfrm>
            <a:off x="10287027" y="3759201"/>
            <a:ext cx="2343150" cy="3162300"/>
          </a:xfrm>
          <a:prstGeom prst="rect">
            <a:avLst/>
          </a:prstGeom>
          <a:noFill/>
          <a:ln w="9525">
            <a:noFill/>
            <a:miter lim="800000"/>
            <a:headEnd/>
            <a:tailEnd/>
          </a:ln>
          <a:effectLst/>
        </p:spPr>
      </p:pic>
      <p:sp>
        <p:nvSpPr>
          <p:cNvPr id="8" name="WordArt 13"/>
          <p:cNvSpPr>
            <a:spLocks noChangeArrowheads="1" noChangeShapeType="1" noTextEdit="1"/>
          </p:cNvSpPr>
          <p:nvPr/>
        </p:nvSpPr>
        <p:spPr bwMode="auto">
          <a:xfrm>
            <a:off x="3214665" y="1830375"/>
            <a:ext cx="5000660" cy="1000132"/>
          </a:xfrm>
          <a:prstGeom prst="rect">
            <a:avLst/>
          </a:prstGeom>
        </p:spPr>
        <p:txBody>
          <a:bodyPr wrap="none" fromWordArt="1">
            <a:prstTxWarp prst="textWave1">
              <a:avLst>
                <a:gd name="adj1" fmla="val 13005"/>
                <a:gd name="adj2" fmla="val 0"/>
              </a:avLst>
            </a:prstTxWarp>
          </a:bodyPr>
          <a:lstStyle/>
          <a:p>
            <a:pPr algn="ctr"/>
            <a:r>
              <a:rPr lang="zh-CN" altLang="en-US" sz="3600" b="1" kern="10" dirty="0" smtClean="0">
                <a:ln w="9525">
                  <a:solidFill>
                    <a:srgbClr val="800000"/>
                  </a:solidFill>
                  <a:round/>
                  <a:headEnd/>
                  <a:tailEnd/>
                </a:ln>
                <a:solidFill>
                  <a:srgbClr val="FF0000"/>
                </a:solidFill>
                <a:effectLst>
                  <a:outerShdw dist="53882" dir="2700000" algn="ctr" rotWithShape="0">
                    <a:srgbClr val="9999FF">
                      <a:alpha val="80000"/>
                    </a:srgbClr>
                  </a:outerShdw>
                </a:effectLst>
                <a:latin typeface="隶书"/>
                <a:ea typeface="隶书"/>
              </a:rPr>
              <a:t>马小跳日记</a:t>
            </a:r>
            <a:endParaRPr lang="zh-CN" altLang="en-US" sz="3600" b="1" kern="10" dirty="0">
              <a:ln w="9525">
                <a:solidFill>
                  <a:srgbClr val="800000"/>
                </a:solidFill>
                <a:round/>
                <a:headEnd/>
                <a:tailEnd/>
              </a:ln>
              <a:solidFill>
                <a:srgbClr val="FF0000"/>
              </a:solidFill>
              <a:effectLst>
                <a:outerShdw dist="53882" dir="2700000" algn="ctr" rotWithShape="0">
                  <a:srgbClr val="9999FF">
                    <a:alpha val="80000"/>
                  </a:srgbClr>
                </a:outerShdw>
              </a:effectLst>
              <a:latin typeface="隶书"/>
              <a:ea typeface="隶书"/>
            </a:endParaRPr>
          </a:p>
        </p:txBody>
      </p:sp>
    </p:spTree>
    <p:custDataLst>
      <p:tags r:id="rId1"/>
    </p:custDataLst>
    <p:extLst>
      <p:ext uri="{BB962C8B-B14F-4D97-AF65-F5344CB8AC3E}">
        <p14:creationId xmlns="" xmlns:p14="http://schemas.microsoft.com/office/powerpoint/2010/main" val="1780045688"/>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4" descr="图片7"/>
          <p:cNvPicPr>
            <a:picLocks noChangeAspect="1" noChangeArrowheads="1"/>
          </p:cNvPicPr>
          <p:nvPr/>
        </p:nvPicPr>
        <p:blipFill>
          <a:blip r:embed="rId2"/>
          <a:srcRect/>
          <a:stretch>
            <a:fillRect/>
          </a:stretch>
        </p:blipFill>
        <p:spPr bwMode="auto">
          <a:xfrm>
            <a:off x="0" y="0"/>
            <a:ext cx="12858750" cy="7232649"/>
          </a:xfrm>
          <a:prstGeom prst="rect">
            <a:avLst/>
          </a:prstGeom>
          <a:noFill/>
          <a:ln w="9525">
            <a:noFill/>
            <a:miter lim="800000"/>
            <a:headEnd/>
            <a:tailEnd/>
          </a:ln>
        </p:spPr>
      </p:pic>
      <p:sp>
        <p:nvSpPr>
          <p:cNvPr id="5" name="矩形 4"/>
          <p:cNvSpPr/>
          <p:nvPr/>
        </p:nvSpPr>
        <p:spPr>
          <a:xfrm rot="367087">
            <a:off x="558200" y="791532"/>
            <a:ext cx="11501518" cy="3046988"/>
          </a:xfrm>
          <a:prstGeom prst="rect">
            <a:avLst/>
          </a:prstGeom>
        </p:spPr>
        <p:txBody>
          <a:bodyPr wrap="square">
            <a:spAutoFit/>
          </a:bodyPr>
          <a:lstStyle/>
          <a:p>
            <a:r>
              <a:rPr lang="zh-CN" altLang="en-US" sz="3200" b="1" dirty="0" smtClean="0">
                <a:latin typeface="楷体" pitchFamily="49" charset="-122"/>
                <a:ea typeface="楷体" pitchFamily="49" charset="-122"/>
              </a:rPr>
              <a:t>                  </a:t>
            </a:r>
            <a:r>
              <a:rPr lang="en-US" altLang="zh-CN" sz="3200" b="1" dirty="0" smtClean="0"/>
              <a:t>2017</a:t>
            </a:r>
            <a:r>
              <a:rPr lang="zh-CN" altLang="en-US" sz="3200" b="1" dirty="0" smtClean="0"/>
              <a:t>年</a:t>
            </a:r>
            <a:r>
              <a:rPr lang="en-US" altLang="zh-CN" sz="3200" b="1" dirty="0" smtClean="0"/>
              <a:t>1</a:t>
            </a:r>
            <a:r>
              <a:rPr lang="zh-CN" altLang="en-US" sz="3200" b="1" dirty="0" smtClean="0"/>
              <a:t>月</a:t>
            </a:r>
            <a:r>
              <a:rPr lang="en-US" altLang="zh-CN" sz="3200" b="1" dirty="0" smtClean="0"/>
              <a:t>2</a:t>
            </a:r>
            <a:r>
              <a:rPr lang="zh-CN" altLang="en-US" sz="3200" b="1" dirty="0" smtClean="0"/>
              <a:t>日     晴</a:t>
            </a:r>
            <a:endParaRPr lang="en-US" altLang="zh-CN" sz="3200" b="1" dirty="0" smtClean="0">
              <a:latin typeface="楷体" pitchFamily="49" charset="-122"/>
              <a:ea typeface="楷体" pitchFamily="49" charset="-122"/>
            </a:endParaRPr>
          </a:p>
          <a:p>
            <a:r>
              <a:rPr lang="en-US" altLang="zh-CN" sz="3200" b="1" dirty="0" smtClean="0">
                <a:latin typeface="楷体" pitchFamily="49" charset="-122"/>
                <a:ea typeface="楷体" pitchFamily="49" charset="-122"/>
              </a:rPr>
              <a:t>    </a:t>
            </a:r>
            <a:r>
              <a:rPr lang="zh-CN" altLang="en-US" sz="3200" b="1" dirty="0" smtClean="0">
                <a:latin typeface="楷体" pitchFamily="49" charset="-122"/>
                <a:ea typeface="楷体" pitchFamily="49" charset="-122"/>
              </a:rPr>
              <a:t>今天，我们全家参加了由社区服务中心主办的社区嘉年华。嘉年华的场面真是火爆啊，约有</a:t>
            </a:r>
            <a:r>
              <a:rPr lang="en-US" sz="3200" b="1" dirty="0" smtClean="0">
                <a:latin typeface="楷体" pitchFamily="49" charset="-122"/>
                <a:ea typeface="楷体" pitchFamily="49" charset="-122"/>
              </a:rPr>
              <a:t>1000</a:t>
            </a:r>
            <a:r>
              <a:rPr lang="zh-CN" altLang="en-US" sz="3200" b="1" dirty="0" smtClean="0">
                <a:latin typeface="楷体" pitchFamily="49" charset="-122"/>
                <a:ea typeface="楷体" pitchFamily="49" charset="-122"/>
              </a:rPr>
              <a:t>多人参加。我与家人邻居一起品尝美食、玩游戏、看表演、兑换礼品、交谈聊天，共同度过了一个快乐难忘的周末。希望社区能够开展更丰富多样的活动，愉悦身心的同时还能增进社区邻里温情。</a:t>
            </a:r>
            <a:endParaRPr lang="zh-CN" altLang="en-US" sz="3200" dirty="0"/>
          </a:p>
        </p:txBody>
      </p:sp>
      <p:pic>
        <p:nvPicPr>
          <p:cNvPr id="6" name="Picture 3"/>
          <p:cNvPicPr>
            <a:picLocks noChangeAspect="1" noChangeArrowheads="1"/>
          </p:cNvPicPr>
          <p:nvPr/>
        </p:nvPicPr>
        <p:blipFill>
          <a:blip r:embed="rId3"/>
          <a:srcRect/>
          <a:stretch>
            <a:fillRect/>
          </a:stretch>
        </p:blipFill>
        <p:spPr bwMode="auto">
          <a:xfrm>
            <a:off x="10072713" y="4070350"/>
            <a:ext cx="2343150" cy="3162300"/>
          </a:xfrm>
          <a:prstGeom prst="rect">
            <a:avLst/>
          </a:prstGeom>
          <a:noFill/>
          <a:ln w="9525">
            <a:noFill/>
            <a:miter lim="800000"/>
            <a:headEnd/>
            <a:tailEnd/>
          </a:ln>
          <a:effectLst/>
        </p:spPr>
      </p:pic>
      <p:grpSp>
        <p:nvGrpSpPr>
          <p:cNvPr id="7" name="组合 13"/>
          <p:cNvGrpSpPr>
            <a:grpSpLocks/>
          </p:cNvGrpSpPr>
          <p:nvPr/>
        </p:nvGrpSpPr>
        <p:grpSpPr bwMode="auto">
          <a:xfrm>
            <a:off x="714335" y="4473581"/>
            <a:ext cx="9215502" cy="2143140"/>
            <a:chOff x="0" y="0"/>
            <a:chExt cx="9070882" cy="2443162"/>
          </a:xfrm>
        </p:grpSpPr>
        <p:sp>
          <p:nvSpPr>
            <p:cNvPr id="8" name="圆角矩形标注 12"/>
            <p:cNvSpPr>
              <a:spLocks noChangeArrowheads="1"/>
            </p:cNvSpPr>
            <p:nvPr/>
          </p:nvSpPr>
          <p:spPr bwMode="auto">
            <a:xfrm>
              <a:off x="0" y="4762"/>
              <a:ext cx="9070882" cy="2438400"/>
            </a:xfrm>
            <a:prstGeom prst="wedgeRoundRectCallout">
              <a:avLst>
                <a:gd name="adj1" fmla="val -3090"/>
                <a:gd name="adj2" fmla="val -73705"/>
                <a:gd name="adj3" fmla="val 16667"/>
              </a:avLst>
            </a:prstGeom>
            <a:solidFill>
              <a:srgbClr val="2CD4FC"/>
            </a:solidFill>
            <a:ln w="9525">
              <a:solidFill>
                <a:schemeClr val="tx1"/>
              </a:solidFill>
              <a:bevel/>
              <a:headEnd/>
              <a:tailEnd/>
            </a:ln>
          </p:spPr>
          <p:txBody>
            <a:bodyPr/>
            <a:lstStyle/>
            <a:p>
              <a:pPr eaLnBrk="0" hangingPunct="0"/>
              <a:endParaRPr lang="zh-CN" altLang="en-US"/>
            </a:p>
          </p:txBody>
        </p:sp>
        <p:sp>
          <p:nvSpPr>
            <p:cNvPr id="9" name="Rectangle 9"/>
            <p:cNvSpPr>
              <a:spLocks noChangeArrowheads="1"/>
            </p:cNvSpPr>
            <p:nvPr/>
          </p:nvSpPr>
          <p:spPr bwMode="auto">
            <a:xfrm>
              <a:off x="158750" y="0"/>
              <a:ext cx="8208963" cy="923330"/>
            </a:xfrm>
            <a:prstGeom prst="rect">
              <a:avLst/>
            </a:prstGeom>
            <a:noFill/>
            <a:ln w="9525">
              <a:noFill/>
              <a:miter lim="800000"/>
              <a:headEnd/>
              <a:tailEnd/>
            </a:ln>
          </p:spPr>
          <p:txBody>
            <a:bodyPr>
              <a:spAutoFit/>
            </a:bodyPr>
            <a:lstStyle/>
            <a:p>
              <a:pPr eaLnBrk="0" hangingPunct="0"/>
              <a:endParaRPr lang="en-US" altLang="zh-CN" sz="5400" b="1" dirty="0">
                <a:solidFill>
                  <a:srgbClr val="0000FF"/>
                </a:solidFill>
              </a:endParaRPr>
            </a:p>
          </p:txBody>
        </p:sp>
      </p:grpSp>
      <p:sp>
        <p:nvSpPr>
          <p:cNvPr id="13" name="矩形 12"/>
          <p:cNvSpPr/>
          <p:nvPr/>
        </p:nvSpPr>
        <p:spPr>
          <a:xfrm>
            <a:off x="857211" y="4687895"/>
            <a:ext cx="8858312" cy="1384995"/>
          </a:xfrm>
          <a:prstGeom prst="rect">
            <a:avLst/>
          </a:prstGeom>
        </p:spPr>
        <p:txBody>
          <a:bodyPr wrap="square">
            <a:spAutoFit/>
          </a:bodyPr>
          <a:lstStyle/>
          <a:p>
            <a:pPr lvl="0" indent="85725"/>
            <a:r>
              <a:rPr lang="en-US" altLang="zh-CN" sz="2800" b="1" dirty="0" smtClean="0">
                <a:solidFill>
                  <a:srgbClr val="000000"/>
                </a:solidFill>
                <a:latin typeface="黑体" pitchFamily="49" charset="-122"/>
                <a:ea typeface="黑体" pitchFamily="49" charset="-122"/>
                <a:cs typeface="Times New Roman" pitchFamily="18" charset="0"/>
              </a:rPr>
              <a:t>1</a:t>
            </a:r>
            <a:r>
              <a:rPr lang="en-US" altLang="zh-CN" sz="2800" b="1" dirty="0" smtClean="0">
                <a:solidFill>
                  <a:srgbClr val="000000"/>
                </a:solidFill>
                <a:latin typeface="黑体" pitchFamily="49" charset="-122"/>
                <a:ea typeface="黑体" pitchFamily="49" charset="-122"/>
                <a:cs typeface="Times New Roman" pitchFamily="18" charset="0"/>
              </a:rPr>
              <a:t>.</a:t>
            </a:r>
            <a:r>
              <a:rPr lang="zh-CN" altLang="en-US" sz="2800" b="1" dirty="0" smtClean="0">
                <a:solidFill>
                  <a:srgbClr val="000000"/>
                </a:solidFill>
                <a:latin typeface="黑体" pitchFamily="49" charset="-122"/>
                <a:ea typeface="黑体" pitchFamily="49" charset="-122"/>
                <a:cs typeface="Times New Roman" pitchFamily="18" charset="0"/>
              </a:rPr>
              <a:t>读</a:t>
            </a:r>
            <a:r>
              <a:rPr lang="zh-CN" altLang="en-US" sz="2800" b="1" dirty="0" smtClean="0">
                <a:solidFill>
                  <a:srgbClr val="000000"/>
                </a:solidFill>
                <a:latin typeface="黑体" pitchFamily="49" charset="-122"/>
                <a:ea typeface="黑体" pitchFamily="49" charset="-122"/>
                <a:cs typeface="Times New Roman" pitchFamily="18" charset="0"/>
              </a:rPr>
              <a:t>了马小跳同学的日记，你有什么感受？你参加过 类似的活动吗？</a:t>
            </a:r>
            <a:endParaRPr lang="zh-CN" altLang="en-US" sz="2800" dirty="0" smtClean="0">
              <a:latin typeface="黑体" pitchFamily="49" charset="-122"/>
              <a:ea typeface="黑体" pitchFamily="49" charset="-122"/>
              <a:cs typeface="宋体" pitchFamily="2" charset="-122"/>
            </a:endParaRPr>
          </a:p>
          <a:p>
            <a:pPr indent="85725" eaLnBrk="0" hangingPunct="0"/>
            <a:r>
              <a:rPr lang="en-US" altLang="zh-CN" sz="2800" b="1" dirty="0" smtClean="0">
                <a:solidFill>
                  <a:srgbClr val="000000"/>
                </a:solidFill>
                <a:latin typeface="黑体" pitchFamily="49" charset="-122"/>
                <a:ea typeface="黑体" pitchFamily="49" charset="-122"/>
                <a:cs typeface="Times New Roman" pitchFamily="18" charset="0"/>
              </a:rPr>
              <a:t>2</a:t>
            </a:r>
            <a:r>
              <a:rPr lang="en-US" altLang="zh-CN" sz="2800" b="1" dirty="0" smtClean="0">
                <a:solidFill>
                  <a:srgbClr val="000000"/>
                </a:solidFill>
                <a:latin typeface="黑体" pitchFamily="49" charset="-122"/>
                <a:ea typeface="黑体" pitchFamily="49" charset="-122"/>
                <a:cs typeface="Times New Roman" pitchFamily="18" charset="0"/>
              </a:rPr>
              <a:t>.</a:t>
            </a:r>
            <a:r>
              <a:rPr lang="zh-CN" altLang="en-US" sz="2800" b="1" dirty="0" smtClean="0">
                <a:latin typeface="黑体" pitchFamily="49" charset="-122"/>
                <a:ea typeface="黑体" pitchFamily="49" charset="-122"/>
              </a:rPr>
              <a:t>我们</a:t>
            </a:r>
            <a:r>
              <a:rPr lang="zh-CN" altLang="en-US" sz="2800" b="1" dirty="0" smtClean="0">
                <a:latin typeface="黑体" pitchFamily="49" charset="-122"/>
                <a:ea typeface="黑体" pitchFamily="49" charset="-122"/>
              </a:rPr>
              <a:t>除了享受社区的服务，还能做些什么？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4" descr="图片7"/>
          <p:cNvPicPr>
            <a:picLocks noChangeAspect="1" noChangeArrowheads="1"/>
          </p:cNvPicPr>
          <p:nvPr/>
        </p:nvPicPr>
        <p:blipFill>
          <a:blip r:embed="rId2"/>
          <a:srcRect/>
          <a:stretch>
            <a:fillRect/>
          </a:stretch>
        </p:blipFill>
        <p:spPr bwMode="auto">
          <a:xfrm>
            <a:off x="0" y="1044557"/>
            <a:ext cx="12858750" cy="6188093"/>
          </a:xfrm>
          <a:prstGeom prst="rect">
            <a:avLst/>
          </a:prstGeom>
          <a:noFill/>
          <a:ln w="9525">
            <a:noFill/>
            <a:miter lim="800000"/>
            <a:headEnd/>
            <a:tailEnd/>
          </a:ln>
        </p:spPr>
      </p:pic>
      <p:pic>
        <p:nvPicPr>
          <p:cNvPr id="6" name="Picture 3"/>
          <p:cNvPicPr>
            <a:picLocks noChangeAspect="1" noChangeArrowheads="1"/>
          </p:cNvPicPr>
          <p:nvPr/>
        </p:nvPicPr>
        <p:blipFill>
          <a:blip r:embed="rId3"/>
          <a:srcRect/>
          <a:stretch>
            <a:fillRect/>
          </a:stretch>
        </p:blipFill>
        <p:spPr bwMode="auto">
          <a:xfrm>
            <a:off x="10429903" y="4166762"/>
            <a:ext cx="2271712" cy="3065888"/>
          </a:xfrm>
          <a:prstGeom prst="rect">
            <a:avLst/>
          </a:prstGeom>
          <a:noFill/>
          <a:ln w="9525">
            <a:noFill/>
            <a:miter lim="800000"/>
            <a:headEnd/>
            <a:tailEnd/>
          </a:ln>
          <a:effectLst/>
        </p:spPr>
      </p:pic>
      <p:grpSp>
        <p:nvGrpSpPr>
          <p:cNvPr id="7" name="组合 13"/>
          <p:cNvGrpSpPr>
            <a:grpSpLocks/>
          </p:cNvGrpSpPr>
          <p:nvPr/>
        </p:nvGrpSpPr>
        <p:grpSpPr bwMode="auto">
          <a:xfrm>
            <a:off x="1071525" y="4759333"/>
            <a:ext cx="9215502" cy="1857388"/>
            <a:chOff x="0" y="0"/>
            <a:chExt cx="9070882" cy="2443162"/>
          </a:xfrm>
        </p:grpSpPr>
        <p:sp>
          <p:nvSpPr>
            <p:cNvPr id="8" name="圆角矩形标注 12"/>
            <p:cNvSpPr>
              <a:spLocks noChangeArrowheads="1"/>
            </p:cNvSpPr>
            <p:nvPr/>
          </p:nvSpPr>
          <p:spPr bwMode="auto">
            <a:xfrm>
              <a:off x="0" y="4762"/>
              <a:ext cx="9070882" cy="2438400"/>
            </a:xfrm>
            <a:prstGeom prst="wedgeRoundRectCallout">
              <a:avLst>
                <a:gd name="adj1" fmla="val -3090"/>
                <a:gd name="adj2" fmla="val -73705"/>
                <a:gd name="adj3" fmla="val 16667"/>
              </a:avLst>
            </a:prstGeom>
            <a:solidFill>
              <a:srgbClr val="2CD4FC"/>
            </a:solidFill>
            <a:ln w="9525">
              <a:solidFill>
                <a:schemeClr val="tx1"/>
              </a:solidFill>
              <a:bevel/>
              <a:headEnd/>
              <a:tailEnd/>
            </a:ln>
          </p:spPr>
          <p:txBody>
            <a:bodyPr/>
            <a:lstStyle/>
            <a:p>
              <a:pPr eaLnBrk="0" hangingPunct="0"/>
              <a:endParaRPr lang="zh-CN" altLang="en-US"/>
            </a:p>
          </p:txBody>
        </p:sp>
        <p:sp>
          <p:nvSpPr>
            <p:cNvPr id="9" name="Rectangle 9"/>
            <p:cNvSpPr>
              <a:spLocks noChangeArrowheads="1"/>
            </p:cNvSpPr>
            <p:nvPr/>
          </p:nvSpPr>
          <p:spPr bwMode="auto">
            <a:xfrm>
              <a:off x="158750" y="0"/>
              <a:ext cx="8208963" cy="923330"/>
            </a:xfrm>
            <a:prstGeom prst="rect">
              <a:avLst/>
            </a:prstGeom>
            <a:noFill/>
            <a:ln w="9525">
              <a:noFill/>
              <a:miter lim="800000"/>
              <a:headEnd/>
              <a:tailEnd/>
            </a:ln>
          </p:spPr>
          <p:txBody>
            <a:bodyPr>
              <a:spAutoFit/>
            </a:bodyPr>
            <a:lstStyle/>
            <a:p>
              <a:pPr eaLnBrk="0" hangingPunct="0"/>
              <a:endParaRPr lang="en-US" altLang="zh-CN" sz="5400" b="1" dirty="0">
                <a:solidFill>
                  <a:srgbClr val="0000FF"/>
                </a:solidFill>
              </a:endParaRPr>
            </a:p>
          </p:txBody>
        </p:sp>
      </p:grpSp>
      <p:sp>
        <p:nvSpPr>
          <p:cNvPr id="11" name="矩形 10"/>
          <p:cNvSpPr/>
          <p:nvPr/>
        </p:nvSpPr>
        <p:spPr>
          <a:xfrm rot="394469">
            <a:off x="608002" y="1487967"/>
            <a:ext cx="11635898" cy="2554545"/>
          </a:xfrm>
          <a:prstGeom prst="rect">
            <a:avLst/>
          </a:prstGeom>
        </p:spPr>
        <p:txBody>
          <a:bodyPr wrap="square">
            <a:spAutoFit/>
          </a:bodyPr>
          <a:lstStyle/>
          <a:p>
            <a:pPr lvl="0"/>
            <a:r>
              <a:rPr lang="en-US" altLang="zh-CN" sz="3200" b="1" dirty="0" smtClean="0">
                <a:latin typeface="楷体" pitchFamily="49" charset="-122"/>
                <a:ea typeface="楷体" pitchFamily="49" charset="-122"/>
              </a:rPr>
              <a:t>                  2017</a:t>
            </a:r>
            <a:r>
              <a:rPr lang="zh-CN" altLang="en-US" sz="3200" b="1" dirty="0" smtClean="0">
                <a:latin typeface="楷体" pitchFamily="49" charset="-122"/>
                <a:ea typeface="楷体" pitchFamily="49" charset="-122"/>
              </a:rPr>
              <a:t>年</a:t>
            </a:r>
            <a:r>
              <a:rPr lang="en-US" altLang="zh-CN" sz="3200" b="1" dirty="0" smtClean="0">
                <a:latin typeface="楷体" pitchFamily="49" charset="-122"/>
                <a:ea typeface="楷体" pitchFamily="49" charset="-122"/>
              </a:rPr>
              <a:t>2</a:t>
            </a:r>
            <a:r>
              <a:rPr lang="zh-CN" altLang="en-US" sz="3200" b="1" dirty="0" smtClean="0">
                <a:latin typeface="楷体" pitchFamily="49" charset="-122"/>
                <a:ea typeface="楷体" pitchFamily="49" charset="-122"/>
              </a:rPr>
              <a:t>月</a:t>
            </a:r>
            <a:r>
              <a:rPr lang="en-US" altLang="zh-CN" sz="3200" b="1" dirty="0" smtClean="0">
                <a:latin typeface="楷体" pitchFamily="49" charset="-122"/>
                <a:ea typeface="楷体" pitchFamily="49" charset="-122"/>
              </a:rPr>
              <a:t>18</a:t>
            </a:r>
            <a:r>
              <a:rPr lang="zh-CN" altLang="en-US" sz="3200" b="1" dirty="0" smtClean="0">
                <a:latin typeface="楷体" pitchFamily="49" charset="-122"/>
                <a:ea typeface="楷体" pitchFamily="49" charset="-122"/>
              </a:rPr>
              <a:t>日   晴</a:t>
            </a:r>
            <a:endParaRPr lang="en-US" altLang="zh-CN" sz="3200" b="1" dirty="0" smtClean="0">
              <a:latin typeface="楷体" pitchFamily="49" charset="-122"/>
              <a:ea typeface="楷体" pitchFamily="49" charset="-122"/>
            </a:endParaRPr>
          </a:p>
          <a:p>
            <a:pPr lvl="0"/>
            <a:r>
              <a:rPr lang="en-US" altLang="zh-CN" sz="3200" b="1" dirty="0" smtClean="0">
                <a:latin typeface="楷体" pitchFamily="49" charset="-122"/>
                <a:ea typeface="楷体" pitchFamily="49" charset="-122"/>
                <a:cs typeface="黑体" pitchFamily="49" charset="-122"/>
              </a:rPr>
              <a:t>    </a:t>
            </a:r>
            <a:r>
              <a:rPr lang="zh-CN" altLang="en-US" sz="3200" b="1" dirty="0" smtClean="0">
                <a:latin typeface="楷体" pitchFamily="49" charset="-122"/>
                <a:ea typeface="楷体" pitchFamily="49" charset="-122"/>
                <a:cs typeface="黑体" pitchFamily="49" charset="-122"/>
              </a:rPr>
              <a:t>今天是周末</a:t>
            </a:r>
            <a:r>
              <a:rPr lang="zh-CN" altLang="en-US" sz="3200" dirty="0" smtClean="0">
                <a:latin typeface="楷体" pitchFamily="49" charset="-122"/>
                <a:ea typeface="楷体" pitchFamily="49" charset="-122"/>
                <a:cs typeface="黑体" pitchFamily="49" charset="-122"/>
              </a:rPr>
              <a:t>，</a:t>
            </a:r>
            <a:r>
              <a:rPr lang="zh-CN" altLang="en-US" sz="3200" b="1" dirty="0" smtClean="0">
                <a:latin typeface="楷体" pitchFamily="49" charset="-122"/>
                <a:ea typeface="楷体" pitchFamily="49" charset="-122"/>
                <a:cs typeface="黑体" pitchFamily="49" charset="-122"/>
              </a:rPr>
              <a:t>我和小伙伴们</a:t>
            </a:r>
            <a:r>
              <a:rPr lang="zh-CN" altLang="en-US" sz="3200" b="1" dirty="0" smtClean="0">
                <a:latin typeface="楷体" pitchFamily="49" charset="-122"/>
                <a:ea typeface="楷体" pitchFamily="49" charset="-122"/>
              </a:rPr>
              <a:t>围绕着“社区生活中的权利和责任”这一主题，</a:t>
            </a:r>
            <a:r>
              <a:rPr lang="zh-CN" altLang="en-US" sz="3200" b="1" dirty="0" smtClean="0">
                <a:latin typeface="楷体" pitchFamily="49" charset="-122"/>
                <a:ea typeface="楷体" pitchFamily="49" charset="-122"/>
                <a:cs typeface="黑体" pitchFamily="49" charset="-122"/>
              </a:rPr>
              <a:t>在社区内展开了实地考察。我们采访了社区服务中心和社区居民，进行了问卷调查，还对社区进行了实地观察。通过今天的考察，我们对社区中的权利和责任有了更深入的认识。</a:t>
            </a:r>
            <a:endParaRPr lang="zh-CN" altLang="en-US" sz="3200" b="1" dirty="0" smtClean="0">
              <a:latin typeface="楷体" pitchFamily="49" charset="-122"/>
              <a:ea typeface="楷体" pitchFamily="49" charset="-122"/>
              <a:cs typeface="宋体" pitchFamily="2" charset="-122"/>
            </a:endParaRPr>
          </a:p>
        </p:txBody>
      </p:sp>
      <p:sp>
        <p:nvSpPr>
          <p:cNvPr id="25601" name="Rectangle 1"/>
          <p:cNvSpPr>
            <a:spLocks noChangeArrowheads="1"/>
          </p:cNvSpPr>
          <p:nvPr/>
        </p:nvSpPr>
        <p:spPr bwMode="auto">
          <a:xfrm>
            <a:off x="1285839" y="5116523"/>
            <a:ext cx="8063426"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1.</a:t>
            </a:r>
            <a:r>
              <a:rPr kumimoji="0" lang="zh-CN" sz="32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生活</a:t>
            </a:r>
            <a:r>
              <a:rPr kumimoji="0" lang="zh-CN" sz="32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在社区中我们有哪些权利和</a:t>
            </a:r>
            <a:r>
              <a:rPr kumimoji="0" lang="zh-CN" sz="32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责任？</a:t>
            </a:r>
            <a:endParaRPr kumimoji="0" lang="en-US" altLang="zh-CN" sz="32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endParaRPr>
          </a:p>
          <a:p>
            <a:pPr marL="0" marR="0" lvl="0" indent="457200" algn="l" defTabSz="914400" rtl="0" eaLnBrk="1" fontAlgn="base" latinLnBrk="0" hangingPunct="1">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2.</a:t>
            </a:r>
            <a:r>
              <a:rPr kumimoji="0" lang="zh-CN" sz="32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权利</a:t>
            </a:r>
            <a:r>
              <a:rPr kumimoji="0" lang="zh-CN" sz="3200" b="1" i="0" u="none" strike="noStrike" cap="none" normalizeH="0" baseline="0" dirty="0" smtClean="0">
                <a:ln>
                  <a:noFill/>
                </a:ln>
                <a:solidFill>
                  <a:schemeClr val="tx1"/>
                </a:solidFill>
                <a:effectLst/>
                <a:latin typeface="黑体" pitchFamily="49" charset="-122"/>
                <a:ea typeface="黑体" pitchFamily="49" charset="-122"/>
                <a:cs typeface="黑体" pitchFamily="49" charset="-122"/>
              </a:rPr>
              <a:t>和责任有什么关系？</a:t>
            </a:r>
            <a:endParaRPr kumimoji="0" lang="zh-CN" sz="3200" b="1"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sp>
        <p:nvSpPr>
          <p:cNvPr id="15" name="Rectangle 1"/>
          <p:cNvSpPr>
            <a:spLocks noChangeArrowheads="1"/>
          </p:cNvSpPr>
          <p:nvPr/>
        </p:nvSpPr>
        <p:spPr bwMode="auto">
          <a:xfrm>
            <a:off x="0" y="0"/>
            <a:ext cx="5844870"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4000" b="1" dirty="0" smtClean="0">
                <a:solidFill>
                  <a:srgbClr val="FF0000"/>
                </a:solidFill>
                <a:latin typeface="黑体" pitchFamily="49" charset="-122"/>
                <a:ea typeface="黑体" pitchFamily="49" charset="-122"/>
                <a:cs typeface="黑体" pitchFamily="49" charset="-122"/>
              </a:rPr>
              <a:t>活动</a:t>
            </a:r>
            <a:r>
              <a:rPr kumimoji="0" lang="zh-CN" altLang="en-US" sz="4000" b="1" i="0" u="none" strike="noStrike" cap="none" normalizeH="0" baseline="0" dirty="0" smtClean="0">
                <a:ln>
                  <a:noFill/>
                </a:ln>
                <a:solidFill>
                  <a:srgbClr val="FF0000"/>
                </a:solidFill>
                <a:effectLst/>
                <a:latin typeface="黑体" pitchFamily="49" charset="-122"/>
                <a:ea typeface="黑体" pitchFamily="49" charset="-122"/>
                <a:cs typeface="黑体" pitchFamily="49" charset="-122"/>
              </a:rPr>
              <a:t>一：</a:t>
            </a:r>
            <a:r>
              <a:rPr kumimoji="0" lang="zh-CN" sz="4000" b="1" i="0" u="none" strike="noStrike" cap="none" normalizeH="0" baseline="0" dirty="0" smtClean="0">
                <a:ln>
                  <a:noFill/>
                </a:ln>
                <a:solidFill>
                  <a:srgbClr val="FF0000"/>
                </a:solidFill>
                <a:effectLst/>
                <a:latin typeface="黑体" pitchFamily="49" charset="-122"/>
                <a:ea typeface="黑体" pitchFamily="49" charset="-122"/>
                <a:cs typeface="黑体" pitchFamily="49" charset="-122"/>
              </a:rPr>
              <a:t>权利责任大探究</a:t>
            </a:r>
            <a:endParaRPr kumimoji="0" lang="zh-CN" sz="40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5601"/>
                                        </p:tgtEl>
                                        <p:attrNameLst>
                                          <p:attrName>style.visibility</p:attrName>
                                        </p:attrNameLst>
                                      </p:cBhvr>
                                      <p:to>
                                        <p:strVal val="visible"/>
                                      </p:to>
                                    </p:set>
                                    <p:anim calcmode="lin" valueType="num">
                                      <p:cBhvr additive="base">
                                        <p:cTn id="7" dur="500" fill="hold"/>
                                        <p:tgtEl>
                                          <p:spTgt spid="25601"/>
                                        </p:tgtEl>
                                        <p:attrNameLst>
                                          <p:attrName>ppt_x</p:attrName>
                                        </p:attrNameLst>
                                      </p:cBhvr>
                                      <p:tavLst>
                                        <p:tav tm="0">
                                          <p:val>
                                            <p:strVal val="1+#ppt_w/2"/>
                                          </p:val>
                                        </p:tav>
                                        <p:tav tm="100000">
                                          <p:val>
                                            <p:strVal val="#ppt_x"/>
                                          </p:val>
                                        </p:tav>
                                      </p:tavLst>
                                    </p:anim>
                                    <p:anim calcmode="lin" valueType="num">
                                      <p:cBhvr additive="base">
                                        <p:cTn id="8" dur="500" fill="hold"/>
                                        <p:tgtEl>
                                          <p:spTgt spid="25601"/>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AutoShape 4" descr="c:\users\administrator\appdata\roaming\360se6\User Data\Temp\t01b33680ee42881d20.jpg?size=268x393"/>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27653" name="Picture 5" descr="C:\Users\Administrator\Desktop\t01b33680ee42881d20.jpg"/>
          <p:cNvPicPr>
            <a:picLocks noChangeAspect="1" noChangeArrowheads="1"/>
          </p:cNvPicPr>
          <p:nvPr/>
        </p:nvPicPr>
        <p:blipFill>
          <a:blip r:embed="rId2"/>
          <a:srcRect/>
          <a:stretch>
            <a:fillRect/>
          </a:stretch>
        </p:blipFill>
        <p:spPr bwMode="auto">
          <a:xfrm>
            <a:off x="500021" y="758805"/>
            <a:ext cx="3403600" cy="4991100"/>
          </a:xfrm>
          <a:prstGeom prst="rect">
            <a:avLst/>
          </a:prstGeom>
          <a:noFill/>
        </p:spPr>
      </p:pic>
      <p:sp>
        <p:nvSpPr>
          <p:cNvPr id="27654" name="Rectangle 6"/>
          <p:cNvSpPr>
            <a:spLocks noChangeArrowheads="1"/>
          </p:cNvSpPr>
          <p:nvPr/>
        </p:nvSpPr>
        <p:spPr bwMode="auto">
          <a:xfrm>
            <a:off x="4357673" y="187301"/>
            <a:ext cx="8215370" cy="3539430"/>
          </a:xfrm>
          <a:prstGeom prst="rect">
            <a:avLst/>
          </a:prstGeom>
          <a:noFill/>
          <a:ln w="50800">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pPr indent="304800"/>
            <a:r>
              <a:rPr lang="zh-CN" altLang="en-US" sz="2800" dirty="0" smtClean="0">
                <a:solidFill>
                  <a:srgbClr val="333333"/>
                </a:solidFill>
                <a:latin typeface="黑体" pitchFamily="49" charset="-122"/>
                <a:ea typeface="黑体" pitchFamily="49" charset="-122"/>
                <a:cs typeface="Arial" pitchFamily="34" charset="0"/>
              </a:rPr>
              <a:t>第五十五条</a:t>
            </a:r>
            <a:endParaRPr lang="zh-CN" altLang="en-US" sz="2800" dirty="0" smtClean="0">
              <a:latin typeface="黑体" pitchFamily="49" charset="-122"/>
              <a:ea typeface="黑体" pitchFamily="49" charset="-122"/>
              <a:cs typeface="宋体" pitchFamily="2" charset="-122"/>
            </a:endParaRPr>
          </a:p>
          <a:p>
            <a:pPr lvl="0" indent="304800"/>
            <a:r>
              <a:rPr lang="zh-CN" altLang="en-US" sz="2800" dirty="0" smtClean="0">
                <a:solidFill>
                  <a:srgbClr val="333333"/>
                </a:solidFill>
                <a:latin typeface="黑体" pitchFamily="49" charset="-122"/>
                <a:ea typeface="黑体" pitchFamily="49" charset="-122"/>
                <a:cs typeface="Arial" pitchFamily="34" charset="0"/>
              </a:rPr>
              <a:t>  业主在物业管理活动中，履行下列义务</a:t>
            </a:r>
            <a:r>
              <a:rPr lang="en-US" altLang="zh-CN" sz="2800" dirty="0" smtClean="0">
                <a:solidFill>
                  <a:srgbClr val="333333"/>
                </a:solidFill>
                <a:latin typeface="黑体" pitchFamily="49" charset="-122"/>
                <a:ea typeface="黑体" pitchFamily="49" charset="-122"/>
                <a:cs typeface="Arial" pitchFamily="34" charset="0"/>
              </a:rPr>
              <a:t>:</a:t>
            </a:r>
            <a:endParaRPr lang="en-US" altLang="zh-CN" sz="2800" dirty="0" smtClean="0">
              <a:latin typeface="黑体" pitchFamily="49" charset="-122"/>
              <a:ea typeface="黑体" pitchFamily="49" charset="-122"/>
              <a:cs typeface="宋体" pitchFamily="2" charset="-122"/>
            </a:endParaRPr>
          </a:p>
          <a:p>
            <a:pPr lvl="0" indent="304800" eaLnBrk="0" hangingPunct="0"/>
            <a:r>
              <a:rPr lang="en-US" altLang="zh-CN" sz="2800" dirty="0" smtClean="0">
                <a:solidFill>
                  <a:srgbClr val="333333"/>
                </a:solidFill>
                <a:latin typeface="黑体" pitchFamily="49" charset="-122"/>
                <a:ea typeface="黑体" pitchFamily="49" charset="-122"/>
                <a:cs typeface="Arial" pitchFamily="34" charset="0"/>
              </a:rPr>
              <a:t>  (</a:t>
            </a:r>
            <a:r>
              <a:rPr lang="zh-CN" altLang="en-US" sz="2800" dirty="0" smtClean="0">
                <a:solidFill>
                  <a:srgbClr val="333333"/>
                </a:solidFill>
                <a:latin typeface="黑体" pitchFamily="49" charset="-122"/>
                <a:ea typeface="黑体" pitchFamily="49" charset="-122"/>
                <a:cs typeface="Arial" pitchFamily="34" charset="0"/>
              </a:rPr>
              <a:t>一</a:t>
            </a:r>
            <a:r>
              <a:rPr lang="en-US" altLang="zh-CN" sz="2800" dirty="0" smtClean="0">
                <a:solidFill>
                  <a:srgbClr val="333333"/>
                </a:solidFill>
                <a:latin typeface="黑体" pitchFamily="49" charset="-122"/>
                <a:ea typeface="黑体" pitchFamily="49" charset="-122"/>
                <a:cs typeface="Arial" pitchFamily="34" charset="0"/>
              </a:rPr>
              <a:t>)</a:t>
            </a:r>
            <a:r>
              <a:rPr lang="zh-CN" altLang="en-US" sz="2800" dirty="0" smtClean="0">
                <a:solidFill>
                  <a:srgbClr val="333333"/>
                </a:solidFill>
                <a:latin typeface="黑体" pitchFamily="49" charset="-122"/>
                <a:ea typeface="黑体" pitchFamily="49" charset="-122"/>
                <a:cs typeface="Arial" pitchFamily="34" charset="0"/>
              </a:rPr>
              <a:t>遵守管理规约、临时管理规约、业主大会议事规则</a:t>
            </a:r>
            <a:r>
              <a:rPr lang="en-US" altLang="zh-CN" sz="2800" dirty="0" smtClean="0">
                <a:solidFill>
                  <a:srgbClr val="333333"/>
                </a:solidFill>
                <a:latin typeface="黑体" pitchFamily="49" charset="-122"/>
                <a:ea typeface="黑体" pitchFamily="49" charset="-122"/>
                <a:cs typeface="Arial" pitchFamily="34" charset="0"/>
              </a:rPr>
              <a:t>;</a:t>
            </a:r>
            <a:endParaRPr lang="en-US" altLang="zh-CN" sz="2800" dirty="0" smtClean="0">
              <a:latin typeface="黑体" pitchFamily="49" charset="-122"/>
              <a:ea typeface="黑体" pitchFamily="49" charset="-122"/>
              <a:cs typeface="宋体" pitchFamily="2" charset="-122"/>
            </a:endParaRPr>
          </a:p>
          <a:p>
            <a:pPr lvl="0" indent="304800" eaLnBrk="0" hangingPunct="0"/>
            <a:r>
              <a:rPr lang="en-US" altLang="zh-CN" sz="2800" dirty="0" smtClean="0">
                <a:solidFill>
                  <a:srgbClr val="333333"/>
                </a:solidFill>
                <a:latin typeface="黑体" pitchFamily="49" charset="-122"/>
                <a:ea typeface="黑体" pitchFamily="49" charset="-122"/>
                <a:cs typeface="Arial" pitchFamily="34" charset="0"/>
              </a:rPr>
              <a:t>  (</a:t>
            </a:r>
            <a:r>
              <a:rPr lang="zh-CN" altLang="en-US" sz="2800" dirty="0" smtClean="0">
                <a:solidFill>
                  <a:srgbClr val="333333"/>
                </a:solidFill>
                <a:latin typeface="黑体" pitchFamily="49" charset="-122"/>
                <a:ea typeface="黑体" pitchFamily="49" charset="-122"/>
                <a:cs typeface="Arial" pitchFamily="34" charset="0"/>
              </a:rPr>
              <a:t>二</a:t>
            </a:r>
            <a:r>
              <a:rPr lang="en-US" altLang="zh-CN" sz="2800" dirty="0" smtClean="0">
                <a:solidFill>
                  <a:srgbClr val="333333"/>
                </a:solidFill>
                <a:latin typeface="黑体" pitchFamily="49" charset="-122"/>
                <a:ea typeface="黑体" pitchFamily="49" charset="-122"/>
                <a:cs typeface="Arial" pitchFamily="34" charset="0"/>
              </a:rPr>
              <a:t>)</a:t>
            </a:r>
            <a:r>
              <a:rPr lang="zh-CN" altLang="en-US" sz="2800" dirty="0" smtClean="0">
                <a:solidFill>
                  <a:srgbClr val="333333"/>
                </a:solidFill>
                <a:latin typeface="黑体" pitchFamily="49" charset="-122"/>
                <a:ea typeface="黑体" pitchFamily="49" charset="-122"/>
                <a:cs typeface="Arial" pitchFamily="34" charset="0"/>
              </a:rPr>
              <a:t>遵守物业管理区域内物业共用部位、共用设施设备的使用、公共秩序和环境卫生的维护等方面的规章制度</a:t>
            </a:r>
            <a:r>
              <a:rPr lang="en-US" altLang="zh-CN" sz="2800" dirty="0" smtClean="0">
                <a:solidFill>
                  <a:srgbClr val="333333"/>
                </a:solidFill>
                <a:latin typeface="黑体" pitchFamily="49" charset="-122"/>
                <a:ea typeface="黑体" pitchFamily="49" charset="-122"/>
                <a:cs typeface="Arial" pitchFamily="34" charset="0"/>
              </a:rPr>
              <a:t>;</a:t>
            </a:r>
            <a:endParaRPr lang="en-US" altLang="zh-CN" sz="2800" dirty="0" smtClean="0">
              <a:latin typeface="黑体" pitchFamily="49" charset="-122"/>
              <a:ea typeface="黑体" pitchFamily="49" charset="-122"/>
              <a:cs typeface="宋体" pitchFamily="2" charset="-122"/>
            </a:endParaRPr>
          </a:p>
          <a:p>
            <a:pPr lvl="0" indent="304800" eaLnBrk="0" hangingPunct="0"/>
            <a:r>
              <a:rPr lang="en-US" altLang="zh-CN" sz="2800" dirty="0" smtClean="0">
                <a:solidFill>
                  <a:srgbClr val="333333"/>
                </a:solidFill>
                <a:latin typeface="黑体" pitchFamily="49" charset="-122"/>
                <a:ea typeface="黑体" pitchFamily="49" charset="-122"/>
                <a:cs typeface="Arial" pitchFamily="34" charset="0"/>
              </a:rPr>
              <a:t>  (</a:t>
            </a:r>
            <a:r>
              <a:rPr lang="zh-CN" altLang="en-US" sz="2800" dirty="0" smtClean="0">
                <a:solidFill>
                  <a:srgbClr val="333333"/>
                </a:solidFill>
                <a:latin typeface="黑体" pitchFamily="49" charset="-122"/>
                <a:ea typeface="黑体" pitchFamily="49" charset="-122"/>
                <a:cs typeface="Arial" pitchFamily="34" charset="0"/>
              </a:rPr>
              <a:t>五</a:t>
            </a:r>
            <a:r>
              <a:rPr lang="en-US" altLang="zh-CN" sz="2800" dirty="0" smtClean="0">
                <a:solidFill>
                  <a:srgbClr val="333333"/>
                </a:solidFill>
                <a:latin typeface="黑体" pitchFamily="49" charset="-122"/>
                <a:ea typeface="黑体" pitchFamily="49" charset="-122"/>
                <a:cs typeface="Arial" pitchFamily="34" charset="0"/>
              </a:rPr>
              <a:t>)</a:t>
            </a:r>
            <a:r>
              <a:rPr lang="zh-CN" altLang="en-US" sz="2800" dirty="0" smtClean="0">
                <a:solidFill>
                  <a:srgbClr val="333333"/>
                </a:solidFill>
                <a:latin typeface="黑体" pitchFamily="49" charset="-122"/>
                <a:ea typeface="黑体" pitchFamily="49" charset="-122"/>
                <a:cs typeface="Arial" pitchFamily="34" charset="0"/>
              </a:rPr>
              <a:t>按时交纳物业服务费</a:t>
            </a:r>
            <a:r>
              <a:rPr lang="en-US" altLang="zh-CN" sz="2800" dirty="0" smtClean="0">
                <a:solidFill>
                  <a:srgbClr val="333333"/>
                </a:solidFill>
                <a:latin typeface="黑体" pitchFamily="49" charset="-122"/>
                <a:ea typeface="黑体" pitchFamily="49" charset="-122"/>
                <a:cs typeface="Arial" pitchFamily="34" charset="0"/>
              </a:rPr>
              <a:t>;</a:t>
            </a:r>
            <a:endParaRPr lang="en-US" altLang="zh-CN" sz="2800" dirty="0" smtClean="0">
              <a:latin typeface="黑体" pitchFamily="49" charset="-122"/>
              <a:ea typeface="黑体" pitchFamily="49" charset="-122"/>
              <a:cs typeface="宋体" pitchFamily="2" charset="-122"/>
            </a:endParaRPr>
          </a:p>
        </p:txBody>
      </p:sp>
      <p:sp>
        <p:nvSpPr>
          <p:cNvPr id="9" name="矩形 8"/>
          <p:cNvSpPr/>
          <p:nvPr/>
        </p:nvSpPr>
        <p:spPr>
          <a:xfrm>
            <a:off x="4357673" y="3902077"/>
            <a:ext cx="8215370" cy="3108543"/>
          </a:xfrm>
          <a:prstGeom prst="rect">
            <a:avLst/>
          </a:prstGeom>
          <a:noFill/>
          <a:ln w="50800">
            <a:solidFill>
              <a:srgbClr val="FF0000"/>
            </a:solidFill>
          </a:ln>
        </p:spPr>
        <p:txBody>
          <a:bodyPr wrap="square">
            <a:spAutoFit/>
          </a:bodyPr>
          <a:lstStyle/>
          <a:p>
            <a:pPr lvl="0"/>
            <a:r>
              <a:rPr lang="zh-CN" altLang="en-US" sz="2800" dirty="0" smtClean="0">
                <a:latin typeface="Times New Roman" pitchFamily="18" charset="0"/>
                <a:cs typeface="宋体" pitchFamily="2" charset="-122"/>
              </a:rPr>
              <a:t> </a:t>
            </a:r>
            <a:r>
              <a:rPr lang="zh-CN" altLang="en-US" sz="2800" dirty="0" smtClean="0">
                <a:latin typeface="黑体" pitchFamily="49" charset="-122"/>
                <a:ea typeface="黑体" pitchFamily="49" charset="-122"/>
                <a:cs typeface="宋体" pitchFamily="2" charset="-122"/>
              </a:rPr>
              <a:t>第五十四条</a:t>
            </a:r>
          </a:p>
          <a:p>
            <a:pPr lvl="0" eaLnBrk="0" hangingPunct="0"/>
            <a:r>
              <a:rPr lang="zh-CN" altLang="en-US" sz="2800" dirty="0" smtClean="0">
                <a:latin typeface="黑体" pitchFamily="49" charset="-122"/>
                <a:ea typeface="黑体" pitchFamily="49" charset="-122"/>
                <a:cs typeface="宋体" pitchFamily="2" charset="-122"/>
              </a:rPr>
              <a:t>    业主在物业管理活动中，享有下列权利</a:t>
            </a:r>
            <a:r>
              <a:rPr lang="en-US" altLang="zh-CN" sz="2800" dirty="0" smtClean="0">
                <a:latin typeface="黑体" pitchFamily="49" charset="-122"/>
                <a:ea typeface="黑体" pitchFamily="49" charset="-122"/>
                <a:cs typeface="宋体" pitchFamily="2" charset="-122"/>
              </a:rPr>
              <a:t>:</a:t>
            </a:r>
          </a:p>
          <a:p>
            <a:pPr lvl="0" eaLnBrk="0" hangingPunct="0"/>
            <a:r>
              <a:rPr lang="en-US" altLang="zh-CN" sz="2800" dirty="0" smtClean="0">
                <a:latin typeface="黑体" pitchFamily="49" charset="-122"/>
                <a:ea typeface="黑体" pitchFamily="49" charset="-122"/>
                <a:cs typeface="宋体" pitchFamily="2" charset="-122"/>
              </a:rPr>
              <a:t>    (</a:t>
            </a:r>
            <a:r>
              <a:rPr lang="zh-CN" altLang="en-US" sz="2800" dirty="0" smtClean="0">
                <a:latin typeface="黑体" pitchFamily="49" charset="-122"/>
                <a:ea typeface="黑体" pitchFamily="49" charset="-122"/>
                <a:cs typeface="宋体" pitchFamily="2" charset="-122"/>
              </a:rPr>
              <a:t>一</a:t>
            </a:r>
            <a:r>
              <a:rPr lang="en-US" altLang="zh-CN" sz="2800" dirty="0" smtClean="0">
                <a:latin typeface="黑体" pitchFamily="49" charset="-122"/>
                <a:ea typeface="黑体" pitchFamily="49" charset="-122"/>
                <a:cs typeface="宋体" pitchFamily="2" charset="-122"/>
              </a:rPr>
              <a:t>)</a:t>
            </a:r>
            <a:r>
              <a:rPr lang="zh-CN" altLang="en-US" sz="2800" dirty="0" smtClean="0">
                <a:latin typeface="黑体" pitchFamily="49" charset="-122"/>
                <a:ea typeface="黑体" pitchFamily="49" charset="-122"/>
                <a:cs typeface="宋体" pitchFamily="2" charset="-122"/>
              </a:rPr>
              <a:t>按照物业服务合同的约定，接受物业服务企业提供的服务</a:t>
            </a:r>
            <a:r>
              <a:rPr lang="en-US" altLang="zh-CN" sz="2800" dirty="0" smtClean="0">
                <a:latin typeface="黑体" pitchFamily="49" charset="-122"/>
                <a:ea typeface="黑体" pitchFamily="49" charset="-122"/>
                <a:cs typeface="宋体" pitchFamily="2" charset="-122"/>
              </a:rPr>
              <a:t>;</a:t>
            </a:r>
          </a:p>
          <a:p>
            <a:pPr lvl="0" eaLnBrk="0" hangingPunct="0"/>
            <a:r>
              <a:rPr lang="en-US" altLang="zh-CN" sz="2800" dirty="0" smtClean="0">
                <a:latin typeface="黑体" pitchFamily="49" charset="-122"/>
                <a:ea typeface="黑体" pitchFamily="49" charset="-122"/>
                <a:cs typeface="宋体" pitchFamily="2" charset="-122"/>
              </a:rPr>
              <a:t>    (</a:t>
            </a:r>
            <a:r>
              <a:rPr lang="zh-CN" altLang="en-US" sz="2800" dirty="0" smtClean="0">
                <a:latin typeface="黑体" pitchFamily="49" charset="-122"/>
                <a:ea typeface="黑体" pitchFamily="49" charset="-122"/>
                <a:cs typeface="宋体" pitchFamily="2" charset="-122"/>
              </a:rPr>
              <a:t>七</a:t>
            </a:r>
            <a:r>
              <a:rPr lang="en-US" altLang="zh-CN" sz="2800" dirty="0" smtClean="0">
                <a:latin typeface="黑体" pitchFamily="49" charset="-122"/>
                <a:ea typeface="黑体" pitchFamily="49" charset="-122"/>
                <a:cs typeface="宋体" pitchFamily="2" charset="-122"/>
              </a:rPr>
              <a:t>)</a:t>
            </a:r>
            <a:r>
              <a:rPr lang="zh-CN" altLang="en-US" sz="2800" dirty="0" smtClean="0">
                <a:latin typeface="黑体" pitchFamily="49" charset="-122"/>
                <a:ea typeface="黑体" pitchFamily="49" charset="-122"/>
                <a:cs typeface="宋体" pitchFamily="2" charset="-122"/>
              </a:rPr>
              <a:t>监督物业服务企业履行物业服务合同</a:t>
            </a:r>
            <a:r>
              <a:rPr lang="en-US" altLang="zh-CN" sz="2800" dirty="0" smtClean="0">
                <a:latin typeface="黑体" pitchFamily="49" charset="-122"/>
                <a:ea typeface="黑体" pitchFamily="49" charset="-122"/>
                <a:cs typeface="宋体" pitchFamily="2" charset="-122"/>
              </a:rPr>
              <a:t>;</a:t>
            </a:r>
          </a:p>
          <a:p>
            <a:pPr lvl="0" eaLnBrk="0" hangingPunct="0"/>
            <a:r>
              <a:rPr lang="en-US" altLang="zh-CN" sz="2800" dirty="0" smtClean="0">
                <a:latin typeface="黑体" pitchFamily="49" charset="-122"/>
                <a:ea typeface="黑体" pitchFamily="49" charset="-122"/>
                <a:cs typeface="宋体" pitchFamily="2" charset="-122"/>
              </a:rPr>
              <a:t>    (</a:t>
            </a:r>
            <a:r>
              <a:rPr lang="zh-CN" altLang="en-US" sz="2800" dirty="0" smtClean="0">
                <a:latin typeface="黑体" pitchFamily="49" charset="-122"/>
                <a:ea typeface="黑体" pitchFamily="49" charset="-122"/>
                <a:cs typeface="宋体" pitchFamily="2" charset="-122"/>
              </a:rPr>
              <a:t>八</a:t>
            </a:r>
            <a:r>
              <a:rPr lang="en-US" altLang="zh-CN" sz="2800" dirty="0" smtClean="0">
                <a:latin typeface="黑体" pitchFamily="49" charset="-122"/>
                <a:ea typeface="黑体" pitchFamily="49" charset="-122"/>
                <a:cs typeface="宋体" pitchFamily="2" charset="-122"/>
              </a:rPr>
              <a:t>)</a:t>
            </a:r>
            <a:r>
              <a:rPr lang="zh-CN" altLang="en-US" sz="2800" dirty="0" smtClean="0">
                <a:latin typeface="黑体" pitchFamily="49" charset="-122"/>
                <a:ea typeface="黑体" pitchFamily="49" charset="-122"/>
                <a:cs typeface="宋体" pitchFamily="2" charset="-122"/>
              </a:rPr>
              <a:t>对物业共用部位、共用设施设备使用情况享有知情权和监督权</a:t>
            </a:r>
            <a:r>
              <a:rPr lang="en-US" altLang="zh-CN" sz="2800" dirty="0" smtClean="0">
                <a:latin typeface="黑体" pitchFamily="49" charset="-122"/>
                <a:ea typeface="黑体" pitchFamily="49" charset="-122"/>
                <a:cs typeface="宋体" pitchFamily="2" charset="-122"/>
              </a:rPr>
              <a:t>;</a:t>
            </a:r>
          </a:p>
        </p:txBody>
      </p:sp>
      <p:sp>
        <p:nvSpPr>
          <p:cNvPr id="6" name="矩形 5"/>
          <p:cNvSpPr/>
          <p:nvPr/>
        </p:nvSpPr>
        <p:spPr>
          <a:xfrm>
            <a:off x="1285839" y="5973779"/>
            <a:ext cx="2004700" cy="923330"/>
          </a:xfrm>
          <a:prstGeom prst="rect">
            <a:avLst/>
          </a:prstGeom>
          <a:noFill/>
        </p:spPr>
        <p:txBody>
          <a:bodyPr wrap="square" lIns="91440" tIns="45720" rIns="91440" bIns="45720">
            <a:spAutoFit/>
          </a:bodyPr>
          <a:lstStyle/>
          <a:p>
            <a:pPr algn="ctr"/>
            <a:r>
              <a:rPr lang="zh-CN" alt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Arial" pitchFamily="34" charset="0"/>
              </a:rPr>
              <a:t>业主</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 calcmode="lin" valueType="num">
                                      <p:cBhvr additive="base">
                                        <p:cTn id="7" dur="500" fill="hold"/>
                                        <p:tgtEl>
                                          <p:spTgt spid="27654"/>
                                        </p:tgtEl>
                                        <p:attrNameLst>
                                          <p:attrName>ppt_x</p:attrName>
                                        </p:attrNameLst>
                                      </p:cBhvr>
                                      <p:tavLst>
                                        <p:tav tm="0">
                                          <p:val>
                                            <p:strVal val="#ppt_x"/>
                                          </p:val>
                                        </p:tav>
                                        <p:tav tm="100000">
                                          <p:val>
                                            <p:strVal val="#ppt_x"/>
                                          </p:val>
                                        </p:tav>
                                      </p:tavLst>
                                    </p:anim>
                                    <p:anim calcmode="lin" valueType="num">
                                      <p:cBhvr additive="base">
                                        <p:cTn id="8"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AutoShape 4" descr="c:\users\administrator\appdata\roaming\360se6\User Data\Temp\t01b33680ee42881d20.jpg?size=268x393"/>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27653" name="Picture 5" descr="C:\Users\Administrator\Desktop\t01b33680ee42881d20.jpg"/>
          <p:cNvPicPr>
            <a:picLocks noChangeAspect="1" noChangeArrowheads="1"/>
          </p:cNvPicPr>
          <p:nvPr/>
        </p:nvPicPr>
        <p:blipFill>
          <a:blip r:embed="rId2"/>
          <a:srcRect/>
          <a:stretch>
            <a:fillRect/>
          </a:stretch>
        </p:blipFill>
        <p:spPr bwMode="auto">
          <a:xfrm>
            <a:off x="714335" y="544491"/>
            <a:ext cx="3403600" cy="4991100"/>
          </a:xfrm>
          <a:prstGeom prst="rect">
            <a:avLst/>
          </a:prstGeom>
          <a:noFill/>
        </p:spPr>
      </p:pic>
      <p:sp>
        <p:nvSpPr>
          <p:cNvPr id="27654" name="Rectangle 6"/>
          <p:cNvSpPr>
            <a:spLocks noChangeArrowheads="1"/>
          </p:cNvSpPr>
          <p:nvPr/>
        </p:nvSpPr>
        <p:spPr bwMode="auto">
          <a:xfrm>
            <a:off x="4357673" y="187301"/>
            <a:ext cx="8215370" cy="3539430"/>
          </a:xfrm>
          <a:prstGeom prst="rect">
            <a:avLst/>
          </a:prstGeom>
          <a:noFill/>
          <a:ln w="50800">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en-US" sz="2800" dirty="0" smtClean="0"/>
              <a:t> </a:t>
            </a:r>
            <a:r>
              <a:rPr lang="zh-CN" altLang="en-US" sz="2800" dirty="0" smtClean="0">
                <a:latin typeface="黑体" pitchFamily="49" charset="-122"/>
                <a:ea typeface="黑体" pitchFamily="49" charset="-122"/>
              </a:rPr>
              <a:t>第六十六条</a:t>
            </a:r>
          </a:p>
          <a:p>
            <a:r>
              <a:rPr lang="zh-CN" altLang="en-US" sz="2800" dirty="0" smtClean="0">
                <a:latin typeface="黑体" pitchFamily="49" charset="-122"/>
                <a:ea typeface="黑体" pitchFamily="49" charset="-122"/>
              </a:rPr>
              <a:t>     物业服务内容主要包括下列事项</a:t>
            </a:r>
            <a:r>
              <a:rPr lang="en-US" sz="2800" dirty="0" smtClean="0">
                <a:latin typeface="黑体" pitchFamily="49" charset="-122"/>
                <a:ea typeface="黑体" pitchFamily="49" charset="-122"/>
              </a:rPr>
              <a:t>:</a:t>
            </a:r>
            <a:endParaRPr lang="zh-CN" altLang="en-US" sz="2800" dirty="0" smtClean="0">
              <a:latin typeface="黑体" pitchFamily="49" charset="-122"/>
              <a:ea typeface="黑体" pitchFamily="49" charset="-122"/>
            </a:endParaRPr>
          </a:p>
          <a:p>
            <a:r>
              <a:rPr lang="en-US" sz="2800" dirty="0" smtClean="0">
                <a:latin typeface="黑体" pitchFamily="49" charset="-122"/>
                <a:ea typeface="黑体" pitchFamily="49" charset="-122"/>
              </a:rPr>
              <a:t>    (</a:t>
            </a:r>
            <a:r>
              <a:rPr lang="zh-CN" altLang="en-US" sz="2800" dirty="0" smtClean="0">
                <a:latin typeface="黑体" pitchFamily="49" charset="-122"/>
                <a:ea typeface="黑体" pitchFamily="49" charset="-122"/>
              </a:rPr>
              <a:t>一</a:t>
            </a:r>
            <a:r>
              <a:rPr lang="en-US" sz="2800" dirty="0" smtClean="0">
                <a:latin typeface="黑体" pitchFamily="49" charset="-122"/>
                <a:ea typeface="黑体" pitchFamily="49" charset="-122"/>
              </a:rPr>
              <a:t>)</a:t>
            </a:r>
            <a:r>
              <a:rPr lang="zh-CN" altLang="en-US" sz="2800" dirty="0" smtClean="0">
                <a:latin typeface="黑体" pitchFamily="49" charset="-122"/>
                <a:ea typeface="黑体" pitchFamily="49" charset="-122"/>
              </a:rPr>
              <a:t>物业共用部位及共用设施设备的使用、管理和维护</a:t>
            </a:r>
            <a:r>
              <a:rPr lang="en-US" sz="2800" dirty="0" smtClean="0">
                <a:latin typeface="黑体" pitchFamily="49" charset="-122"/>
                <a:ea typeface="黑体" pitchFamily="49" charset="-122"/>
              </a:rPr>
              <a:t>;</a:t>
            </a:r>
            <a:endParaRPr lang="zh-CN" altLang="en-US" sz="2800" dirty="0" smtClean="0">
              <a:latin typeface="黑体" pitchFamily="49" charset="-122"/>
              <a:ea typeface="黑体" pitchFamily="49" charset="-122"/>
            </a:endParaRPr>
          </a:p>
          <a:p>
            <a:r>
              <a:rPr lang="en-US" sz="2800" dirty="0" smtClean="0">
                <a:latin typeface="黑体" pitchFamily="49" charset="-122"/>
                <a:ea typeface="黑体" pitchFamily="49" charset="-122"/>
              </a:rPr>
              <a:t>    (</a:t>
            </a:r>
            <a:r>
              <a:rPr lang="zh-CN" altLang="en-US" sz="2800" dirty="0" smtClean="0">
                <a:latin typeface="黑体" pitchFamily="49" charset="-122"/>
                <a:ea typeface="黑体" pitchFamily="49" charset="-122"/>
              </a:rPr>
              <a:t>二</a:t>
            </a:r>
            <a:r>
              <a:rPr lang="en-US" sz="2800" dirty="0" smtClean="0">
                <a:latin typeface="黑体" pitchFamily="49" charset="-122"/>
                <a:ea typeface="黑体" pitchFamily="49" charset="-122"/>
              </a:rPr>
              <a:t>)</a:t>
            </a:r>
            <a:r>
              <a:rPr lang="zh-CN" altLang="en-US" sz="2800" dirty="0" smtClean="0">
                <a:latin typeface="黑体" pitchFamily="49" charset="-122"/>
                <a:ea typeface="黑体" pitchFamily="49" charset="-122"/>
              </a:rPr>
              <a:t>公共绿化的维护</a:t>
            </a:r>
            <a:r>
              <a:rPr lang="en-US" sz="2800" dirty="0" smtClean="0">
                <a:latin typeface="黑体" pitchFamily="49" charset="-122"/>
                <a:ea typeface="黑体" pitchFamily="49" charset="-122"/>
              </a:rPr>
              <a:t>;</a:t>
            </a:r>
            <a:endParaRPr lang="zh-CN" altLang="en-US" sz="2800" dirty="0" smtClean="0">
              <a:latin typeface="黑体" pitchFamily="49" charset="-122"/>
              <a:ea typeface="黑体" pitchFamily="49" charset="-122"/>
            </a:endParaRPr>
          </a:p>
          <a:p>
            <a:r>
              <a:rPr lang="en-US" sz="2800" dirty="0" smtClean="0">
                <a:latin typeface="黑体" pitchFamily="49" charset="-122"/>
                <a:ea typeface="黑体" pitchFamily="49" charset="-122"/>
              </a:rPr>
              <a:t>    (</a:t>
            </a:r>
            <a:r>
              <a:rPr lang="zh-CN" altLang="en-US" sz="2800" dirty="0" smtClean="0">
                <a:latin typeface="黑体" pitchFamily="49" charset="-122"/>
                <a:ea typeface="黑体" pitchFamily="49" charset="-122"/>
              </a:rPr>
              <a:t>三</a:t>
            </a:r>
            <a:r>
              <a:rPr lang="en-US" sz="2800" dirty="0" smtClean="0">
                <a:latin typeface="黑体" pitchFamily="49" charset="-122"/>
                <a:ea typeface="黑体" pitchFamily="49" charset="-122"/>
              </a:rPr>
              <a:t>)</a:t>
            </a:r>
            <a:r>
              <a:rPr lang="zh-CN" altLang="en-US" sz="2800" dirty="0" smtClean="0">
                <a:latin typeface="黑体" pitchFamily="49" charset="-122"/>
                <a:ea typeface="黑体" pitchFamily="49" charset="-122"/>
              </a:rPr>
              <a:t>公共区域环境卫生的维护</a:t>
            </a:r>
            <a:r>
              <a:rPr lang="en-US" sz="2800" dirty="0" smtClean="0">
                <a:latin typeface="黑体" pitchFamily="49" charset="-122"/>
                <a:ea typeface="黑体" pitchFamily="49" charset="-122"/>
              </a:rPr>
              <a:t>;</a:t>
            </a:r>
            <a:endParaRPr lang="zh-CN" altLang="en-US" sz="2800" dirty="0" smtClean="0">
              <a:latin typeface="黑体" pitchFamily="49" charset="-122"/>
              <a:ea typeface="黑体" pitchFamily="49" charset="-122"/>
            </a:endParaRPr>
          </a:p>
          <a:p>
            <a:r>
              <a:rPr lang="en-US" sz="2800" dirty="0" smtClean="0">
                <a:latin typeface="黑体" pitchFamily="49" charset="-122"/>
                <a:ea typeface="黑体" pitchFamily="49" charset="-122"/>
              </a:rPr>
              <a:t>    (</a:t>
            </a:r>
            <a:r>
              <a:rPr lang="zh-CN" altLang="en-US" sz="2800" dirty="0" smtClean="0">
                <a:latin typeface="黑体" pitchFamily="49" charset="-122"/>
                <a:ea typeface="黑体" pitchFamily="49" charset="-122"/>
              </a:rPr>
              <a:t>四</a:t>
            </a:r>
            <a:r>
              <a:rPr lang="en-US" sz="2800" dirty="0" smtClean="0">
                <a:latin typeface="黑体" pitchFamily="49" charset="-122"/>
                <a:ea typeface="黑体" pitchFamily="49" charset="-122"/>
              </a:rPr>
              <a:t>)</a:t>
            </a:r>
            <a:r>
              <a:rPr lang="zh-CN" altLang="en-US" sz="2800" dirty="0" smtClean="0">
                <a:latin typeface="黑体" pitchFamily="49" charset="-122"/>
                <a:ea typeface="黑体" pitchFamily="49" charset="-122"/>
              </a:rPr>
              <a:t>公共区域的秩序维护、安全防范等事项的协助管理服务</a:t>
            </a:r>
            <a:r>
              <a:rPr lang="en-US" sz="2800" dirty="0" smtClean="0">
                <a:latin typeface="黑体" pitchFamily="49" charset="-122"/>
                <a:ea typeface="黑体" pitchFamily="49" charset="-122"/>
              </a:rPr>
              <a:t>;</a:t>
            </a:r>
            <a:endParaRPr lang="zh-CN" altLang="en-US" sz="2800" dirty="0" smtClean="0">
              <a:latin typeface="黑体" pitchFamily="49" charset="-122"/>
              <a:ea typeface="黑体" pitchFamily="49" charset="-122"/>
              <a:cs typeface="宋体" pitchFamily="2" charset="-122"/>
            </a:endParaRPr>
          </a:p>
        </p:txBody>
      </p:sp>
      <p:sp>
        <p:nvSpPr>
          <p:cNvPr id="9" name="矩形 8"/>
          <p:cNvSpPr/>
          <p:nvPr/>
        </p:nvSpPr>
        <p:spPr>
          <a:xfrm>
            <a:off x="4357673" y="3902077"/>
            <a:ext cx="8215370" cy="2246769"/>
          </a:xfrm>
          <a:prstGeom prst="rect">
            <a:avLst/>
          </a:prstGeom>
          <a:noFill/>
          <a:ln w="50800">
            <a:solidFill>
              <a:srgbClr val="FF0000"/>
            </a:solidFill>
          </a:ln>
        </p:spPr>
        <p:txBody>
          <a:bodyPr wrap="square">
            <a:spAutoFit/>
          </a:bodyPr>
          <a:lstStyle/>
          <a:p>
            <a:r>
              <a:rPr lang="zh-CN" altLang="en-US" sz="2800" dirty="0" smtClean="0">
                <a:latin typeface="黑体" pitchFamily="49" charset="-122"/>
                <a:ea typeface="黑体" pitchFamily="49" charset="-122"/>
              </a:rPr>
              <a:t> 第六十三条</a:t>
            </a:r>
          </a:p>
          <a:p>
            <a:r>
              <a:rPr lang="zh-CN" altLang="en-US" sz="2800" dirty="0" smtClean="0">
                <a:latin typeface="黑体" pitchFamily="49" charset="-122"/>
                <a:ea typeface="黑体" pitchFamily="49" charset="-122"/>
              </a:rPr>
              <a:t>     物业服务企业的合法权益受法律保护。任何单位和个人不得强制物业服务企业代收有关费用和提供无偿服务。</a:t>
            </a:r>
          </a:p>
          <a:p>
            <a:pPr lvl="0"/>
            <a:endParaRPr lang="zh-CN" altLang="en-US" sz="2800" dirty="0" smtClean="0">
              <a:latin typeface="Arial" pitchFamily="34" charset="0"/>
              <a:cs typeface="宋体" pitchFamily="2" charset="-122"/>
            </a:endParaRPr>
          </a:p>
        </p:txBody>
      </p:sp>
      <p:sp>
        <p:nvSpPr>
          <p:cNvPr id="6" name="矩形 5"/>
          <p:cNvSpPr/>
          <p:nvPr/>
        </p:nvSpPr>
        <p:spPr>
          <a:xfrm>
            <a:off x="1357277" y="5973779"/>
            <a:ext cx="1933262" cy="923330"/>
          </a:xfrm>
          <a:prstGeom prst="rect">
            <a:avLst/>
          </a:prstGeom>
          <a:noFill/>
        </p:spPr>
        <p:txBody>
          <a:bodyPr wrap="square" lIns="91440" tIns="45720" rIns="91440" bIns="45720">
            <a:spAutoFit/>
          </a:bodyPr>
          <a:lstStyle/>
          <a:p>
            <a:pPr algn="ctr"/>
            <a:r>
              <a:rPr lang="zh-CN" alt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Arial" pitchFamily="34" charset="0"/>
              </a:rPr>
              <a:t>物业</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 calcmode="lin" valueType="num">
                                      <p:cBhvr additive="base">
                                        <p:cTn id="7" dur="500" fill="hold"/>
                                        <p:tgtEl>
                                          <p:spTgt spid="27654"/>
                                        </p:tgtEl>
                                        <p:attrNameLst>
                                          <p:attrName>ppt_x</p:attrName>
                                        </p:attrNameLst>
                                      </p:cBhvr>
                                      <p:tavLst>
                                        <p:tav tm="0">
                                          <p:val>
                                            <p:strVal val="#ppt_x"/>
                                          </p:val>
                                        </p:tav>
                                        <p:tav tm="100000">
                                          <p:val>
                                            <p:strVal val="#ppt_x"/>
                                          </p:val>
                                        </p:tav>
                                      </p:tavLst>
                                    </p:anim>
                                    <p:anim calcmode="lin" valueType="num">
                                      <p:cBhvr additive="base">
                                        <p:cTn id="8"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p:blipFill>
        <p:spPr>
          <a:xfrm>
            <a:off x="9831929" y="1040121"/>
            <a:ext cx="720080" cy="738026"/>
          </a:xfrm>
          <a:prstGeom prst="rect">
            <a:avLst/>
          </a:prstGeom>
        </p:spPr>
      </p:pic>
      <p:pic>
        <p:nvPicPr>
          <p:cNvPr id="10" name="图片 9"/>
          <p:cNvPicPr>
            <a:picLocks noChangeAspect="1"/>
          </p:cNvPicPr>
          <p:nvPr/>
        </p:nvPicPr>
        <p:blipFill rotWithShape="1">
          <a:blip r:embed="rId6" cstate="print">
            <a:extLst>
              <a:ext uri="{28A0092B-C50C-407E-A947-70E740481C1C}">
                <a14:useLocalDpi xmlns="" xmlns:a14="http://schemas.microsoft.com/office/drawing/2010/main" val="0"/>
              </a:ext>
            </a:extLst>
          </a:blip>
          <a:srcRect/>
          <a:stretch/>
        </p:blipFill>
        <p:spPr>
          <a:xfrm>
            <a:off x="10893871" y="5857088"/>
            <a:ext cx="538399" cy="519981"/>
          </a:xfrm>
          <a:prstGeom prst="rect">
            <a:avLst/>
          </a:prstGeom>
        </p:spPr>
      </p:pic>
      <p:pic>
        <p:nvPicPr>
          <p:cNvPr id="11" name="图片 10"/>
          <p:cNvPicPr>
            <a:picLocks noChangeAspect="1"/>
          </p:cNvPicPr>
          <p:nvPr/>
        </p:nvPicPr>
        <p:blipFill rotWithShape="1">
          <a:blip r:embed="rId7" cstate="print">
            <a:extLst>
              <a:ext uri="{28A0092B-C50C-407E-A947-70E740481C1C}">
                <a14:useLocalDpi xmlns="" xmlns:a14="http://schemas.microsoft.com/office/drawing/2010/main" val="0"/>
              </a:ext>
            </a:extLst>
          </a:blip>
          <a:srcRect/>
          <a:stretch/>
        </p:blipFill>
        <p:spPr>
          <a:xfrm>
            <a:off x="11560121" y="1040121"/>
            <a:ext cx="437159" cy="434745"/>
          </a:xfrm>
          <a:prstGeom prst="rect">
            <a:avLst/>
          </a:prstGeom>
        </p:spPr>
      </p:pic>
      <p:pic>
        <p:nvPicPr>
          <p:cNvPr id="17" name="图片 16"/>
          <p:cNvPicPr>
            <a:picLocks noChangeAspect="1"/>
          </p:cNvPicPr>
          <p:nvPr/>
        </p:nvPicPr>
        <p:blipFill rotWithShape="1">
          <a:blip r:embed="rId8">
            <a:extLst>
              <a:ext uri="{28A0092B-C50C-407E-A947-70E740481C1C}">
                <a14:useLocalDpi xmlns="" xmlns:a14="http://schemas.microsoft.com/office/drawing/2010/main" val="0"/>
              </a:ext>
            </a:extLst>
          </a:blip>
          <a:srcRect/>
          <a:stretch/>
        </p:blipFill>
        <p:spPr>
          <a:xfrm>
            <a:off x="12322201" y="50405"/>
            <a:ext cx="367947" cy="365915"/>
          </a:xfrm>
          <a:prstGeom prst="rect">
            <a:avLst/>
          </a:prstGeom>
        </p:spPr>
      </p:pic>
      <p:pic>
        <p:nvPicPr>
          <p:cNvPr id="18" name="图片 17"/>
          <p:cNvPicPr>
            <a:picLocks noChangeAspect="1"/>
          </p:cNvPicPr>
          <p:nvPr/>
        </p:nvPicPr>
        <p:blipFill rotWithShape="1">
          <a:blip r:embed="rId9" cstate="print">
            <a:extLst>
              <a:ext uri="{28A0092B-C50C-407E-A947-70E740481C1C}">
                <a14:useLocalDpi xmlns="" xmlns:a14="http://schemas.microsoft.com/office/drawing/2010/main" val="0"/>
              </a:ext>
            </a:extLst>
          </a:blip>
          <a:srcRect l="22559" r="22559"/>
          <a:stretch/>
        </p:blipFill>
        <p:spPr>
          <a:xfrm>
            <a:off x="9953364" y="4984477"/>
            <a:ext cx="324162" cy="332241"/>
          </a:xfrm>
          <a:prstGeom prst="rect">
            <a:avLst/>
          </a:prstGeom>
        </p:spPr>
      </p:pic>
      <p:pic>
        <p:nvPicPr>
          <p:cNvPr id="19" name="图片 18"/>
          <p:cNvPicPr>
            <a:picLocks noChangeAspect="1"/>
          </p:cNvPicPr>
          <p:nvPr/>
        </p:nvPicPr>
        <p:blipFill rotWithShape="1">
          <a:blip r:embed="rId10" cstate="print">
            <a:extLst>
              <a:ext uri="{28A0092B-C50C-407E-A947-70E740481C1C}">
                <a14:useLocalDpi xmlns="" xmlns:a14="http://schemas.microsoft.com/office/drawing/2010/main" val="0"/>
              </a:ext>
            </a:extLst>
          </a:blip>
          <a:srcRect t="-1993" b="-1993"/>
          <a:stretch/>
        </p:blipFill>
        <p:spPr>
          <a:xfrm>
            <a:off x="8157567" y="1860999"/>
            <a:ext cx="468084" cy="465499"/>
          </a:xfrm>
          <a:prstGeom prst="rect">
            <a:avLst/>
          </a:prstGeom>
        </p:spPr>
      </p:pic>
      <p:pic>
        <p:nvPicPr>
          <p:cNvPr id="20" name="图片 19"/>
          <p:cNvPicPr>
            <a:picLocks noChangeAspect="1"/>
          </p:cNvPicPr>
          <p:nvPr/>
        </p:nvPicPr>
        <p:blipFill rotWithShape="1">
          <a:blip r:embed="rId11" cstate="print">
            <a:extLst>
              <a:ext uri="{28A0092B-C50C-407E-A947-70E740481C1C}">
                <a14:useLocalDpi xmlns="" xmlns:a14="http://schemas.microsoft.com/office/drawing/2010/main" val="0"/>
              </a:ext>
            </a:extLst>
          </a:blip>
          <a:srcRect/>
          <a:stretch/>
        </p:blipFill>
        <p:spPr>
          <a:xfrm>
            <a:off x="11195015" y="2219634"/>
            <a:ext cx="730211" cy="726179"/>
          </a:xfrm>
          <a:prstGeom prst="rect">
            <a:avLst/>
          </a:prstGeom>
        </p:spPr>
      </p:pic>
      <p:pic>
        <p:nvPicPr>
          <p:cNvPr id="4" name="Could This Be Love">
            <a:hlinkClick r:id="" action="ppaction://media"/>
          </p:cNvPr>
          <p:cNvPicPr>
            <a:picLocks noChangeAspect="1"/>
          </p:cNvPicPr>
          <p:nvPr>
            <a:videoFile r:link="rId2"/>
            <p:extLst>
              <p:ext uri="{DAA4B4D4-6D71-4841-9C94-3DE7FCFB9230}">
                <p14:media xmlns="" xmlns:p14="http://schemas.microsoft.com/office/powerpoint/2010/main" r:embed="rId12"/>
              </p:ext>
            </p:extLst>
          </p:nvPr>
        </p:nvPicPr>
        <p:blipFill>
          <a:blip r:embed="rId13" cstate="print"/>
          <a:stretch>
            <a:fillRect/>
          </a:stretch>
        </p:blipFill>
        <p:spPr>
          <a:xfrm>
            <a:off x="6124575" y="-1093258"/>
            <a:ext cx="609600" cy="609600"/>
          </a:xfrm>
          <a:prstGeom prst="rect">
            <a:avLst/>
          </a:prstGeom>
        </p:spPr>
      </p:pic>
      <p:sp>
        <p:nvSpPr>
          <p:cNvPr id="12" name="WordArt 2"/>
          <p:cNvSpPr>
            <a:spLocks noChangeArrowheads="1" noChangeShapeType="1"/>
          </p:cNvSpPr>
          <p:nvPr/>
        </p:nvSpPr>
        <p:spPr bwMode="auto">
          <a:xfrm>
            <a:off x="0" y="258739"/>
            <a:ext cx="4500549" cy="2259003"/>
          </a:xfrm>
          <a:prstGeom prst="rect">
            <a:avLst/>
          </a:prstGeom>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sp3d>
          </a:bodyPr>
          <a:lstStyle/>
          <a:p>
            <a:pPr algn="ctr">
              <a:defRPr/>
            </a:pPr>
            <a:r>
              <a:rPr lang="zh-CN" altLang="en-US" sz="3600" dirty="0" smtClean="0">
                <a:ln w="9525" cmpd="sng">
                  <a:round/>
                  <a:headEnd/>
                  <a:tailEnd/>
                </a:ln>
                <a:gradFill rotWithShape="0">
                  <a:gsLst>
                    <a:gs pos="0">
                      <a:srgbClr val="FFE701"/>
                    </a:gs>
                    <a:gs pos="100000">
                      <a:srgbClr val="FE3E02"/>
                    </a:gs>
                  </a:gsLst>
                  <a:lin ang="5400000" scaled="1"/>
                </a:gradFill>
                <a:latin typeface="宋体"/>
                <a:ea typeface="宋体"/>
              </a:rPr>
              <a:t>温馨提示</a:t>
            </a:r>
            <a:endParaRPr lang="zh-CN" altLang="en-US" sz="3600" dirty="0">
              <a:ln w="9525" cmpd="sng">
                <a:round/>
                <a:headEnd/>
                <a:tailEnd/>
              </a:ln>
              <a:gradFill rotWithShape="0">
                <a:gsLst>
                  <a:gs pos="0">
                    <a:srgbClr val="FFE701"/>
                  </a:gs>
                  <a:gs pos="100000">
                    <a:srgbClr val="FE3E02"/>
                  </a:gs>
                </a:gsLst>
                <a:lin ang="5400000" scaled="1"/>
              </a:gradFill>
              <a:latin typeface="宋体"/>
              <a:ea typeface="宋体"/>
            </a:endParaRPr>
          </a:p>
        </p:txBody>
      </p:sp>
      <p:sp>
        <p:nvSpPr>
          <p:cNvPr id="13" name="矩形 12"/>
          <p:cNvSpPr/>
          <p:nvPr/>
        </p:nvSpPr>
        <p:spPr>
          <a:xfrm>
            <a:off x="1357277" y="2544755"/>
            <a:ext cx="9929882" cy="2554545"/>
          </a:xfrm>
          <a:prstGeom prst="rect">
            <a:avLst/>
          </a:prstGeom>
        </p:spPr>
        <p:txBody>
          <a:bodyPr wrap="square">
            <a:spAutoFit/>
          </a:bodyPr>
          <a:lstStyle/>
          <a:p>
            <a:r>
              <a:rPr lang="zh-CN" altLang="en-US" sz="4000" b="1" dirty="0" smtClean="0"/>
              <a:t>        </a:t>
            </a:r>
            <a:r>
              <a:rPr lang="zh-CN" altLang="en-US" sz="4000" b="1" dirty="0" smtClean="0">
                <a:latin typeface="黑体" pitchFamily="49" charset="-122"/>
                <a:ea typeface="黑体" pitchFamily="49" charset="-122"/>
              </a:rPr>
              <a:t>作为社会的一员，我们既有权利，也有责任。权利和责任是统一的，享有权利就应承担相应的责任，承担了责任，才能享有相应的权利。</a:t>
            </a:r>
            <a:endParaRPr lang="zh-CN" altLang="en-US" sz="4000" b="1" dirty="0">
              <a:latin typeface="黑体" pitchFamily="49" charset="-122"/>
              <a:ea typeface="黑体" pitchFamily="49" charset="-122"/>
            </a:endParaRPr>
          </a:p>
        </p:txBody>
      </p:sp>
    </p:spTree>
    <p:custDataLst>
      <p:tags r:id="rId1"/>
    </p:custDataLst>
    <p:extLst>
      <p:ext uri="{BB962C8B-B14F-4D97-AF65-F5344CB8AC3E}">
        <p14:creationId xmlns="" xmlns:p14="http://schemas.microsoft.com/office/powerpoint/2010/main" val="3004631296"/>
      </p:ext>
    </p:extLst>
  </p:cSld>
  <p:clrMapOvr>
    <a:masterClrMapping/>
  </p:clrMapOvr>
  <mc:AlternateContent xmlns:mc="http://schemas.openxmlformats.org/markup-compatibility/2006">
    <mc:Choice xmlns=""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video>
              <p:cMediaNode vol="80000" numSld="999" showWhenStopped="0">
                <p:cTn id="2" repeatCount="indefinite" fill="remove" display="0">
                  <p:stCondLst>
                    <p:cond delay="indefinite"/>
                  </p:stCondLst>
                  <p:endCondLst>
                    <p:cond evt="onStopAudio" delay="0">
                      <p:tgtEl>
                        <p:sldTgt/>
                      </p:tgtEl>
                    </p:cond>
                  </p:endCondLst>
                </p:cTn>
                <p:tgtEl>
                  <p:spTgt spid="4"/>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t013.pptx"/>
</p:tagLst>
</file>

<file path=ppt/tags/tag10.xml><?xml version="1.0" encoding="utf-8"?>
<p:tagLst xmlns:a="http://schemas.openxmlformats.org/drawingml/2006/main" xmlns:r="http://schemas.openxmlformats.org/officeDocument/2006/relationships" xmlns:p="http://schemas.openxmlformats.org/presentationml/2006/main">
  <p:tag name="MH" val="20160405234033"/>
  <p:tag name="MH_LIBRARY" val="GRAPHIC"/>
</p:tagLst>
</file>

<file path=ppt/tags/tag11.xml><?xml version="1.0" encoding="utf-8"?>
<p:tagLst xmlns:a="http://schemas.openxmlformats.org/drawingml/2006/main" xmlns:r="http://schemas.openxmlformats.org/officeDocument/2006/relationships" xmlns:p="http://schemas.openxmlformats.org/presentationml/2006/main">
  <p:tag name="MH" val="20160405234033"/>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60405234033"/>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60405234033"/>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0405234033"/>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60405234033"/>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MH" val="20160405234033"/>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60405234033"/>
  <p:tag name="MH_LIBRARY" val="GRAPHIC"/>
</p:tagLst>
</file>

<file path=ppt/tags/tag7.xml><?xml version="1.0" encoding="utf-8"?>
<p:tagLst xmlns:a="http://schemas.openxmlformats.org/drawingml/2006/main" xmlns:r="http://schemas.openxmlformats.org/officeDocument/2006/relationships" xmlns:p="http://schemas.openxmlformats.org/presentationml/2006/main">
  <p:tag name="MH" val="20160405234033"/>
  <p:tag name="MH_LIBRARY" val="GRAPHIC"/>
</p:tagLst>
</file>

<file path=ppt/tags/tag8.xml><?xml version="1.0" encoding="utf-8"?>
<p:tagLst xmlns:a="http://schemas.openxmlformats.org/drawingml/2006/main" xmlns:r="http://schemas.openxmlformats.org/officeDocument/2006/relationships" xmlns:p="http://schemas.openxmlformats.org/presentationml/2006/main">
  <p:tag name="MH" val="20160405234033"/>
  <p:tag name="MH_LIBRARY" val="GRAPHIC"/>
</p:tagLst>
</file>

<file path=ppt/tags/tag9.xml><?xml version="1.0" encoding="utf-8"?>
<p:tagLst xmlns:a="http://schemas.openxmlformats.org/drawingml/2006/main" xmlns:r="http://schemas.openxmlformats.org/officeDocument/2006/relationships" xmlns:p="http://schemas.openxmlformats.org/presentationml/2006/main">
  <p:tag name="MH" val="20160405234033"/>
  <p:tag name="MH_LIBRARY" val="GRAPHIC"/>
</p:tagLst>
</file>

<file path=ppt/theme/theme1.xml><?xml version="1.0" encoding="utf-8"?>
<a:theme xmlns:a="http://schemas.openxmlformats.org/drawingml/2006/main" name="自定义设计方案">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1601</Words>
  <Application>Microsoft Office PowerPoint</Application>
  <PresentationFormat>自定义</PresentationFormat>
  <Paragraphs>109</Paragraphs>
  <Slides>25</Slides>
  <Notes>14</Notes>
  <HiddenSlides>0</HiddenSlides>
  <MMClips>7</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subject>政治备课大师【全免费】</dc:subject>
  <dc:creator>政治备课大师【全免费】</dc:creator>
  <cp:keywords>政治备课大师【全免费】</cp:keywords>
  <dc:description>政治备课大师【全免费】</dc:description>
  <cp:lastModifiedBy/>
  <cp:revision>政治备课大师【全免费】</cp:revision>
  <dcterms:created xsi:type="dcterms:W3CDTF">2016-09-14T13:55:06Z</dcterms:created>
  <dcterms:modified xsi:type="dcterms:W3CDTF">2017-07-21T15:16:57Z</dcterms:modified>
  <cp:category>政治备课大师【全免费】</cp:category>
</cp:coreProperties>
</file>