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-17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3513CCC-3CE7-4B2D-AD93-B29145058E2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C9B7259-2BA1-444D-BC77-8E2F64D0CC1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EB08DE-870D-4AE2-8B49-C575C84A62A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081344-9762-42B5-82C9-28D53232639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C1BE706-0B16-40E8-B08F-F82550AEEF2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A1CBAD1-4606-436C-926B-D01EA6B0A55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90A7CE-5403-45B0-BEF9-557C48DECF4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529F4C-E57B-4922-812E-F76088F3D97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7E9C43-7610-4E0D-ACE6-E22DCAD62BC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5470E33-3E9A-4D12-B7BE-BDE5A087258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DAC9F7-78A7-46A9-A7E0-C74A41AD793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endParaRPr lang="zh-CN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1CFB23F-8EB9-4BE5-AA84-5FF5A7C58CE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buFont typeface="Arial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>
            <a:spLocks noChangeArrowheads="1"/>
          </p:cNvSpPr>
          <p:nvPr/>
        </p:nvSpPr>
        <p:spPr bwMode="auto">
          <a:xfrm>
            <a:off x="0" y="3400425"/>
            <a:ext cx="9144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zh-CN" altLang="en-US" sz="4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第六课 责任与角色同在</a:t>
            </a: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0" y="1989138"/>
            <a:ext cx="91440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400" b="1">
                <a:latin typeface="宋体" pitchFamily="2" charset="-122"/>
              </a:rPr>
              <a:t>第三单元 勇担社会责任</a:t>
            </a:r>
          </a:p>
        </p:txBody>
      </p:sp>
      <p:sp>
        <p:nvSpPr>
          <p:cNvPr id="4100" name="Text Box 33"/>
          <p:cNvSpPr txBox="1">
            <a:spLocks noChangeArrowheads="1"/>
          </p:cNvSpPr>
          <p:nvPr/>
        </p:nvSpPr>
        <p:spPr bwMode="auto">
          <a:xfrm>
            <a:off x="4787900" y="34925"/>
            <a:ext cx="43211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八年级道德与法治上册（R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J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）            教学课件</a:t>
            </a:r>
          </a:p>
        </p:txBody>
      </p:sp>
      <p:sp>
        <p:nvSpPr>
          <p:cNvPr id="4101" name="矩形 4"/>
          <p:cNvSpPr>
            <a:spLocks noChangeArrowheads="1"/>
          </p:cNvSpPr>
          <p:nvPr/>
        </p:nvSpPr>
        <p:spPr bwMode="auto">
          <a:xfrm>
            <a:off x="0" y="4275138"/>
            <a:ext cx="9144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zh-CN" sz="3600" b="1"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3600" b="1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课时 做负责任的人</a:t>
            </a:r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spd="slow">
    <p:checker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250825" y="908050"/>
            <a:ext cx="8642350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）我选择的责任是什么？</a:t>
            </a: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000">
                <a:solidFill>
                  <a:srgbClr val="000000"/>
                </a:solidFill>
                <a:latin typeface="宋体" pitchFamily="2" charset="-122"/>
              </a:rPr>
              <a:t>    </a:t>
            </a:r>
            <a:r>
              <a:rPr lang="zh-CN" altLang="en-US" sz="3000" b="1">
                <a:solidFill>
                  <a:srgbClr val="000000"/>
                </a:solidFill>
                <a:latin typeface="宋体" pitchFamily="2" charset="-122"/>
              </a:rPr>
              <a:t>参加班委竞选，对班集体负责，为同学服务。</a:t>
            </a:r>
            <a:endParaRPr lang="en-US" altLang="zh-CN" sz="3000" b="1">
              <a:solidFill>
                <a:srgbClr val="FF0000"/>
              </a:solidFill>
              <a:latin typeface="宋体" pitchFamily="2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）如果承担这个责任，我可能付出什么？</a:t>
            </a: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000">
                <a:latin typeface="宋体" pitchFamily="2" charset="-122"/>
              </a:rPr>
              <a:t>    </a:t>
            </a:r>
            <a:r>
              <a:rPr lang="zh-CN" altLang="en-US" sz="3000" b="1">
                <a:latin typeface="宋体" pitchFamily="2" charset="-122"/>
              </a:rPr>
              <a:t>包括时间、精力和金钱，而且还意味着可能因做得不好而受到责备，甚至受到处罚。</a:t>
            </a:r>
            <a:endParaRPr lang="zh-CN" altLang="en-US" sz="3000" b="1">
              <a:solidFill>
                <a:srgbClr val="FF0000"/>
              </a:solidFill>
              <a:latin typeface="宋体" pitchFamily="2" charset="-122"/>
            </a:endParaRPr>
          </a:p>
        </p:txBody>
      </p:sp>
      <p:pic>
        <p:nvPicPr>
          <p:cNvPr id="13315" name="Picture 2" descr="http://p1.so.qhmsg.com/t01e292ab1e507f69f6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80288" y="4694238"/>
            <a:ext cx="1244600" cy="166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279400" y="908050"/>
            <a:ext cx="8585200" cy="424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60000"/>
              </a:lnSpc>
              <a:spcBef>
                <a:spcPct val="50000"/>
              </a:spcBef>
            </a:pPr>
            <a:r>
              <a:rPr lang="zh-CN" altLang="en-US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（</a:t>
            </a:r>
            <a:r>
              <a:rPr lang="en-US" altLang="zh-CN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3</a:t>
            </a:r>
            <a:r>
              <a:rPr lang="zh-CN" altLang="en-US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）如果承担这个责任，会对我有什么帮助？</a:t>
            </a:r>
            <a:endParaRPr lang="en-US" altLang="zh-CN" sz="3000" b="1">
              <a:solidFill>
                <a:srgbClr val="FF0000"/>
              </a:solidFill>
              <a:latin typeface="黑体" pitchFamily="49" charset="-122"/>
              <a:ea typeface="黑体" pitchFamily="49" charset="-122"/>
              <a:sym typeface="Arial" pitchFamily="34" charset="0"/>
            </a:endParaRPr>
          </a:p>
          <a:p>
            <a:pPr>
              <a:lnSpc>
                <a:spcPct val="160000"/>
              </a:lnSpc>
              <a:spcBef>
                <a:spcPct val="50000"/>
              </a:spcBef>
            </a:pPr>
            <a:r>
              <a:rPr lang="zh-CN" altLang="en-US" sz="2800">
                <a:latin typeface="Times New Roman" pitchFamily="18" charset="0"/>
              </a:rPr>
              <a:t>        </a:t>
            </a:r>
            <a:r>
              <a:rPr lang="zh-CN" altLang="en-US" sz="3000" b="1">
                <a:latin typeface="宋体" pitchFamily="2" charset="-122"/>
              </a:rPr>
              <a:t>更重要的是无形的财富，如良好的自我感觉（自尊自信等）、他人的赞许或肯定、获得新的知识或能力等。</a:t>
            </a:r>
            <a:endParaRPr lang="en-US" altLang="zh-CN" sz="3000" b="1">
              <a:latin typeface="宋体" pitchFamily="2" charset="-122"/>
            </a:endParaRPr>
          </a:p>
          <a:p>
            <a:pPr>
              <a:lnSpc>
                <a:spcPct val="160000"/>
              </a:lnSpc>
              <a:spcBef>
                <a:spcPct val="50000"/>
              </a:spcBef>
            </a:pPr>
            <a:r>
              <a:rPr lang="zh-CN" altLang="en-US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（</a:t>
            </a:r>
            <a:r>
              <a:rPr lang="en-US" altLang="zh-CN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4</a:t>
            </a:r>
            <a:r>
              <a:rPr lang="zh-CN" altLang="en-US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）有没有哪种选择不需要付出代价？</a:t>
            </a:r>
            <a:endParaRPr lang="en-US" altLang="zh-CN" sz="3000" b="1">
              <a:solidFill>
                <a:srgbClr val="FF0000"/>
              </a:solidFill>
              <a:latin typeface="黑体" pitchFamily="49" charset="-122"/>
              <a:ea typeface="黑体" pitchFamily="49" charset="-122"/>
              <a:sym typeface="Arial" pitchFamily="34" charset="0"/>
            </a:endParaRPr>
          </a:p>
        </p:txBody>
      </p:sp>
      <p:pic>
        <p:nvPicPr>
          <p:cNvPr id="14339" name="Picture 2" descr="http://img.sucai.redocn.com/attachments/images/201107/20110701/Redocn_2011070108255958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9804"/>
          <a:stretch>
            <a:fillRect/>
          </a:stretch>
        </p:blipFill>
        <p:spPr bwMode="auto">
          <a:xfrm>
            <a:off x="7019925" y="4941888"/>
            <a:ext cx="1922463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矩形 4"/>
          <p:cNvSpPr>
            <a:spLocks noChangeArrowheads="1"/>
          </p:cNvSpPr>
          <p:nvPr/>
        </p:nvSpPr>
        <p:spPr bwMode="auto">
          <a:xfrm>
            <a:off x="2411413" y="5084763"/>
            <a:ext cx="1150937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000" b="1">
                <a:latin typeface="宋体" pitchFamily="2" charset="-122"/>
              </a:rPr>
              <a:t>没 有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33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538163" y="1268413"/>
            <a:ext cx="8497887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让我们帮小柯对他面临的几项选择进行评析。  </a:t>
            </a:r>
            <a:endParaRPr lang="en-US" altLang="zh-CN" sz="3200" b="1">
              <a:solidFill>
                <a:srgbClr val="0000FF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13315" name="Text Box 5"/>
          <p:cNvSpPr txBox="1">
            <a:spLocks noChangeArrowheads="1"/>
          </p:cNvSpPr>
          <p:nvPr/>
        </p:nvSpPr>
        <p:spPr bwMode="auto">
          <a:xfrm>
            <a:off x="2555875" y="2492375"/>
            <a:ext cx="4032250" cy="229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★</a:t>
            </a:r>
            <a:r>
              <a:rPr lang="zh-CN" altLang="en-US" sz="3200" b="1">
                <a:latin typeface="Times New Roman" pitchFamily="18" charset="0"/>
                <a:ea typeface="楷体_GB2312" pitchFamily="49" charset="-122"/>
              </a:rPr>
              <a:t>可能的结果是什么？</a:t>
            </a:r>
            <a:endParaRPr lang="en-US" altLang="zh-CN" sz="3200" b="1">
              <a:latin typeface="Times New Roman" pitchFamily="18" charset="0"/>
              <a:ea typeface="楷体_GB2312" pitchFamily="49" charset="-122"/>
            </a:endParaRP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★</a:t>
            </a:r>
            <a:r>
              <a:rPr lang="zh-CN" altLang="en-US" sz="3200" b="1">
                <a:latin typeface="Times New Roman" pitchFamily="18" charset="0"/>
                <a:ea typeface="楷体_GB2312" pitchFamily="49" charset="-122"/>
              </a:rPr>
              <a:t>可能的代价是什么？</a:t>
            </a:r>
            <a:endParaRPr lang="en-US" altLang="zh-CN" sz="3200" b="1">
              <a:latin typeface="Times New Roman" pitchFamily="18" charset="0"/>
              <a:ea typeface="楷体_GB2312" pitchFamily="49" charset="-122"/>
            </a:endParaRP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★</a:t>
            </a:r>
            <a:r>
              <a:rPr lang="zh-CN" altLang="en-US" sz="3200" b="1">
                <a:latin typeface="Times New Roman" pitchFamily="18" charset="0"/>
                <a:ea typeface="楷体_GB2312" pitchFamily="49" charset="-122"/>
              </a:rPr>
              <a:t>可能的回报是什么？</a:t>
            </a:r>
            <a:endParaRPr lang="en-US" altLang="zh-CN" sz="3200" b="1">
              <a:latin typeface="Times New Roman" pitchFamily="18" charset="0"/>
              <a:ea typeface="楷体_GB2312" pitchFamily="49" charset="-122"/>
            </a:endParaRPr>
          </a:p>
        </p:txBody>
      </p:sp>
      <p:pic>
        <p:nvPicPr>
          <p:cNvPr id="15364" name="图片 1" descr="1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20025" y="4941888"/>
            <a:ext cx="1073150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3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85750" y="981075"/>
          <a:ext cx="8572500" cy="488827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566170"/>
                <a:gridCol w="5006330"/>
              </a:tblGrid>
              <a:tr h="714043">
                <a:tc gridSpan="2">
                  <a:txBody>
                    <a:bodyPr/>
                    <a:lstStyle/>
                    <a:p>
                      <a:r>
                        <a:rPr lang="zh-CN" altLang="en-US" sz="2800" b="1" dirty="0" smtClean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第一种选择 ：让父母为自己做决定</a:t>
                      </a:r>
                      <a:endParaRPr lang="zh-CN" altLang="en-US" sz="2800" dirty="0">
                        <a:solidFill>
                          <a:srgbClr val="00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39" marR="91439" marT="45698" marB="456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518064">
                <a:tc>
                  <a:txBody>
                    <a:bodyPr/>
                    <a:lstStyle/>
                    <a:p>
                      <a:r>
                        <a:rPr lang="zh-CN" altLang="en-US" sz="2800" b="1" kern="1200" dirty="0" smtClean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结 果</a:t>
                      </a:r>
                      <a:endParaRPr lang="zh-CN" altLang="en-US" sz="2800" b="1" kern="1200" dirty="0">
                        <a:solidFill>
                          <a:srgbClr val="00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91439" marR="91439" marT="45698" marB="456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 marT="45698" marB="456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518064">
                <a:tc>
                  <a:txBody>
                    <a:bodyPr/>
                    <a:lstStyle/>
                    <a:p>
                      <a:r>
                        <a:rPr lang="zh-CN" altLang="en-US" sz="2800" b="1" kern="1200" dirty="0" smtClean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代</a:t>
                      </a:r>
                      <a:r>
                        <a:rPr lang="zh-CN" altLang="en-US" sz="2800" b="1" kern="1200" dirty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 </a:t>
                      </a:r>
                      <a:r>
                        <a:rPr lang="zh-CN" altLang="en-US" sz="2800" b="1" kern="1200" dirty="0" smtClean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价</a:t>
                      </a:r>
                      <a:endParaRPr lang="zh-CN" altLang="en-US" sz="2800" b="1" kern="1200" dirty="0">
                        <a:solidFill>
                          <a:srgbClr val="00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91439" marR="91439" marT="45698" marB="456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698" marB="456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518064">
                <a:tc>
                  <a:txBody>
                    <a:bodyPr/>
                    <a:lstStyle/>
                    <a:p>
                      <a:r>
                        <a:rPr lang="zh-CN" altLang="en-US" sz="2800" b="1" kern="1200" dirty="0" smtClean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回 报</a:t>
                      </a:r>
                      <a:endParaRPr lang="zh-CN" altLang="en-US" sz="2800" b="1" kern="1200" dirty="0">
                        <a:solidFill>
                          <a:srgbClr val="00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91439" marR="91439" marT="45698" marB="456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698" marB="456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699772">
                <a:tc gridSpan="2">
                  <a:txBody>
                    <a:bodyPr/>
                    <a:lstStyle/>
                    <a:p>
                      <a:pPr marL="0" marR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zh-CN" altLang="en-US" sz="2800" b="1" kern="1200" dirty="0" smtClean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第二种选择 ：听同伴的意见</a:t>
                      </a:r>
                    </a:p>
                  </a:txBody>
                  <a:tcPr marL="91439" marR="91439" marT="45698" marB="456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518064">
                <a:tc>
                  <a:txBody>
                    <a:bodyPr/>
                    <a:lstStyle/>
                    <a:p>
                      <a:pPr marL="0" marR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zh-CN" altLang="en-US" sz="2800" b="1" kern="1200" dirty="0" smtClean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结 果</a:t>
                      </a:r>
                    </a:p>
                  </a:txBody>
                  <a:tcPr marL="91439" marR="91439" marT="45698" marB="456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698" marB="456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883779">
                <a:tc>
                  <a:txBody>
                    <a:bodyPr/>
                    <a:lstStyle/>
                    <a:p>
                      <a:pPr marL="0" marR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zh-CN" altLang="en-US" sz="2800" b="1" kern="1200" dirty="0" smtClean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代 价</a:t>
                      </a:r>
                      <a:endParaRPr lang="en-US" altLang="zh-CN" sz="2800" b="1" kern="1200" dirty="0" smtClean="0">
                        <a:solidFill>
                          <a:srgbClr val="00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  <a:p>
                      <a:pPr marL="0" marR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zh-CN" altLang="en-US" sz="2400" b="1" dirty="0" smtClean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39" marR="91439" marT="45698" marB="456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698" marB="456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518064">
                <a:tc>
                  <a:txBody>
                    <a:bodyPr/>
                    <a:lstStyle/>
                    <a:p>
                      <a:pPr marL="0" marR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zh-CN" altLang="en-US" sz="2800" b="1" kern="1200" dirty="0" smtClean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回报</a:t>
                      </a:r>
                    </a:p>
                  </a:txBody>
                  <a:tcPr marL="91439" marR="91439" marT="45698" marB="456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 marT="45698" marB="456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860800" y="1695450"/>
            <a:ext cx="41529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有可能参加或者放弃竞选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851275" y="2206625"/>
            <a:ext cx="37925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失去自己做决定的机会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851275" y="2725738"/>
            <a:ext cx="4873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避免了因难以选择带来的困扰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860800" y="3943350"/>
            <a:ext cx="23495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可能当选班委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860800" y="4410075"/>
            <a:ext cx="49593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以丧失原则为代价来满足朋友的要求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860800" y="5348288"/>
            <a:ext cx="45132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减轻竞选的压力，轻松获胜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85750" y="1052513"/>
          <a:ext cx="8572500" cy="452437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566170"/>
                <a:gridCol w="5006330"/>
              </a:tblGrid>
              <a:tr h="714525">
                <a:tc gridSpan="2">
                  <a:txBody>
                    <a:bodyPr/>
                    <a:lstStyle/>
                    <a:p>
                      <a:r>
                        <a:rPr lang="zh-CN" altLang="en-US" sz="2800" b="1" kern="1200" dirty="0" smtClean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第三种选择 ：精心准备，全力一搏</a:t>
                      </a:r>
                      <a:endParaRPr lang="zh-CN" altLang="en-US" sz="2800" b="1" kern="1200" dirty="0">
                        <a:solidFill>
                          <a:srgbClr val="00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91439" marR="91439" marT="45729" marB="4572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518268">
                <a:tc>
                  <a:txBody>
                    <a:bodyPr/>
                    <a:lstStyle/>
                    <a:p>
                      <a:r>
                        <a:rPr lang="zh-CN" altLang="en-US" sz="2800" b="1" kern="1200" dirty="0" smtClean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结 果</a:t>
                      </a:r>
                      <a:endParaRPr lang="zh-CN" altLang="en-US" sz="2800" b="1" kern="1200" dirty="0">
                        <a:solidFill>
                          <a:srgbClr val="00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91439" marR="91439" marT="45729" marB="4572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29" marB="4572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518268">
                <a:tc>
                  <a:txBody>
                    <a:bodyPr/>
                    <a:lstStyle/>
                    <a:p>
                      <a:r>
                        <a:rPr lang="zh-CN" altLang="en-US" sz="2800" b="1" kern="1200" dirty="0" smtClean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代 价</a:t>
                      </a:r>
                      <a:endParaRPr lang="zh-CN" altLang="en-US" sz="2800" b="1" kern="1200" dirty="0">
                        <a:solidFill>
                          <a:srgbClr val="00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91439" marR="91439" marT="45729" marB="4572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29" marB="4572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518268">
                <a:tc>
                  <a:txBody>
                    <a:bodyPr/>
                    <a:lstStyle/>
                    <a:p>
                      <a:r>
                        <a:rPr lang="zh-CN" altLang="en-US" sz="2800" b="1" kern="1200" dirty="0" smtClean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回 报</a:t>
                      </a:r>
                      <a:endParaRPr lang="zh-CN" altLang="en-US" sz="2800" b="1" kern="1200" dirty="0">
                        <a:solidFill>
                          <a:srgbClr val="00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91439" marR="91439" marT="45729" marB="4572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29" marB="4572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700244">
                <a:tc gridSpan="2">
                  <a:txBody>
                    <a:bodyPr/>
                    <a:lstStyle/>
                    <a:p>
                      <a:pPr marL="0" marR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zh-CN" altLang="en-US" sz="2800" b="1" kern="1200" dirty="0" smtClean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第四种选择 ：顺其自然</a:t>
                      </a:r>
                    </a:p>
                  </a:txBody>
                  <a:tcPr marL="91439" marR="91439" marT="45729" marB="4572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518268">
                <a:tc>
                  <a:txBody>
                    <a:bodyPr/>
                    <a:lstStyle/>
                    <a:p>
                      <a:pPr marL="0" marR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zh-CN" altLang="en-US" sz="2800" b="1" kern="1200" dirty="0" smtClean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结 果</a:t>
                      </a:r>
                    </a:p>
                  </a:txBody>
                  <a:tcPr marL="91439" marR="91439" marT="45729" marB="4572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29" marB="4572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518268">
                <a:tc>
                  <a:txBody>
                    <a:bodyPr/>
                    <a:lstStyle/>
                    <a:p>
                      <a:pPr marL="0" marR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zh-CN" altLang="en-US" sz="2800" b="1" kern="1200" dirty="0" smtClean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代 价</a:t>
                      </a:r>
                    </a:p>
                  </a:txBody>
                  <a:tcPr marL="91439" marR="91439" marT="45729" marB="4572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29" marB="4572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518268">
                <a:tc>
                  <a:txBody>
                    <a:bodyPr/>
                    <a:lstStyle/>
                    <a:p>
                      <a:pPr marL="0" marR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zh-CN" altLang="en-US" sz="2800" b="1" kern="1200" dirty="0" smtClean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回报</a:t>
                      </a:r>
                    </a:p>
                  </a:txBody>
                  <a:tcPr marL="91439" marR="91439" marT="45729" marB="4572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 marT="45729" marB="4572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995738" y="1757363"/>
            <a:ext cx="3070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</a:rPr>
              <a:t>可能当选或被淘汰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997325" y="2286000"/>
            <a:ext cx="27082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</a:rPr>
              <a:t>承担竞选的压力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995738" y="2798763"/>
            <a:ext cx="30702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</a:rPr>
              <a:t>在竞选中得到锻炼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037013" y="4022725"/>
            <a:ext cx="16271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</a:rPr>
              <a:t>难以当选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032250" y="4541838"/>
            <a:ext cx="415131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</a:rPr>
              <a:t>失去一次锻炼自己的机会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032250" y="5057775"/>
            <a:ext cx="41513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</a:rPr>
              <a:t>有更多的时间和精力学习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60350" y="4292600"/>
            <a:ext cx="8632825" cy="169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latin typeface="宋体" pitchFamily="2" charset="-122"/>
              </a:rPr>
              <a:t>    既然我们选择了自立自强的人生，就应该有这样的勇气和信念，凭借自己的经验和智慧，对承担责任的代价和回报进行正确评估，做出最合理的选择。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7812" y="653007"/>
            <a:ext cx="5594394" cy="3424064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4"/>
          <p:cNvSpPr txBox="1">
            <a:spLocks noChangeArrowheads="1"/>
          </p:cNvSpPr>
          <p:nvPr/>
        </p:nvSpPr>
        <p:spPr bwMode="auto">
          <a:xfrm>
            <a:off x="277813" y="1196975"/>
            <a:ext cx="8569325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学会选择责任：</a:t>
            </a:r>
            <a:endParaRPr lang="en-US" altLang="zh-CN" sz="3000" b="1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履行责任时，往往会出现冲突。在相互冲突的责任之间进行选择时，应着重考虑以下因素。</a:t>
            </a: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295275" y="3141663"/>
          <a:ext cx="8572500" cy="2857499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990725"/>
                <a:gridCol w="6581775"/>
              </a:tblGrid>
              <a:tr h="5924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紧迫性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45699" marB="45699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699" marB="45699" horzOverflow="overflow"/>
                </a:tc>
              </a:tr>
              <a:tr h="5924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相对重要性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45699" marB="45699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699" marB="45699" horzOverflow="overflow"/>
                </a:tc>
              </a:tr>
              <a:tr h="5924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时间要求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45699" marB="45699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699" marB="45699" horzOverflow="overflow"/>
                </a:tc>
              </a:tr>
              <a:tr h="10802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可用资源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45699" marB="45699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699" marB="45699" horzOverflow="overflow"/>
                </a:tc>
              </a:tr>
            </a:tbl>
          </a:graphicData>
        </a:graphic>
      </p:graphicFrame>
      <p:grpSp>
        <p:nvGrpSpPr>
          <p:cNvPr id="19476" name="组合 17"/>
          <p:cNvGrpSpPr>
            <a:grpSpLocks/>
          </p:cNvGrpSpPr>
          <p:nvPr/>
        </p:nvGrpSpPr>
        <p:grpSpPr bwMode="auto">
          <a:xfrm>
            <a:off x="107950" y="422275"/>
            <a:ext cx="1420813" cy="720725"/>
            <a:chOff x="3275856" y="3759200"/>
            <a:chExt cx="1421478" cy="720080"/>
          </a:xfrm>
        </p:grpSpPr>
        <p:sp>
          <p:nvSpPr>
            <p:cNvPr id="19477" name="矩形 18"/>
            <p:cNvSpPr>
              <a:spLocks noChangeArrowheads="1"/>
            </p:cNvSpPr>
            <p:nvPr/>
          </p:nvSpPr>
          <p:spPr bwMode="auto">
            <a:xfrm>
              <a:off x="3922492" y="3983155"/>
              <a:ext cx="774842" cy="399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latin typeface="微软雅黑" pitchFamily="34" charset="-122"/>
                  <a:ea typeface="微软雅黑" pitchFamily="34" charset="-122"/>
                </a:rPr>
                <a:t>拓 展</a:t>
              </a:r>
            </a:p>
          </p:txBody>
        </p:sp>
        <p:pic>
          <p:nvPicPr>
            <p:cNvPr id="19478" name="Picture 9" descr="http://2c.zol-img.com.cn/product/70/382/ceqB1aXJNp9yc.gif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75856" y="3759200"/>
              <a:ext cx="720080" cy="720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8453" name="矩形 2"/>
          <p:cNvSpPr>
            <a:spLocks noChangeArrowheads="1"/>
          </p:cNvSpPr>
          <p:nvPr/>
        </p:nvSpPr>
        <p:spPr bwMode="auto">
          <a:xfrm>
            <a:off x="2303463" y="3171825"/>
            <a:ext cx="34305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确定哪个责任更紧迫</a:t>
            </a:r>
          </a:p>
        </p:txBody>
      </p:sp>
      <p:sp>
        <p:nvSpPr>
          <p:cNvPr id="18454" name="矩形 4"/>
          <p:cNvSpPr>
            <a:spLocks noChangeArrowheads="1"/>
          </p:cNvSpPr>
          <p:nvPr/>
        </p:nvSpPr>
        <p:spPr bwMode="auto">
          <a:xfrm>
            <a:off x="2303463" y="3768725"/>
            <a:ext cx="65341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即某一个责任相对于其他责任更为重要</a:t>
            </a:r>
          </a:p>
        </p:txBody>
      </p:sp>
      <p:sp>
        <p:nvSpPr>
          <p:cNvPr id="18455" name="矩形 6"/>
          <p:cNvSpPr>
            <a:spLocks noChangeArrowheads="1"/>
          </p:cNvSpPr>
          <p:nvPr/>
        </p:nvSpPr>
        <p:spPr bwMode="auto">
          <a:xfrm>
            <a:off x="2303463" y="4362450"/>
            <a:ext cx="41529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需要考虑履行责任的时间</a:t>
            </a:r>
          </a:p>
        </p:txBody>
      </p:sp>
      <p:sp>
        <p:nvSpPr>
          <p:cNvPr id="18456" name="矩形 12"/>
          <p:cNvSpPr>
            <a:spLocks noChangeArrowheads="1"/>
          </p:cNvSpPr>
          <p:nvPr/>
        </p:nvSpPr>
        <p:spPr bwMode="auto">
          <a:xfrm>
            <a:off x="2303463" y="4986338"/>
            <a:ext cx="65532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履行责任需要一定的资源，如资金、设备、体力或特殊的技能等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53" grpId="0"/>
      <p:bldP spid="18454" grpId="0"/>
      <p:bldP spid="18455" grpId="0"/>
      <p:bldP spid="1845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13"/>
          <p:cNvGrpSpPr>
            <a:grpSpLocks/>
          </p:cNvGrpSpPr>
          <p:nvPr/>
        </p:nvGrpSpPr>
        <p:grpSpPr bwMode="auto">
          <a:xfrm>
            <a:off x="2486025" y="495300"/>
            <a:ext cx="4029075" cy="720725"/>
            <a:chOff x="2635896" y="3098998"/>
            <a:chExt cx="4030294" cy="720080"/>
          </a:xfrm>
        </p:grpSpPr>
        <p:sp>
          <p:nvSpPr>
            <p:cNvPr id="4" name="文本框 6154"/>
            <p:cNvSpPr txBox="1">
              <a:spLocks noChangeArrowheads="1"/>
            </p:cNvSpPr>
            <p:nvPr/>
          </p:nvSpPr>
          <p:spPr bwMode="auto">
            <a:xfrm>
              <a:off x="3209157" y="3179889"/>
              <a:ext cx="3457033" cy="5836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1">
                  <a:lumMod val="50000"/>
                </a:schemeClr>
              </a:solidFill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3200" b="1" dirty="0" smtClean="0">
                  <a:solidFill>
                    <a:srgbClr val="FF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en-US" sz="32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我承担 我无悔</a:t>
              </a:r>
            </a:p>
          </p:txBody>
        </p:sp>
        <p:grpSp>
          <p:nvGrpSpPr>
            <p:cNvPr id="20484" name="组合 9"/>
            <p:cNvGrpSpPr>
              <a:grpSpLocks/>
            </p:cNvGrpSpPr>
            <p:nvPr/>
          </p:nvGrpSpPr>
          <p:grpSpPr bwMode="auto">
            <a:xfrm>
              <a:off x="2635896" y="3098998"/>
              <a:ext cx="720080" cy="720080"/>
              <a:chOff x="971600" y="2457560"/>
              <a:chExt cx="720080" cy="720080"/>
            </a:xfrm>
          </p:grpSpPr>
          <p:sp>
            <p:nvSpPr>
              <p:cNvPr id="6" name="椭圆 5"/>
              <p:cNvSpPr/>
              <p:nvPr/>
            </p:nvSpPr>
            <p:spPr bwMode="auto">
              <a:xfrm>
                <a:off x="971600" y="2457560"/>
                <a:ext cx="719356" cy="720080"/>
              </a:xfrm>
              <a:prstGeom prst="ellipse">
                <a:avLst/>
              </a:prstGeom>
              <a:solidFill>
                <a:schemeClr val="accent1">
                  <a:lumMod val="90000"/>
                </a:schemeClr>
              </a:solidFill>
              <a:ln w="19050" cap="flat" cmpd="sng" algn="ctr">
                <a:solidFill>
                  <a:schemeClr val="accent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sx="104000" sy="104000" algn="l" rotWithShape="0">
                  <a:schemeClr val="tx1">
                    <a:alpha val="40000"/>
                  </a:scheme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0486" name="矩形 15"/>
              <p:cNvSpPr>
                <a:spLocks noChangeArrowheads="1"/>
              </p:cNvSpPr>
              <p:nvPr/>
            </p:nvSpPr>
            <p:spPr bwMode="auto">
              <a:xfrm>
                <a:off x="1109724" y="2521965"/>
                <a:ext cx="437940" cy="58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3200" b="1">
                    <a:latin typeface="微软雅黑" pitchFamily="34" charset="-122"/>
                    <a:ea typeface="微软雅黑" pitchFamily="34" charset="-122"/>
                  </a:rPr>
                  <a:t>2</a:t>
                </a:r>
                <a:endParaRPr lang="zh-CN" altLang="en-US" sz="3200" b="1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20487" name="矩形 1"/>
          <p:cNvSpPr>
            <a:spLocks noChangeArrowheads="1"/>
          </p:cNvSpPr>
          <p:nvPr/>
        </p:nvSpPr>
        <p:spPr bwMode="auto">
          <a:xfrm>
            <a:off x="250825" y="1476375"/>
            <a:ext cx="71882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一、如何对待生活中不可推卸的责任？</a:t>
            </a:r>
            <a:endParaRPr lang="zh-CN" altLang="zh-CN" sz="3200" b="1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60350" y="2125663"/>
            <a:ext cx="8632825" cy="360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>
                <a:latin typeface="宋体" pitchFamily="2" charset="-122"/>
              </a:rPr>
              <a:t>   （</a:t>
            </a:r>
            <a:r>
              <a:rPr lang="en-US" altLang="zh-CN" sz="3000" b="1">
                <a:latin typeface="宋体" pitchFamily="2" charset="-122"/>
              </a:rPr>
              <a:t>1</a:t>
            </a:r>
            <a:r>
              <a:rPr lang="zh-CN" altLang="en-US" sz="3000" b="1">
                <a:latin typeface="宋体" pitchFamily="2" charset="-122"/>
              </a:rPr>
              <a:t>）我们虽然无法改变自己在工作和生活中的位置，但可以改变我们对待自己应该做的事情的态度。</a:t>
            </a:r>
          </a:p>
          <a:p>
            <a:pPr>
              <a:lnSpc>
                <a:spcPct val="130000"/>
              </a:lnSpc>
            </a:pPr>
            <a:r>
              <a:rPr lang="zh-CN" altLang="en-US" sz="3000" b="1">
                <a:latin typeface="宋体" pitchFamily="2" charset="-122"/>
              </a:rPr>
              <a:t>   （</a:t>
            </a:r>
            <a:r>
              <a:rPr lang="en-US" altLang="zh-CN" sz="3000" b="1">
                <a:latin typeface="宋体" pitchFamily="2" charset="-122"/>
              </a:rPr>
              <a:t>2</a:t>
            </a:r>
            <a:r>
              <a:rPr lang="zh-CN" altLang="en-US" sz="3000" b="1">
                <a:latin typeface="宋体" pitchFamily="2" charset="-122"/>
              </a:rPr>
              <a:t>）只要我们把它们当作一种不可推卸的责任担在肩头，全身心地投入，同样能够把事情做得出色。</a:t>
            </a:r>
          </a:p>
        </p:txBody>
      </p:sp>
      <p:pic>
        <p:nvPicPr>
          <p:cNvPr id="20489" name="Picture 2" descr="http://www.tobaccochina.com/uploadfiles/pic/20131205142312123A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272" t="18542" r="21902" b="14537"/>
          <a:stretch>
            <a:fillRect/>
          </a:stretch>
        </p:blipFill>
        <p:spPr bwMode="auto">
          <a:xfrm>
            <a:off x="7429500" y="5084763"/>
            <a:ext cx="1016000" cy="134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http://pic1.hebei.com.cn/0/10/78/04/10780429_9202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4950" y="765175"/>
            <a:ext cx="3943350" cy="266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7197"/>
          <p:cNvSpPr>
            <a:spLocks noChangeArrowheads="1"/>
          </p:cNvSpPr>
          <p:nvPr/>
        </p:nvSpPr>
        <p:spPr bwMode="auto">
          <a:xfrm>
            <a:off x="1514475" y="3357563"/>
            <a:ext cx="10874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执 勤</a:t>
            </a:r>
          </a:p>
        </p:txBody>
      </p:sp>
      <p:pic>
        <p:nvPicPr>
          <p:cNvPr id="64516" name="Picture 4" descr="http://p0.so.qhmsg.com/bdr/_240_/t010a62bfa4dda6b16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363" y="771525"/>
            <a:ext cx="34385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7197"/>
          <p:cNvSpPr>
            <a:spLocks noChangeArrowheads="1"/>
          </p:cNvSpPr>
          <p:nvPr/>
        </p:nvSpPr>
        <p:spPr bwMode="auto">
          <a:xfrm>
            <a:off x="6300788" y="3146425"/>
            <a:ext cx="1085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值 班</a:t>
            </a:r>
          </a:p>
        </p:txBody>
      </p:sp>
      <p:pic>
        <p:nvPicPr>
          <p:cNvPr id="64520" name="Picture 8" descr="http://res1.age06.com/FileStore/PortalIPSForQX/User/guoping67/ffedac56-a71b-4089-8a74-17464b9f3c89/CIMG086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0513" y="3933825"/>
            <a:ext cx="3167062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197"/>
          <p:cNvSpPr>
            <a:spLocks noChangeArrowheads="1"/>
          </p:cNvSpPr>
          <p:nvPr/>
        </p:nvSpPr>
        <p:spPr bwMode="auto">
          <a:xfrm>
            <a:off x="3457575" y="5229225"/>
            <a:ext cx="10874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值 日</a:t>
            </a:r>
          </a:p>
        </p:txBody>
      </p:sp>
      <p:pic>
        <p:nvPicPr>
          <p:cNvPr id="64522" name="Picture 10" descr="http://www.cnnb.com.cn/pic/0/03/31/30/3313018_36079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9700" y="3867150"/>
            <a:ext cx="3673475" cy="244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7197"/>
          <p:cNvSpPr>
            <a:spLocks noChangeArrowheads="1"/>
          </p:cNvSpPr>
          <p:nvPr/>
        </p:nvSpPr>
        <p:spPr bwMode="auto">
          <a:xfrm>
            <a:off x="4284663" y="4011613"/>
            <a:ext cx="10858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护 林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4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4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5"/>
          <p:cNvSpPr txBox="1">
            <a:spLocks noChangeArrowheads="1"/>
          </p:cNvSpPr>
          <p:nvPr/>
        </p:nvSpPr>
        <p:spPr bwMode="auto">
          <a:xfrm>
            <a:off x="285750" y="1268413"/>
            <a:ext cx="8572500" cy="275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    正上八年级的小青被老师委派承担了学校舞蹈队的队长，虽然学习任务繁重，深感为难。她还是兢兢业业投入到舞蹈队的工作中，为此也付出了一定的代价。</a:t>
            </a:r>
            <a:endParaRPr lang="en-US" altLang="zh-CN" sz="3000" b="1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2531" name="Picture 4" descr="http://www.taopic.com/uploads/allimg/121209/235067-1212092333274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205" t="12566" r="5006" b="7849"/>
          <a:stretch>
            <a:fillRect/>
          </a:stretch>
        </p:blipFill>
        <p:spPr bwMode="auto">
          <a:xfrm>
            <a:off x="6804025" y="4941888"/>
            <a:ext cx="1906588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532" name="组合 1"/>
          <p:cNvGrpSpPr>
            <a:grpSpLocks/>
          </p:cNvGrpSpPr>
          <p:nvPr/>
        </p:nvGrpSpPr>
        <p:grpSpPr bwMode="auto">
          <a:xfrm>
            <a:off x="323850" y="4459288"/>
            <a:ext cx="7200900" cy="554037"/>
            <a:chOff x="251520" y="542290"/>
            <a:chExt cx="7200337" cy="554008"/>
          </a:xfrm>
        </p:grpSpPr>
        <p:sp>
          <p:nvSpPr>
            <p:cNvPr id="22533" name="矩形 2"/>
            <p:cNvSpPr>
              <a:spLocks noChangeArrowheads="1"/>
            </p:cNvSpPr>
            <p:nvPr/>
          </p:nvSpPr>
          <p:spPr bwMode="auto">
            <a:xfrm>
              <a:off x="251520" y="542290"/>
              <a:ext cx="7200337" cy="5540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000" b="1" i="1">
                  <a:latin typeface="黑体" pitchFamily="49" charset="-122"/>
                  <a:ea typeface="黑体" pitchFamily="49" charset="-122"/>
                </a:rPr>
                <a:t>   小青为什么这么做？她这样做值得吗？</a:t>
              </a:r>
              <a:endParaRPr lang="en-US" altLang="zh-CN" sz="3000" b="1" i="1"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22534" name="Picture 2" descr="http://pic7.nipic.com/20100502/2453232_075938061671_2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5188" t="14088" r="38574" b="51588"/>
            <a:stretch>
              <a:fillRect/>
            </a:stretch>
          </p:blipFill>
          <p:spPr bwMode="auto">
            <a:xfrm>
              <a:off x="395536" y="602582"/>
              <a:ext cx="409695" cy="4019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2535" name="组合 17"/>
          <p:cNvGrpSpPr>
            <a:grpSpLocks/>
          </p:cNvGrpSpPr>
          <p:nvPr/>
        </p:nvGrpSpPr>
        <p:grpSpPr bwMode="auto">
          <a:xfrm>
            <a:off x="107950" y="476250"/>
            <a:ext cx="2112963" cy="720725"/>
            <a:chOff x="3275856" y="3759200"/>
            <a:chExt cx="2113704" cy="720080"/>
          </a:xfrm>
        </p:grpSpPr>
        <p:sp>
          <p:nvSpPr>
            <p:cNvPr id="22536" name="矩形 18"/>
            <p:cNvSpPr>
              <a:spLocks noChangeArrowheads="1"/>
            </p:cNvSpPr>
            <p:nvPr/>
          </p:nvSpPr>
          <p:spPr bwMode="auto">
            <a:xfrm>
              <a:off x="3922492" y="3983155"/>
              <a:ext cx="146706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latin typeface="微软雅黑" pitchFamily="34" charset="-122"/>
                  <a:ea typeface="微软雅黑" pitchFamily="34" charset="-122"/>
                </a:rPr>
                <a:t>探究与分享</a:t>
              </a:r>
            </a:p>
          </p:txBody>
        </p:sp>
        <p:pic>
          <p:nvPicPr>
            <p:cNvPr id="22537" name="Picture 9" descr="http://2c.zol-img.com.cn/product/70/382/ceqB1aXJNp9yc.gif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75856" y="3759200"/>
              <a:ext cx="720080" cy="720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3"/>
          <p:cNvGrpSpPr>
            <a:grpSpLocks/>
          </p:cNvGrpSpPr>
          <p:nvPr/>
        </p:nvGrpSpPr>
        <p:grpSpPr bwMode="auto">
          <a:xfrm>
            <a:off x="0" y="0"/>
            <a:ext cx="1989138" cy="536575"/>
            <a:chOff x="257175" y="444500"/>
            <a:chExt cx="1989138" cy="536575"/>
          </a:xfrm>
        </p:grpSpPr>
        <p:pic>
          <p:nvPicPr>
            <p:cNvPr id="5123" name="图片 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7175" y="444500"/>
              <a:ext cx="1989138" cy="536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4" name="文本框 2"/>
            <p:cNvSpPr txBox="1">
              <a:spLocks noChangeArrowheads="1"/>
            </p:cNvSpPr>
            <p:nvPr/>
          </p:nvSpPr>
          <p:spPr bwMode="auto">
            <a:xfrm>
              <a:off x="257175" y="444500"/>
              <a:ext cx="171450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新课导入</a:t>
              </a:r>
            </a:p>
          </p:txBody>
        </p:sp>
      </p:grpSp>
      <p:sp>
        <p:nvSpPr>
          <p:cNvPr id="7" name="文本框 6154"/>
          <p:cNvSpPr txBox="1">
            <a:spLocks noChangeArrowheads="1"/>
          </p:cNvSpPr>
          <p:nvPr/>
        </p:nvSpPr>
        <p:spPr bwMode="auto">
          <a:xfrm>
            <a:off x="260350" y="908050"/>
            <a:ext cx="8632825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    “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用什么料，充什么菜。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假如是一个萝卜，就里求做个水多肉脆的萝卜；假如是棵白菜，就力求做一颗瓷瓷实实的包心好白菜。 </a:t>
            </a:r>
          </a:p>
          <a:p>
            <a:pPr algn="r">
              <a:lnSpc>
                <a:spcPct val="130000"/>
              </a:lnSpc>
            </a:pP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杨绛</a:t>
            </a:r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569" y="3789040"/>
            <a:ext cx="3733800" cy="22860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矩形 3"/>
          <p:cNvSpPr>
            <a:spLocks noChangeArrowheads="1"/>
          </p:cNvSpPr>
          <p:nvPr/>
        </p:nvSpPr>
        <p:spPr bwMode="auto">
          <a:xfrm>
            <a:off x="250825" y="2349500"/>
            <a:ext cx="8642350" cy="344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3000" b="1">
                <a:latin typeface="宋体" pitchFamily="2" charset="-122"/>
              </a:rPr>
              <a:t>    </a:t>
            </a:r>
            <a:r>
              <a:rPr lang="zh-CN" altLang="en-US" sz="3000" b="1">
                <a:latin typeface="宋体" pitchFamily="2" charset="-122"/>
              </a:rPr>
              <a:t>虽然小青对承担责任这项工作感到为难，不情愿，但她并没有因为自己的这种情绪而影响工作，更没有采取抱怨、懈怠的态度，而是积极投入到舞蹈队长的工作当中，并且把工作做得井井有条。她获得了赞许，使自身价值得以提升，因此是值得的。</a:t>
            </a:r>
            <a:r>
              <a:rPr lang="zh-CN" altLang="en-US" sz="3000" b="1">
                <a:solidFill>
                  <a:srgbClr val="FF0000"/>
                </a:solidFill>
                <a:latin typeface="宋体" pitchFamily="2" charset="-122"/>
              </a:rPr>
              <a:t>   </a:t>
            </a:r>
            <a:endParaRPr lang="en-US" altLang="zh-CN" sz="3000" b="1">
              <a:latin typeface="宋体" pitchFamily="2" charset="-122"/>
            </a:endParaRPr>
          </a:p>
        </p:txBody>
      </p:sp>
      <p:sp>
        <p:nvSpPr>
          <p:cNvPr id="25604" name="Text Box 5"/>
          <p:cNvSpPr txBox="1">
            <a:spLocks noChangeArrowheads="1"/>
          </p:cNvSpPr>
          <p:nvPr/>
        </p:nvSpPr>
        <p:spPr bwMode="auto">
          <a:xfrm>
            <a:off x="1692275" y="1484313"/>
            <a:ext cx="1479550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ts val="12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值 得</a:t>
            </a:r>
            <a:endParaRPr lang="en-US" altLang="zh-CN" sz="32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3556" name="矩形 7"/>
          <p:cNvSpPr>
            <a:spLocks noChangeArrowheads="1"/>
          </p:cNvSpPr>
          <p:nvPr/>
        </p:nvSpPr>
        <p:spPr bwMode="auto">
          <a:xfrm>
            <a:off x="250825" y="674688"/>
            <a:ext cx="183356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itchFamily="2" charset="-122"/>
              </a:rPr>
              <a:t>『</a:t>
            </a:r>
            <a:r>
              <a:rPr lang="zh-CN" altLang="zh-CN" sz="3200" b="1">
                <a:solidFill>
                  <a:srgbClr val="FF0000"/>
                </a:solidFill>
              </a:rPr>
              <a:t>提示</a:t>
            </a:r>
            <a:r>
              <a:rPr lang="en-US" altLang="zh-CN" sz="3200" b="1">
                <a:solidFill>
                  <a:srgbClr val="FF0000"/>
                </a:solidFill>
                <a:latin typeface="宋体" pitchFamily="2" charset="-122"/>
              </a:rPr>
              <a:t>』</a:t>
            </a:r>
            <a:endParaRPr lang="zh-CN" altLang="en-US" sz="3200" b="1">
              <a:solidFill>
                <a:srgbClr val="FF0000"/>
              </a:solidFill>
              <a:latin typeface="宋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560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4566"/>
          <a:stretch>
            <a:fillRect/>
          </a:stretch>
        </p:blipFill>
        <p:spPr bwMode="auto">
          <a:xfrm>
            <a:off x="5364087" y="4077071"/>
            <a:ext cx="3514725" cy="21816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555" name="矩形 4"/>
          <p:cNvSpPr>
            <a:spLocks noChangeArrowheads="1"/>
          </p:cNvSpPr>
          <p:nvPr/>
        </p:nvSpPr>
        <p:spPr bwMode="auto">
          <a:xfrm>
            <a:off x="260350" y="1268413"/>
            <a:ext cx="6480175" cy="440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>
                <a:latin typeface="宋体" pitchFamily="2" charset="-122"/>
              </a:rPr>
              <a:t>25</a:t>
            </a:r>
            <a:r>
              <a:rPr lang="zh-CN" altLang="en-US" sz="2800" b="1">
                <a:latin typeface="宋体" pitchFamily="2" charset="-122"/>
              </a:rPr>
              <a:t>岁只身前往敦煌</a:t>
            </a:r>
          </a:p>
          <a:p>
            <a:pPr>
              <a:lnSpc>
                <a:spcPct val="200000"/>
              </a:lnSpc>
            </a:pPr>
            <a:r>
              <a:rPr lang="en-US" altLang="zh-CN" sz="2800" b="1">
                <a:latin typeface="宋体" pitchFamily="2" charset="-122"/>
              </a:rPr>
              <a:t>30</a:t>
            </a:r>
            <a:r>
              <a:rPr lang="zh-CN" altLang="en-US" sz="2800" b="1">
                <a:latin typeface="宋体" pitchFamily="2" charset="-122"/>
              </a:rPr>
              <a:t>来岁在文化大革命中保护敦煌文物</a:t>
            </a:r>
          </a:p>
          <a:p>
            <a:pPr>
              <a:lnSpc>
                <a:spcPct val="200000"/>
              </a:lnSpc>
            </a:pPr>
            <a:r>
              <a:rPr lang="en-US" altLang="zh-CN" sz="2800" b="1">
                <a:latin typeface="宋体" pitchFamily="2" charset="-122"/>
              </a:rPr>
              <a:t>40</a:t>
            </a:r>
            <a:r>
              <a:rPr lang="zh-CN" altLang="en-US" sz="2800" b="1">
                <a:latin typeface="宋体" pitchFamily="2" charset="-122"/>
              </a:rPr>
              <a:t>多岁敦煌终于通电</a:t>
            </a:r>
          </a:p>
          <a:p>
            <a:pPr>
              <a:lnSpc>
                <a:spcPct val="200000"/>
              </a:lnSpc>
            </a:pPr>
            <a:r>
              <a:rPr lang="en-US" altLang="zh-CN" sz="2800" b="1">
                <a:latin typeface="宋体" pitchFamily="2" charset="-122"/>
              </a:rPr>
              <a:t>60</a:t>
            </a:r>
            <a:r>
              <a:rPr lang="zh-CN" altLang="en-US" sz="2800" b="1">
                <a:latin typeface="宋体" pitchFamily="2" charset="-122"/>
              </a:rPr>
              <a:t>岁接任敦煌研究院院长</a:t>
            </a:r>
          </a:p>
          <a:p>
            <a:pPr>
              <a:lnSpc>
                <a:spcPct val="200000"/>
              </a:lnSpc>
            </a:pPr>
            <a:r>
              <a:rPr lang="en-US" altLang="zh-CN" sz="2800" b="1">
                <a:latin typeface="宋体" pitchFamily="2" charset="-122"/>
              </a:rPr>
              <a:t>76</a:t>
            </a:r>
            <a:r>
              <a:rPr lang="zh-CN" altLang="en-US" sz="2800" b="1">
                <a:latin typeface="宋体" pitchFamily="2" charset="-122"/>
              </a:rPr>
              <a:t>岁莫高窟数字展示中心竣工</a:t>
            </a:r>
          </a:p>
        </p:txBody>
      </p:sp>
      <p:sp>
        <p:nvSpPr>
          <p:cNvPr id="23556" name="矩形 5"/>
          <p:cNvSpPr>
            <a:spLocks noChangeArrowheads="1"/>
          </p:cNvSpPr>
          <p:nvPr/>
        </p:nvSpPr>
        <p:spPr bwMode="auto">
          <a:xfrm>
            <a:off x="260350" y="561975"/>
            <a:ext cx="7524750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勇气逆天！情怀感人！“敦煌女儿”樊锦诗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  <p:bldP spid="2355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1"/>
          <p:cNvSpPr>
            <a:spLocks noChangeArrowheads="1"/>
          </p:cNvSpPr>
          <p:nvPr/>
        </p:nvSpPr>
        <p:spPr bwMode="auto">
          <a:xfrm>
            <a:off x="250825" y="1397000"/>
            <a:ext cx="864235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宋体" pitchFamily="2" charset="-122"/>
              </a:rPr>
              <a:t>    尽管已到耄耋之年，仅靠磨刀为生，生活非常清苦，他却乐善好施，将磨刀得来的微薄收入用于慈善公益。年复一年，老人共捐出了</a:t>
            </a:r>
            <a:r>
              <a:rPr lang="en-US" altLang="zh-CN" sz="2800" b="1">
                <a:latin typeface="宋体" pitchFamily="2" charset="-122"/>
              </a:rPr>
              <a:t>4</a:t>
            </a:r>
            <a:r>
              <a:rPr lang="zh-CN" altLang="en-US" sz="2800" b="1">
                <a:latin typeface="宋体" pitchFamily="2" charset="-122"/>
              </a:rPr>
              <a:t>万多元。</a:t>
            </a:r>
          </a:p>
        </p:txBody>
      </p:sp>
      <p:grpSp>
        <p:nvGrpSpPr>
          <p:cNvPr id="24579" name="组合 5"/>
          <p:cNvGrpSpPr>
            <a:grpSpLocks/>
          </p:cNvGrpSpPr>
          <p:nvPr/>
        </p:nvGrpSpPr>
        <p:grpSpPr bwMode="auto">
          <a:xfrm>
            <a:off x="1141413" y="3625850"/>
            <a:ext cx="7258050" cy="2755900"/>
            <a:chOff x="1141253" y="3582190"/>
            <a:chExt cx="7258445" cy="2755230"/>
          </a:xfrm>
        </p:grpSpPr>
        <p:pic>
          <p:nvPicPr>
            <p:cNvPr id="62466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6087" r="4322" b="9195"/>
            <a:stretch>
              <a:fillRect/>
            </a:stretch>
          </p:blipFill>
          <p:spPr bwMode="auto">
            <a:xfrm>
              <a:off x="3707904" y="3582190"/>
              <a:ext cx="4691794" cy="275523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605" name="矩形 3"/>
            <p:cNvSpPr>
              <a:spLocks noChangeArrowheads="1"/>
            </p:cNvSpPr>
            <p:nvPr/>
          </p:nvSpPr>
          <p:spPr bwMode="auto">
            <a:xfrm>
              <a:off x="1141253" y="5085184"/>
              <a:ext cx="2566651" cy="95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宋体" pitchFamily="2" charset="-122"/>
                </a:rPr>
                <a:t>感动中国人物</a:t>
              </a:r>
              <a:endParaRPr lang="en-US" altLang="zh-CN" sz="2800" b="1">
                <a:solidFill>
                  <a:srgbClr val="000000"/>
                </a:solidFill>
                <a:latin typeface="宋体" pitchFamily="2" charset="-122"/>
              </a:endParaRPr>
            </a:p>
            <a:p>
              <a:r>
                <a:rPr lang="en-US" altLang="zh-CN" sz="2800" b="1">
                  <a:solidFill>
                    <a:srgbClr val="000000"/>
                  </a:solidFill>
                  <a:latin typeface="宋体" pitchFamily="2" charset="-122"/>
                </a:rPr>
                <a:t>——</a:t>
              </a:r>
              <a:r>
                <a:rPr lang="zh-CN" altLang="en-US" sz="2800" b="1">
                  <a:solidFill>
                    <a:srgbClr val="000000"/>
                  </a:solidFill>
                  <a:latin typeface="宋体" pitchFamily="2" charset="-122"/>
                </a:rPr>
                <a:t>吴锦泉</a:t>
              </a:r>
              <a:endParaRPr lang="zh-CN" altLang="en-US"/>
            </a:p>
          </p:txBody>
        </p:sp>
      </p:grpSp>
      <p:sp>
        <p:nvSpPr>
          <p:cNvPr id="24580" name="矩形 4"/>
          <p:cNvSpPr>
            <a:spLocks noChangeArrowheads="1"/>
          </p:cNvSpPr>
          <p:nvPr/>
        </p:nvSpPr>
        <p:spPr bwMode="auto">
          <a:xfrm>
            <a:off x="395288" y="549275"/>
            <a:ext cx="22367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 i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人人可为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8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1"/>
          <p:cNvSpPr>
            <a:spLocks noChangeArrowheads="1"/>
          </p:cNvSpPr>
          <p:nvPr/>
        </p:nvSpPr>
        <p:spPr bwMode="auto">
          <a:xfrm>
            <a:off x="260350" y="657225"/>
            <a:ext cx="47164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二、如何做负责任的人？</a:t>
            </a:r>
            <a:endParaRPr lang="zh-CN" altLang="zh-CN" sz="3200" b="1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60350" y="1879600"/>
            <a:ext cx="8632825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>
                <a:latin typeface="宋体" pitchFamily="2" charset="-122"/>
              </a:rPr>
              <a:t>    无论何时何地，我们都应该努力提升自身素质，增强履行责任的能力 ，勇于承担责任。</a:t>
            </a:r>
          </a:p>
        </p:txBody>
      </p:sp>
      <p:pic>
        <p:nvPicPr>
          <p:cNvPr id="26628" name="Picture 2" descr="http://p2.so.qhimgs1.com/bdr/_240_/t012bffcad853b9ebde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7F5F6"/>
              </a:clrFrom>
              <a:clrTo>
                <a:srgbClr val="F7F5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025" y="4076700"/>
            <a:ext cx="19812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"/>
          <p:cNvGrpSpPr>
            <a:grpSpLocks/>
          </p:cNvGrpSpPr>
          <p:nvPr/>
        </p:nvGrpSpPr>
        <p:grpSpPr bwMode="auto">
          <a:xfrm>
            <a:off x="0" y="0"/>
            <a:ext cx="1989138" cy="536575"/>
            <a:chOff x="405" y="428"/>
            <a:chExt cx="3133" cy="845"/>
          </a:xfrm>
        </p:grpSpPr>
        <p:pic>
          <p:nvPicPr>
            <p:cNvPr id="27651" name="图片 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42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52" name="文本框 2"/>
            <p:cNvSpPr txBox="1">
              <a:spLocks noChangeArrowheads="1"/>
            </p:cNvSpPr>
            <p:nvPr/>
          </p:nvSpPr>
          <p:spPr bwMode="auto">
            <a:xfrm>
              <a:off x="405" y="428"/>
              <a:ext cx="2700" cy="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课堂小结</a:t>
              </a:r>
            </a:p>
          </p:txBody>
        </p:sp>
      </p:grpSp>
      <p:pic>
        <p:nvPicPr>
          <p:cNvPr id="27653" name="图片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188" y="1085850"/>
            <a:ext cx="7645400" cy="469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 dir="vert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http://img.taopic.com/uploads/allimg/110423/8886-1104231UA31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313" y="1557338"/>
            <a:ext cx="3736975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2627783" y="620688"/>
            <a:ext cx="3713098" cy="858734"/>
          </a:xfrm>
          <a:prstGeom prst="rect">
            <a:avLst/>
          </a:prstGeom>
        </p:spPr>
        <p:txBody>
          <a:bodyPr wrap="none">
            <a:prstTxWarp prst="textStop">
              <a:avLst/>
            </a:prstTxWarp>
            <a:spAutoFit/>
          </a:bodyPr>
          <a:lstStyle/>
          <a:p>
            <a:pPr>
              <a:defRPr/>
            </a:pPr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说一说</a:t>
            </a:r>
          </a:p>
        </p:txBody>
      </p:sp>
      <p:sp>
        <p:nvSpPr>
          <p:cNvPr id="28676" name="矩形 6"/>
          <p:cNvSpPr>
            <a:spLocks noChangeArrowheads="1"/>
          </p:cNvSpPr>
          <p:nvPr/>
        </p:nvSpPr>
        <p:spPr bwMode="auto">
          <a:xfrm>
            <a:off x="287338" y="4508500"/>
            <a:ext cx="8569325" cy="121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latin typeface="宋体" pitchFamily="2" charset="-122"/>
              </a:rPr>
              <a:t>    想一想，在你的身边有哪些人认真履行着自己的责任？他们有哪些事迹让你感动？</a:t>
            </a:r>
          </a:p>
        </p:txBody>
      </p:sp>
      <p:grpSp>
        <p:nvGrpSpPr>
          <p:cNvPr id="28677" name="组合 1"/>
          <p:cNvGrpSpPr>
            <a:grpSpLocks/>
          </p:cNvGrpSpPr>
          <p:nvPr/>
        </p:nvGrpSpPr>
        <p:grpSpPr bwMode="auto">
          <a:xfrm>
            <a:off x="0" y="0"/>
            <a:ext cx="1989138" cy="536575"/>
            <a:chOff x="405" y="428"/>
            <a:chExt cx="3133" cy="845"/>
          </a:xfrm>
        </p:grpSpPr>
        <p:pic>
          <p:nvPicPr>
            <p:cNvPr id="28678" name="图片 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42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679" name="文本框 2"/>
            <p:cNvSpPr txBox="1">
              <a:spLocks noChangeArrowheads="1"/>
            </p:cNvSpPr>
            <p:nvPr/>
          </p:nvSpPr>
          <p:spPr bwMode="auto">
            <a:xfrm>
              <a:off x="405" y="428"/>
              <a:ext cx="2700" cy="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随堂演练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86000" y="282883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dirty="0" smtClean="0"/>
              <a:t>贾老师教育</a:t>
            </a:r>
            <a:r>
              <a:rPr lang="en-US" altLang="zh-CN" dirty="0" smtClean="0"/>
              <a:t>           </a:t>
            </a:r>
            <a:r>
              <a:rPr lang="zh-CN" altLang="zh-CN" dirty="0" smtClean="0"/>
              <a:t>微信</a:t>
            </a:r>
            <a:r>
              <a:rPr lang="en-US" altLang="zh-CN" dirty="0" smtClean="0"/>
              <a:t>yjm911yjm </a:t>
            </a:r>
          </a:p>
          <a:p>
            <a:endParaRPr lang="en-US" altLang="zh-CN" dirty="0" smtClean="0"/>
          </a:p>
          <a:p>
            <a:r>
              <a:rPr lang="en-US" altLang="zh-CN" smtClean="0"/>
              <a:t>             https://shop118432293.taobao.com/</a:t>
            </a:r>
            <a:endParaRPr lang="zh-CN" altLang="zh-CN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1"/>
          <p:cNvSpPr>
            <a:spLocks noChangeArrowheads="1"/>
          </p:cNvSpPr>
          <p:nvPr/>
        </p:nvSpPr>
        <p:spPr bwMode="auto">
          <a:xfrm>
            <a:off x="250825" y="1196975"/>
            <a:ext cx="8642350" cy="355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>
                <a:latin typeface="宋体" pitchFamily="2" charset="-122"/>
              </a:rPr>
              <a:t>   </a:t>
            </a:r>
            <a:r>
              <a:rPr lang="zh-CN" altLang="en-US" sz="3000" b="1">
                <a:latin typeface="宋体" pitchFamily="2" charset="-122"/>
              </a:rPr>
              <a:t> 承担责任往往伴随着获得回报的权利。这种回报，既包括物质方面，又包括精神方面。对我们而言，更重要的是精神方面的回报，如良好的</a:t>
            </a:r>
            <a:r>
              <a:rPr lang="zh-CN" altLang="en-US" sz="3000" b="1" u="sng">
                <a:latin typeface="宋体" pitchFamily="2" charset="-122"/>
              </a:rPr>
              <a:t>        </a:t>
            </a:r>
            <a:r>
              <a:rPr lang="zh-CN" altLang="en-US" sz="3000" b="1">
                <a:latin typeface="宋体" pitchFamily="2" charset="-122"/>
              </a:rPr>
              <a:t>、获得新知识和</a:t>
            </a:r>
            <a:r>
              <a:rPr lang="zh-CN" altLang="en-US" sz="3000" b="1" u="sng">
                <a:latin typeface="宋体" pitchFamily="2" charset="-122"/>
              </a:rPr>
              <a:t>     </a:t>
            </a:r>
            <a:r>
              <a:rPr lang="zh-CN" altLang="en-US" sz="3000" b="1">
                <a:latin typeface="宋体" pitchFamily="2" charset="-122"/>
              </a:rPr>
              <a:t>、赢得他人的尊重和</a:t>
            </a:r>
            <a:r>
              <a:rPr lang="zh-CN" altLang="en-US" sz="3000" b="1" u="sng">
                <a:latin typeface="宋体" pitchFamily="2" charset="-122"/>
              </a:rPr>
              <a:t>     </a:t>
            </a:r>
            <a:r>
              <a:rPr lang="zh-CN" altLang="en-US" sz="3000" b="1">
                <a:latin typeface="宋体" pitchFamily="2" charset="-122"/>
              </a:rPr>
              <a:t>等。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016500" y="3333750"/>
            <a:ext cx="904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技能</a:t>
            </a:r>
          </a:p>
        </p:txBody>
      </p:sp>
      <p:pic>
        <p:nvPicPr>
          <p:cNvPr id="6148" name="Picture 2" descr="http://wmf.fjsen.com/images/2007-08/17/xin_51080417135857830451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18313" y="5013325"/>
            <a:ext cx="1498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42938" y="3303588"/>
            <a:ext cx="1728787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自我感觉</a:t>
            </a:r>
          </a:p>
        </p:txBody>
      </p:sp>
      <p:grpSp>
        <p:nvGrpSpPr>
          <p:cNvPr id="6150" name="组合 2"/>
          <p:cNvGrpSpPr>
            <a:grpSpLocks/>
          </p:cNvGrpSpPr>
          <p:nvPr/>
        </p:nvGrpSpPr>
        <p:grpSpPr bwMode="auto">
          <a:xfrm>
            <a:off x="26988" y="0"/>
            <a:ext cx="1989137" cy="536575"/>
            <a:chOff x="405" y="428"/>
            <a:chExt cx="3133" cy="845"/>
          </a:xfrm>
        </p:grpSpPr>
        <p:pic>
          <p:nvPicPr>
            <p:cNvPr id="6151" name="图片 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42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52" name="文本框 2"/>
            <p:cNvSpPr txBox="1">
              <a:spLocks noChangeArrowheads="1"/>
            </p:cNvSpPr>
            <p:nvPr/>
          </p:nvSpPr>
          <p:spPr bwMode="auto">
            <a:xfrm>
              <a:off x="405" y="428"/>
              <a:ext cx="2700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课前预习</a:t>
              </a:r>
            </a:p>
          </p:txBody>
        </p:sp>
      </p:grp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150938" y="4014788"/>
            <a:ext cx="90646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赞许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>
            <a:grpSpLocks/>
          </p:cNvGrpSpPr>
          <p:nvPr/>
        </p:nvGrpSpPr>
        <p:grpSpPr bwMode="auto">
          <a:xfrm>
            <a:off x="0" y="0"/>
            <a:ext cx="1989138" cy="536575"/>
            <a:chOff x="405" y="428"/>
            <a:chExt cx="3133" cy="845"/>
          </a:xfrm>
        </p:grpSpPr>
        <p:pic>
          <p:nvPicPr>
            <p:cNvPr id="7171" name="图片 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42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72" name="文本框 2"/>
            <p:cNvSpPr txBox="1">
              <a:spLocks noChangeArrowheads="1"/>
            </p:cNvSpPr>
            <p:nvPr/>
          </p:nvSpPr>
          <p:spPr bwMode="auto">
            <a:xfrm>
              <a:off x="405" y="428"/>
              <a:ext cx="2700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新课讲解</a:t>
              </a:r>
            </a:p>
          </p:txBody>
        </p:sp>
      </p:grpSp>
      <p:grpSp>
        <p:nvGrpSpPr>
          <p:cNvPr id="7173" name="组合 13"/>
          <p:cNvGrpSpPr>
            <a:grpSpLocks/>
          </p:cNvGrpSpPr>
          <p:nvPr/>
        </p:nvGrpSpPr>
        <p:grpSpPr bwMode="auto">
          <a:xfrm>
            <a:off x="2486025" y="495300"/>
            <a:ext cx="4029075" cy="720725"/>
            <a:chOff x="2635896" y="3098998"/>
            <a:chExt cx="4030294" cy="720080"/>
          </a:xfrm>
        </p:grpSpPr>
        <p:sp>
          <p:nvSpPr>
            <p:cNvPr id="19" name="文本框 6154"/>
            <p:cNvSpPr txBox="1">
              <a:spLocks noChangeArrowheads="1"/>
            </p:cNvSpPr>
            <p:nvPr/>
          </p:nvSpPr>
          <p:spPr bwMode="auto">
            <a:xfrm>
              <a:off x="3209157" y="3179889"/>
              <a:ext cx="3457033" cy="5836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1">
                  <a:lumMod val="50000"/>
                </a:schemeClr>
              </a:solidFill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3200" b="1" dirty="0" smtClean="0">
                  <a:solidFill>
                    <a:srgbClr val="FF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en-US" sz="32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不言代价与回报</a:t>
              </a:r>
            </a:p>
          </p:txBody>
        </p:sp>
        <p:grpSp>
          <p:nvGrpSpPr>
            <p:cNvPr id="7175" name="组合 9"/>
            <p:cNvGrpSpPr>
              <a:grpSpLocks/>
            </p:cNvGrpSpPr>
            <p:nvPr/>
          </p:nvGrpSpPr>
          <p:grpSpPr bwMode="auto">
            <a:xfrm>
              <a:off x="2635896" y="3098998"/>
              <a:ext cx="720080" cy="720080"/>
              <a:chOff x="971600" y="2457560"/>
              <a:chExt cx="720080" cy="720080"/>
            </a:xfrm>
          </p:grpSpPr>
          <p:sp>
            <p:nvSpPr>
              <p:cNvPr id="22" name="椭圆 21"/>
              <p:cNvSpPr/>
              <p:nvPr/>
            </p:nvSpPr>
            <p:spPr bwMode="auto">
              <a:xfrm>
                <a:off x="971600" y="2457560"/>
                <a:ext cx="719356" cy="720080"/>
              </a:xfrm>
              <a:prstGeom prst="ellipse">
                <a:avLst/>
              </a:prstGeom>
              <a:solidFill>
                <a:schemeClr val="accent1">
                  <a:lumMod val="90000"/>
                </a:schemeClr>
              </a:solidFill>
              <a:ln w="19050" cap="flat" cmpd="sng" algn="ctr">
                <a:solidFill>
                  <a:schemeClr val="accent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sx="104000" sy="104000" algn="l" rotWithShape="0">
                  <a:schemeClr val="tx1">
                    <a:alpha val="40000"/>
                  </a:scheme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177" name="矩形 15"/>
              <p:cNvSpPr>
                <a:spLocks noChangeArrowheads="1"/>
              </p:cNvSpPr>
              <p:nvPr/>
            </p:nvSpPr>
            <p:spPr bwMode="auto">
              <a:xfrm>
                <a:off x="1109724" y="2521965"/>
                <a:ext cx="437940" cy="58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3200" b="1">
                    <a:latin typeface="微软雅黑" pitchFamily="34" charset="-122"/>
                    <a:ea typeface="微软雅黑" pitchFamily="34" charset="-122"/>
                  </a:rPr>
                  <a:t>1</a:t>
                </a:r>
                <a:endParaRPr lang="zh-CN" altLang="en-US" sz="3200" b="1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7178" name="组合 25"/>
          <p:cNvGrpSpPr>
            <a:grpSpLocks/>
          </p:cNvGrpSpPr>
          <p:nvPr/>
        </p:nvGrpSpPr>
        <p:grpSpPr bwMode="auto">
          <a:xfrm>
            <a:off x="107950" y="1052513"/>
            <a:ext cx="2370138" cy="719137"/>
            <a:chOff x="3275856" y="3759200"/>
            <a:chExt cx="2370185" cy="720080"/>
          </a:xfrm>
        </p:grpSpPr>
        <p:sp>
          <p:nvSpPr>
            <p:cNvPr id="7179" name="矩形 26"/>
            <p:cNvSpPr>
              <a:spLocks noChangeArrowheads="1"/>
            </p:cNvSpPr>
            <p:nvPr/>
          </p:nvSpPr>
          <p:spPr bwMode="auto">
            <a:xfrm>
              <a:off x="3922492" y="3983155"/>
              <a:ext cx="1723549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latin typeface="微软雅黑" pitchFamily="34" charset="-122"/>
                  <a:ea typeface="微软雅黑" pitchFamily="34" charset="-122"/>
                </a:rPr>
                <a:t>运用你的经验</a:t>
              </a:r>
            </a:p>
          </p:txBody>
        </p:sp>
        <p:pic>
          <p:nvPicPr>
            <p:cNvPr id="7180" name="Picture 9" descr="http://2c.zol-img.com.cn/product/70/382/ceqB1aXJNp9yc.gif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75856" y="3759200"/>
              <a:ext cx="720080" cy="720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50825" y="2708275"/>
            <a:ext cx="8651875" cy="1127125"/>
          </a:xfrm>
          <a:prstGeom prst="rect">
            <a:avLst/>
          </a:prstGeom>
          <a:noFill/>
          <a:ln w="28575">
            <a:noFill/>
            <a:prstDash val="sysDash"/>
            <a:round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情境一：</a:t>
            </a:r>
            <a:r>
              <a:rPr lang="zh-CN" altLang="en-US" sz="2800" b="1" dirty="0">
                <a:latin typeface="宋体" panose="02010600030101010101" pitchFamily="2" charset="-122"/>
              </a:rPr>
              <a:t>办黑板报时，其他的同学付出的更多，老师表扬你黑板报办得好。</a:t>
            </a:r>
          </a:p>
        </p:txBody>
      </p:sp>
      <p:pic>
        <p:nvPicPr>
          <p:cNvPr id="6170" name="Picture 2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693830"/>
            <a:ext cx="2602575" cy="16561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1" name="矩形 12"/>
          <p:cNvSpPr>
            <a:spLocks noChangeArrowheads="1"/>
          </p:cNvSpPr>
          <p:nvPr/>
        </p:nvSpPr>
        <p:spPr bwMode="auto">
          <a:xfrm>
            <a:off x="260350" y="4730750"/>
            <a:ext cx="5751513" cy="1074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    我会如实向老师反映情况，说自己只是一名协助者。</a:t>
            </a:r>
            <a:endParaRPr lang="zh-CN" altLang="en-US"/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250825" y="4149725"/>
            <a:ext cx="1833563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itchFamily="2" charset="-122"/>
              </a:rPr>
              <a:t>『</a:t>
            </a:r>
            <a:r>
              <a:rPr lang="zh-CN" altLang="zh-CN" sz="3200" b="1">
                <a:solidFill>
                  <a:srgbClr val="FF0000"/>
                </a:solidFill>
              </a:rPr>
              <a:t>提示</a:t>
            </a:r>
            <a:r>
              <a:rPr lang="en-US" altLang="zh-CN" sz="3200" b="1">
                <a:solidFill>
                  <a:srgbClr val="FF0000"/>
                </a:solidFill>
                <a:latin typeface="宋体" pitchFamily="2" charset="-122"/>
              </a:rPr>
              <a:t>』</a:t>
            </a:r>
            <a:endParaRPr lang="zh-CN" altLang="en-US" sz="3200" b="1">
              <a:solidFill>
                <a:srgbClr val="FF0000"/>
              </a:solidFill>
              <a:latin typeface="宋体" pitchFamily="2" charset="-122"/>
            </a:endParaRPr>
          </a:p>
        </p:txBody>
      </p:sp>
      <p:grpSp>
        <p:nvGrpSpPr>
          <p:cNvPr id="7185" name="组合 1"/>
          <p:cNvGrpSpPr>
            <a:grpSpLocks/>
          </p:cNvGrpSpPr>
          <p:nvPr/>
        </p:nvGrpSpPr>
        <p:grpSpPr bwMode="auto">
          <a:xfrm>
            <a:off x="322263" y="1905000"/>
            <a:ext cx="5329237" cy="523875"/>
            <a:chOff x="251520" y="542290"/>
            <a:chExt cx="5328430" cy="523230"/>
          </a:xfrm>
        </p:grpSpPr>
        <p:sp>
          <p:nvSpPr>
            <p:cNvPr id="7186" name="矩形 2"/>
            <p:cNvSpPr>
              <a:spLocks noChangeArrowheads="1"/>
            </p:cNvSpPr>
            <p:nvPr/>
          </p:nvSpPr>
          <p:spPr bwMode="auto">
            <a:xfrm>
              <a:off x="251520" y="542290"/>
              <a:ext cx="5328430" cy="523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b="1" i="1">
                  <a:latin typeface="黑体" pitchFamily="49" charset="-122"/>
                  <a:ea typeface="黑体" pitchFamily="49" charset="-122"/>
                </a:rPr>
                <a:t>   在以下情境中，你会怎么做？</a:t>
              </a:r>
              <a:endParaRPr lang="en-US" altLang="zh-CN" sz="2800" b="1" i="1"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7187" name="Picture 2" descr="http://pic7.nipic.com/20100502/2453232_075938061671_2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5188" t="14088" r="38574" b="51588"/>
            <a:stretch>
              <a:fillRect/>
            </a:stretch>
          </p:blipFill>
          <p:spPr bwMode="auto">
            <a:xfrm>
              <a:off x="395536" y="602582"/>
              <a:ext cx="409695" cy="4019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/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65113" y="3338513"/>
            <a:ext cx="5746750" cy="522287"/>
          </a:xfrm>
          <a:prstGeom prst="rect">
            <a:avLst/>
          </a:prstGeom>
          <a:noFill/>
          <a:ln w="28575">
            <a:noFill/>
            <a:prstDash val="sysDash"/>
            <a:round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情境三：</a:t>
            </a:r>
            <a:r>
              <a:rPr lang="zh-CN" altLang="en-US" sz="2800" b="1" dirty="0">
                <a:latin typeface="宋体" panose="02010600030101010101" pitchFamily="2" charset="-122"/>
              </a:rPr>
              <a:t>看到有人驾车撞人后逃逸。</a:t>
            </a:r>
          </a:p>
        </p:txBody>
      </p:sp>
      <p:pic>
        <p:nvPicPr>
          <p:cNvPr id="8195" name="Picture 2" descr="http://p2.so.qhmsg.com/bdr/_240_/t012ad04a7ef702b1f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 t="14708" b="10442"/>
          <a:stretch>
            <a:fillRect/>
          </a:stretch>
        </p:blipFill>
        <p:spPr bwMode="auto">
          <a:xfrm>
            <a:off x="5826125" y="4797425"/>
            <a:ext cx="2949575" cy="147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52413" y="4687888"/>
            <a:ext cx="6494462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宋体" pitchFamily="2" charset="-122"/>
              </a:rPr>
              <a:t>    我会笔住车牌照拨话报警，并去救助被撞的人。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65113" y="889000"/>
            <a:ext cx="6481762" cy="523875"/>
          </a:xfrm>
          <a:prstGeom prst="rect">
            <a:avLst/>
          </a:prstGeom>
          <a:noFill/>
          <a:ln w="28575">
            <a:noFill/>
            <a:prstDash val="sysDash"/>
            <a:round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情境二：</a:t>
            </a:r>
            <a:r>
              <a:rPr lang="zh-CN" altLang="en-US" sz="2800" b="1" dirty="0">
                <a:latin typeface="宋体" panose="02010600030101010101" pitchFamily="2" charset="-122"/>
              </a:rPr>
              <a:t>买早点时，店主多找了钱给你。</a:t>
            </a:r>
          </a:p>
        </p:txBody>
      </p:sp>
      <p:sp>
        <p:nvSpPr>
          <p:cNvPr id="7174" name="矩形 9"/>
          <p:cNvSpPr>
            <a:spLocks noChangeArrowheads="1"/>
          </p:cNvSpPr>
          <p:nvPr/>
        </p:nvSpPr>
        <p:spPr bwMode="auto">
          <a:xfrm>
            <a:off x="968375" y="2274888"/>
            <a:ext cx="43037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我会将多的钱退给店主。</a:t>
            </a:r>
            <a:endParaRPr lang="zh-CN" altLang="en-US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50825" y="1609725"/>
            <a:ext cx="1833563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itchFamily="2" charset="-122"/>
              </a:rPr>
              <a:t>『</a:t>
            </a:r>
            <a:r>
              <a:rPr lang="zh-CN" altLang="zh-CN" sz="3200" b="1">
                <a:solidFill>
                  <a:srgbClr val="FF0000"/>
                </a:solidFill>
              </a:rPr>
              <a:t>提示</a:t>
            </a:r>
            <a:r>
              <a:rPr lang="en-US" altLang="zh-CN" sz="3200" b="1">
                <a:solidFill>
                  <a:srgbClr val="FF0000"/>
                </a:solidFill>
                <a:latin typeface="宋体" pitchFamily="2" charset="-122"/>
              </a:rPr>
              <a:t>』</a:t>
            </a:r>
            <a:endParaRPr lang="zh-CN" altLang="en-US" sz="3200" b="1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74638" y="4102100"/>
            <a:ext cx="1833562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itchFamily="2" charset="-122"/>
              </a:rPr>
              <a:t>『</a:t>
            </a:r>
            <a:r>
              <a:rPr lang="zh-CN" altLang="zh-CN" sz="3200" b="1">
                <a:solidFill>
                  <a:srgbClr val="FF0000"/>
                </a:solidFill>
              </a:rPr>
              <a:t>提示</a:t>
            </a:r>
            <a:r>
              <a:rPr lang="en-US" altLang="zh-CN" sz="3200" b="1">
                <a:solidFill>
                  <a:srgbClr val="FF0000"/>
                </a:solidFill>
                <a:latin typeface="宋体" pitchFamily="2" charset="-122"/>
              </a:rPr>
              <a:t>』</a:t>
            </a:r>
            <a:endParaRPr lang="zh-CN" altLang="en-US" sz="3200" b="1">
              <a:solidFill>
                <a:srgbClr val="FF0000"/>
              </a:solidFill>
              <a:latin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174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1"/>
          <p:cNvSpPr>
            <a:spLocks noChangeArrowheads="1"/>
          </p:cNvSpPr>
          <p:nvPr/>
        </p:nvSpPr>
        <p:spPr bwMode="auto">
          <a:xfrm>
            <a:off x="250825" y="552450"/>
            <a:ext cx="67754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一、承担责任的代价和回报是什么？</a:t>
            </a:r>
            <a:endParaRPr lang="zh-CN" altLang="zh-CN" sz="3200" b="1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60350" y="1585913"/>
            <a:ext cx="8632825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latin typeface="宋体" pitchFamily="2" charset="-122"/>
              </a:rPr>
              <a:t>   （</a:t>
            </a:r>
            <a:r>
              <a:rPr lang="en-US" altLang="zh-CN" sz="2800" b="1">
                <a:latin typeface="宋体" pitchFamily="2" charset="-122"/>
              </a:rPr>
              <a:t>1</a:t>
            </a:r>
            <a:r>
              <a:rPr lang="zh-CN" altLang="en-US" sz="2800" b="1">
                <a:latin typeface="宋体" pitchFamily="2" charset="-122"/>
              </a:rPr>
              <a:t>）代价：承担责任不仅意味着付出时间、精力和金钱，而且意味着可能因为做得不好而责备，甚至受到处罚。</a:t>
            </a:r>
          </a:p>
          <a:p>
            <a:pPr>
              <a:lnSpc>
                <a:spcPct val="130000"/>
              </a:lnSpc>
            </a:pPr>
            <a:r>
              <a:rPr lang="zh-CN" altLang="en-US" sz="2800" b="1">
                <a:latin typeface="宋体" pitchFamily="2" charset="-122"/>
              </a:rPr>
              <a:t>   （</a:t>
            </a:r>
            <a:r>
              <a:rPr lang="en-US" altLang="zh-CN" sz="2800" b="1">
                <a:latin typeface="宋体" pitchFamily="2" charset="-122"/>
              </a:rPr>
              <a:t>2</a:t>
            </a:r>
            <a:r>
              <a:rPr lang="zh-CN" altLang="en-US" sz="2800" b="1">
                <a:latin typeface="宋体" pitchFamily="2" charset="-122"/>
              </a:rPr>
              <a:t>）回报：这种回报，既包括物质方面，又包括精神方面。对我们而言，更重要的是精神方面的回报，如良好的自我感觉、获得新知识和新技能 、赢得他人的尊重和赞许等。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http://www.hjjy.cn/UploadFiles/xwzx/2012/10/2012101211191434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630238"/>
            <a:ext cx="3673475" cy="275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0" name="Picture 4" descr="http://img158.ph.126.net/tL8LiRl_fN-A73AnSc38LA==/149660245117239866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7638" y="765175"/>
            <a:ext cx="3651250" cy="273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2" name="Picture 6" descr="http://img4.eva.chengdu.cn/diary/4949/d8a6bce6310e8ee7c45687dbb178e7dd.jpg"/>
          <p:cNvPicPr>
            <a:picLocks noChangeAspect="1" noChangeArrowheads="1"/>
          </p:cNvPicPr>
          <p:nvPr/>
        </p:nvPicPr>
        <p:blipFill>
          <a:blip r:embed="rId4" cstate="print"/>
          <a:srcRect b="11801"/>
          <a:stretch>
            <a:fillRect/>
          </a:stretch>
        </p:blipFill>
        <p:spPr bwMode="auto">
          <a:xfrm>
            <a:off x="265113" y="3797300"/>
            <a:ext cx="4441825" cy="244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4" name="Picture 8" descr="http://p1.so.qhmsg.com/bdr/_240_/t013db00652da9993f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8000" y="3933825"/>
            <a:ext cx="33051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140200" y="2133600"/>
            <a:ext cx="719138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责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716463" y="3789363"/>
            <a:ext cx="879475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任</a:t>
            </a: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5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17"/>
          <p:cNvGrpSpPr>
            <a:grpSpLocks/>
          </p:cNvGrpSpPr>
          <p:nvPr/>
        </p:nvGrpSpPr>
        <p:grpSpPr bwMode="auto">
          <a:xfrm>
            <a:off x="107950" y="422275"/>
            <a:ext cx="2112963" cy="720725"/>
            <a:chOff x="3275856" y="3759200"/>
            <a:chExt cx="2113704" cy="720080"/>
          </a:xfrm>
        </p:grpSpPr>
        <p:sp>
          <p:nvSpPr>
            <p:cNvPr id="11267" name="矩形 18"/>
            <p:cNvSpPr>
              <a:spLocks noChangeArrowheads="1"/>
            </p:cNvSpPr>
            <p:nvPr/>
          </p:nvSpPr>
          <p:spPr bwMode="auto">
            <a:xfrm>
              <a:off x="3922492" y="3983155"/>
              <a:ext cx="146706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latin typeface="微软雅黑" pitchFamily="34" charset="-122"/>
                  <a:ea typeface="微软雅黑" pitchFamily="34" charset="-122"/>
                </a:rPr>
                <a:t>探究与分享</a:t>
              </a:r>
            </a:p>
          </p:txBody>
        </p:sp>
        <p:pic>
          <p:nvPicPr>
            <p:cNvPr id="11268" name="Picture 9" descr="http://2c.zol-img.com.cn/product/70/382/ceqB1aXJNp9yc.gif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75856" y="3759200"/>
              <a:ext cx="720080" cy="720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342900" y="1412875"/>
            <a:ext cx="8496300" cy="3744913"/>
          </a:xfrm>
          <a:prstGeom prst="roundRect">
            <a:avLst>
              <a:gd name="adj" fmla="val 16667"/>
            </a:avLst>
          </a:prstGeom>
          <a:noFill/>
          <a:ln w="38100" cap="rnd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487363" y="1557338"/>
            <a:ext cx="8207375" cy="239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500" b="1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600" b="1">
                <a:solidFill>
                  <a:srgbClr val="0D0D0D"/>
                </a:solidFill>
                <a:latin typeface="宋体" pitchFamily="2" charset="-122"/>
              </a:rPr>
              <a:t>开学了，班上要进行班委改选，老师提倡大家自愿参加竞选，并说：“担任班委，你会有更多的机会为同学服务、参与班级管理，你的能力会得到锻炼和提高。这对每个人来说都是宝贵的人生体验。”小龙也想试试。</a:t>
            </a:r>
          </a:p>
        </p:txBody>
      </p:sp>
      <p:pic>
        <p:nvPicPr>
          <p:cNvPr id="11271" name="Picture 8" descr="http://p3.so.qhmsg.com/bdr/_240_/t017256349ccd15233d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601" t="3149" r="11801" b="5501"/>
          <a:stretch>
            <a:fillRect/>
          </a:stretch>
        </p:blipFill>
        <p:spPr bwMode="auto">
          <a:xfrm>
            <a:off x="8039100" y="5229225"/>
            <a:ext cx="1104900" cy="133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6" name="矩形 9"/>
          <p:cNvSpPr>
            <a:spLocks noChangeArrowheads="1"/>
          </p:cNvSpPr>
          <p:nvPr/>
        </p:nvSpPr>
        <p:spPr bwMode="auto">
          <a:xfrm>
            <a:off x="549275" y="4273550"/>
            <a:ext cx="80692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作为班级的一员你会参与班委的竞选吗？为什么？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024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629642"/>
            <a:ext cx="1799553" cy="16634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291" name="组合 4"/>
          <p:cNvGrpSpPr>
            <a:grpSpLocks/>
          </p:cNvGrpSpPr>
          <p:nvPr/>
        </p:nvGrpSpPr>
        <p:grpSpPr bwMode="auto">
          <a:xfrm>
            <a:off x="1547813" y="973138"/>
            <a:ext cx="2160587" cy="792162"/>
            <a:chOff x="1547664" y="908720"/>
            <a:chExt cx="2160240" cy="792088"/>
          </a:xfrm>
        </p:grpSpPr>
        <p:sp>
          <p:nvSpPr>
            <p:cNvPr id="2" name="云形标注 1"/>
            <p:cNvSpPr/>
            <p:nvPr/>
          </p:nvSpPr>
          <p:spPr bwMode="auto">
            <a:xfrm>
              <a:off x="1547664" y="908720"/>
              <a:ext cx="2160240" cy="792088"/>
            </a:xfrm>
            <a:prstGeom prst="cloudCallout">
              <a:avLst>
                <a:gd name="adj1" fmla="val 48653"/>
                <a:gd name="adj2" fmla="val 134680"/>
              </a:avLst>
            </a:prstGeom>
            <a:solidFill>
              <a:schemeClr val="accent5"/>
            </a:solidFill>
            <a:ln w="3175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293" name="矩形 3"/>
            <p:cNvSpPr>
              <a:spLocks noChangeArrowheads="1"/>
            </p:cNvSpPr>
            <p:nvPr/>
          </p:nvSpPr>
          <p:spPr bwMode="auto">
            <a:xfrm>
              <a:off x="1782498" y="1052736"/>
              <a:ext cx="1859805" cy="49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600" b="1">
                  <a:solidFill>
                    <a:srgbClr val="0D0D0D"/>
                  </a:solidFill>
                  <a:latin typeface="宋体" pitchFamily="2" charset="-122"/>
                </a:rPr>
                <a:t>同学说</a:t>
              </a:r>
              <a:r>
                <a:rPr lang="en-US" altLang="zh-CN" sz="2600" b="1">
                  <a:solidFill>
                    <a:srgbClr val="0D0D0D"/>
                  </a:solidFill>
                  <a:latin typeface="宋体" pitchFamily="2" charset="-122"/>
                </a:rPr>
                <a:t>……</a:t>
              </a:r>
              <a:endParaRPr lang="zh-CN" altLang="en-US" sz="2600" b="1">
                <a:solidFill>
                  <a:srgbClr val="0D0D0D"/>
                </a:solidFill>
                <a:latin typeface="宋体" pitchFamily="2" charset="-122"/>
              </a:endParaRPr>
            </a:p>
          </p:txBody>
        </p:sp>
      </p:grpSp>
      <p:grpSp>
        <p:nvGrpSpPr>
          <p:cNvPr id="12294" name="组合 6"/>
          <p:cNvGrpSpPr>
            <a:grpSpLocks/>
          </p:cNvGrpSpPr>
          <p:nvPr/>
        </p:nvGrpSpPr>
        <p:grpSpPr bwMode="auto">
          <a:xfrm>
            <a:off x="552450" y="2773363"/>
            <a:ext cx="2290763" cy="1152525"/>
            <a:chOff x="1547663" y="908720"/>
            <a:chExt cx="2291649" cy="1152128"/>
          </a:xfrm>
        </p:grpSpPr>
        <p:sp>
          <p:nvSpPr>
            <p:cNvPr id="8" name="云形标注 7"/>
            <p:cNvSpPr/>
            <p:nvPr/>
          </p:nvSpPr>
          <p:spPr bwMode="auto">
            <a:xfrm>
              <a:off x="1547663" y="908720"/>
              <a:ext cx="2291649" cy="1152128"/>
            </a:xfrm>
            <a:prstGeom prst="cloudCallout">
              <a:avLst>
                <a:gd name="adj1" fmla="val 72752"/>
                <a:gd name="adj2" fmla="val 1879"/>
              </a:avLst>
            </a:prstGeom>
            <a:solidFill>
              <a:schemeClr val="accent5"/>
            </a:solidFill>
            <a:ln w="3175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296" name="矩形 8"/>
            <p:cNvSpPr>
              <a:spLocks noChangeArrowheads="1"/>
            </p:cNvSpPr>
            <p:nvPr/>
          </p:nvSpPr>
          <p:spPr bwMode="auto">
            <a:xfrm>
              <a:off x="1782499" y="1052736"/>
              <a:ext cx="1925405" cy="8925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600" b="1">
                  <a:solidFill>
                    <a:srgbClr val="0D0D0D"/>
                  </a:solidFill>
                  <a:latin typeface="宋体" pitchFamily="2" charset="-122"/>
                </a:rPr>
                <a:t>妈妈表示反对</a:t>
              </a:r>
              <a:r>
                <a:rPr lang="en-US" altLang="zh-CN" sz="2600" b="1">
                  <a:solidFill>
                    <a:srgbClr val="0D0D0D"/>
                  </a:solidFill>
                  <a:latin typeface="宋体" pitchFamily="2" charset="-122"/>
                </a:rPr>
                <a:t>……</a:t>
              </a:r>
              <a:endParaRPr lang="zh-CN" altLang="en-US" sz="2600" b="1">
                <a:solidFill>
                  <a:srgbClr val="0D0D0D"/>
                </a:solidFill>
                <a:latin typeface="宋体" pitchFamily="2" charset="-122"/>
              </a:endParaRPr>
            </a:p>
          </p:txBody>
        </p:sp>
      </p:grpSp>
      <p:grpSp>
        <p:nvGrpSpPr>
          <p:cNvPr id="12297" name="组合 9"/>
          <p:cNvGrpSpPr>
            <a:grpSpLocks/>
          </p:cNvGrpSpPr>
          <p:nvPr/>
        </p:nvGrpSpPr>
        <p:grpSpPr bwMode="auto">
          <a:xfrm>
            <a:off x="5541963" y="1844675"/>
            <a:ext cx="2292350" cy="1152525"/>
            <a:chOff x="1547663" y="908720"/>
            <a:chExt cx="2291649" cy="1152128"/>
          </a:xfrm>
        </p:grpSpPr>
        <p:sp>
          <p:nvSpPr>
            <p:cNvPr id="11" name="云形标注 10"/>
            <p:cNvSpPr/>
            <p:nvPr/>
          </p:nvSpPr>
          <p:spPr bwMode="auto">
            <a:xfrm>
              <a:off x="1547663" y="908720"/>
              <a:ext cx="2291649" cy="1152128"/>
            </a:xfrm>
            <a:prstGeom prst="cloudCallout">
              <a:avLst>
                <a:gd name="adj1" fmla="val -71051"/>
                <a:gd name="adj2" fmla="val 99319"/>
              </a:avLst>
            </a:prstGeom>
            <a:solidFill>
              <a:schemeClr val="accent5"/>
            </a:solidFill>
            <a:ln w="3175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299" name="矩形 11"/>
            <p:cNvSpPr>
              <a:spLocks noChangeArrowheads="1"/>
            </p:cNvSpPr>
            <p:nvPr/>
          </p:nvSpPr>
          <p:spPr bwMode="auto">
            <a:xfrm>
              <a:off x="1782499" y="1052736"/>
              <a:ext cx="1925405" cy="8925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600" b="1">
                  <a:solidFill>
                    <a:srgbClr val="0D0D0D"/>
                  </a:solidFill>
                  <a:latin typeface="宋体" pitchFamily="2" charset="-122"/>
                </a:rPr>
                <a:t>爸爸提醒小龙</a:t>
              </a:r>
              <a:r>
                <a:rPr lang="en-US" altLang="zh-CN" sz="2600" b="1">
                  <a:solidFill>
                    <a:srgbClr val="0D0D0D"/>
                  </a:solidFill>
                  <a:latin typeface="宋体" pitchFamily="2" charset="-122"/>
                </a:rPr>
                <a:t>……</a:t>
              </a:r>
              <a:endParaRPr lang="zh-CN" altLang="en-US" sz="2600" b="1">
                <a:solidFill>
                  <a:srgbClr val="0D0D0D"/>
                </a:solidFill>
                <a:latin typeface="宋体" pitchFamily="2" charset="-122"/>
              </a:endParaRPr>
            </a:p>
          </p:txBody>
        </p:sp>
      </p:grpSp>
      <p:sp>
        <p:nvSpPr>
          <p:cNvPr id="12300" name="矩形 12"/>
          <p:cNvSpPr>
            <a:spLocks noChangeArrowheads="1"/>
          </p:cNvSpPr>
          <p:nvPr/>
        </p:nvSpPr>
        <p:spPr bwMode="auto">
          <a:xfrm>
            <a:off x="250825" y="4803775"/>
            <a:ext cx="864235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>
                <a:solidFill>
                  <a:srgbClr val="0D0D0D"/>
                </a:solidFill>
                <a:latin typeface="宋体" pitchFamily="2" charset="-122"/>
              </a:rPr>
              <a:t>    听了老师、同学、妈妈、爸爸的说法，小龙陷入了沉思。</a:t>
            </a:r>
            <a:endParaRPr lang="zh-CN" altLang="en-US" sz="3000"/>
          </a:p>
        </p:txBody>
      </p:sp>
    </p:spTree>
  </p:cSld>
  <p:clrMapOvr>
    <a:masterClrMapping/>
  </p:clrMapOvr>
  <p:transition spd="slow">
    <p:split orient="vert"/>
  </p:transition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1905</Words>
  <Characters>0</Characters>
  <DocSecurity>0</DocSecurity>
  <Lines>0</Lines>
  <Paragraphs>124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dcterms:created xsi:type="dcterms:W3CDTF">2017-03-15T04:23:48Z</dcterms:created>
  <dcterms:modified xsi:type="dcterms:W3CDTF">2018-08-11T20:42:15Z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