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7" d="100"/>
          <a:sy n="87" d="100"/>
        </p:scale>
        <p:origin x="-10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624D26-05AE-41A6-B77E-E43BEF536DA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23C444-805D-4B21-A7E5-BF126221316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71D35D-CD24-48B3-807B-40218D790B3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042363-36A0-4E41-BA79-792CE6E5A7F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1760AA-CE11-4E82-86D1-523399DD01E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B002A1-B78B-4E2A-B434-1DFE1D91289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0937B6-9527-4ACA-8473-7B855CA91DC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50A7E7-0DE3-4F15-865E-5EB81434A9F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CDC499-5665-41B9-914A-50CD17A0D4A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8214A3-B2E1-4BE6-8274-C725E61FCD4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E7132A-ED1E-4F66-BEA9-F8170899C77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buFont typeface="Arial" pitchFamily="34" charset="0"/>
              <a:buNone/>
              <a:defRPr sz="1400" noProof="1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buFont typeface="Arial" pitchFamily="34" charset="0"/>
              <a:buNone/>
              <a:defRPr sz="1400" noProof="1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4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8F306822-F6DA-475F-89C4-88911260BDA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5"/>
          <p:cNvSpPr>
            <a:spLocks noChangeArrowheads="1"/>
          </p:cNvSpPr>
          <p:nvPr/>
        </p:nvSpPr>
        <p:spPr bwMode="auto">
          <a:xfrm>
            <a:off x="0" y="3481388"/>
            <a:ext cx="9144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4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第七课 积极奉献社会</a:t>
            </a:r>
          </a:p>
        </p:txBody>
      </p:sp>
      <p:sp>
        <p:nvSpPr>
          <p:cNvPr id="13314" name="Text Box 3"/>
          <p:cNvSpPr txBox="1">
            <a:spLocks noChangeArrowheads="1"/>
          </p:cNvSpPr>
          <p:nvPr/>
        </p:nvSpPr>
        <p:spPr bwMode="auto">
          <a:xfrm>
            <a:off x="0" y="2070100"/>
            <a:ext cx="91440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4400" b="1">
                <a:latin typeface="宋体" charset="-122"/>
              </a:rPr>
              <a:t>第三单元 勇担社会责任</a:t>
            </a:r>
          </a:p>
        </p:txBody>
      </p:sp>
      <p:sp>
        <p:nvSpPr>
          <p:cNvPr id="13315" name="Text Box 33"/>
          <p:cNvSpPr txBox="1">
            <a:spLocks noChangeArrowheads="1"/>
          </p:cNvSpPr>
          <p:nvPr/>
        </p:nvSpPr>
        <p:spPr bwMode="auto">
          <a:xfrm>
            <a:off x="4787900" y="115888"/>
            <a:ext cx="43211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八年级道德与法治上册（R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J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）            教学课件</a:t>
            </a:r>
          </a:p>
        </p:txBody>
      </p:sp>
      <p:sp>
        <p:nvSpPr>
          <p:cNvPr id="13316" name="矩形 8"/>
          <p:cNvSpPr>
            <a:spLocks noChangeArrowheads="1"/>
          </p:cNvSpPr>
          <p:nvPr/>
        </p:nvSpPr>
        <p:spPr bwMode="auto">
          <a:xfrm>
            <a:off x="0" y="43561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zh-CN" sz="3600" b="1"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3600" b="1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课时 服务社会</a:t>
            </a:r>
            <a:endParaRPr lang="zh-CN" altLang="en-US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>
    <p:checke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1"/>
          <p:cNvSpPr>
            <a:spLocks noChangeArrowheads="1"/>
          </p:cNvSpPr>
          <p:nvPr/>
        </p:nvSpPr>
        <p:spPr bwMode="auto">
          <a:xfrm>
            <a:off x="250825" y="674688"/>
            <a:ext cx="86328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宋体" charset="-122"/>
              </a:rPr>
              <a:t>二、为什么说服务社会能够促进我们全面发展？</a:t>
            </a:r>
            <a:endParaRPr lang="zh-CN" altLang="zh-CN" sz="3200" b="1">
              <a:solidFill>
                <a:srgbClr val="FF0000"/>
              </a:solidFill>
              <a:latin typeface="宋体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50825" y="1989138"/>
            <a:ext cx="8632825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    在服务社会的过程中，我们的视野不断拓展，知识不断丰富，观察、分析、解决问题的能力不断提高，人际交往能力得到提升，道德境界不断提高。</a:t>
            </a:r>
          </a:p>
        </p:txBody>
      </p:sp>
      <p:pic>
        <p:nvPicPr>
          <p:cNvPr id="22531" name="Picture 2" descr="http://p0.so.qhmsg.com/bdr/_240_/t017c684644887816d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t="10994"/>
          <a:stretch>
            <a:fillRect/>
          </a:stretch>
        </p:blipFill>
        <p:spPr bwMode="auto">
          <a:xfrm>
            <a:off x="7124700" y="4508500"/>
            <a:ext cx="1487488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3" name="组合 9"/>
          <p:cNvGrpSpPr>
            <a:grpSpLocks/>
          </p:cNvGrpSpPr>
          <p:nvPr/>
        </p:nvGrpSpPr>
        <p:grpSpPr bwMode="auto">
          <a:xfrm>
            <a:off x="107950" y="422275"/>
            <a:ext cx="2112963" cy="720725"/>
            <a:chOff x="3275856" y="3759200"/>
            <a:chExt cx="2113704" cy="720080"/>
          </a:xfrm>
        </p:grpSpPr>
        <p:sp>
          <p:nvSpPr>
            <p:cNvPr id="23556" name="矩形 10"/>
            <p:cNvSpPr>
              <a:spLocks noChangeArrowheads="1"/>
            </p:cNvSpPr>
            <p:nvPr/>
          </p:nvSpPr>
          <p:spPr bwMode="auto">
            <a:xfrm>
              <a:off x="3922492" y="3983155"/>
              <a:ext cx="146706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000" b="1">
                  <a:latin typeface="微软雅黑" pitchFamily="34" charset="-122"/>
                  <a:ea typeface="微软雅黑" pitchFamily="34" charset="-122"/>
                </a:rPr>
                <a:t>探究与分享</a:t>
              </a:r>
            </a:p>
          </p:txBody>
        </p:sp>
        <p:pic>
          <p:nvPicPr>
            <p:cNvPr id="23557" name="Picture 9" descr="http://2c.zol-img.com.cn/product/70/382/ceqB1aXJNp9yc.gif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75856" y="3759200"/>
              <a:ext cx="720080" cy="720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3554" name="Text Box 5"/>
          <p:cNvSpPr txBox="1">
            <a:spLocks noChangeArrowheads="1"/>
          </p:cNvSpPr>
          <p:nvPr/>
        </p:nvSpPr>
        <p:spPr bwMode="auto">
          <a:xfrm>
            <a:off x="276225" y="1125538"/>
            <a:ext cx="8572500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buFont typeface="Arial" charset="0"/>
              <a:buNone/>
            </a:pP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    小方参加学校举办的义卖活动，在出售自己的手工作品过程中，由开始的紧张到后来与人交流越来越自然，这次活动既帮助了他人，小方也得到了锻炼。</a:t>
            </a:r>
            <a:endParaRPr lang="en-US" altLang="zh-CN" sz="30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316" name="矩形 2"/>
          <p:cNvSpPr>
            <a:spLocks noChangeArrowheads="1"/>
          </p:cNvSpPr>
          <p:nvPr/>
        </p:nvSpPr>
        <p:spPr bwMode="auto">
          <a:xfrm>
            <a:off x="268288" y="4140200"/>
            <a:ext cx="8597900" cy="216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）小方的经历给你带来怎样的感受？</a:t>
            </a:r>
            <a:endParaRPr lang="en-US" altLang="zh-CN" sz="3000" b="1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）结合自己参与志愿服务的经历，谈谈你的收获？</a:t>
            </a:r>
            <a:endParaRPr lang="zh-CN" altLang="en-US" sz="300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http://p0.so.qhmsg.com/bdr/_240_/t0183db120d1c1ba6ff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75338" y="4581525"/>
            <a:ext cx="3017837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3"/>
          <p:cNvSpPr>
            <a:spLocks noChangeArrowheads="1"/>
          </p:cNvSpPr>
          <p:nvPr/>
        </p:nvSpPr>
        <p:spPr bwMode="auto">
          <a:xfrm>
            <a:off x="247650" y="692150"/>
            <a:ext cx="8631238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宋体" charset="-122"/>
              </a:rPr>
              <a:t>『</a:t>
            </a:r>
            <a:r>
              <a:rPr lang="zh-CN" altLang="zh-CN" sz="3200" b="1">
                <a:solidFill>
                  <a:srgbClr val="FF0000"/>
                </a:solidFill>
              </a:rPr>
              <a:t>提示</a:t>
            </a:r>
            <a:r>
              <a:rPr lang="en-US" altLang="zh-CN" sz="3200" b="1">
                <a:solidFill>
                  <a:srgbClr val="FF0000"/>
                </a:solidFill>
                <a:latin typeface="宋体" charset="-122"/>
              </a:rPr>
              <a:t>』</a:t>
            </a:r>
            <a:endParaRPr lang="zh-CN" altLang="en-US" sz="3200" b="1">
              <a:solidFill>
                <a:srgbClr val="FF0000"/>
              </a:solidFill>
              <a:latin typeface="宋体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   （</a:t>
            </a:r>
            <a:r>
              <a:rPr lang="en-US" altLang="zh-CN" sz="2800" b="1">
                <a:solidFill>
                  <a:srgbClr val="000000"/>
                </a:solidFill>
                <a:latin typeface="宋体" charset="-122"/>
              </a:rPr>
              <a:t>1</a:t>
            </a: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）参加“爱心天使”义卖活动，一方面可以使自己的能力得到锻炼，使自身的价值在奉献中得到提升；另一方面，我们的行动会吸引众多关注的目光，会带动更多的人与我们同行，这有利于创建一个互帮互助、相互关爱的社会大家庭。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   （</a:t>
            </a:r>
            <a:r>
              <a:rPr lang="en-US" altLang="zh-CN" sz="2800" b="1">
                <a:solidFill>
                  <a:srgbClr val="000000"/>
                </a:solidFill>
                <a:latin typeface="宋体" charset="-122"/>
              </a:rPr>
              <a:t>2</a:t>
            </a: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）言之有理即可。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p5.so.qhimgs1.com/bdr/_240_/t0136d049738dafb72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56325" y="604838"/>
            <a:ext cx="2551113" cy="217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矩形 3"/>
          <p:cNvSpPr>
            <a:spLocks noChangeArrowheads="1"/>
          </p:cNvSpPr>
          <p:nvPr/>
        </p:nvSpPr>
        <p:spPr bwMode="auto">
          <a:xfrm>
            <a:off x="260350" y="3068638"/>
            <a:ext cx="8632825" cy="289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    志愿者（</a:t>
            </a:r>
            <a:r>
              <a:rPr lang="en-US" altLang="zh-CN" sz="2800" b="1">
                <a:solidFill>
                  <a:srgbClr val="000000"/>
                </a:solidFill>
                <a:latin typeface="宋体" charset="-122"/>
              </a:rPr>
              <a:t>Volunteer</a:t>
            </a: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）联合国定义为“自愿进行社会公共利益服务而不获取任何利益、金钱、名利的活动者”，具体指在不为任何物质报酬的情况下，能够主动承担社会责任而不获取报酬，奉献个人时间和行动的人。</a:t>
            </a:r>
          </a:p>
        </p:txBody>
      </p:sp>
      <p:sp>
        <p:nvSpPr>
          <p:cNvPr id="15364" name="矩形 4"/>
          <p:cNvSpPr>
            <a:spLocks noChangeArrowheads="1"/>
          </p:cNvSpPr>
          <p:nvPr/>
        </p:nvSpPr>
        <p:spPr bwMode="auto">
          <a:xfrm>
            <a:off x="260350" y="866775"/>
            <a:ext cx="4699000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3200" b="1" i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志愿者精神：</a:t>
            </a:r>
            <a:endParaRPr lang="en-US" altLang="zh-CN" sz="3200" b="1" i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3200" b="1" i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奉献、友爱、互助、进步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组合 13"/>
          <p:cNvGrpSpPr>
            <a:grpSpLocks/>
          </p:cNvGrpSpPr>
          <p:nvPr/>
        </p:nvGrpSpPr>
        <p:grpSpPr bwMode="auto">
          <a:xfrm>
            <a:off x="2655888" y="468313"/>
            <a:ext cx="3887787" cy="720725"/>
            <a:chOff x="2635896" y="3098998"/>
            <a:chExt cx="3887802" cy="720080"/>
          </a:xfrm>
        </p:grpSpPr>
        <p:sp>
          <p:nvSpPr>
            <p:cNvPr id="3" name="文本框 6154"/>
            <p:cNvSpPr txBox="1">
              <a:spLocks noChangeArrowheads="1"/>
            </p:cNvSpPr>
            <p:nvPr/>
          </p:nvSpPr>
          <p:spPr bwMode="auto">
            <a:xfrm>
              <a:off x="3208985" y="3179888"/>
              <a:ext cx="3314713" cy="5836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1">
                  <a:lumMod val="50000"/>
                </a:schemeClr>
              </a:solidFill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  <a:defRPr/>
              </a:pPr>
              <a:r>
                <a:rPr lang="en-US" altLang="zh-CN" sz="3200" b="1" dirty="0" smtClean="0">
                  <a:solidFill>
                    <a:srgbClr val="FF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en-US" sz="32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奉献社会我践行</a:t>
              </a:r>
            </a:p>
          </p:txBody>
        </p:sp>
        <p:grpSp>
          <p:nvGrpSpPr>
            <p:cNvPr id="26636" name="组合 9"/>
            <p:cNvGrpSpPr>
              <a:grpSpLocks/>
            </p:cNvGrpSpPr>
            <p:nvPr/>
          </p:nvGrpSpPr>
          <p:grpSpPr bwMode="auto">
            <a:xfrm>
              <a:off x="2635896" y="3098998"/>
              <a:ext cx="720080" cy="720080"/>
              <a:chOff x="971600" y="2457560"/>
              <a:chExt cx="720080" cy="720080"/>
            </a:xfrm>
          </p:grpSpPr>
          <p:sp>
            <p:nvSpPr>
              <p:cNvPr id="5" name="椭圆 4"/>
              <p:cNvSpPr/>
              <p:nvPr/>
            </p:nvSpPr>
            <p:spPr bwMode="auto">
              <a:xfrm>
                <a:off x="971600" y="2457560"/>
                <a:ext cx="720728" cy="720080"/>
              </a:xfrm>
              <a:prstGeom prst="ellipse">
                <a:avLst/>
              </a:prstGeom>
              <a:solidFill>
                <a:schemeClr val="accent1">
                  <a:lumMod val="90000"/>
                </a:schemeClr>
              </a:solidFill>
              <a:ln w="19050" cap="flat" cmpd="sng" algn="ctr">
                <a:solidFill>
                  <a:schemeClr val="accent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sx="104000" sy="104000" algn="l" rotWithShape="0">
                  <a:schemeClr val="tx1">
                    <a:alpha val="40000"/>
                  </a:schemeClr>
                </a:outerShdw>
              </a:effectLst>
            </p:spPr>
            <p:txBody>
              <a:bodyPr/>
              <a:lstStyle/>
              <a:p>
                <a:pPr>
                  <a:buFont typeface="Arial" pitchFamily="34" charset="0"/>
                  <a:buNone/>
                  <a:defRPr/>
                </a:pPr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638" name="矩形 15"/>
              <p:cNvSpPr>
                <a:spLocks noChangeArrowheads="1"/>
              </p:cNvSpPr>
              <p:nvPr/>
            </p:nvSpPr>
            <p:spPr bwMode="auto">
              <a:xfrm>
                <a:off x="1109724" y="2521965"/>
                <a:ext cx="437940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buFont typeface="Arial" charset="0"/>
                  <a:buNone/>
                </a:pPr>
                <a:r>
                  <a:rPr lang="en-US" altLang="zh-CN" sz="3200" b="1">
                    <a:latin typeface="微软雅黑" pitchFamily="34" charset="-122"/>
                    <a:ea typeface="微软雅黑" pitchFamily="34" charset="-122"/>
                  </a:rPr>
                  <a:t>2</a:t>
                </a:r>
                <a:endParaRPr lang="zh-CN" altLang="en-US" sz="3200" b="1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6626" name="组合 9"/>
          <p:cNvGrpSpPr>
            <a:grpSpLocks/>
          </p:cNvGrpSpPr>
          <p:nvPr/>
        </p:nvGrpSpPr>
        <p:grpSpPr bwMode="auto">
          <a:xfrm>
            <a:off x="107950" y="1195388"/>
            <a:ext cx="2112963" cy="720725"/>
            <a:chOff x="3275856" y="3759200"/>
            <a:chExt cx="2113704" cy="720080"/>
          </a:xfrm>
        </p:grpSpPr>
        <p:sp>
          <p:nvSpPr>
            <p:cNvPr id="26633" name="矩形 10"/>
            <p:cNvSpPr>
              <a:spLocks noChangeArrowheads="1"/>
            </p:cNvSpPr>
            <p:nvPr/>
          </p:nvSpPr>
          <p:spPr bwMode="auto">
            <a:xfrm>
              <a:off x="3922492" y="3983155"/>
              <a:ext cx="146706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000" b="1">
                  <a:latin typeface="微软雅黑" pitchFamily="34" charset="-122"/>
                  <a:ea typeface="微软雅黑" pitchFamily="34" charset="-122"/>
                </a:rPr>
                <a:t>探究与分享</a:t>
              </a:r>
            </a:p>
          </p:txBody>
        </p:sp>
        <p:pic>
          <p:nvPicPr>
            <p:cNvPr id="26634" name="Picture 9" descr="http://2c.zol-img.com.cn/product/70/382/ceqB1aXJNp9yc.gif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75856" y="3759200"/>
              <a:ext cx="720080" cy="720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6388" name="组合 11"/>
          <p:cNvGrpSpPr>
            <a:grpSpLocks/>
          </p:cNvGrpSpPr>
          <p:nvPr/>
        </p:nvGrpSpPr>
        <p:grpSpPr bwMode="auto">
          <a:xfrm>
            <a:off x="279400" y="2205038"/>
            <a:ext cx="3860800" cy="3101975"/>
            <a:chOff x="220365" y="1799238"/>
            <a:chExt cx="3861688" cy="3102223"/>
          </a:xfrm>
        </p:grpSpPr>
        <p:pic>
          <p:nvPicPr>
            <p:cNvPr id="3072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15284" y="1794856"/>
              <a:ext cx="3871850" cy="3115305"/>
            </a:xfrm>
            <a:prstGeom prst="rect">
              <a:avLst/>
            </a:prstGeom>
            <a:noFill/>
          </p:spPr>
        </p:pic>
        <p:sp>
          <p:nvSpPr>
            <p:cNvPr id="26632" name="矩形 10"/>
            <p:cNvSpPr>
              <a:spLocks noChangeArrowheads="1"/>
            </p:cNvSpPr>
            <p:nvPr/>
          </p:nvSpPr>
          <p:spPr bwMode="auto">
            <a:xfrm>
              <a:off x="368376" y="1960840"/>
              <a:ext cx="2709396" cy="523220"/>
            </a:xfrm>
            <a:prstGeom prst="rect">
              <a:avLst/>
            </a:prstGeom>
            <a:solidFill>
              <a:schemeClr val="bg1">
                <a:alpha val="87057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 b="1">
                  <a:solidFill>
                    <a:srgbClr val="000000"/>
                  </a:solidFill>
                  <a:latin typeface="宋体" charset="-122"/>
                </a:rPr>
                <a:t>街头清除小广告</a:t>
              </a:r>
            </a:p>
          </p:txBody>
        </p:sp>
      </p:grpSp>
      <p:grpSp>
        <p:nvGrpSpPr>
          <p:cNvPr id="16389" name="组合 12"/>
          <p:cNvGrpSpPr>
            <a:grpSpLocks/>
          </p:cNvGrpSpPr>
          <p:nvPr/>
        </p:nvGrpSpPr>
        <p:grpSpPr bwMode="auto">
          <a:xfrm>
            <a:off x="4348163" y="2997200"/>
            <a:ext cx="4516437" cy="2981325"/>
            <a:chOff x="4320220" y="3140968"/>
            <a:chExt cx="4517901" cy="2981634"/>
          </a:xfrm>
        </p:grpSpPr>
        <p:pic>
          <p:nvPicPr>
            <p:cNvPr id="30724" name="Picture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312406" y="3136904"/>
              <a:ext cx="4530796" cy="2993446"/>
            </a:xfrm>
            <a:prstGeom prst="rect">
              <a:avLst/>
            </a:prstGeom>
            <a:noFill/>
          </p:spPr>
        </p:pic>
        <p:sp>
          <p:nvSpPr>
            <p:cNvPr id="26630" name="矩形 14"/>
            <p:cNvSpPr>
              <a:spLocks noChangeArrowheads="1"/>
            </p:cNvSpPr>
            <p:nvPr/>
          </p:nvSpPr>
          <p:spPr bwMode="auto">
            <a:xfrm>
              <a:off x="4499992" y="3319722"/>
              <a:ext cx="3251211" cy="523220"/>
            </a:xfrm>
            <a:prstGeom prst="rect">
              <a:avLst/>
            </a:prstGeom>
            <a:solidFill>
              <a:schemeClr val="bg1">
                <a:alpha val="87057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 b="1">
                  <a:solidFill>
                    <a:srgbClr val="000000"/>
                  </a:solidFill>
                  <a:latin typeface="宋体" charset="-122"/>
                </a:rPr>
                <a:t>“敬老爱老” 活动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4475" y="542925"/>
            <a:ext cx="4986338" cy="3322638"/>
          </a:xfrm>
          <a:prstGeom prst="rect">
            <a:avLst/>
          </a:prstGeom>
          <a:noFill/>
        </p:spPr>
      </p:pic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79963" y="3133725"/>
            <a:ext cx="4144962" cy="3108325"/>
          </a:xfrm>
          <a:prstGeom prst="rect">
            <a:avLst/>
          </a:prstGeom>
          <a:noFill/>
        </p:spPr>
      </p:pic>
      <p:sp>
        <p:nvSpPr>
          <p:cNvPr id="17412" name="矩形 4"/>
          <p:cNvSpPr>
            <a:spLocks noChangeArrowheads="1"/>
          </p:cNvSpPr>
          <p:nvPr/>
        </p:nvSpPr>
        <p:spPr bwMode="auto">
          <a:xfrm>
            <a:off x="5724525" y="1196975"/>
            <a:ext cx="19875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志愿者活动</a:t>
            </a:r>
          </a:p>
        </p:txBody>
      </p:sp>
      <p:grpSp>
        <p:nvGrpSpPr>
          <p:cNvPr id="17413" name="组合 1"/>
          <p:cNvGrpSpPr>
            <a:grpSpLocks/>
          </p:cNvGrpSpPr>
          <p:nvPr/>
        </p:nvGrpSpPr>
        <p:grpSpPr bwMode="auto">
          <a:xfrm>
            <a:off x="322263" y="4176713"/>
            <a:ext cx="4124325" cy="1930400"/>
            <a:chOff x="448408" y="-681448"/>
            <a:chExt cx="4123592" cy="1930374"/>
          </a:xfrm>
        </p:grpSpPr>
        <p:sp>
          <p:nvSpPr>
            <p:cNvPr id="27653" name="矩形 2"/>
            <p:cNvSpPr>
              <a:spLocks noChangeArrowheads="1"/>
            </p:cNvSpPr>
            <p:nvPr/>
          </p:nvSpPr>
          <p:spPr bwMode="auto">
            <a:xfrm>
              <a:off x="448408" y="-681448"/>
              <a:ext cx="4123592" cy="19303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buFont typeface="Arial" charset="0"/>
                <a:buNone/>
              </a:pPr>
              <a:r>
                <a:rPr lang="zh-CN" altLang="en-US" sz="2800" b="1" i="1">
                  <a:latin typeface="黑体" pitchFamily="49" charset="-122"/>
                  <a:ea typeface="黑体" pitchFamily="49" charset="-122"/>
                </a:rPr>
                <a:t>   你参加过哪些类似的活动？遇到过哪些困难？如何克服的？</a:t>
              </a:r>
              <a:endParaRPr lang="en-US" altLang="zh-CN" sz="2800" b="1" i="1"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27654" name="Picture 2" descr="http://pic7.nipic.com/20100502/2453232_075938061671_2.jpg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5188" t="14088" r="38574" b="51588"/>
            <a:stretch>
              <a:fillRect/>
            </a:stretch>
          </p:blipFill>
          <p:spPr bwMode="auto">
            <a:xfrm>
              <a:off x="634481" y="-474894"/>
              <a:ext cx="409695" cy="4019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1"/>
          <p:cNvSpPr>
            <a:spLocks noChangeArrowheads="1"/>
          </p:cNvSpPr>
          <p:nvPr/>
        </p:nvSpPr>
        <p:spPr bwMode="auto">
          <a:xfrm>
            <a:off x="250825" y="549275"/>
            <a:ext cx="5127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宋体" charset="-122"/>
              </a:rPr>
              <a:t>一、积极参与社会公益活动</a:t>
            </a:r>
            <a:endParaRPr lang="zh-CN" altLang="zh-CN" sz="3200" b="1">
              <a:solidFill>
                <a:srgbClr val="FF0000"/>
              </a:solidFill>
              <a:latin typeface="宋体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50825" y="1716088"/>
            <a:ext cx="8632825" cy="257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    服务和奉献社会，需要我们积极参与社会公益活动。环境保护、社区服务等都是社会公益活动的形式。无论参加哪种形式的社会公益活动，我们都要从实际出发，讲究实际效果。</a:t>
            </a:r>
          </a:p>
        </p:txBody>
      </p:sp>
      <p:pic>
        <p:nvPicPr>
          <p:cNvPr id="28675" name="Picture 2" descr="http://p0.so.qhimgs1.com/bdr/_240_/t01cfe34760543276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48488" y="4645025"/>
            <a:ext cx="1935162" cy="166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矩形 1"/>
          <p:cNvSpPr>
            <a:spLocks noChangeArrowheads="1"/>
          </p:cNvSpPr>
          <p:nvPr/>
        </p:nvSpPr>
        <p:spPr bwMode="auto">
          <a:xfrm>
            <a:off x="250825" y="549275"/>
            <a:ext cx="47164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宋体" charset="-122"/>
              </a:rPr>
              <a:t>二、热爱劳动，爱岗敬业</a:t>
            </a:r>
            <a:endParaRPr lang="zh-CN" altLang="zh-CN" sz="3200" b="1">
              <a:solidFill>
                <a:srgbClr val="FF0000"/>
              </a:solidFill>
              <a:latin typeface="宋体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50825" y="1557338"/>
            <a:ext cx="8632825" cy="257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    服务和奉献社会，需要我们热爱劳动，爱岗敬业。我们要努力学习，增强劳动观念，培养敬业精神，学会全力以赴、精益求精、追求卓越，为将来成为合格的社会主义建设者做好准备。</a:t>
            </a:r>
          </a:p>
        </p:txBody>
      </p:sp>
      <p:pic>
        <p:nvPicPr>
          <p:cNvPr id="29699" name="Picture 2" descr="http://p0.so.qhimgs1.com/bdr/_240_/t01cfe34760543276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48488" y="4645025"/>
            <a:ext cx="1935162" cy="166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1"/>
          <p:cNvSpPr>
            <a:spLocks noChangeArrowheads="1"/>
          </p:cNvSpPr>
          <p:nvPr/>
        </p:nvSpPr>
        <p:spPr bwMode="auto">
          <a:xfrm>
            <a:off x="250825" y="549275"/>
            <a:ext cx="8642350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奉新教师支月英：</a:t>
            </a:r>
            <a:endParaRPr lang="en-US" altLang="zh-CN" sz="32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从支姐姐到支奶奶 为山里娃坚守</a:t>
            </a:r>
            <a:r>
              <a:rPr lang="en-US" altLang="zh-CN" sz="32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36</a:t>
            </a:r>
            <a:r>
              <a:rPr lang="zh-CN" altLang="en-US" sz="32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载</a:t>
            </a:r>
          </a:p>
        </p:txBody>
      </p:sp>
      <p:grpSp>
        <p:nvGrpSpPr>
          <p:cNvPr id="20483" name="组合 3"/>
          <p:cNvGrpSpPr>
            <a:grpSpLocks/>
          </p:cNvGrpSpPr>
          <p:nvPr/>
        </p:nvGrpSpPr>
        <p:grpSpPr bwMode="auto">
          <a:xfrm>
            <a:off x="971550" y="1989138"/>
            <a:ext cx="5761038" cy="4256087"/>
            <a:chOff x="3635896" y="2780928"/>
            <a:chExt cx="5760640" cy="4255616"/>
          </a:xfrm>
        </p:grpSpPr>
        <p:pic>
          <p:nvPicPr>
            <p:cNvPr id="30723" name="Picture 2" descr="http://p2.ifengimg.com/a/2017_08/97514c3461fddec_size86_w500_h399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635896" y="2780928"/>
              <a:ext cx="5760640" cy="36794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4" name="矩形 2"/>
            <p:cNvSpPr>
              <a:spLocks noChangeArrowheads="1"/>
            </p:cNvSpPr>
            <p:nvPr/>
          </p:nvSpPr>
          <p:spPr bwMode="auto">
            <a:xfrm>
              <a:off x="3637155" y="6574879"/>
              <a:ext cx="420660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400" b="1"/>
                <a:t>下课后沿着山路送孩子们回家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6" descr="http://p4.so.qhmsg.com/bdr/_240_/t0133ac50ea1c7b51e9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26363" y="5157788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矩形 3"/>
          <p:cNvSpPr>
            <a:spLocks noChangeArrowheads="1"/>
          </p:cNvSpPr>
          <p:nvPr/>
        </p:nvSpPr>
        <p:spPr bwMode="auto">
          <a:xfrm>
            <a:off x="247650" y="1484313"/>
            <a:ext cx="8631238" cy="406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宋体" charset="-122"/>
              </a:rPr>
              <a:t>『</a:t>
            </a:r>
            <a:r>
              <a:rPr lang="zh-CN" altLang="zh-CN" sz="3200" b="1">
                <a:solidFill>
                  <a:srgbClr val="FF0000"/>
                </a:solidFill>
              </a:rPr>
              <a:t>提示</a:t>
            </a:r>
            <a:r>
              <a:rPr lang="en-US" altLang="zh-CN" sz="3200" b="1">
                <a:solidFill>
                  <a:srgbClr val="FF0000"/>
                </a:solidFill>
                <a:latin typeface="宋体" charset="-122"/>
              </a:rPr>
              <a:t>』</a:t>
            </a:r>
            <a:endParaRPr lang="zh-CN" altLang="en-US" sz="3200" b="1">
              <a:solidFill>
                <a:srgbClr val="FF0000"/>
              </a:solidFill>
              <a:latin typeface="宋体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    公益从字面的意思来看是为了公众的利益，它的实质应该说是社会财富的再次分配。</a:t>
            </a:r>
            <a:endParaRPr lang="en-US" altLang="zh-CN" sz="2800" b="1">
              <a:solidFill>
                <a:srgbClr val="000000"/>
              </a:solidFill>
              <a:latin typeface="宋体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宋体" charset="-122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公益活动是指一定的组织或个人向社会捐赠财物，时间，精力和知识等活动。公益活动的内容包括社区服务，环境保护，公共福利，帮助他人等等。 </a:t>
            </a:r>
          </a:p>
        </p:txBody>
      </p:sp>
      <p:sp>
        <p:nvSpPr>
          <p:cNvPr id="31747" name="矩形 6"/>
          <p:cNvSpPr>
            <a:spLocks noChangeArrowheads="1"/>
          </p:cNvSpPr>
          <p:nvPr/>
        </p:nvSpPr>
        <p:spPr bwMode="auto">
          <a:xfrm>
            <a:off x="4067175" y="649288"/>
            <a:ext cx="12160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宋体" charset="-122"/>
              </a:rPr>
              <a:t>公 益</a:t>
            </a:r>
          </a:p>
        </p:txBody>
      </p:sp>
      <p:grpSp>
        <p:nvGrpSpPr>
          <p:cNvPr id="31748" name="组合 5"/>
          <p:cNvGrpSpPr>
            <a:grpSpLocks/>
          </p:cNvGrpSpPr>
          <p:nvPr/>
        </p:nvGrpSpPr>
        <p:grpSpPr bwMode="auto">
          <a:xfrm>
            <a:off x="107950" y="404813"/>
            <a:ext cx="1857375" cy="720725"/>
            <a:chOff x="3275856" y="3759200"/>
            <a:chExt cx="1857224" cy="720080"/>
          </a:xfrm>
        </p:grpSpPr>
        <p:sp>
          <p:nvSpPr>
            <p:cNvPr id="31749" name="矩形 6"/>
            <p:cNvSpPr>
              <a:spLocks noChangeArrowheads="1"/>
            </p:cNvSpPr>
            <p:nvPr/>
          </p:nvSpPr>
          <p:spPr bwMode="auto">
            <a:xfrm>
              <a:off x="3922492" y="3983155"/>
              <a:ext cx="121058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000" b="1">
                  <a:latin typeface="微软雅黑" pitchFamily="34" charset="-122"/>
                  <a:ea typeface="微软雅黑" pitchFamily="34" charset="-122"/>
                </a:rPr>
                <a:t>关键点拨</a:t>
              </a:r>
            </a:p>
          </p:txBody>
        </p:sp>
        <p:pic>
          <p:nvPicPr>
            <p:cNvPr id="31750" name="Picture 9" descr="http://2c.zol-img.com.cn/product/70/382/ceqB1aXJNp9yc.gif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75856" y="3759200"/>
              <a:ext cx="720080" cy="720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组合 3"/>
          <p:cNvGrpSpPr>
            <a:grpSpLocks/>
          </p:cNvGrpSpPr>
          <p:nvPr/>
        </p:nvGrpSpPr>
        <p:grpSpPr bwMode="auto">
          <a:xfrm>
            <a:off x="0" y="0"/>
            <a:ext cx="1989138" cy="536575"/>
            <a:chOff x="257175" y="444500"/>
            <a:chExt cx="1989138" cy="536575"/>
          </a:xfrm>
        </p:grpSpPr>
        <p:pic>
          <p:nvPicPr>
            <p:cNvPr id="14340" name="图片 1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7175" y="444500"/>
              <a:ext cx="1989138" cy="536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41" name="文本框 2"/>
            <p:cNvSpPr txBox="1">
              <a:spLocks noChangeArrowheads="1"/>
            </p:cNvSpPr>
            <p:nvPr/>
          </p:nvSpPr>
          <p:spPr bwMode="auto">
            <a:xfrm>
              <a:off x="257175" y="444500"/>
              <a:ext cx="171450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新课导入</a:t>
              </a:r>
            </a:p>
          </p:txBody>
        </p:sp>
      </p:grpSp>
      <p:sp>
        <p:nvSpPr>
          <p:cNvPr id="7" name="文本框 6154"/>
          <p:cNvSpPr txBox="1">
            <a:spLocks noChangeArrowheads="1"/>
          </p:cNvSpPr>
          <p:nvPr/>
        </p:nvSpPr>
        <p:spPr bwMode="auto">
          <a:xfrm>
            <a:off x="250825" y="908050"/>
            <a:ext cx="8642350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    人的生命是有限的，可是，为人民服务是无限的，我要把有限的生命，投入到无限的为人民服务之中去。。 </a:t>
            </a: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雷锋</a:t>
            </a:r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0525" y="3260725"/>
            <a:ext cx="3846513" cy="295116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69" name="组合 1"/>
          <p:cNvGrpSpPr>
            <a:grpSpLocks/>
          </p:cNvGrpSpPr>
          <p:nvPr/>
        </p:nvGrpSpPr>
        <p:grpSpPr bwMode="auto">
          <a:xfrm>
            <a:off x="0" y="0"/>
            <a:ext cx="1989138" cy="536575"/>
            <a:chOff x="405" y="428"/>
            <a:chExt cx="3133" cy="845"/>
          </a:xfrm>
        </p:grpSpPr>
        <p:pic>
          <p:nvPicPr>
            <p:cNvPr id="32771" name="图片 1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42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772" name="文本框 2"/>
            <p:cNvSpPr txBox="1">
              <a:spLocks noChangeArrowheads="1"/>
            </p:cNvSpPr>
            <p:nvPr/>
          </p:nvSpPr>
          <p:spPr bwMode="auto">
            <a:xfrm>
              <a:off x="405" y="428"/>
              <a:ext cx="2700" cy="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课堂小结</a:t>
              </a:r>
            </a:p>
          </p:txBody>
        </p:sp>
      </p:grpSp>
      <p:pic>
        <p:nvPicPr>
          <p:cNvPr id="32770" name="图片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8" y="1296988"/>
            <a:ext cx="8243887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4" descr="http://img.taopic.com/uploads/allimg/110423/8886-1104231UA31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313" y="1557338"/>
            <a:ext cx="3736975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矩形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20963" y="615950"/>
            <a:ext cx="3724275" cy="871538"/>
          </a:xfrm>
          <a:prstGeom prst="rect">
            <a:avLst/>
          </a:prstGeom>
          <a:noFill/>
        </p:spPr>
      </p:pic>
      <p:sp>
        <p:nvSpPr>
          <p:cNvPr id="33795" name="矩形 6"/>
          <p:cNvSpPr>
            <a:spLocks noChangeArrowheads="1"/>
          </p:cNvSpPr>
          <p:nvPr/>
        </p:nvSpPr>
        <p:spPr bwMode="auto">
          <a:xfrm>
            <a:off x="287338" y="4508500"/>
            <a:ext cx="8569325" cy="121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    微公益活动虽小，却意义重大。请试着制定一份活动策划方案。</a:t>
            </a:r>
          </a:p>
        </p:txBody>
      </p:sp>
      <p:grpSp>
        <p:nvGrpSpPr>
          <p:cNvPr id="33796" name="组合 1"/>
          <p:cNvGrpSpPr>
            <a:grpSpLocks/>
          </p:cNvGrpSpPr>
          <p:nvPr/>
        </p:nvGrpSpPr>
        <p:grpSpPr bwMode="auto">
          <a:xfrm>
            <a:off x="0" y="0"/>
            <a:ext cx="1989138" cy="536575"/>
            <a:chOff x="405" y="428"/>
            <a:chExt cx="3133" cy="845"/>
          </a:xfrm>
        </p:grpSpPr>
        <p:pic>
          <p:nvPicPr>
            <p:cNvPr id="33797" name="图片 1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42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798" name="文本框 2"/>
            <p:cNvSpPr txBox="1">
              <a:spLocks noChangeArrowheads="1"/>
            </p:cNvSpPr>
            <p:nvPr/>
          </p:nvSpPr>
          <p:spPr bwMode="auto">
            <a:xfrm>
              <a:off x="405" y="428"/>
              <a:ext cx="2700" cy="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随堂演练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247650" y="1484313"/>
            <a:ext cx="8631238" cy="277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宋体" charset="-122"/>
              </a:rPr>
              <a:t>『</a:t>
            </a:r>
            <a:r>
              <a:rPr lang="zh-CN" altLang="zh-CN" sz="3200" b="1">
                <a:solidFill>
                  <a:srgbClr val="FF0000"/>
                </a:solidFill>
              </a:rPr>
              <a:t>提示</a:t>
            </a:r>
            <a:r>
              <a:rPr lang="en-US" altLang="zh-CN" sz="3200" b="1">
                <a:solidFill>
                  <a:srgbClr val="FF0000"/>
                </a:solidFill>
                <a:latin typeface="宋体" charset="-122"/>
              </a:rPr>
              <a:t>』</a:t>
            </a:r>
            <a:endParaRPr lang="zh-CN" altLang="en-US" sz="3200" b="1">
              <a:solidFill>
                <a:srgbClr val="FF0000"/>
              </a:solidFill>
              <a:latin typeface="宋体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    策划方案包括活动名称、活动背景、活动目的、活动时间、活动地点、活动内容、活动细则、活动总结等等。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矩形 1"/>
          <p:cNvSpPr>
            <a:spLocks noChangeArrowheads="1"/>
          </p:cNvSpPr>
          <p:nvPr/>
        </p:nvSpPr>
        <p:spPr bwMode="auto">
          <a:xfrm>
            <a:off x="2286000" y="2828925"/>
            <a:ext cx="4572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/>
              <a:t>贾老师教育</a:t>
            </a:r>
            <a:r>
              <a:rPr lang="en-US" altLang="zh-CN"/>
              <a:t>           </a:t>
            </a:r>
            <a:r>
              <a:rPr lang="zh-CN" altLang="zh-CN"/>
              <a:t>微信</a:t>
            </a:r>
            <a:r>
              <a:rPr lang="en-US" altLang="zh-CN"/>
              <a:t>yjm911yjm </a:t>
            </a:r>
          </a:p>
          <a:p>
            <a:pPr>
              <a:buFont typeface="Arial" charset="0"/>
              <a:buNone/>
            </a:pPr>
            <a:endParaRPr lang="en-US" altLang="zh-CN"/>
          </a:p>
          <a:p>
            <a:pPr>
              <a:buFont typeface="Arial" charset="0"/>
              <a:buNone/>
            </a:pPr>
            <a:r>
              <a:rPr lang="en-US" altLang="zh-CN"/>
              <a:t>             https://shop118432293.taobao.com/</a:t>
            </a:r>
            <a:endParaRPr lang="zh-CN" altLang="zh-CN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"/>
          <p:cNvSpPr>
            <a:spLocks noChangeArrowheads="1"/>
          </p:cNvSpPr>
          <p:nvPr/>
        </p:nvSpPr>
        <p:spPr bwMode="auto">
          <a:xfrm>
            <a:off x="250825" y="1169988"/>
            <a:ext cx="8642350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    一个人的价值应该看他</a:t>
            </a:r>
            <a:r>
              <a:rPr lang="zh-CN" altLang="en-US" sz="2800" b="1" u="sng">
                <a:latin typeface="宋体" charset="-122"/>
              </a:rPr>
              <a:t>      </a:t>
            </a:r>
            <a:r>
              <a:rPr lang="zh-CN" altLang="en-US" sz="2800" b="1">
                <a:latin typeface="宋体" charset="-122"/>
              </a:rPr>
              <a:t>什么，而不应该看他</a:t>
            </a:r>
            <a:r>
              <a:rPr lang="zh-CN" altLang="en-US" sz="2800" b="1" u="sng">
                <a:latin typeface="宋体" charset="-122"/>
              </a:rPr>
              <a:t>      </a:t>
            </a:r>
            <a:r>
              <a:rPr lang="zh-CN" altLang="en-US" sz="2800" b="1">
                <a:latin typeface="宋体" charset="-122"/>
              </a:rPr>
              <a:t>什么。在现实生活中，我们每个人无一例外地享受着社会所提供的生活和学习条件，人人都有责任</a:t>
            </a:r>
            <a:r>
              <a:rPr lang="zh-CN" altLang="en-US" sz="2800" b="1" u="sng">
                <a:latin typeface="宋体" charset="-122"/>
              </a:rPr>
              <a:t>      </a:t>
            </a:r>
            <a:r>
              <a:rPr lang="zh-CN" altLang="en-US" sz="2800" b="1">
                <a:latin typeface="宋体" charset="-122"/>
              </a:rPr>
              <a:t>社会，为他人和社会提供服务。只有积极为社会做贡献，才能得到人们的尊重和</a:t>
            </a:r>
            <a:r>
              <a:rPr lang="zh-CN" altLang="en-US" sz="2800" b="1" u="sng">
                <a:latin typeface="宋体" charset="-122"/>
              </a:rPr>
              <a:t>      </a:t>
            </a:r>
            <a:r>
              <a:rPr lang="zh-CN" altLang="en-US" sz="2800" b="1">
                <a:latin typeface="宋体" charset="-122"/>
              </a:rPr>
              <a:t>，实现我们自身的价值。</a:t>
            </a:r>
            <a:endParaRPr lang="zh-CN" altLang="zh-CN" sz="2800" b="1">
              <a:latin typeface="宋体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745038" y="1209675"/>
            <a:ext cx="9048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贡献</a:t>
            </a:r>
          </a:p>
        </p:txBody>
      </p:sp>
      <p:pic>
        <p:nvPicPr>
          <p:cNvPr id="15363" name="Picture 2" descr="http://wmf.fjsen.com/images/2007-08/17/xin_51080417135857830451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5463" y="5084763"/>
            <a:ext cx="1498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64" name="组合 2"/>
          <p:cNvGrpSpPr>
            <a:grpSpLocks/>
          </p:cNvGrpSpPr>
          <p:nvPr/>
        </p:nvGrpSpPr>
        <p:grpSpPr bwMode="auto">
          <a:xfrm>
            <a:off x="26988" y="0"/>
            <a:ext cx="1989137" cy="536575"/>
            <a:chOff x="405" y="428"/>
            <a:chExt cx="3133" cy="845"/>
          </a:xfrm>
        </p:grpSpPr>
        <p:pic>
          <p:nvPicPr>
            <p:cNvPr id="15368" name="图片 1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42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9" name="文本框 2"/>
            <p:cNvSpPr txBox="1">
              <a:spLocks noChangeArrowheads="1"/>
            </p:cNvSpPr>
            <p:nvPr/>
          </p:nvSpPr>
          <p:spPr bwMode="auto">
            <a:xfrm>
              <a:off x="405" y="428"/>
              <a:ext cx="2700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课前预习</a:t>
              </a:r>
            </a:p>
          </p:txBody>
        </p:sp>
      </p:grp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800100" y="1854200"/>
            <a:ext cx="9064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得到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800100" y="3127375"/>
            <a:ext cx="9064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回报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6157913" y="3771900"/>
            <a:ext cx="9048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认可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组合 1"/>
          <p:cNvGrpSpPr>
            <a:grpSpLocks/>
          </p:cNvGrpSpPr>
          <p:nvPr/>
        </p:nvGrpSpPr>
        <p:grpSpPr bwMode="auto">
          <a:xfrm>
            <a:off x="0" y="0"/>
            <a:ext cx="1989138" cy="536575"/>
            <a:chOff x="405" y="428"/>
            <a:chExt cx="3133" cy="845"/>
          </a:xfrm>
        </p:grpSpPr>
        <p:pic>
          <p:nvPicPr>
            <p:cNvPr id="16397" name="图片 1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42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98" name="文本框 2"/>
            <p:cNvSpPr txBox="1">
              <a:spLocks noChangeArrowheads="1"/>
            </p:cNvSpPr>
            <p:nvPr/>
          </p:nvSpPr>
          <p:spPr bwMode="auto">
            <a:xfrm>
              <a:off x="405" y="428"/>
              <a:ext cx="2700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新课讲解</a:t>
              </a:r>
            </a:p>
          </p:txBody>
        </p:sp>
      </p:grpSp>
      <p:grpSp>
        <p:nvGrpSpPr>
          <p:cNvPr id="16386" name="组合 13"/>
          <p:cNvGrpSpPr>
            <a:grpSpLocks/>
          </p:cNvGrpSpPr>
          <p:nvPr/>
        </p:nvGrpSpPr>
        <p:grpSpPr bwMode="auto">
          <a:xfrm>
            <a:off x="2701925" y="495300"/>
            <a:ext cx="3525838" cy="720725"/>
            <a:chOff x="2635896" y="3098998"/>
            <a:chExt cx="3527201" cy="720080"/>
          </a:xfrm>
        </p:grpSpPr>
        <p:sp>
          <p:nvSpPr>
            <p:cNvPr id="19" name="文本框 6154"/>
            <p:cNvSpPr txBox="1">
              <a:spLocks noChangeArrowheads="1"/>
            </p:cNvSpPr>
            <p:nvPr/>
          </p:nvSpPr>
          <p:spPr bwMode="auto">
            <a:xfrm>
              <a:off x="3209206" y="3179889"/>
              <a:ext cx="2953891" cy="5836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1">
                  <a:lumMod val="50000"/>
                </a:schemeClr>
              </a:solidFill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  <a:defRPr/>
              </a:pPr>
              <a:r>
                <a:rPr lang="en-US" altLang="zh-CN" sz="3200" b="1" dirty="0" smtClean="0">
                  <a:solidFill>
                    <a:srgbClr val="FF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en-US" sz="32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奉献助我成长</a:t>
              </a:r>
            </a:p>
          </p:txBody>
        </p:sp>
        <p:grpSp>
          <p:nvGrpSpPr>
            <p:cNvPr id="16394" name="组合 9"/>
            <p:cNvGrpSpPr>
              <a:grpSpLocks/>
            </p:cNvGrpSpPr>
            <p:nvPr/>
          </p:nvGrpSpPr>
          <p:grpSpPr bwMode="auto">
            <a:xfrm>
              <a:off x="2635896" y="3098998"/>
              <a:ext cx="720080" cy="720080"/>
              <a:chOff x="971600" y="2457560"/>
              <a:chExt cx="720080" cy="720080"/>
            </a:xfrm>
          </p:grpSpPr>
          <p:sp>
            <p:nvSpPr>
              <p:cNvPr id="22" name="椭圆 21"/>
              <p:cNvSpPr/>
              <p:nvPr/>
            </p:nvSpPr>
            <p:spPr bwMode="auto">
              <a:xfrm>
                <a:off x="971600" y="2457560"/>
                <a:ext cx="719416" cy="720080"/>
              </a:xfrm>
              <a:prstGeom prst="ellipse">
                <a:avLst/>
              </a:prstGeom>
              <a:solidFill>
                <a:schemeClr val="accent1">
                  <a:lumMod val="90000"/>
                </a:schemeClr>
              </a:solidFill>
              <a:ln w="19050" cap="flat" cmpd="sng" algn="ctr">
                <a:solidFill>
                  <a:schemeClr val="accent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sx="104000" sy="104000" algn="l" rotWithShape="0">
                  <a:schemeClr val="tx1">
                    <a:alpha val="40000"/>
                  </a:schemeClr>
                </a:outerShdw>
              </a:effectLst>
            </p:spPr>
            <p:txBody>
              <a:bodyPr/>
              <a:lstStyle/>
              <a:p>
                <a:pPr>
                  <a:buFont typeface="Arial" pitchFamily="34" charset="0"/>
                  <a:buNone/>
                  <a:defRPr/>
                </a:pPr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6396" name="矩形 15"/>
              <p:cNvSpPr>
                <a:spLocks noChangeArrowheads="1"/>
              </p:cNvSpPr>
              <p:nvPr/>
            </p:nvSpPr>
            <p:spPr bwMode="auto">
              <a:xfrm>
                <a:off x="1109724" y="2521965"/>
                <a:ext cx="437940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>
                  <a:buFont typeface="Arial" charset="0"/>
                  <a:buNone/>
                </a:pPr>
                <a:r>
                  <a:rPr lang="en-US" altLang="zh-CN" sz="3200" b="1">
                    <a:latin typeface="微软雅黑" pitchFamily="34" charset="-122"/>
                    <a:ea typeface="微软雅黑" pitchFamily="34" charset="-122"/>
                  </a:rPr>
                  <a:t>1</a:t>
                </a:r>
                <a:endParaRPr lang="zh-CN" altLang="en-US" sz="3200" b="1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6387" name="组合 25"/>
          <p:cNvGrpSpPr>
            <a:grpSpLocks/>
          </p:cNvGrpSpPr>
          <p:nvPr/>
        </p:nvGrpSpPr>
        <p:grpSpPr bwMode="auto">
          <a:xfrm>
            <a:off x="107950" y="1052513"/>
            <a:ext cx="2370138" cy="719137"/>
            <a:chOff x="3275856" y="3759200"/>
            <a:chExt cx="2370185" cy="720080"/>
          </a:xfrm>
        </p:grpSpPr>
        <p:sp>
          <p:nvSpPr>
            <p:cNvPr id="16391" name="矩形 26"/>
            <p:cNvSpPr>
              <a:spLocks noChangeArrowheads="1"/>
            </p:cNvSpPr>
            <p:nvPr/>
          </p:nvSpPr>
          <p:spPr bwMode="auto">
            <a:xfrm>
              <a:off x="3922492" y="3983155"/>
              <a:ext cx="1723549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000" b="1">
                  <a:latin typeface="微软雅黑" pitchFamily="34" charset="-122"/>
                  <a:ea typeface="微软雅黑" pitchFamily="34" charset="-122"/>
                </a:rPr>
                <a:t>运用你的经验</a:t>
              </a:r>
            </a:p>
          </p:txBody>
        </p:sp>
        <p:pic>
          <p:nvPicPr>
            <p:cNvPr id="16392" name="Picture 9" descr="http://2c.zol-img.com.cn/product/70/382/ceqB1aXJNp9yc.gif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75856" y="3759200"/>
              <a:ext cx="720080" cy="720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6170" name="Picture 2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22763" y="1285875"/>
            <a:ext cx="4583112" cy="3054350"/>
          </a:xfrm>
          <a:prstGeom prst="rect">
            <a:avLst/>
          </a:prstGeom>
          <a:noFill/>
        </p:spPr>
      </p:pic>
      <p:sp>
        <p:nvSpPr>
          <p:cNvPr id="6150" name="矩形 3"/>
          <p:cNvSpPr>
            <a:spLocks noChangeArrowheads="1"/>
          </p:cNvSpPr>
          <p:nvPr/>
        </p:nvSpPr>
        <p:spPr bwMode="auto">
          <a:xfrm>
            <a:off x="5981700" y="4857750"/>
            <a:ext cx="1730375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000" b="1">
                <a:latin typeface="宋体" charset="-122"/>
              </a:rPr>
              <a:t>义务劳动</a:t>
            </a:r>
          </a:p>
        </p:txBody>
      </p:sp>
      <p:pic>
        <p:nvPicPr>
          <p:cNvPr id="6174" name="Picture 3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50" y="2871788"/>
            <a:ext cx="4584700" cy="344328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6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828675"/>
            <a:ext cx="4237038" cy="3182938"/>
          </a:xfrm>
          <a:prstGeom prst="rect">
            <a:avLst/>
          </a:prstGeom>
          <a:noFill/>
        </p:spPr>
      </p:pic>
      <p:pic>
        <p:nvPicPr>
          <p:cNvPr id="4199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76738" y="1981200"/>
            <a:ext cx="4687887" cy="3133725"/>
          </a:xfrm>
          <a:prstGeom prst="rect">
            <a:avLst/>
          </a:prstGeom>
          <a:noFill/>
        </p:spPr>
      </p:pic>
      <p:sp>
        <p:nvSpPr>
          <p:cNvPr id="7172" name="矩形 4"/>
          <p:cNvSpPr>
            <a:spLocks noChangeArrowheads="1"/>
          </p:cNvSpPr>
          <p:nvPr/>
        </p:nvSpPr>
        <p:spPr bwMode="auto">
          <a:xfrm>
            <a:off x="4891088" y="765175"/>
            <a:ext cx="1728787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000" b="1">
                <a:latin typeface="宋体" charset="-122"/>
              </a:rPr>
              <a:t>志愿服务</a:t>
            </a:r>
          </a:p>
        </p:txBody>
      </p:sp>
      <p:grpSp>
        <p:nvGrpSpPr>
          <p:cNvPr id="7173" name="组合 1"/>
          <p:cNvGrpSpPr>
            <a:grpSpLocks/>
          </p:cNvGrpSpPr>
          <p:nvPr/>
        </p:nvGrpSpPr>
        <p:grpSpPr bwMode="auto">
          <a:xfrm>
            <a:off x="241300" y="5445125"/>
            <a:ext cx="8642350" cy="523875"/>
            <a:chOff x="251520" y="542290"/>
            <a:chExt cx="8640960" cy="523230"/>
          </a:xfrm>
        </p:grpSpPr>
        <p:sp>
          <p:nvSpPr>
            <p:cNvPr id="17413" name="矩形 2"/>
            <p:cNvSpPr>
              <a:spLocks noChangeArrowheads="1"/>
            </p:cNvSpPr>
            <p:nvPr/>
          </p:nvSpPr>
          <p:spPr bwMode="auto">
            <a:xfrm>
              <a:off x="251520" y="542290"/>
              <a:ext cx="8640960" cy="523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800" b="1">
                  <a:latin typeface="黑体" pitchFamily="49" charset="-122"/>
                  <a:ea typeface="黑体" pitchFamily="49" charset="-122"/>
                </a:rPr>
                <a:t>   你参加过哪些类似的活动？与同学分享你的感受。</a:t>
              </a:r>
              <a:endParaRPr lang="en-US" altLang="zh-CN" sz="2800" b="1"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17414" name="Picture 2" descr="http://pic7.nipic.com/20100502/2453232_075938061671_2.jpg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5188" t="14088" r="38574" b="51588"/>
            <a:stretch>
              <a:fillRect/>
            </a:stretch>
          </p:blipFill>
          <p:spPr bwMode="auto">
            <a:xfrm>
              <a:off x="395536" y="602582"/>
              <a:ext cx="409695" cy="4019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1"/>
          <p:cNvSpPr>
            <a:spLocks noChangeArrowheads="1"/>
          </p:cNvSpPr>
          <p:nvPr/>
        </p:nvSpPr>
        <p:spPr bwMode="auto">
          <a:xfrm>
            <a:off x="250825" y="549275"/>
            <a:ext cx="7188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宋体" charset="-122"/>
              </a:rPr>
              <a:t>一、为什么说服务社会体现人生价值？</a:t>
            </a:r>
            <a:endParaRPr lang="zh-CN" altLang="zh-CN" sz="3200" b="1">
              <a:solidFill>
                <a:srgbClr val="FF0000"/>
              </a:solidFill>
              <a:latin typeface="宋体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50825" y="1484313"/>
            <a:ext cx="8632825" cy="387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latin typeface="宋体" charset="-122"/>
              </a:rPr>
              <a:t>    一个人的价值应该看他贡献什么，而不应该看他得到什么。</a:t>
            </a:r>
            <a:endParaRPr lang="en-US" altLang="zh-CN" sz="2800" b="1">
              <a:latin typeface="宋体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2800" b="1">
                <a:latin typeface="宋体" charset="-122"/>
              </a:rPr>
              <a:t>    </a:t>
            </a:r>
            <a:r>
              <a:rPr lang="zh-CN" altLang="en-US" sz="2800" b="1">
                <a:latin typeface="宋体" charset="-122"/>
              </a:rPr>
              <a:t>在现实生活中，我们每个人都享受着社会所提供的生活和学习条件，人人都有责任回报社会，为他人和社会提供服务。只有积极为社会做贡献，才能得到人们的尊重和认可，实现我们自身的价值。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组合 9"/>
          <p:cNvGrpSpPr>
            <a:grpSpLocks/>
          </p:cNvGrpSpPr>
          <p:nvPr/>
        </p:nvGrpSpPr>
        <p:grpSpPr bwMode="auto">
          <a:xfrm>
            <a:off x="107950" y="422275"/>
            <a:ext cx="2112963" cy="720725"/>
            <a:chOff x="3275856" y="3759200"/>
            <a:chExt cx="2113704" cy="720080"/>
          </a:xfrm>
        </p:grpSpPr>
        <p:sp>
          <p:nvSpPr>
            <p:cNvPr id="19460" name="矩形 10"/>
            <p:cNvSpPr>
              <a:spLocks noChangeArrowheads="1"/>
            </p:cNvSpPr>
            <p:nvPr/>
          </p:nvSpPr>
          <p:spPr bwMode="auto">
            <a:xfrm>
              <a:off x="3922492" y="3983155"/>
              <a:ext cx="146706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000" b="1">
                  <a:latin typeface="微软雅黑" pitchFamily="34" charset="-122"/>
                  <a:ea typeface="微软雅黑" pitchFamily="34" charset="-122"/>
                </a:rPr>
                <a:t>探究与分享</a:t>
              </a:r>
            </a:p>
          </p:txBody>
        </p:sp>
        <p:pic>
          <p:nvPicPr>
            <p:cNvPr id="19461" name="Picture 9" descr="http://2c.zol-img.com.cn/product/70/382/ceqB1aXJNp9yc.gif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75856" y="3759200"/>
              <a:ext cx="720080" cy="720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458" name="Text Box 5"/>
          <p:cNvSpPr txBox="1">
            <a:spLocks noChangeArrowheads="1"/>
          </p:cNvSpPr>
          <p:nvPr/>
        </p:nvSpPr>
        <p:spPr bwMode="auto">
          <a:xfrm>
            <a:off x="276225" y="1484313"/>
            <a:ext cx="8572500" cy="217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buFont typeface="Arial" charset="0"/>
              <a:buNone/>
            </a:pP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    退休工人曹师傅是一位热心人，热衷于组织和参加有关环保公益活动，在他的影响下，身边越来越多的人参加公益活动。</a:t>
            </a:r>
            <a:endParaRPr lang="en-US" altLang="zh-CN" sz="30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220" name="矩形 2"/>
          <p:cNvSpPr>
            <a:spLocks noChangeArrowheads="1"/>
          </p:cNvSpPr>
          <p:nvPr/>
        </p:nvSpPr>
        <p:spPr bwMode="auto">
          <a:xfrm>
            <a:off x="250825" y="4219575"/>
            <a:ext cx="7200900" cy="137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）曹师傅的行动为什么能影响周围人？</a:t>
            </a:r>
            <a:endParaRPr lang="en-US" altLang="zh-CN" sz="3000" b="1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000" b="1">
                <a:latin typeface="黑体" pitchFamily="49" charset="-122"/>
                <a:ea typeface="黑体" pitchFamily="49" charset="-122"/>
              </a:rPr>
              <a:t>）他的事迹对我们有什么启示？</a:t>
            </a:r>
            <a:endParaRPr lang="zh-CN" altLang="en-US" sz="300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http://p0.so.qhmsg.com/bdr/_240_/t0183db120d1c1ba6ff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75338" y="4581525"/>
            <a:ext cx="3017837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3"/>
          <p:cNvSpPr>
            <a:spLocks noChangeArrowheads="1"/>
          </p:cNvSpPr>
          <p:nvPr/>
        </p:nvSpPr>
        <p:spPr bwMode="auto">
          <a:xfrm>
            <a:off x="238125" y="692150"/>
            <a:ext cx="8631238" cy="406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宋体" charset="-122"/>
              </a:rPr>
              <a:t>『</a:t>
            </a:r>
            <a:r>
              <a:rPr lang="zh-CN" altLang="zh-CN" sz="3200" b="1">
                <a:solidFill>
                  <a:srgbClr val="FF0000"/>
                </a:solidFill>
              </a:rPr>
              <a:t>提示</a:t>
            </a:r>
            <a:r>
              <a:rPr lang="en-US" altLang="zh-CN" sz="3200" b="1">
                <a:solidFill>
                  <a:srgbClr val="FF0000"/>
                </a:solidFill>
                <a:latin typeface="宋体" charset="-122"/>
              </a:rPr>
              <a:t>』</a:t>
            </a:r>
            <a:endParaRPr lang="zh-CN" altLang="en-US" sz="3200" b="1">
              <a:solidFill>
                <a:srgbClr val="FF0000"/>
              </a:solidFill>
              <a:latin typeface="宋体" charset="-122"/>
            </a:endParaRP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   （</a:t>
            </a:r>
            <a:r>
              <a:rPr lang="en-US" altLang="zh-CN" sz="2800" b="1">
                <a:solidFill>
                  <a:srgbClr val="000000"/>
                </a:solidFill>
                <a:latin typeface="宋体" charset="-122"/>
              </a:rPr>
              <a:t>1</a:t>
            </a: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）在现实生活中，我们每个人无一例外地享受着社会所提供的生活和学习条件，人人都有责任回报社会，为他人和社会提供服务。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   （</a:t>
            </a:r>
            <a:r>
              <a:rPr lang="en-US" altLang="zh-CN" sz="2800" b="1">
                <a:solidFill>
                  <a:srgbClr val="000000"/>
                </a:solidFill>
                <a:latin typeface="宋体" charset="-122"/>
              </a:rPr>
              <a:t>2</a:t>
            </a:r>
            <a:r>
              <a:rPr lang="zh-CN" altLang="en-US" sz="2800" b="1">
                <a:solidFill>
                  <a:srgbClr val="000000"/>
                </a:solidFill>
                <a:latin typeface="宋体" charset="-122"/>
              </a:rPr>
              <a:t>）只有积极为社会做贡献，才能得到人们的尊重和认可，实现我们自身的价值。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1"/>
          <p:cNvSpPr>
            <a:spLocks noChangeArrowheads="1"/>
          </p:cNvSpPr>
          <p:nvPr/>
        </p:nvSpPr>
        <p:spPr bwMode="auto">
          <a:xfrm>
            <a:off x="250825" y="692150"/>
            <a:ext cx="5113338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3000" b="1">
                <a:latin typeface="宋体" charset="-122"/>
              </a:rPr>
              <a:t>    我愿做高山岩石之松，不做湖岸河旁之柳。我愿在暴风雨中艰苦的斗争中锻炼自己，不愿在平平静静的日子里度过自己的一生。</a:t>
            </a:r>
          </a:p>
        </p:txBody>
      </p:sp>
      <p:pic>
        <p:nvPicPr>
          <p:cNvPr id="11267" name="Picture 2" descr="http://att.kidblog.cn/xm/201403/7/1342460_1394191286jtLa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445" r="18712"/>
          <a:stretch>
            <a:fillRect/>
          </a:stretch>
        </p:blipFill>
        <p:spPr bwMode="auto">
          <a:xfrm>
            <a:off x="5364163" y="1773238"/>
            <a:ext cx="3540125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1398</Words>
  <Characters>0</Characters>
  <DocSecurity>0</DocSecurity>
  <Lines>0</Lines>
  <Paragraphs>70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Calibri</vt:lpstr>
      <vt:lpstr>黑体</vt:lpstr>
      <vt:lpstr>楷体</vt:lpstr>
      <vt:lpstr>微软雅黑</vt:lpstr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Microsoft</cp:lastModifiedBy>
  <dcterms:created xsi:type="dcterms:W3CDTF">2017-03-15T04:23:48Z</dcterms:created>
  <dcterms:modified xsi:type="dcterms:W3CDTF">2018-08-11T20:42:15Z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