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D595BF-AF84-4B20-A042-60420CD99E2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89726A-DE6E-4709-B22D-10F1AB758AB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6E84BC-10FC-4332-96F5-535B2FD1B9A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78BFFF-3993-49AA-99A9-8A6F0DB7533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8B8034-238A-4685-88E6-4801512329F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00209E-0D22-4D44-BDA6-8944E12FE17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263187-30C5-471D-AA52-0329654BA11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38B030-3CCB-4001-B768-43362EE3925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197BEA-5690-40B1-A3E4-19DF1C91BF8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161F7-189E-4B9C-A081-7222D3A285B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ECDCCA-FFD1-4AD6-9175-187BEFFB20F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48980DE-DF1A-4553-B496-37C6C876014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ChangeArrowheads="1"/>
          </p:cNvSpPr>
          <p:nvPr/>
        </p:nvSpPr>
        <p:spPr bwMode="auto">
          <a:xfrm>
            <a:off x="0" y="3400425"/>
            <a:ext cx="9144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40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第八课 国家利益至上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0" y="1989138"/>
            <a:ext cx="9144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>
                <a:latin typeface="宋体" pitchFamily="2" charset="-122"/>
              </a:rPr>
              <a:t>第四单元 走进社会生活</a:t>
            </a:r>
          </a:p>
        </p:txBody>
      </p:sp>
      <p:sp>
        <p:nvSpPr>
          <p:cNvPr id="4100" name="Text Box 33"/>
          <p:cNvSpPr txBox="1">
            <a:spLocks noChangeArrowheads="1"/>
          </p:cNvSpPr>
          <p:nvPr/>
        </p:nvSpPr>
        <p:spPr bwMode="auto">
          <a:xfrm>
            <a:off x="4787900" y="34925"/>
            <a:ext cx="43211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八年级道德与法治上册（R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J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            教学课件</a:t>
            </a:r>
          </a:p>
        </p:txBody>
      </p:sp>
      <p:sp>
        <p:nvSpPr>
          <p:cNvPr id="4101" name="矩形 4"/>
          <p:cNvSpPr>
            <a:spLocks noChangeArrowheads="1"/>
          </p:cNvSpPr>
          <p:nvPr/>
        </p:nvSpPr>
        <p:spPr bwMode="auto">
          <a:xfrm>
            <a:off x="0" y="4275138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3600" b="1"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3600" b="1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课时 坚持国家利益至上</a:t>
            </a:r>
          </a:p>
        </p:txBody>
      </p:sp>
    </p:spTree>
  </p:cSld>
  <p:clrMapOvr>
    <a:masterClrMapping/>
  </p:clrMapOvr>
  <p:transition spd="slow">
    <p:check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2"/>
          <p:cNvSpPr>
            <a:spLocks noChangeArrowheads="1"/>
          </p:cNvSpPr>
          <p:nvPr/>
        </p:nvSpPr>
        <p:spPr bwMode="auto">
          <a:xfrm>
            <a:off x="250825" y="549275"/>
            <a:ext cx="8642350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近年来，网络军事泄密的事件时常发生，有的是情报搜集者蓄意窥探军事机密，有的是军事爱好者无意为之，不管何种情况都会给国家安全带来巨大的隐患。</a:t>
            </a:r>
          </a:p>
        </p:txBody>
      </p:sp>
      <p:grpSp>
        <p:nvGrpSpPr>
          <p:cNvPr id="13315" name="组合 1"/>
          <p:cNvGrpSpPr>
            <a:grpSpLocks/>
          </p:cNvGrpSpPr>
          <p:nvPr/>
        </p:nvGrpSpPr>
        <p:grpSpPr bwMode="auto">
          <a:xfrm>
            <a:off x="336550" y="2933700"/>
            <a:ext cx="6769100" cy="522288"/>
            <a:chOff x="251520" y="542290"/>
            <a:chExt cx="6768358" cy="523230"/>
          </a:xfrm>
        </p:grpSpPr>
        <p:sp>
          <p:nvSpPr>
            <p:cNvPr id="13316" name="矩形 2"/>
            <p:cNvSpPr>
              <a:spLocks noChangeArrowheads="1"/>
            </p:cNvSpPr>
            <p:nvPr/>
          </p:nvSpPr>
          <p:spPr bwMode="auto">
            <a:xfrm>
              <a:off x="251520" y="542290"/>
              <a:ext cx="6768358" cy="523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latin typeface="黑体" pitchFamily="49" charset="-122"/>
                  <a:ea typeface="黑体" pitchFamily="49" charset="-122"/>
                </a:rPr>
                <a:t>   我们应该从以上事例中吸取什么教训？</a:t>
              </a:r>
              <a:endParaRPr lang="en-US" altLang="zh-CN" sz="2800" b="1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13317" name="Picture 2" descr="http://pic7.nipic.com/20100502/2453232_075938061671_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188" t="14088" r="38574" b="51588"/>
            <a:stretch>
              <a:fillRect/>
            </a:stretch>
          </p:blipFill>
          <p:spPr bwMode="auto">
            <a:xfrm>
              <a:off x="395536" y="602582"/>
              <a:ext cx="409695" cy="4019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268" name="Picture 2" descr="http://p2.so.qhimgs1.com/bdr/_240_/t01aa80a8cd9bb01a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6650" y="3789363"/>
            <a:ext cx="3883025" cy="257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238125" y="809625"/>
            <a:ext cx="8631238" cy="496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『</a:t>
            </a:r>
            <a:r>
              <a:rPr lang="zh-CN" altLang="zh-CN" sz="3200" b="1">
                <a:solidFill>
                  <a:srgbClr val="FF0000"/>
                </a:solidFill>
              </a:rPr>
              <a:t>提示</a:t>
            </a: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』</a:t>
            </a:r>
            <a:endParaRPr lang="zh-CN" altLang="en-US" sz="3200" b="1">
              <a:solidFill>
                <a:srgbClr val="FF0000"/>
              </a:solidFill>
              <a:latin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    高科技手段的应用对防止情报与信息的泄露方面发挥着巨大作用，然而，无论如何高明的防范措施也总可能会有不经意的泄密事件发生。因为保密措施是“死”的，而人却是“活” 的。人是一切手段中最重要也是最活跃的因素。泄密可能常常就在人不经意的嘴边、身旁、行动中。因此，我们要树立和增强危机意识和防范意识，要对危害国家利益、威胁国家生存和发展的行为时刻保持警惕。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250825" y="549275"/>
            <a:ext cx="7600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二、为什么要增强危机意识和防范意识？</a:t>
            </a:r>
            <a:endParaRPr lang="zh-CN" altLang="zh-CN" sz="3200" b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8763" y="1457325"/>
            <a:ext cx="8624887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latin typeface="宋体" pitchFamily="2" charset="-122"/>
              </a:rPr>
              <a:t>    坚持国家利益至上，我们要树立和增强危机意识和防范意识。当今世界并不太平，影响国家安全和发展的内外因素比历史上任何时候都更复杂。我们要对危害国家利益、威胁国家生存和发展的行为时刻保持警惕。</a:t>
            </a:r>
          </a:p>
        </p:txBody>
      </p:sp>
      <p:pic>
        <p:nvPicPr>
          <p:cNvPr id="15364" name="Picture 2" descr="http://p1.so.qhimgs1.com/bdr/_240_/t01ef96a2c00e04ed6d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02" t="4272" r="6290" b="10580"/>
          <a:stretch>
            <a:fillRect/>
          </a:stretch>
        </p:blipFill>
        <p:spPr bwMode="auto">
          <a:xfrm>
            <a:off x="6732588" y="4572000"/>
            <a:ext cx="2047875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9"/>
          <p:cNvGrpSpPr>
            <a:grpSpLocks/>
          </p:cNvGrpSpPr>
          <p:nvPr/>
        </p:nvGrpSpPr>
        <p:grpSpPr bwMode="auto">
          <a:xfrm>
            <a:off x="107950" y="493713"/>
            <a:ext cx="2112963" cy="720725"/>
            <a:chOff x="3275856" y="3759200"/>
            <a:chExt cx="2113704" cy="720080"/>
          </a:xfrm>
        </p:grpSpPr>
        <p:sp>
          <p:nvSpPr>
            <p:cNvPr id="16387" name="矩形 10"/>
            <p:cNvSpPr>
              <a:spLocks noChangeArrowheads="1"/>
            </p:cNvSpPr>
            <p:nvPr/>
          </p:nvSpPr>
          <p:spPr bwMode="auto">
            <a:xfrm>
              <a:off x="3922492" y="3983155"/>
              <a:ext cx="146706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探究与分享</a:t>
              </a:r>
            </a:p>
          </p:txBody>
        </p:sp>
        <p:pic>
          <p:nvPicPr>
            <p:cNvPr id="16388" name="Picture 9" descr="http://2c.zol-img.com.cn/product/70/382/ceqB1aXJNp9yc.gif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75856" y="3759200"/>
              <a:ext cx="720080" cy="72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389" name="矩形 2"/>
          <p:cNvSpPr>
            <a:spLocks noChangeArrowheads="1"/>
          </p:cNvSpPr>
          <p:nvPr/>
        </p:nvSpPr>
        <p:spPr bwMode="auto">
          <a:xfrm>
            <a:off x="250825" y="1647825"/>
            <a:ext cx="8642350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    生活中，有的人以爱国为由，拉横幅围堵外资企业，砸某国品牌汽车甚至打伤车主，在网上联名抵制某一国家的商品。</a:t>
            </a:r>
          </a:p>
        </p:txBody>
      </p:sp>
      <p:pic>
        <p:nvPicPr>
          <p:cNvPr id="16390" name="Picture 7" descr="http://p2.so.qhmsg.com/bdr/_240_/t01b9a05f859a0bd14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7660" b="8922"/>
          <a:stretch>
            <a:fillRect/>
          </a:stretch>
        </p:blipFill>
        <p:spPr bwMode="auto">
          <a:xfrm>
            <a:off x="6227763" y="3933825"/>
            <a:ext cx="2287587" cy="208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4536504" cy="30417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711"/>
          <a:stretch>
            <a:fillRect/>
          </a:stretch>
        </p:blipFill>
        <p:spPr bwMode="auto">
          <a:xfrm>
            <a:off x="3995935" y="3590470"/>
            <a:ext cx="4691941" cy="28450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58" y="737544"/>
            <a:ext cx="8064896" cy="5344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"/>
          <p:cNvGrpSpPr>
            <a:grpSpLocks/>
          </p:cNvGrpSpPr>
          <p:nvPr/>
        </p:nvGrpSpPr>
        <p:grpSpPr bwMode="auto">
          <a:xfrm>
            <a:off x="287338" y="5246688"/>
            <a:ext cx="8556625" cy="954087"/>
            <a:chOff x="251520" y="542290"/>
            <a:chExt cx="8554936" cy="954125"/>
          </a:xfrm>
        </p:grpSpPr>
        <p:sp>
          <p:nvSpPr>
            <p:cNvPr id="19459" name="矩形 2"/>
            <p:cNvSpPr>
              <a:spLocks noChangeArrowheads="1"/>
            </p:cNvSpPr>
            <p:nvPr/>
          </p:nvSpPr>
          <p:spPr bwMode="auto">
            <a:xfrm>
              <a:off x="251520" y="542290"/>
              <a:ext cx="8554936" cy="954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latin typeface="黑体" pitchFamily="49" charset="-122"/>
                  <a:ea typeface="黑体" pitchFamily="49" charset="-122"/>
                </a:rPr>
                <a:t>   对以上观点进行评价，并就如何正确表达爱国情感谈谈自己的看法。</a:t>
              </a:r>
              <a:endParaRPr lang="en-US" altLang="zh-CN" sz="2800" b="1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19460" name="Picture 2" descr="http://pic7.nipic.com/20100502/2453232_075938061671_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188" t="14088" r="38574" b="51588"/>
            <a:stretch>
              <a:fillRect/>
            </a:stretch>
          </p:blipFill>
          <p:spPr bwMode="auto">
            <a:xfrm>
              <a:off x="395536" y="602582"/>
              <a:ext cx="409695" cy="4019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9461" name="Picture 2" descr="http://pic.58pic.com/58pic/13/19/74/45N58PICIRs_102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30" r="67766" b="47539"/>
          <a:stretch>
            <a:fillRect/>
          </a:stretch>
        </p:blipFill>
        <p:spPr bwMode="auto">
          <a:xfrm>
            <a:off x="7431088" y="3933825"/>
            <a:ext cx="1028700" cy="119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12" name="组合 8"/>
          <p:cNvGrpSpPr>
            <a:grpSpLocks/>
          </p:cNvGrpSpPr>
          <p:nvPr/>
        </p:nvGrpSpPr>
        <p:grpSpPr bwMode="auto">
          <a:xfrm>
            <a:off x="1050925" y="620713"/>
            <a:ext cx="5338763" cy="1400175"/>
            <a:chOff x="611560" y="764704"/>
            <a:chExt cx="5338748" cy="1400264"/>
          </a:xfrm>
        </p:grpSpPr>
        <p:sp>
          <p:nvSpPr>
            <p:cNvPr id="19463" name="矩形标注 4"/>
            <p:cNvSpPr>
              <a:spLocks noChangeArrowheads="1"/>
            </p:cNvSpPr>
            <p:nvPr/>
          </p:nvSpPr>
          <p:spPr bwMode="auto">
            <a:xfrm>
              <a:off x="611560" y="764704"/>
              <a:ext cx="5328592" cy="1400264"/>
            </a:xfrm>
            <a:prstGeom prst="wedgeRectCallout">
              <a:avLst>
                <a:gd name="adj1" fmla="val 68704"/>
                <a:gd name="adj2" fmla="val 21352"/>
              </a:avLst>
            </a:prstGeom>
            <a:solidFill>
              <a:srgbClr val="FDF0D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4" name="矩形 7"/>
            <p:cNvSpPr>
              <a:spLocks noChangeArrowheads="1"/>
            </p:cNvSpPr>
            <p:nvPr/>
          </p:nvSpPr>
          <p:spPr bwMode="auto">
            <a:xfrm>
              <a:off x="621716" y="816185"/>
              <a:ext cx="5328592" cy="1323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b="1"/>
                <a:t>       </a:t>
              </a:r>
              <a:r>
                <a:rPr lang="zh-CN" altLang="en-US" sz="2600" b="1"/>
                <a:t>爱国热情值得提倡，但在中国经济与世界经济联系日益密切的今天，简单抵制非良策。</a:t>
              </a:r>
            </a:p>
          </p:txBody>
        </p:sp>
      </p:grpSp>
      <p:pic>
        <p:nvPicPr>
          <p:cNvPr id="19465" name="Picture 2" descr="http://pic.58pic.com/58pic/13/19/74/45N58PICIRs_102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730" r="37343" b="57018"/>
          <a:stretch>
            <a:fillRect/>
          </a:stretch>
        </p:blipFill>
        <p:spPr bwMode="auto">
          <a:xfrm>
            <a:off x="7408863" y="841375"/>
            <a:ext cx="12668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14" name="组合 10"/>
          <p:cNvGrpSpPr>
            <a:grpSpLocks/>
          </p:cNvGrpSpPr>
          <p:nvPr/>
        </p:nvGrpSpPr>
        <p:grpSpPr bwMode="auto">
          <a:xfrm>
            <a:off x="2339975" y="2205038"/>
            <a:ext cx="3527425" cy="1400175"/>
            <a:chOff x="611560" y="764704"/>
            <a:chExt cx="3528392" cy="1400264"/>
          </a:xfrm>
        </p:grpSpPr>
        <p:sp>
          <p:nvSpPr>
            <p:cNvPr id="19467" name="矩形标注 11"/>
            <p:cNvSpPr>
              <a:spLocks noChangeArrowheads="1"/>
            </p:cNvSpPr>
            <p:nvPr/>
          </p:nvSpPr>
          <p:spPr bwMode="auto">
            <a:xfrm>
              <a:off x="611560" y="764704"/>
              <a:ext cx="3528392" cy="1400264"/>
            </a:xfrm>
            <a:prstGeom prst="wedgeRectCallout">
              <a:avLst>
                <a:gd name="adj1" fmla="val -66537"/>
                <a:gd name="adj2" fmla="val 37514"/>
              </a:avLst>
            </a:prstGeom>
            <a:solidFill>
              <a:srgbClr val="FDF0D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8" name="矩形 12"/>
            <p:cNvSpPr>
              <a:spLocks noChangeArrowheads="1"/>
            </p:cNvSpPr>
            <p:nvPr/>
          </p:nvSpPr>
          <p:spPr bwMode="auto">
            <a:xfrm>
              <a:off x="621716" y="816185"/>
              <a:ext cx="3518236" cy="1323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b="1"/>
                <a:t>       </a:t>
              </a:r>
              <a:r>
                <a:rPr lang="zh-CN" altLang="en-US" sz="2600" b="1"/>
                <a:t>围堵和打砸行为扰乱社会秩序，损害了他人和社会利益。</a:t>
              </a:r>
            </a:p>
          </p:txBody>
        </p:sp>
      </p:grpSp>
      <p:grpSp>
        <p:nvGrpSpPr>
          <p:cNvPr id="17415" name="组合 13"/>
          <p:cNvGrpSpPr>
            <a:grpSpLocks/>
          </p:cNvGrpSpPr>
          <p:nvPr/>
        </p:nvGrpSpPr>
        <p:grpSpPr bwMode="auto">
          <a:xfrm>
            <a:off x="3492500" y="3978275"/>
            <a:ext cx="3311525" cy="1006475"/>
            <a:chOff x="611560" y="764704"/>
            <a:chExt cx="3312368" cy="1005588"/>
          </a:xfrm>
        </p:grpSpPr>
        <p:sp>
          <p:nvSpPr>
            <p:cNvPr id="19470" name="矩形标注 14"/>
            <p:cNvSpPr>
              <a:spLocks noChangeArrowheads="1"/>
            </p:cNvSpPr>
            <p:nvPr/>
          </p:nvSpPr>
          <p:spPr bwMode="auto">
            <a:xfrm>
              <a:off x="611560" y="764704"/>
              <a:ext cx="3312368" cy="1005588"/>
            </a:xfrm>
            <a:prstGeom prst="wedgeRectCallout">
              <a:avLst>
                <a:gd name="adj1" fmla="val 68704"/>
                <a:gd name="adj2" fmla="val 21352"/>
              </a:avLst>
            </a:prstGeom>
            <a:solidFill>
              <a:srgbClr val="FDF0D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1" name="矩形 15"/>
            <p:cNvSpPr>
              <a:spLocks noChangeArrowheads="1"/>
            </p:cNvSpPr>
            <p:nvPr/>
          </p:nvSpPr>
          <p:spPr bwMode="auto">
            <a:xfrm>
              <a:off x="621716" y="816185"/>
              <a:ext cx="3302212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b="1"/>
                <a:t>       </a:t>
              </a:r>
              <a:r>
                <a:rPr lang="zh-CN" altLang="en-US" sz="2600" b="1"/>
                <a:t>爱国不是将拳头砸向自己的同胞。</a:t>
              </a:r>
            </a:p>
          </p:txBody>
        </p:sp>
      </p:grpSp>
      <p:pic>
        <p:nvPicPr>
          <p:cNvPr id="19472" name="Picture 2" descr="http://pic.58pic.com/58pic/13/19/74/45N58PICIRs_102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693" t="-2" r="4820" b="55530"/>
          <a:stretch>
            <a:fillRect/>
          </a:stretch>
        </p:blipFill>
        <p:spPr bwMode="auto">
          <a:xfrm>
            <a:off x="395288" y="2465388"/>
            <a:ext cx="1339850" cy="128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247650" y="863600"/>
            <a:ext cx="8631238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『</a:t>
            </a:r>
            <a:r>
              <a:rPr lang="zh-CN" altLang="zh-CN" sz="3200" b="1">
                <a:solidFill>
                  <a:srgbClr val="FF0000"/>
                </a:solidFill>
              </a:rPr>
              <a:t>提示</a:t>
            </a: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』</a:t>
            </a:r>
            <a:endParaRPr lang="zh-CN" altLang="en-US" sz="3200" b="1">
              <a:solidFill>
                <a:srgbClr val="FF0000"/>
              </a:solidFill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    以上观点都是正确的，这是坚持国家利益至上的表现。我的看法：抵制确实也是爱国的一种表现，却早已跟不上时代进步的脚步。现在不是帝国主义时代，中国也不是一个任人宰割的落后国家，更不是一个丧失本国经济控制权的国家。过去或许有用的爱国方式，在经济全球化时代已经不合实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"/>
          <p:cNvSpPr>
            <a:spLocks noChangeArrowheads="1"/>
          </p:cNvSpPr>
          <p:nvPr/>
        </p:nvSpPr>
        <p:spPr bwMode="auto">
          <a:xfrm>
            <a:off x="250825" y="549275"/>
            <a:ext cx="863282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三、为什么要增强维护国家利益的责任感和使命感？</a:t>
            </a:r>
            <a:endParaRPr lang="zh-CN" altLang="zh-CN" sz="3200" b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8763" y="1773238"/>
            <a:ext cx="8624887" cy="355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latin typeface="宋体" pitchFamily="2" charset="-122"/>
              </a:rPr>
              <a:t>    国家发展为我们成长提供了良好的条件，我们应该珍惜难得的发展机遇，努力学习，提高素质，为维护国家利益贡献力量。同时用理性、务实、文明的心态、合法有序的表达爱国情感，维护国家利益。</a:t>
            </a:r>
          </a:p>
        </p:txBody>
      </p:sp>
      <p:pic>
        <p:nvPicPr>
          <p:cNvPr id="21508" name="Picture 2" descr="http://p1.so.qhimgs1.com/bdr/_240_/t01ef96a2c00e04ed6d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02" t="4272" r="6290" b="10580"/>
          <a:stretch>
            <a:fillRect/>
          </a:stretch>
        </p:blipFill>
        <p:spPr bwMode="auto">
          <a:xfrm>
            <a:off x="6948488" y="5084763"/>
            <a:ext cx="1439862" cy="121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13"/>
          <p:cNvGrpSpPr>
            <a:grpSpLocks/>
          </p:cNvGrpSpPr>
          <p:nvPr/>
        </p:nvGrpSpPr>
        <p:grpSpPr bwMode="auto">
          <a:xfrm>
            <a:off x="2700338" y="504825"/>
            <a:ext cx="3455987" cy="720725"/>
            <a:chOff x="2635896" y="3098998"/>
            <a:chExt cx="3361044" cy="720080"/>
          </a:xfrm>
        </p:grpSpPr>
        <p:sp>
          <p:nvSpPr>
            <p:cNvPr id="3" name="文本框 6154"/>
            <p:cNvSpPr txBox="1">
              <a:spLocks noChangeArrowheads="1"/>
            </p:cNvSpPr>
            <p:nvPr/>
          </p:nvSpPr>
          <p:spPr bwMode="auto">
            <a:xfrm>
              <a:off x="3208678" y="3179889"/>
              <a:ext cx="2788262" cy="5836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1">
                  <a:lumMod val="50000"/>
                </a:schemeClr>
              </a:solidFill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3200" b="1" dirty="0" smtClean="0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捍卫国家利益</a:t>
              </a:r>
            </a:p>
          </p:txBody>
        </p:sp>
        <p:grpSp>
          <p:nvGrpSpPr>
            <p:cNvPr id="22532" name="组合 9"/>
            <p:cNvGrpSpPr>
              <a:grpSpLocks/>
            </p:cNvGrpSpPr>
            <p:nvPr/>
          </p:nvGrpSpPr>
          <p:grpSpPr bwMode="auto">
            <a:xfrm>
              <a:off x="2635896" y="3098998"/>
              <a:ext cx="720080" cy="720080"/>
              <a:chOff x="971600" y="2457560"/>
              <a:chExt cx="720080" cy="720080"/>
            </a:xfrm>
          </p:grpSpPr>
          <p:sp>
            <p:nvSpPr>
              <p:cNvPr id="5" name="椭圆 4"/>
              <p:cNvSpPr/>
              <p:nvPr/>
            </p:nvSpPr>
            <p:spPr bwMode="auto">
              <a:xfrm>
                <a:off x="971600" y="2457560"/>
                <a:ext cx="719452" cy="720080"/>
              </a:xfrm>
              <a:prstGeom prst="ellipse">
                <a:avLst/>
              </a:prstGeom>
              <a:solidFill>
                <a:schemeClr val="accent1">
                  <a:lumMod val="90000"/>
                </a:schemeClr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sx="104000" sy="104000" algn="l" rotWithShape="0">
                  <a:schemeClr val="tx1">
                    <a:alpha val="40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2534" name="矩形 15"/>
              <p:cNvSpPr>
                <a:spLocks noChangeArrowheads="1"/>
              </p:cNvSpPr>
              <p:nvPr/>
            </p:nvSpPr>
            <p:spPr bwMode="auto">
              <a:xfrm>
                <a:off x="1109724" y="2521965"/>
                <a:ext cx="437940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32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2535" name="组合 9"/>
          <p:cNvGrpSpPr>
            <a:grpSpLocks/>
          </p:cNvGrpSpPr>
          <p:nvPr/>
        </p:nvGrpSpPr>
        <p:grpSpPr bwMode="auto">
          <a:xfrm>
            <a:off x="107950" y="908050"/>
            <a:ext cx="2112963" cy="720725"/>
            <a:chOff x="3275856" y="3759200"/>
            <a:chExt cx="2113704" cy="720080"/>
          </a:xfrm>
        </p:grpSpPr>
        <p:sp>
          <p:nvSpPr>
            <p:cNvPr id="22536" name="矩形 10"/>
            <p:cNvSpPr>
              <a:spLocks noChangeArrowheads="1"/>
            </p:cNvSpPr>
            <p:nvPr/>
          </p:nvSpPr>
          <p:spPr bwMode="auto">
            <a:xfrm>
              <a:off x="3922492" y="3983155"/>
              <a:ext cx="146706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探究与分享</a:t>
              </a:r>
            </a:p>
          </p:txBody>
        </p:sp>
        <p:pic>
          <p:nvPicPr>
            <p:cNvPr id="22537" name="Picture 9" descr="http://2c.zol-img.com.cn/product/70/382/ceqB1aXJNp9yc.gif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75856" y="3759200"/>
              <a:ext cx="720080" cy="72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538" name="矩形 2"/>
          <p:cNvSpPr>
            <a:spLocks noChangeArrowheads="1"/>
          </p:cNvSpPr>
          <p:nvPr/>
        </p:nvSpPr>
        <p:spPr bwMode="auto">
          <a:xfrm>
            <a:off x="250825" y="1647825"/>
            <a:ext cx="5761038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    我国著名科学家、教育家钱伟长在国家遭遇战争时，毅然转学物理，以求科学救国。当知道抗日战争胜利的消息，立即放弃美国的高薪待遇回到母校任教。面对重返美国的机会，毫不犹豫的放弃。</a:t>
            </a: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79122" y="2420888"/>
            <a:ext cx="2917825" cy="372616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3"/>
          <p:cNvGrpSpPr>
            <a:grpSpLocks/>
          </p:cNvGrpSpPr>
          <p:nvPr/>
        </p:nvGrpSpPr>
        <p:grpSpPr bwMode="auto">
          <a:xfrm>
            <a:off x="0" y="0"/>
            <a:ext cx="1989138" cy="536575"/>
            <a:chOff x="257175" y="444500"/>
            <a:chExt cx="1989138" cy="536575"/>
          </a:xfrm>
        </p:grpSpPr>
        <p:pic>
          <p:nvPicPr>
            <p:cNvPr id="5123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7175" y="444500"/>
              <a:ext cx="1989138" cy="536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4" name="文本框 2"/>
            <p:cNvSpPr txBox="1">
              <a:spLocks noChangeArrowheads="1"/>
            </p:cNvSpPr>
            <p:nvPr/>
          </p:nvSpPr>
          <p:spPr bwMode="auto">
            <a:xfrm>
              <a:off x="257175" y="444500"/>
              <a:ext cx="1714500" cy="519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新课导入</a:t>
              </a:r>
            </a:p>
          </p:txBody>
        </p:sp>
      </p:grpSp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325438" y="822325"/>
            <a:ext cx="26574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爱国主义电影</a:t>
            </a:r>
          </a:p>
        </p:txBody>
      </p:sp>
      <p:grpSp>
        <p:nvGrpSpPr>
          <p:cNvPr id="8" name="组合 4"/>
          <p:cNvGrpSpPr>
            <a:grpSpLocks/>
          </p:cNvGrpSpPr>
          <p:nvPr/>
        </p:nvGrpSpPr>
        <p:grpSpPr bwMode="auto">
          <a:xfrm>
            <a:off x="395288" y="2127250"/>
            <a:ext cx="4362450" cy="3298825"/>
            <a:chOff x="497940" y="1628800"/>
            <a:chExt cx="4362092" cy="3297447"/>
          </a:xfrm>
        </p:grpSpPr>
        <p:pic>
          <p:nvPicPr>
            <p:cNvPr id="5127" name="Picture 2" descr="https://p1.ssl.qhmsg.com/dr/270_500_/t0103f6cf8df1b78754.jpg?size=373x30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5576" y="1628800"/>
              <a:ext cx="3528392" cy="28357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8" name="矩形 3"/>
            <p:cNvSpPr>
              <a:spLocks noChangeArrowheads="1"/>
            </p:cNvSpPr>
            <p:nvPr/>
          </p:nvSpPr>
          <p:spPr bwMode="auto">
            <a:xfrm>
              <a:off x="497940" y="4464582"/>
              <a:ext cx="436209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latin typeface="宋体" pitchFamily="2" charset="-122"/>
                </a:rPr>
                <a:t>《</a:t>
              </a:r>
              <a:r>
                <a:rPr lang="zh-CN" altLang="en-US" sz="2400" b="1">
                  <a:latin typeface="宋体" pitchFamily="2" charset="-122"/>
                </a:rPr>
                <a:t>小兵张嘎</a:t>
              </a:r>
              <a:r>
                <a:rPr lang="en-US" altLang="zh-CN" sz="2400" b="1">
                  <a:latin typeface="宋体" pitchFamily="2" charset="-122"/>
                </a:rPr>
                <a:t>》 </a:t>
              </a:r>
              <a:r>
                <a:rPr lang="zh-CN" altLang="en-US" sz="2400" b="1">
                  <a:latin typeface="宋体" pitchFamily="2" charset="-122"/>
                </a:rPr>
                <a:t>北京电影制片厂</a:t>
              </a:r>
            </a:p>
          </p:txBody>
        </p:sp>
      </p:grpSp>
      <p:grpSp>
        <p:nvGrpSpPr>
          <p:cNvPr id="11" name="组合 5"/>
          <p:cNvGrpSpPr>
            <a:grpSpLocks/>
          </p:cNvGrpSpPr>
          <p:nvPr/>
        </p:nvGrpSpPr>
        <p:grpSpPr bwMode="auto">
          <a:xfrm>
            <a:off x="5981700" y="1552575"/>
            <a:ext cx="2622550" cy="4219575"/>
            <a:chOff x="6291087" y="2013067"/>
            <a:chExt cx="2622684" cy="4220437"/>
          </a:xfrm>
        </p:grpSpPr>
        <p:pic>
          <p:nvPicPr>
            <p:cNvPr id="5130" name="Picture 4" descr="https://p1.ssl.qhmsg.com/dr/270_500_/t0122a935e166fc7a52.jpg?size=214x30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300192" y="2013067"/>
              <a:ext cx="2448272" cy="3432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1" name="矩形 7"/>
            <p:cNvSpPr>
              <a:spLocks noChangeArrowheads="1"/>
            </p:cNvSpPr>
            <p:nvPr/>
          </p:nvSpPr>
          <p:spPr bwMode="auto">
            <a:xfrm>
              <a:off x="6291087" y="5402507"/>
              <a:ext cx="2622684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宋体" pitchFamily="2" charset="-122"/>
                </a:rPr>
                <a:t>《</a:t>
              </a:r>
              <a:r>
                <a:rPr lang="zh-CN" altLang="en-US" sz="2400" b="1">
                  <a:latin typeface="宋体" pitchFamily="2" charset="-122"/>
                </a:rPr>
                <a:t>闪闪的红星</a:t>
              </a:r>
              <a:r>
                <a:rPr lang="en-US" altLang="zh-CN" sz="2400" b="1">
                  <a:latin typeface="宋体" pitchFamily="2" charset="-122"/>
                </a:rPr>
                <a:t>》</a:t>
              </a:r>
              <a:r>
                <a:rPr lang="zh-CN" altLang="en-US" sz="2400" b="1">
                  <a:latin typeface="宋体" pitchFamily="2" charset="-122"/>
                </a:rPr>
                <a:t>八一电影制片厂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1"/>
          <p:cNvSpPr>
            <a:spLocks noChangeArrowheads="1"/>
          </p:cNvSpPr>
          <p:nvPr/>
        </p:nvSpPr>
        <p:spPr bwMode="auto">
          <a:xfrm>
            <a:off x="250825" y="414338"/>
            <a:ext cx="8642350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（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）结合以上案例，说说钱伟长是如何处理国家利益和个人利益之间的关系的。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（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）当个人利益与国家利益发生矛盾时，我们应该怎么办？</a:t>
            </a:r>
            <a:endParaRPr lang="zh-CN" altLang="en-US" sz="28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247650" y="2339975"/>
            <a:ext cx="8631238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『</a:t>
            </a:r>
            <a:r>
              <a:rPr lang="zh-CN" altLang="zh-CN" sz="3200" b="1">
                <a:solidFill>
                  <a:srgbClr val="FF0000"/>
                </a:solidFill>
              </a:rPr>
              <a:t>提示</a:t>
            </a: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』</a:t>
            </a:r>
            <a:endParaRPr lang="zh-CN" altLang="en-US" sz="3200" b="1">
              <a:solidFill>
                <a:srgbClr val="FF0000"/>
              </a:solidFill>
              <a:latin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   （</a:t>
            </a:r>
            <a:r>
              <a:rPr lang="en-US" altLang="zh-CN" sz="2800" b="1">
                <a:solidFill>
                  <a:srgbClr val="000000"/>
                </a:solidFill>
                <a:latin typeface="宋体" pitchFamily="2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）钱伟长</a:t>
            </a:r>
            <a:r>
              <a:rPr lang="en-US" altLang="zh-CN" sz="2800" b="1">
                <a:solidFill>
                  <a:srgbClr val="000000"/>
                </a:solidFill>
                <a:latin typeface="宋体" pitchFamily="2" charset="-122"/>
              </a:rPr>
              <a:t>1931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年弃文从理，抗战胜利后，在美国获得学位后回国，后来放弃赴美机会。这说明钱伟长能确处理国家利益与个人利益之间的关系，他坚持国家利益至上，始终捍卫国家利益。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   （</a:t>
            </a:r>
            <a:r>
              <a:rPr lang="en-US" altLang="zh-CN" sz="2800" b="1">
                <a:solidFill>
                  <a:srgbClr val="000000"/>
                </a:solidFill>
                <a:latin typeface="宋体" pitchFamily="2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）我们应当着眼长远、顾全大局，以国家利益为重，把国家利益放在第一位。</a:t>
            </a:r>
            <a:endParaRPr lang="en-US" altLang="zh-CN" sz="2800" b="1">
              <a:solidFill>
                <a:srgbClr val="0000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"/>
          <p:cNvSpPr>
            <a:spLocks noChangeArrowheads="1"/>
          </p:cNvSpPr>
          <p:nvPr/>
        </p:nvSpPr>
        <p:spPr bwMode="auto">
          <a:xfrm>
            <a:off x="250825" y="404813"/>
            <a:ext cx="863282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一、为什么要增强维护国家利益的责任感和使命感？</a:t>
            </a:r>
            <a:endParaRPr lang="zh-CN" altLang="zh-CN" sz="3200" b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8763" y="1565275"/>
            <a:ext cx="8624887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itchFamily="2" charset="-122"/>
              </a:rPr>
              <a:t>   （</a:t>
            </a:r>
            <a:r>
              <a:rPr lang="en-US" altLang="zh-CN" sz="2800" b="1">
                <a:latin typeface="宋体" pitchFamily="2" charset="-122"/>
              </a:rPr>
              <a:t>1</a:t>
            </a:r>
            <a:r>
              <a:rPr lang="zh-CN" altLang="en-US" sz="2800" b="1">
                <a:latin typeface="宋体" pitchFamily="2" charset="-122"/>
              </a:rPr>
              <a:t>）虽然国家利益与个人利益在根本上是一致的，但二者不完全等同。我们应当着眼长远、顾全大局，以国家利益为重，把国家利益放在第一位。</a:t>
            </a:r>
            <a:endParaRPr lang="en-US" altLang="zh-CN" sz="2800" b="1"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itchFamily="2" charset="-122"/>
              </a:rPr>
              <a:t>   （</a:t>
            </a:r>
            <a:r>
              <a:rPr lang="en-US" altLang="zh-CN" sz="2800" b="1">
                <a:latin typeface="宋体" pitchFamily="2" charset="-122"/>
              </a:rPr>
              <a:t>2</a:t>
            </a:r>
            <a:r>
              <a:rPr lang="zh-CN" altLang="en-US" sz="2800" b="1">
                <a:latin typeface="宋体" pitchFamily="2" charset="-122"/>
              </a:rPr>
              <a:t>）为了国家利益，有时不仅需要放弃个人利益，甚至要献出自己的生命。</a:t>
            </a:r>
            <a:endParaRPr lang="en-US" altLang="zh-CN" sz="2800" b="1"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itchFamily="2" charset="-122"/>
              </a:rPr>
              <a:t>   （</a:t>
            </a:r>
            <a:r>
              <a:rPr lang="en-US" altLang="zh-CN" sz="2800" b="1">
                <a:latin typeface="宋体" pitchFamily="2" charset="-122"/>
              </a:rPr>
              <a:t>3</a:t>
            </a:r>
            <a:r>
              <a:rPr lang="zh-CN" altLang="en-US" sz="2800" b="1">
                <a:latin typeface="宋体" pitchFamily="2" charset="-122"/>
              </a:rPr>
              <a:t>）我们要始终把国家利益放在第一位，捍卫国家尊严，坚决同一切损害国家的行为作斗争。</a:t>
            </a:r>
            <a:endParaRPr lang="en-US" altLang="zh-CN" sz="2800" b="1"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9"/>
          <p:cNvGrpSpPr>
            <a:grpSpLocks/>
          </p:cNvGrpSpPr>
          <p:nvPr/>
        </p:nvGrpSpPr>
        <p:grpSpPr bwMode="auto">
          <a:xfrm>
            <a:off x="107950" y="493713"/>
            <a:ext cx="2112963" cy="720725"/>
            <a:chOff x="3275856" y="3759200"/>
            <a:chExt cx="2113704" cy="720080"/>
          </a:xfrm>
        </p:grpSpPr>
        <p:sp>
          <p:nvSpPr>
            <p:cNvPr id="25603" name="矩形 10"/>
            <p:cNvSpPr>
              <a:spLocks noChangeArrowheads="1"/>
            </p:cNvSpPr>
            <p:nvPr/>
          </p:nvSpPr>
          <p:spPr bwMode="auto">
            <a:xfrm>
              <a:off x="3922492" y="3983155"/>
              <a:ext cx="146706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探究与分享</a:t>
              </a:r>
            </a:p>
          </p:txBody>
        </p:sp>
        <p:pic>
          <p:nvPicPr>
            <p:cNvPr id="25604" name="Picture 9" descr="http://2c.zol-img.com.cn/product/70/382/ceqB1aXJNp9yc.gif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75856" y="3759200"/>
              <a:ext cx="720080" cy="72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555" name="矩形 4"/>
          <p:cNvSpPr>
            <a:spLocks noChangeArrowheads="1"/>
          </p:cNvSpPr>
          <p:nvPr/>
        </p:nvSpPr>
        <p:spPr bwMode="auto">
          <a:xfrm>
            <a:off x="2447925" y="3860800"/>
            <a:ext cx="6408738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itchFamily="2" charset="-122"/>
              </a:rPr>
              <a:t>    杨靖宇在冰天雪地，弹尽粮绝的紧急情况下，仍然孤身一人与大量日寇周旋战斗几昼夜后壮烈牺牲。</a:t>
            </a: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04" y="1282930"/>
            <a:ext cx="2783829" cy="357567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686" y="3140412"/>
            <a:ext cx="4917058" cy="30336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579" name="组合 2"/>
          <p:cNvGrpSpPr>
            <a:grpSpLocks/>
          </p:cNvGrpSpPr>
          <p:nvPr/>
        </p:nvGrpSpPr>
        <p:grpSpPr bwMode="auto">
          <a:xfrm>
            <a:off x="603250" y="620713"/>
            <a:ext cx="3024188" cy="4629150"/>
            <a:chOff x="259802" y="744934"/>
            <a:chExt cx="3024336" cy="4628857"/>
          </a:xfrm>
        </p:grpSpPr>
        <p:sp>
          <p:nvSpPr>
            <p:cNvPr id="26628" name="矩形 1"/>
            <p:cNvSpPr>
              <a:spLocks noChangeArrowheads="1"/>
            </p:cNvSpPr>
            <p:nvPr/>
          </p:nvSpPr>
          <p:spPr bwMode="auto">
            <a:xfrm>
              <a:off x="259802" y="4173462"/>
              <a:ext cx="3024336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宋体" pitchFamily="2" charset="-122"/>
                </a:rPr>
                <a:t>   冷云，东北抗联的“八女投江”</a:t>
              </a:r>
              <a:r>
                <a:rPr lang="en-US" altLang="zh-CN" sz="2400" b="1">
                  <a:latin typeface="宋体" pitchFamily="2" charset="-122"/>
                </a:rPr>
                <a:t> </a:t>
              </a:r>
              <a:r>
                <a:rPr lang="zh-CN" altLang="en-US" sz="2400" b="1">
                  <a:latin typeface="宋体" pitchFamily="2" charset="-122"/>
                </a:rPr>
                <a:t>的带头人</a:t>
              </a:r>
            </a:p>
          </p:txBody>
        </p:sp>
        <p:pic>
          <p:nvPicPr>
            <p:cNvPr id="26629" name="Picture 6" descr="https://p1.ssl.qhmsg.com/dr/270_500_/t0181c921ce025913e3.jpg?size=500x66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5536" y="744934"/>
              <a:ext cx="2571750" cy="3419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>
            <a:grpSpLocks/>
          </p:cNvGrpSpPr>
          <p:nvPr/>
        </p:nvGrpSpPr>
        <p:grpSpPr bwMode="auto">
          <a:xfrm>
            <a:off x="319088" y="674688"/>
            <a:ext cx="7837487" cy="523875"/>
            <a:chOff x="251520" y="542290"/>
            <a:chExt cx="7834972" cy="523230"/>
          </a:xfrm>
        </p:grpSpPr>
        <p:sp>
          <p:nvSpPr>
            <p:cNvPr id="27651" name="矩形 2"/>
            <p:cNvSpPr>
              <a:spLocks noChangeArrowheads="1"/>
            </p:cNvSpPr>
            <p:nvPr/>
          </p:nvSpPr>
          <p:spPr bwMode="auto">
            <a:xfrm>
              <a:off x="251520" y="542290"/>
              <a:ext cx="7834972" cy="523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latin typeface="黑体" pitchFamily="49" charset="-122"/>
                  <a:ea typeface="黑体" pitchFamily="49" charset="-122"/>
                </a:rPr>
                <a:t>   你从抗日联军将士身上感受到一种什么精神？</a:t>
              </a:r>
              <a:endParaRPr lang="en-US" altLang="zh-CN" sz="2800" b="1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27652" name="Picture 2" descr="http://pic7.nipic.com/20100502/2453232_075938061671_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188" t="14088" r="38574" b="51588"/>
            <a:stretch>
              <a:fillRect/>
            </a:stretch>
          </p:blipFill>
          <p:spPr bwMode="auto">
            <a:xfrm>
              <a:off x="395536" y="602582"/>
              <a:ext cx="409695" cy="4019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614363" y="1776413"/>
            <a:ext cx="7908925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『</a:t>
            </a:r>
            <a:r>
              <a:rPr lang="zh-CN" altLang="zh-CN" sz="3200" b="1">
                <a:solidFill>
                  <a:srgbClr val="FF0000"/>
                </a:solidFill>
              </a:rPr>
              <a:t>提示</a:t>
            </a: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』</a:t>
            </a:r>
            <a:endParaRPr lang="zh-CN" altLang="en-US" sz="3200" b="1">
              <a:solidFill>
                <a:srgbClr val="FF0000"/>
              </a:solidFill>
              <a:latin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en-US" altLang="zh-CN" sz="3200" b="1">
              <a:solidFill>
                <a:srgbClr val="000000"/>
              </a:solidFill>
              <a:latin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itchFamily="2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以爱国主义为核心的伟大的民族精神。</a:t>
            </a:r>
            <a:endParaRPr lang="en-US" altLang="zh-CN" sz="3200" b="1">
              <a:solidFill>
                <a:srgbClr val="000000"/>
              </a:solidFill>
              <a:latin typeface="宋体" pitchFamily="2" charset="-122"/>
            </a:endParaRP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933055"/>
            <a:ext cx="3120008" cy="23400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6" descr="http://p4.so.qhmsg.com/bdr/_240_/t0133ac50ea1c7b51e9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99350" y="5373688"/>
            <a:ext cx="928688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矩形 3"/>
          <p:cNvSpPr>
            <a:spLocks noChangeArrowheads="1"/>
          </p:cNvSpPr>
          <p:nvPr/>
        </p:nvSpPr>
        <p:spPr bwMode="auto">
          <a:xfrm>
            <a:off x="238125" y="1763713"/>
            <a:ext cx="8631238" cy="406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『</a:t>
            </a:r>
            <a:r>
              <a:rPr lang="zh-CN" altLang="zh-CN" sz="3200" b="1">
                <a:solidFill>
                  <a:srgbClr val="FF0000"/>
                </a:solidFill>
              </a:rPr>
              <a:t>提示</a:t>
            </a: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』</a:t>
            </a:r>
            <a:endParaRPr lang="zh-CN" altLang="en-US" sz="3200" b="1">
              <a:solidFill>
                <a:srgbClr val="FF0000"/>
              </a:solidFill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    首先，理性就是要符合道德标准和遵守法律规定。我们在表达爱国热情前，必须让自己冷静下来，想想什么能做，什么不能做；思考做了会产生正面效应，还是负面影响。其次，理性爱国不能只在一时，也不能只为一事。</a:t>
            </a:r>
          </a:p>
        </p:txBody>
      </p:sp>
      <p:sp>
        <p:nvSpPr>
          <p:cNvPr id="28676" name="矩形 6"/>
          <p:cNvSpPr>
            <a:spLocks noChangeArrowheads="1"/>
          </p:cNvSpPr>
          <p:nvPr/>
        </p:nvSpPr>
        <p:spPr bwMode="auto">
          <a:xfrm>
            <a:off x="293688" y="1196975"/>
            <a:ext cx="26558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爱国需要理性</a:t>
            </a:r>
          </a:p>
        </p:txBody>
      </p:sp>
      <p:grpSp>
        <p:nvGrpSpPr>
          <p:cNvPr id="28677" name="组合 5"/>
          <p:cNvGrpSpPr>
            <a:grpSpLocks/>
          </p:cNvGrpSpPr>
          <p:nvPr/>
        </p:nvGrpSpPr>
        <p:grpSpPr bwMode="auto">
          <a:xfrm>
            <a:off x="107950" y="404813"/>
            <a:ext cx="1857375" cy="720725"/>
            <a:chOff x="3275856" y="3759200"/>
            <a:chExt cx="1857224" cy="720080"/>
          </a:xfrm>
        </p:grpSpPr>
        <p:sp>
          <p:nvSpPr>
            <p:cNvPr id="28678" name="矩形 6"/>
            <p:cNvSpPr>
              <a:spLocks noChangeArrowheads="1"/>
            </p:cNvSpPr>
            <p:nvPr/>
          </p:nvSpPr>
          <p:spPr bwMode="auto">
            <a:xfrm>
              <a:off x="3922492" y="3983155"/>
              <a:ext cx="121058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关键点拨</a:t>
              </a:r>
            </a:p>
          </p:txBody>
        </p:sp>
        <p:pic>
          <p:nvPicPr>
            <p:cNvPr id="28679" name="Picture 9" descr="http://2c.zol-img.com.cn/product/70/382/ceqB1aXJNp9yc.gi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75856" y="3759200"/>
              <a:ext cx="720080" cy="72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1"/>
          <p:cNvGrpSpPr>
            <a:grpSpLocks/>
          </p:cNvGrpSpPr>
          <p:nvPr/>
        </p:nvGrpSpPr>
        <p:grpSpPr bwMode="auto">
          <a:xfrm>
            <a:off x="0" y="0"/>
            <a:ext cx="1989138" cy="536575"/>
            <a:chOff x="405" y="428"/>
            <a:chExt cx="3133" cy="845"/>
          </a:xfrm>
        </p:grpSpPr>
        <p:pic>
          <p:nvPicPr>
            <p:cNvPr id="29699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00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</p:grpSp>
      <p:pic>
        <p:nvPicPr>
          <p:cNvPr id="29701" name="图片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575" y="781050"/>
            <a:ext cx="8785225" cy="517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http://img.taopic.com/uploads/allimg/110423/8886-1104231UA31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1484313"/>
            <a:ext cx="373697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627783" y="620688"/>
            <a:ext cx="3713098" cy="858734"/>
          </a:xfrm>
          <a:prstGeom prst="rect">
            <a:avLst/>
          </a:prstGeom>
        </p:spPr>
        <p:txBody>
          <a:bodyPr wrap="none">
            <a:prstTxWarp prst="textStop">
              <a:avLst/>
            </a:prstTxWarp>
            <a:spAutoFit/>
          </a:bodyPr>
          <a:lstStyle/>
          <a:p>
            <a:pPr>
              <a:defRPr/>
            </a:pP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</a:p>
        </p:txBody>
      </p:sp>
      <p:sp>
        <p:nvSpPr>
          <p:cNvPr id="30724" name="矩形 6"/>
          <p:cNvSpPr>
            <a:spLocks noChangeArrowheads="1"/>
          </p:cNvSpPr>
          <p:nvPr/>
        </p:nvSpPr>
        <p:spPr bwMode="auto">
          <a:xfrm>
            <a:off x="260350" y="4346575"/>
            <a:ext cx="8632825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宋体" pitchFamily="2" charset="-122"/>
              </a:rPr>
              <a:t>    开展国防意识调查：近年来，出现一些威胁中国和平稳定、损害中国国家利益的现象。我们要居安思危，增强国防意识，维护国家安全。</a:t>
            </a:r>
          </a:p>
        </p:txBody>
      </p:sp>
      <p:grpSp>
        <p:nvGrpSpPr>
          <p:cNvPr id="30725" name="组合 1"/>
          <p:cNvGrpSpPr>
            <a:grpSpLocks/>
          </p:cNvGrpSpPr>
          <p:nvPr/>
        </p:nvGrpSpPr>
        <p:grpSpPr bwMode="auto">
          <a:xfrm>
            <a:off x="0" y="0"/>
            <a:ext cx="1989138" cy="536575"/>
            <a:chOff x="405" y="428"/>
            <a:chExt cx="3133" cy="845"/>
          </a:xfrm>
        </p:grpSpPr>
        <p:pic>
          <p:nvPicPr>
            <p:cNvPr id="30726" name="图片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7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随堂演练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86000" y="28288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dirty="0" smtClean="0"/>
              <a:t>贾老师教育</a:t>
            </a:r>
            <a:r>
              <a:rPr lang="en-US" altLang="zh-CN" dirty="0" smtClean="0"/>
              <a:t>           </a:t>
            </a:r>
            <a:r>
              <a:rPr lang="zh-CN" altLang="zh-CN" dirty="0" smtClean="0"/>
              <a:t>微信</a:t>
            </a:r>
            <a:r>
              <a:rPr lang="en-US" altLang="zh-CN" dirty="0" smtClean="0"/>
              <a:t>yjm911yjm </a:t>
            </a:r>
          </a:p>
          <a:p>
            <a:endParaRPr lang="en-US" altLang="zh-CN" dirty="0" smtClean="0"/>
          </a:p>
          <a:p>
            <a:r>
              <a:rPr lang="en-US" altLang="zh-CN" smtClean="0"/>
              <a:t>             https://shop118432293.taobao.com/</a:t>
            </a:r>
            <a:endParaRPr lang="zh-CN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1"/>
          <p:cNvGrpSpPr>
            <a:grpSpLocks/>
          </p:cNvGrpSpPr>
          <p:nvPr/>
        </p:nvGrpSpPr>
        <p:grpSpPr bwMode="auto">
          <a:xfrm>
            <a:off x="611188" y="719138"/>
            <a:ext cx="3097212" cy="5006975"/>
            <a:chOff x="764213" y="692696"/>
            <a:chExt cx="3096343" cy="5007461"/>
          </a:xfrm>
        </p:grpSpPr>
        <p:pic>
          <p:nvPicPr>
            <p:cNvPr id="6147" name="Picture 2" descr="https://p1.ssl.qhmsg.com/dr/270_500_/t01e045627527baabc3.jpg?size=250x35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7584" y="692696"/>
              <a:ext cx="3024336" cy="4234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8" name="矩形 2"/>
            <p:cNvSpPr>
              <a:spLocks noChangeArrowheads="1"/>
            </p:cNvSpPr>
            <p:nvPr/>
          </p:nvSpPr>
          <p:spPr bwMode="auto">
            <a:xfrm>
              <a:off x="764213" y="4869160"/>
              <a:ext cx="3096343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宋体" pitchFamily="2" charset="-122"/>
                </a:rPr>
                <a:t>《</a:t>
              </a:r>
              <a:r>
                <a:rPr lang="zh-CN" altLang="en-US" sz="2400" b="1">
                  <a:latin typeface="宋体" pitchFamily="2" charset="-122"/>
                </a:rPr>
                <a:t>狼牙山五壮士</a:t>
              </a:r>
              <a:r>
                <a:rPr lang="en-US" altLang="zh-CN" sz="2400" b="1">
                  <a:latin typeface="宋体" pitchFamily="2" charset="-122"/>
                </a:rPr>
                <a:t>》 </a:t>
              </a:r>
              <a:r>
                <a:rPr lang="zh-CN" altLang="en-US" sz="2400" b="1">
                  <a:latin typeface="宋体" pitchFamily="2" charset="-122"/>
                </a:rPr>
                <a:t>八一电影制片厂</a:t>
              </a:r>
            </a:p>
          </p:txBody>
        </p:sp>
      </p:grpSp>
      <p:grpSp>
        <p:nvGrpSpPr>
          <p:cNvPr id="28675" name="组合 3"/>
          <p:cNvGrpSpPr>
            <a:grpSpLocks/>
          </p:cNvGrpSpPr>
          <p:nvPr/>
        </p:nvGrpSpPr>
        <p:grpSpPr bwMode="auto">
          <a:xfrm>
            <a:off x="4572000" y="2205038"/>
            <a:ext cx="4121150" cy="3738562"/>
            <a:chOff x="4572000" y="1202839"/>
            <a:chExt cx="4121835" cy="3739063"/>
          </a:xfrm>
        </p:grpSpPr>
        <p:pic>
          <p:nvPicPr>
            <p:cNvPr id="6150" name="Picture 4" descr="https://p1.ssl.qhmsg.com/dr/270_500_/t01e86189802cd7a00a.jpg?size=474x37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1202839"/>
              <a:ext cx="4121835" cy="32669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1" name="矩形 5"/>
            <p:cNvSpPr>
              <a:spLocks noChangeArrowheads="1"/>
            </p:cNvSpPr>
            <p:nvPr/>
          </p:nvSpPr>
          <p:spPr bwMode="auto">
            <a:xfrm>
              <a:off x="4572000" y="4480237"/>
              <a:ext cx="412183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宋体" pitchFamily="2" charset="-122"/>
                </a:rPr>
                <a:t>《</a:t>
              </a:r>
              <a:r>
                <a:rPr lang="zh-CN" altLang="en-US" sz="2400" b="1">
                  <a:latin typeface="宋体" pitchFamily="2" charset="-122"/>
                </a:rPr>
                <a:t>鸡毛信</a:t>
              </a:r>
              <a:r>
                <a:rPr lang="en-US" altLang="zh-CN" sz="2400" b="1">
                  <a:latin typeface="宋体" pitchFamily="2" charset="-122"/>
                </a:rPr>
                <a:t>》</a:t>
              </a:r>
              <a:r>
                <a:rPr lang="zh-CN" altLang="en-US" sz="2400" b="1">
                  <a:latin typeface="宋体" pitchFamily="2" charset="-122"/>
                </a:rPr>
                <a:t>上海电影制片厂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>
            <a:spLocks noChangeArrowheads="1"/>
          </p:cNvSpPr>
          <p:nvPr/>
        </p:nvSpPr>
        <p:spPr bwMode="auto">
          <a:xfrm>
            <a:off x="241300" y="1060450"/>
            <a:ext cx="864235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宋体" pitchFamily="2" charset="-122"/>
              </a:rPr>
              <a:t>    坚持国家利益至上，我们要增强维护国家利益的责任感和使命感。国家发展为我们成长提供了良好的条件，我们应该珍惜难得的发展机遇，努力</a:t>
            </a:r>
            <a:r>
              <a:rPr lang="zh-CN" altLang="en-US" sz="2800" b="1" u="sng">
                <a:latin typeface="宋体" pitchFamily="2" charset="-122"/>
              </a:rPr>
              <a:t>     </a:t>
            </a:r>
            <a:r>
              <a:rPr lang="zh-CN" altLang="en-US" sz="2800" b="1">
                <a:latin typeface="宋体" pitchFamily="2" charset="-122"/>
              </a:rPr>
              <a:t>，提高</a:t>
            </a:r>
            <a:r>
              <a:rPr lang="zh-CN" altLang="en-US" sz="2800" b="1" u="sng">
                <a:latin typeface="宋体" pitchFamily="2" charset="-122"/>
              </a:rPr>
              <a:t>     </a:t>
            </a:r>
            <a:r>
              <a:rPr lang="zh-CN" altLang="en-US" sz="2800" b="1">
                <a:latin typeface="宋体" pitchFamily="2" charset="-122"/>
              </a:rPr>
              <a:t>，为维护国家利益贡献力量。同时用</a:t>
            </a:r>
            <a:r>
              <a:rPr lang="zh-CN" altLang="en-US" sz="2800" b="1" u="sng">
                <a:latin typeface="宋体" pitchFamily="2" charset="-122"/>
              </a:rPr>
              <a:t>     </a:t>
            </a:r>
            <a:r>
              <a:rPr lang="zh-CN" altLang="en-US" sz="2800" b="1">
                <a:latin typeface="宋体" pitchFamily="2" charset="-122"/>
              </a:rPr>
              <a:t>、务实、</a:t>
            </a:r>
            <a:r>
              <a:rPr lang="zh-CN" altLang="en-US" sz="2800" b="1" u="sng">
                <a:latin typeface="宋体" pitchFamily="2" charset="-122"/>
              </a:rPr>
              <a:t>     </a:t>
            </a:r>
            <a:r>
              <a:rPr lang="zh-CN" altLang="en-US" sz="2800" b="1">
                <a:latin typeface="宋体" pitchFamily="2" charset="-122"/>
              </a:rPr>
              <a:t>的心态、合法有序的表达爱国情感，维护国家利益。</a:t>
            </a:r>
            <a:endParaRPr lang="zh-CN" altLang="zh-CN" sz="2800" b="1">
              <a:latin typeface="宋体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131050" y="2366963"/>
            <a:ext cx="9064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学习</a:t>
            </a:r>
          </a:p>
        </p:txBody>
      </p:sp>
      <p:pic>
        <p:nvPicPr>
          <p:cNvPr id="7172" name="Picture 2" descr="http://wmf.fjsen.com/images/2007-08/17/xin_51080417135857830451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775" y="5030788"/>
            <a:ext cx="1498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173" name="组合 2"/>
          <p:cNvGrpSpPr>
            <a:grpSpLocks/>
          </p:cNvGrpSpPr>
          <p:nvPr/>
        </p:nvGrpSpPr>
        <p:grpSpPr bwMode="auto">
          <a:xfrm>
            <a:off x="26988" y="0"/>
            <a:ext cx="1989137" cy="536575"/>
            <a:chOff x="405" y="428"/>
            <a:chExt cx="3133" cy="845"/>
          </a:xfrm>
        </p:grpSpPr>
        <p:pic>
          <p:nvPicPr>
            <p:cNvPr id="7174" name="图片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5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课前预习</a:t>
              </a: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84213" y="3005138"/>
            <a:ext cx="904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素质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299325" y="3005138"/>
            <a:ext cx="906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理性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393825" y="3652838"/>
            <a:ext cx="906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文明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"/>
          <p:cNvGrpSpPr>
            <a:grpSpLocks/>
          </p:cNvGrpSpPr>
          <p:nvPr/>
        </p:nvGrpSpPr>
        <p:grpSpPr bwMode="auto">
          <a:xfrm>
            <a:off x="0" y="0"/>
            <a:ext cx="1989138" cy="536575"/>
            <a:chOff x="405" y="428"/>
            <a:chExt cx="3133" cy="845"/>
          </a:xfrm>
        </p:grpSpPr>
        <p:pic>
          <p:nvPicPr>
            <p:cNvPr id="8195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96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新课讲解</a:t>
              </a:r>
            </a:p>
          </p:txBody>
        </p:sp>
      </p:grpSp>
      <p:grpSp>
        <p:nvGrpSpPr>
          <p:cNvPr id="8197" name="组合 13"/>
          <p:cNvGrpSpPr>
            <a:grpSpLocks/>
          </p:cNvGrpSpPr>
          <p:nvPr/>
        </p:nvGrpSpPr>
        <p:grpSpPr bwMode="auto">
          <a:xfrm>
            <a:off x="2268538" y="504825"/>
            <a:ext cx="5181600" cy="720725"/>
            <a:chOff x="2635896" y="3098998"/>
            <a:chExt cx="5039829" cy="720080"/>
          </a:xfrm>
        </p:grpSpPr>
        <p:sp>
          <p:nvSpPr>
            <p:cNvPr id="19" name="文本框 6154"/>
            <p:cNvSpPr txBox="1">
              <a:spLocks noChangeArrowheads="1"/>
            </p:cNvSpPr>
            <p:nvPr/>
          </p:nvSpPr>
          <p:spPr bwMode="auto">
            <a:xfrm>
              <a:off x="3208744" y="3179889"/>
              <a:ext cx="4466981" cy="58367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1">
                  <a:lumMod val="50000"/>
                </a:schemeClr>
              </a:solidFill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3200" b="1" dirty="0" smtClean="0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树立维护国家利益意识</a:t>
              </a:r>
            </a:p>
          </p:txBody>
        </p:sp>
        <p:grpSp>
          <p:nvGrpSpPr>
            <p:cNvPr id="8199" name="组合 9"/>
            <p:cNvGrpSpPr>
              <a:grpSpLocks/>
            </p:cNvGrpSpPr>
            <p:nvPr/>
          </p:nvGrpSpPr>
          <p:grpSpPr bwMode="auto">
            <a:xfrm>
              <a:off x="2635896" y="3098998"/>
              <a:ext cx="720080" cy="720080"/>
              <a:chOff x="971600" y="2457560"/>
              <a:chExt cx="720080" cy="720080"/>
            </a:xfrm>
          </p:grpSpPr>
          <p:sp>
            <p:nvSpPr>
              <p:cNvPr id="22" name="椭圆 21"/>
              <p:cNvSpPr/>
              <p:nvPr/>
            </p:nvSpPr>
            <p:spPr bwMode="auto">
              <a:xfrm>
                <a:off x="971600" y="2457560"/>
                <a:ext cx="719534" cy="720080"/>
              </a:xfrm>
              <a:prstGeom prst="ellipse">
                <a:avLst/>
              </a:prstGeom>
              <a:solidFill>
                <a:schemeClr val="accent1">
                  <a:lumMod val="90000"/>
                </a:schemeClr>
              </a:solidFill>
              <a:ln w="19050" cap="flat" cmpd="sng" algn="ctr">
                <a:solidFill>
                  <a:schemeClr val="accent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sx="104000" sy="104000" algn="l" rotWithShape="0">
                  <a:schemeClr val="tx1">
                    <a:alpha val="40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201" name="矩形 15"/>
              <p:cNvSpPr>
                <a:spLocks noChangeArrowheads="1"/>
              </p:cNvSpPr>
              <p:nvPr/>
            </p:nvSpPr>
            <p:spPr bwMode="auto">
              <a:xfrm>
                <a:off x="1109724" y="2521965"/>
                <a:ext cx="437940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32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8202" name="组合 25"/>
          <p:cNvGrpSpPr>
            <a:grpSpLocks/>
          </p:cNvGrpSpPr>
          <p:nvPr/>
        </p:nvGrpSpPr>
        <p:grpSpPr bwMode="auto">
          <a:xfrm>
            <a:off x="107950" y="1125538"/>
            <a:ext cx="2370138" cy="717550"/>
            <a:chOff x="3275856" y="3759200"/>
            <a:chExt cx="2370185" cy="720080"/>
          </a:xfrm>
        </p:grpSpPr>
        <p:sp>
          <p:nvSpPr>
            <p:cNvPr id="8203" name="矩形 26"/>
            <p:cNvSpPr>
              <a:spLocks noChangeArrowheads="1"/>
            </p:cNvSpPr>
            <p:nvPr/>
          </p:nvSpPr>
          <p:spPr bwMode="auto">
            <a:xfrm>
              <a:off x="3922492" y="3983155"/>
              <a:ext cx="1723549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运用你的经验</a:t>
              </a:r>
            </a:p>
          </p:txBody>
        </p:sp>
        <p:pic>
          <p:nvPicPr>
            <p:cNvPr id="8204" name="Picture 9" descr="http://2c.zol-img.com.cn/product/70/382/ceqB1aXJNp9yc.gif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75856" y="3759200"/>
              <a:ext cx="720080" cy="72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205" name="矩形 2"/>
          <p:cNvSpPr>
            <a:spLocks noChangeArrowheads="1"/>
          </p:cNvSpPr>
          <p:nvPr/>
        </p:nvSpPr>
        <p:spPr bwMode="auto">
          <a:xfrm>
            <a:off x="250825" y="2105025"/>
            <a:ext cx="864235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“士志于道，而耻恶衣恶食者，未足与议也！”这句出自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论语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里仁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的名言，一笔一划、端端正正地写在尖峰哨所的营房里。</a:t>
            </a:r>
          </a:p>
        </p:txBody>
      </p:sp>
      <p:pic>
        <p:nvPicPr>
          <p:cNvPr id="6170" name="Picture 2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415"/>
          <a:stretch>
            <a:fillRect/>
          </a:stretch>
        </p:blipFill>
        <p:spPr bwMode="auto">
          <a:xfrm>
            <a:off x="4957760" y="3861047"/>
            <a:ext cx="3761192" cy="24459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250825" y="549275"/>
            <a:ext cx="86423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 （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）你如何评价陆之方一家两代人守卫祖国边疆的事迹？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 （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）与同学分享你所知道的以国家利益为重的先进人物的事迹，谈谈你的感受。</a:t>
            </a:r>
            <a:endParaRPr lang="zh-CN" altLang="en-US" sz="28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3"/>
          <p:cNvSpPr>
            <a:spLocks noChangeArrowheads="1"/>
          </p:cNvSpPr>
          <p:nvPr/>
        </p:nvSpPr>
        <p:spPr bwMode="auto">
          <a:xfrm>
            <a:off x="247650" y="2819400"/>
            <a:ext cx="8631238" cy="277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『</a:t>
            </a:r>
            <a:r>
              <a:rPr lang="zh-CN" altLang="zh-CN" sz="3200" b="1">
                <a:solidFill>
                  <a:srgbClr val="FF0000"/>
                </a:solidFill>
              </a:rPr>
              <a:t>提示</a:t>
            </a: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』</a:t>
            </a:r>
            <a:endParaRPr lang="zh-CN" altLang="en-US" sz="3200" b="1">
              <a:solidFill>
                <a:srgbClr val="FF0000"/>
              </a:solidFill>
              <a:latin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    （</a:t>
            </a:r>
            <a:r>
              <a:rPr lang="en-US" altLang="zh-CN" sz="2800" b="1">
                <a:solidFill>
                  <a:srgbClr val="000000"/>
                </a:solidFill>
                <a:latin typeface="宋体" pitchFamily="2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）陆之方一家两代人坚持国家利益至上，心怀爱国之情，牢固树立国家利益至上的观念，以实实在在的行动维护了国家利益。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/>
          <p:cNvSpPr>
            <a:spLocks noChangeArrowheads="1"/>
          </p:cNvSpPr>
          <p:nvPr/>
        </p:nvSpPr>
        <p:spPr bwMode="auto">
          <a:xfrm>
            <a:off x="255588" y="427038"/>
            <a:ext cx="34671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心有清泉：赵久富</a:t>
            </a:r>
            <a:endParaRPr lang="zh-CN" altLang="en-US" sz="320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720"/>
          <a:stretch>
            <a:fillRect/>
          </a:stretch>
        </p:blipFill>
        <p:spPr bwMode="auto">
          <a:xfrm>
            <a:off x="4629472" y="3883358"/>
            <a:ext cx="4191000" cy="24259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6" name="矩形 3"/>
          <p:cNvSpPr>
            <a:spLocks noChangeArrowheads="1"/>
          </p:cNvSpPr>
          <p:nvPr/>
        </p:nvSpPr>
        <p:spPr bwMode="auto">
          <a:xfrm>
            <a:off x="260350" y="1255713"/>
            <a:ext cx="8632825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宋体" pitchFamily="2" charset="-122"/>
              </a:rPr>
              <a:t>    2016</a:t>
            </a:r>
            <a:r>
              <a:rPr lang="zh-CN" altLang="en-US" sz="2800" b="1">
                <a:latin typeface="宋体" pitchFamily="2" charset="-122"/>
              </a:rPr>
              <a:t>年，南水北调移民工作正式开始，湖北省十堰市郧县余嘴村被定为当地首批搬迁的移民试点村，村支书赵久富以大局为重，主动放弃留下来的名额，告别</a:t>
            </a:r>
            <a:r>
              <a:rPr lang="en-US" altLang="zh-CN" sz="2800" b="1">
                <a:latin typeface="宋体" pitchFamily="2" charset="-122"/>
              </a:rPr>
              <a:t>80</a:t>
            </a:r>
            <a:r>
              <a:rPr lang="zh-CN" altLang="en-US" sz="2800" b="1">
                <a:latin typeface="宋体" pitchFamily="2" charset="-122"/>
              </a:rPr>
              <a:t>岁高堂，认真细致做好移民工作，带领</a:t>
            </a:r>
            <a:r>
              <a:rPr lang="en-US" altLang="zh-CN" sz="2800" b="1">
                <a:latin typeface="宋体" pitchFamily="2" charset="-122"/>
              </a:rPr>
              <a:t>61</a:t>
            </a:r>
            <a:r>
              <a:rPr lang="zh-CN" altLang="en-US" sz="2800" b="1">
                <a:latin typeface="宋体" pitchFamily="2" charset="-122"/>
              </a:rPr>
              <a:t>户村民搬迁到团风镇移民新村。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250825" y="549275"/>
            <a:ext cx="38925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一、要心怀爱国之情</a:t>
            </a:r>
            <a:endParaRPr lang="zh-CN" altLang="zh-CN" sz="3200" b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68288" y="1565275"/>
            <a:ext cx="8624887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>
                <a:latin typeface="宋体" pitchFamily="2" charset="-122"/>
              </a:rPr>
              <a:t>    坚持国家利益至上，我们要心怀爱国之情，牢固树立国家利益至上的观念，以热爱祖国为荣，以危害祖国为耻。</a:t>
            </a:r>
          </a:p>
        </p:txBody>
      </p:sp>
      <p:pic>
        <p:nvPicPr>
          <p:cNvPr id="11268" name="Picture 2" descr="http://p1.so.qhimgs1.com/bdr/_240_/t01ef96a2c00e04ed6d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02" t="4272" r="6290" b="10580"/>
          <a:stretch>
            <a:fillRect/>
          </a:stretch>
        </p:blipFill>
        <p:spPr bwMode="auto">
          <a:xfrm>
            <a:off x="6732588" y="4316413"/>
            <a:ext cx="2047875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9"/>
          <p:cNvGrpSpPr>
            <a:grpSpLocks/>
          </p:cNvGrpSpPr>
          <p:nvPr/>
        </p:nvGrpSpPr>
        <p:grpSpPr bwMode="auto">
          <a:xfrm>
            <a:off x="107950" y="422275"/>
            <a:ext cx="2112963" cy="720725"/>
            <a:chOff x="3275856" y="3759200"/>
            <a:chExt cx="2113704" cy="720080"/>
          </a:xfrm>
        </p:grpSpPr>
        <p:sp>
          <p:nvSpPr>
            <p:cNvPr id="12291" name="矩形 10"/>
            <p:cNvSpPr>
              <a:spLocks noChangeArrowheads="1"/>
            </p:cNvSpPr>
            <p:nvPr/>
          </p:nvSpPr>
          <p:spPr bwMode="auto">
            <a:xfrm>
              <a:off x="3922492" y="3983155"/>
              <a:ext cx="146706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latin typeface="微软雅黑" pitchFamily="34" charset="-122"/>
                  <a:ea typeface="微软雅黑" pitchFamily="34" charset="-122"/>
                </a:rPr>
                <a:t>探究与分享</a:t>
              </a:r>
            </a:p>
          </p:txBody>
        </p:sp>
        <p:pic>
          <p:nvPicPr>
            <p:cNvPr id="12292" name="Picture 9" descr="http://2c.zol-img.com.cn/product/70/382/ceqB1aXJNp9yc.gif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75856" y="3759200"/>
              <a:ext cx="720080" cy="72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4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187450"/>
            <a:ext cx="7588250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2741613"/>
            <a:ext cx="7377113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5" y="4022725"/>
            <a:ext cx="7467600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825" y="5246688"/>
            <a:ext cx="7440613" cy="117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2175</Words>
  <Characters>0</Characters>
  <DocSecurity>0</DocSecurity>
  <Lines>0</Lines>
  <Paragraphs>77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2017-03-15T04:23:48Z</dcterms:created>
  <dcterms:modified xsi:type="dcterms:W3CDTF">2018-08-11T20:42:15Z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